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7" r:id="rId1"/>
    <p:sldMasterId id="2147483762" r:id="rId2"/>
    <p:sldMasterId id="2147483780" r:id="rId3"/>
  </p:sldMasterIdLst>
  <p:notesMasterIdLst>
    <p:notesMasterId r:id="rId30"/>
  </p:notesMasterIdLst>
  <p:sldIdLst>
    <p:sldId id="256" r:id="rId4"/>
    <p:sldId id="258" r:id="rId5"/>
    <p:sldId id="259" r:id="rId6"/>
    <p:sldId id="465" r:id="rId7"/>
    <p:sldId id="437" r:id="rId8"/>
    <p:sldId id="264" r:id="rId9"/>
    <p:sldId id="464" r:id="rId10"/>
    <p:sldId id="442" r:id="rId11"/>
    <p:sldId id="441" r:id="rId12"/>
    <p:sldId id="439" r:id="rId13"/>
    <p:sldId id="467" r:id="rId14"/>
    <p:sldId id="468" r:id="rId15"/>
    <p:sldId id="476" r:id="rId16"/>
    <p:sldId id="477" r:id="rId17"/>
    <p:sldId id="472" r:id="rId18"/>
    <p:sldId id="473" r:id="rId19"/>
    <p:sldId id="474" r:id="rId20"/>
    <p:sldId id="475" r:id="rId21"/>
    <p:sldId id="438" r:id="rId22"/>
    <p:sldId id="443" r:id="rId23"/>
    <p:sldId id="469" r:id="rId24"/>
    <p:sldId id="470" r:id="rId25"/>
    <p:sldId id="444" r:id="rId26"/>
    <p:sldId id="471" r:id="rId27"/>
    <p:sldId id="445" r:id="rId28"/>
    <p:sldId id="311" r:id="rId29"/>
  </p:sldIdLst>
  <p:sldSz cx="10972800" cy="6172200"/>
  <p:notesSz cx="7010400" cy="9296400"/>
  <p:embeddedFontLst>
    <p:embeddedFont>
      <p:font typeface="Century Gothic" panose="020B0502020202020204" pitchFamily="34" charset="0"/>
      <p:regular r:id="rId31"/>
      <p:bold r:id="rId32"/>
      <p:italic r:id="rId33"/>
      <p:boldItalic r:id="rId34"/>
    </p:embeddedFont>
    <p:embeddedFont>
      <p:font typeface="Trebuchet MS" panose="020B0603020202020204" pitchFamily="34" charset="0"/>
      <p:regular r:id="rId35"/>
      <p:bold r:id="rId36"/>
      <p:italic r:id="rId37"/>
      <p:boldItalic r:id="rId38"/>
    </p:embeddedFont>
    <p:embeddedFont>
      <p:font typeface="맑은 고딕" panose="020B0503020000020004" pitchFamily="50" charset="-127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44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D61104-C80D-4105-8C6A-ECD327AB916F}">
  <a:tblStyle styleId="{39D61104-C80D-4105-8C6A-ECD327AB916F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EBF5"/>
          </a:solidFill>
        </a:fill>
      </a:tcStyle>
    </a:wholeTbl>
    <a:band1H>
      <a:tcStyle>
        <a:tcBdr/>
        <a:fill>
          <a:solidFill>
            <a:srgbClr val="CAD4EA"/>
          </a:solidFill>
        </a:fill>
      </a:tcStyle>
    </a:band1H>
    <a:band1V>
      <a:tcStyle>
        <a:tcBdr/>
        <a:fill>
          <a:solidFill>
            <a:srgbClr val="CAD4EA"/>
          </a:solidFill>
        </a:fill>
      </a:tcStyle>
    </a:band1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183" autoAdjust="0"/>
  </p:normalViewPr>
  <p:slideViewPr>
    <p:cSldViewPr snapToGrid="0">
      <p:cViewPr varScale="1">
        <p:scale>
          <a:sx n="95" d="100"/>
          <a:sy n="95" d="100"/>
        </p:scale>
        <p:origin x="952" y="51"/>
      </p:cViewPr>
      <p:guideLst>
        <p:guide orient="horz" pos="1944"/>
        <p:guide pos="3456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6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theme" Target="../theme/theme4.xml"/><Relationship Id="rId4" Type="http://schemas.openxmlformats.org/officeDocument/2006/relationships/image" Target="../media/image20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30563" y="8831578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2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3663169" y="8829967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" name="Shap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6400" y="134205"/>
            <a:ext cx="1366528" cy="5070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Shape 8"/>
          <p:cNvGrpSpPr/>
          <p:nvPr/>
        </p:nvGrpSpPr>
        <p:grpSpPr>
          <a:xfrm>
            <a:off x="5591136" y="190608"/>
            <a:ext cx="1044424" cy="351480"/>
            <a:chOff x="2604423" y="247812"/>
            <a:chExt cx="1379963" cy="464399"/>
          </a:xfrm>
        </p:grpSpPr>
        <p:pic>
          <p:nvPicPr>
            <p:cNvPr id="9" name="Shape 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04423" y="456585"/>
              <a:ext cx="1379963" cy="2556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Shape 1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83155" y="247812"/>
              <a:ext cx="782595" cy="21612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5113994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11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2" name="Shape 552"/>
          <p:cNvSpPr txBox="1">
            <a:spLocks noGrp="1"/>
          </p:cNvSpPr>
          <p:nvPr>
            <p:ph type="sldNum" idx="12"/>
          </p:nvPr>
        </p:nvSpPr>
        <p:spPr>
          <a:xfrm>
            <a:off x="3663169" y="8829967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6482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66730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49558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51909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78650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21</a:t>
            </a:fld>
            <a:endParaRPr lang="en-US"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56351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Shape 1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7" name="Shape 1757"/>
          <p:cNvSpPr txBox="1">
            <a:spLocks noGrp="1"/>
          </p:cNvSpPr>
          <p:nvPr>
            <p:ph type="body" idx="1"/>
          </p:nvPr>
        </p:nvSpPr>
        <p:spPr>
          <a:xfrm>
            <a:off x="685799" y="4343398"/>
            <a:ext cx="5486399" cy="4114799"/>
          </a:xfrm>
          <a:prstGeom prst="rect">
            <a:avLst/>
          </a:prstGeom>
          <a:noFill/>
          <a:ln>
            <a:noFill/>
          </a:ln>
        </p:spPr>
        <p:txBody>
          <a:bodyPr lIns="91325" tIns="45650" rIns="91325" bIns="45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8" name="Shape 1758"/>
          <p:cNvSpPr txBox="1">
            <a:spLocks noGrp="1"/>
          </p:cNvSpPr>
          <p:nvPr>
            <p:ph type="sldNum" idx="12"/>
          </p:nvPr>
        </p:nvSpPr>
        <p:spPr>
          <a:xfrm>
            <a:off x="3583535" y="8685213"/>
            <a:ext cx="2971799" cy="457199"/>
          </a:xfrm>
          <a:prstGeom prst="rect">
            <a:avLst/>
          </a:prstGeom>
          <a:noFill/>
          <a:ln>
            <a:noFill/>
          </a:ln>
        </p:spPr>
        <p:txBody>
          <a:bodyPr lIns="91325" tIns="45650" rIns="91325" bIns="456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26</a:t>
            </a:fld>
            <a:endParaRPr lang="en-US" sz="1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29191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7" name="Shape 56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8" name="Shape 568"/>
          <p:cNvSpPr txBox="1">
            <a:spLocks noGrp="1"/>
          </p:cNvSpPr>
          <p:nvPr>
            <p:ph type="sldNum" idx="12"/>
          </p:nvPr>
        </p:nvSpPr>
        <p:spPr>
          <a:xfrm>
            <a:off x="3663169" y="8829967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4439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5" name="Shape 57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47733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image classification models take a matrix (or tensor) of pixel values and output a vector of probabilities that the predominant object belongs to each class, that doesn’t explain how we use deep learning outside of images. </a:t>
            </a:r>
          </a:p>
          <a:p>
            <a:endParaRPr lang="en-US" dirty="0"/>
          </a:p>
          <a:p>
            <a:r>
              <a:rPr lang="en-US" dirty="0"/>
              <a:t>In this lab, we’ll explore how networks work with text!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fld>
            <a:endParaRPr lang="en-US"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40172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38777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we’ll take words, turn them into a vector, and our network will work to predict the next vector, which we can then translate back to natural language.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fld>
            <a:endParaRPr lang="en-US"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29551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build vectors from each word in our dictionary, and pass them through a Recurrent Neural Network.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lang="en-US"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39385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then use those first two words to predict the third, those three to predict the fourth,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lang="en-US"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84219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Recurrent networks hold memory, allowing us to generate sentences, paragraphs, and maybe one day novels. They can also generate code, music, and other time-series predictions.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lang="en-US"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73153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17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0_Title Slide -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bg1">
                  <a:alpha val="58000"/>
                </a:schemeClr>
              </a:gs>
              <a:gs pos="58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20850" y="1787097"/>
            <a:ext cx="8700706" cy="341632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Tx/>
              <a:buNone/>
              <a:defRPr sz="1800" b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05" name="Title 304"/>
          <p:cNvSpPr>
            <a:spLocks noGrp="1"/>
          </p:cNvSpPr>
          <p:nvPr>
            <p:ph type="title" hasCustomPrompt="1"/>
          </p:nvPr>
        </p:nvSpPr>
        <p:spPr>
          <a:xfrm>
            <a:off x="481662" y="839287"/>
            <a:ext cx="8739340" cy="982855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4600" b="1" cap="all" baseline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259" y="2527242"/>
            <a:ext cx="1626671" cy="350850"/>
          </a:xfrm>
          <a:prstGeom prst="rect">
            <a:avLst/>
          </a:prstGeom>
        </p:spPr>
      </p:pic>
      <p:pic>
        <p:nvPicPr>
          <p:cNvPr id="7" name="Picture 2" descr="C:\Users\pwhitgrove\AppData\Local\Microsoft\Windows\Temporary Internet Files\Content.Outlook\1MN9SHNZ\PPT_Background_02_v006 (2).png"/>
          <p:cNvPicPr>
            <a:picLocks noChangeAspect="1" noChangeArrowheads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0" y="0"/>
            <a:ext cx="10972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20850" y="1248256"/>
            <a:ext cx="9409363" cy="341632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Tx/>
              <a:buNone/>
              <a:defRPr sz="1800" b="0">
                <a:solidFill>
                  <a:schemeClr val="tx2"/>
                </a:solidFill>
                <a:latin typeface="Trebuchet M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304"/>
          <p:cNvSpPr>
            <a:spLocks noGrp="1"/>
          </p:cNvSpPr>
          <p:nvPr>
            <p:ph type="title" hasCustomPrompt="1"/>
          </p:nvPr>
        </p:nvSpPr>
        <p:spPr>
          <a:xfrm>
            <a:off x="481661" y="300446"/>
            <a:ext cx="9409361" cy="98285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4600" b="0" cap="none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989" y="1913011"/>
            <a:ext cx="1804467" cy="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7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1744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5169474"/>
            <a:ext cx="9976104" cy="535531"/>
          </a:xfrm>
        </p:spPr>
        <p:txBody>
          <a:bodyPr anchor="ctr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6955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8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le Slide -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pwhitgrove\AppData\Local\Microsoft\Windows\Temporary Internet Files\Content.Outlook\1MN9SHNZ\PPT_Background_02_v006 (2)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0" y="0"/>
            <a:ext cx="10972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520850" y="1248256"/>
            <a:ext cx="9409363" cy="341632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Tx/>
              <a:buNone/>
              <a:defRPr sz="1800" b="0">
                <a:solidFill>
                  <a:schemeClr val="tx2"/>
                </a:solidFill>
                <a:latin typeface="Trebuchet M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5" name="Title 304"/>
          <p:cNvSpPr>
            <a:spLocks noGrp="1"/>
          </p:cNvSpPr>
          <p:nvPr userDrawn="1">
            <p:ph type="title" hasCustomPrompt="1"/>
          </p:nvPr>
        </p:nvSpPr>
        <p:spPr>
          <a:xfrm>
            <a:off x="481661" y="300446"/>
            <a:ext cx="9409361" cy="98285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4600" b="0" cap="none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989" y="1913011"/>
            <a:ext cx="1804467" cy="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9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74040" y="534030"/>
            <a:ext cx="10224720" cy="68724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74040" y="1382970"/>
            <a:ext cx="10224720" cy="4099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0166948" y="5595859"/>
            <a:ext cx="658440" cy="47232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5640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 -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753" b="-229"/>
          <a:stretch/>
        </p:blipFill>
        <p:spPr>
          <a:xfrm>
            <a:off x="0" y="0"/>
            <a:ext cx="10972800" cy="5942501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 flipV="1">
            <a:off x="0" y="0"/>
            <a:ext cx="10972800" cy="6172200"/>
          </a:xfrm>
          <a:prstGeom prst="rect">
            <a:avLst/>
          </a:prstGeom>
          <a:gradFill>
            <a:gsLst>
              <a:gs pos="34000">
                <a:schemeClr val="tx1"/>
              </a:gs>
              <a:gs pos="100000">
                <a:schemeClr val="tx1">
                  <a:alpha val="3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490973" y="4612301"/>
            <a:ext cx="6057133" cy="369332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0">
                <a:solidFill>
                  <a:schemeClr val="bg2">
                    <a:lumMod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5" name="Title 304"/>
          <p:cNvSpPr>
            <a:spLocks noGrp="1"/>
          </p:cNvSpPr>
          <p:nvPr userDrawn="1">
            <p:ph type="title" hasCustomPrompt="1"/>
          </p:nvPr>
        </p:nvSpPr>
        <p:spPr>
          <a:xfrm>
            <a:off x="490973" y="3434608"/>
            <a:ext cx="6057133" cy="982855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4400" b="1" cap="all" baseline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83337" y="4490990"/>
            <a:ext cx="5456769" cy="0"/>
          </a:xfrm>
          <a:prstGeom prst="line">
            <a:avLst/>
          </a:prstGeom>
          <a:ln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337" y="483260"/>
            <a:ext cx="2284591" cy="80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5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753" b="-229"/>
          <a:stretch/>
        </p:blipFill>
        <p:spPr>
          <a:xfrm>
            <a:off x="0" y="0"/>
            <a:ext cx="10972800" cy="5942501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 flipV="1">
            <a:off x="0" y="0"/>
            <a:ext cx="10972800" cy="6172200"/>
          </a:xfrm>
          <a:prstGeom prst="rect">
            <a:avLst/>
          </a:prstGeom>
          <a:gradFill>
            <a:gsLst>
              <a:gs pos="34000">
                <a:schemeClr val="tx1"/>
              </a:gs>
              <a:gs pos="100000">
                <a:schemeClr val="tx1">
                  <a:alpha val="3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3337" y="3902417"/>
            <a:ext cx="3232858" cy="1132744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81641" y="5310989"/>
            <a:ext cx="251229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rebuchet MS" panose="020B0603020202020204" pitchFamily="34" charset="0"/>
              </a:rPr>
              <a:t>www.nvidia.com/dli</a:t>
            </a:r>
          </a:p>
        </p:txBody>
      </p:sp>
    </p:spTree>
    <p:extLst>
      <p:ext uri="{BB962C8B-B14F-4D97-AF65-F5344CB8AC3E}">
        <p14:creationId xmlns:p14="http://schemas.microsoft.com/office/powerpoint/2010/main" val="248570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342900" indent="-342900">
              <a:buClr>
                <a:schemeClr val="bg2"/>
              </a:buClr>
              <a:buSzPct val="100000"/>
              <a:buFont typeface="Trebuchet MS" panose="020B0603020202020204" pitchFamily="34" charset="0"/>
              <a:buChar char="—"/>
              <a:defRPr sz="2000">
                <a:solidFill>
                  <a:schemeClr val="bg1"/>
                </a:solidFill>
              </a:defRPr>
            </a:lvl1pPr>
            <a:lvl2pPr marL="857250" indent="-285750">
              <a:buClr>
                <a:schemeClr val="bg2"/>
              </a:buClr>
              <a:buSzPct val="100000"/>
              <a:buFont typeface="Trebuchet MS" panose="020B0603020202020204" pitchFamily="34" charset="0"/>
              <a:buChar char="—"/>
              <a:defRPr sz="1800">
                <a:solidFill>
                  <a:schemeClr val="bg1"/>
                </a:solidFill>
              </a:defRPr>
            </a:lvl2pPr>
            <a:lvl3pPr marL="1374775" indent="-285750">
              <a:buClr>
                <a:schemeClr val="bg2"/>
              </a:buClr>
              <a:buSzPct val="100000"/>
              <a:buFont typeface="Trebuchet MS" panose="020B0603020202020204" pitchFamily="34" charset="0"/>
              <a:buChar char="—"/>
              <a:defRPr sz="16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436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049729" y="5781717"/>
            <a:ext cx="2762866" cy="24814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r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0" kern="0" dirty="0">
                <a:solidFill>
                  <a:schemeClr val="bg1"/>
                </a:solidFill>
                <a:latin typeface="Trebuchet MS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427968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9948672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27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6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495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14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3pPr>
            <a:lvl4pPr marL="1774807" indent="-228597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04" indent="-228597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4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49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14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1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06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065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33526"/>
            <a:ext cx="5922117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5905833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5922117" cy="525463"/>
          </a:xfrm>
        </p:spPr>
        <p:txBody>
          <a:bodyPr/>
          <a:lstStyle>
            <a:lvl1pPr marL="0" indent="0" algn="l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89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740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219" t="22933" r="58849" b="-4267"/>
          <a:stretch/>
        </p:blipFill>
        <p:spPr>
          <a:xfrm flipV="1">
            <a:off x="0" y="0"/>
            <a:ext cx="10972800" cy="61722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40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alpha val="3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345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348" y="2111661"/>
            <a:ext cx="4945063" cy="3693521"/>
          </a:xfrm>
        </p:spPr>
        <p:txBody>
          <a:bodyPr/>
          <a:lstStyle>
            <a:lvl1pPr marL="231775" indent="-231775">
              <a:buSzPct val="100000"/>
              <a:buFontTx/>
              <a:buBlip>
                <a:blip r:embed="rId2"/>
              </a:buBlip>
              <a:defRPr sz="2400" b="0">
                <a:solidFill>
                  <a:schemeClr val="bg1"/>
                </a:solidFill>
              </a:defRPr>
            </a:lvl1pPr>
            <a:lvl2pPr marL="803275" indent="-231775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2pPr>
            <a:lvl3pPr marL="1255713" indent="-166688">
              <a:buSzPct val="100000"/>
              <a:buFontTx/>
              <a:buBlip>
                <a:blip r:embed="rId2"/>
              </a:buBlip>
              <a:defRPr sz="1800" b="0">
                <a:solidFill>
                  <a:schemeClr val="bg1"/>
                </a:solidFill>
              </a:defRPr>
            </a:lvl3pPr>
            <a:lvl4pPr marL="17748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4pPr>
            <a:lvl5pPr marL="21177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9390" y="2111661"/>
            <a:ext cx="4945062" cy="3693521"/>
          </a:xfrm>
        </p:spPr>
        <p:txBody>
          <a:bodyPr/>
          <a:lstStyle>
            <a:lvl1pPr marL="231775" indent="-231775">
              <a:buSzPct val="100000"/>
              <a:buFontTx/>
              <a:buBlip>
                <a:blip r:embed="rId2"/>
              </a:buBlip>
              <a:defRPr sz="2400" b="0">
                <a:solidFill>
                  <a:schemeClr val="bg1"/>
                </a:solidFill>
              </a:defRPr>
            </a:lvl1pPr>
            <a:lvl2pPr marL="803275" indent="-231775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2pPr>
            <a:lvl3pPr marL="1255713" indent="-166688">
              <a:buSzPct val="100000"/>
              <a:buFontTx/>
              <a:buBlip>
                <a:blip r:embed="rId2"/>
              </a:buBlip>
              <a:defRPr sz="1800" b="0">
                <a:solidFill>
                  <a:schemeClr val="bg1"/>
                </a:solidFill>
              </a:defRPr>
            </a:lvl3pPr>
            <a:lvl4pPr marL="17748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4pPr>
            <a:lvl5pPr marL="21177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0568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74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</p:spPr>
        <p:txBody>
          <a:bodyPr anchor="b"/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3271" y="5142126"/>
            <a:ext cx="7546258" cy="1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8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6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</p:spPr>
        <p:txBody>
          <a:bodyPr anchor="ctr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823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219" t="22933" r="58849" b="-4267"/>
          <a:stretch/>
        </p:blipFill>
        <p:spPr>
          <a:xfrm flipV="1">
            <a:off x="0" y="0"/>
            <a:ext cx="10972800" cy="61722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40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alpha val="3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076" t="22534" r="63759" b="-9037"/>
          <a:stretch/>
        </p:blipFill>
        <p:spPr>
          <a:xfrm flipH="1">
            <a:off x="0" y="0"/>
            <a:ext cx="10972800" cy="61722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 flipH="1" flipV="1">
            <a:off x="0" y="0"/>
            <a:ext cx="10972800" cy="6172200"/>
          </a:xfrm>
          <a:prstGeom prst="rect">
            <a:avLst/>
          </a:prstGeom>
          <a:gradFill>
            <a:gsLst>
              <a:gs pos="40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H="1" flipV="1"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3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9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Slide -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5702400" y="-38420"/>
            <a:ext cx="5328030" cy="6223332"/>
            <a:chOff x="5702400" y="-38420"/>
            <a:chExt cx="5328030" cy="6223332"/>
          </a:xfrm>
        </p:grpSpPr>
        <p:grpSp>
          <p:nvGrpSpPr>
            <p:cNvPr id="26" name="Group 25"/>
            <p:cNvGrpSpPr/>
            <p:nvPr userDrawn="1"/>
          </p:nvGrpSpPr>
          <p:grpSpPr>
            <a:xfrm>
              <a:off x="5702400" y="-38420"/>
              <a:ext cx="5292000" cy="6223332"/>
              <a:chOff x="5702400" y="-38420"/>
              <a:chExt cx="5292000" cy="6223332"/>
            </a:xfrm>
          </p:grpSpPr>
          <p:sp>
            <p:nvSpPr>
              <p:cNvPr id="28" name="Freeform 27"/>
              <p:cNvSpPr/>
              <p:nvPr/>
            </p:nvSpPr>
            <p:spPr>
              <a:xfrm>
                <a:off x="5702400" y="-7201"/>
                <a:ext cx="5292000" cy="6192113"/>
              </a:xfrm>
              <a:custGeom>
                <a:avLst/>
                <a:gdLst>
                  <a:gd name="connsiteX0" fmla="*/ 0 w 5292000"/>
                  <a:gd name="connsiteY0" fmla="*/ 0 h 6206400"/>
                  <a:gd name="connsiteX1" fmla="*/ 5292000 w 5292000"/>
                  <a:gd name="connsiteY1" fmla="*/ 0 h 6206400"/>
                  <a:gd name="connsiteX2" fmla="*/ 5292000 w 5292000"/>
                  <a:gd name="connsiteY2" fmla="*/ 6206400 h 6206400"/>
                  <a:gd name="connsiteX3" fmla="*/ 3146400 w 5292000"/>
                  <a:gd name="connsiteY3" fmla="*/ 6206400 h 6206400"/>
                  <a:gd name="connsiteX4" fmla="*/ 4485600 w 5292000"/>
                  <a:gd name="connsiteY4" fmla="*/ 1202400 h 6206400"/>
                  <a:gd name="connsiteX5" fmla="*/ 0 w 5292000"/>
                  <a:gd name="connsiteY5" fmla="*/ 0 h 6206400"/>
                  <a:gd name="connsiteX0" fmla="*/ 0 w 5292000"/>
                  <a:gd name="connsiteY0" fmla="*/ 0 h 6206400"/>
                  <a:gd name="connsiteX1" fmla="*/ 5292000 w 5292000"/>
                  <a:gd name="connsiteY1" fmla="*/ 0 h 6206400"/>
                  <a:gd name="connsiteX2" fmla="*/ 5292000 w 5292000"/>
                  <a:gd name="connsiteY2" fmla="*/ 6206400 h 6206400"/>
                  <a:gd name="connsiteX3" fmla="*/ 3146400 w 5292000"/>
                  <a:gd name="connsiteY3" fmla="*/ 6192112 h 6206400"/>
                  <a:gd name="connsiteX4" fmla="*/ 4485600 w 5292000"/>
                  <a:gd name="connsiteY4" fmla="*/ 1202400 h 6206400"/>
                  <a:gd name="connsiteX5" fmla="*/ 0 w 5292000"/>
                  <a:gd name="connsiteY5" fmla="*/ 0 h 6206400"/>
                  <a:gd name="connsiteX0" fmla="*/ 0 w 5292000"/>
                  <a:gd name="connsiteY0" fmla="*/ 0 h 6192113"/>
                  <a:gd name="connsiteX1" fmla="*/ 5292000 w 5292000"/>
                  <a:gd name="connsiteY1" fmla="*/ 0 h 6192113"/>
                  <a:gd name="connsiteX2" fmla="*/ 5292000 w 5292000"/>
                  <a:gd name="connsiteY2" fmla="*/ 6192113 h 6192113"/>
                  <a:gd name="connsiteX3" fmla="*/ 3146400 w 5292000"/>
                  <a:gd name="connsiteY3" fmla="*/ 6192112 h 6192113"/>
                  <a:gd name="connsiteX4" fmla="*/ 4485600 w 5292000"/>
                  <a:gd name="connsiteY4" fmla="*/ 1202400 h 6192113"/>
                  <a:gd name="connsiteX5" fmla="*/ 0 w 5292000"/>
                  <a:gd name="connsiteY5" fmla="*/ 0 h 6192113"/>
                  <a:gd name="connsiteX0" fmla="*/ 0 w 5292000"/>
                  <a:gd name="connsiteY0" fmla="*/ 0 h 6192113"/>
                  <a:gd name="connsiteX1" fmla="*/ 5292000 w 5292000"/>
                  <a:gd name="connsiteY1" fmla="*/ 0 h 6192113"/>
                  <a:gd name="connsiteX2" fmla="*/ 5292000 w 5292000"/>
                  <a:gd name="connsiteY2" fmla="*/ 6192113 h 6192113"/>
                  <a:gd name="connsiteX3" fmla="*/ 3146400 w 5292000"/>
                  <a:gd name="connsiteY3" fmla="*/ 6192112 h 6192113"/>
                  <a:gd name="connsiteX4" fmla="*/ 4477000 w 5292000"/>
                  <a:gd name="connsiteY4" fmla="*/ 1205267 h 6192113"/>
                  <a:gd name="connsiteX5" fmla="*/ 0 w 5292000"/>
                  <a:gd name="connsiteY5" fmla="*/ 0 h 6192113"/>
                  <a:gd name="connsiteX0" fmla="*/ 0 w 5292000"/>
                  <a:gd name="connsiteY0" fmla="*/ 0 h 6192113"/>
                  <a:gd name="connsiteX1" fmla="*/ 5292000 w 5292000"/>
                  <a:gd name="connsiteY1" fmla="*/ 0 h 6192113"/>
                  <a:gd name="connsiteX2" fmla="*/ 5292000 w 5292000"/>
                  <a:gd name="connsiteY2" fmla="*/ 6192113 h 6192113"/>
                  <a:gd name="connsiteX3" fmla="*/ 4280256 w 5292000"/>
                  <a:gd name="connsiteY3" fmla="*/ 6182968 h 6192113"/>
                  <a:gd name="connsiteX4" fmla="*/ 4477000 w 5292000"/>
                  <a:gd name="connsiteY4" fmla="*/ 1205267 h 6192113"/>
                  <a:gd name="connsiteX5" fmla="*/ 0 w 5292000"/>
                  <a:gd name="connsiteY5" fmla="*/ 0 h 6192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92000" h="6192113">
                    <a:moveTo>
                      <a:pt x="0" y="0"/>
                    </a:moveTo>
                    <a:lnTo>
                      <a:pt x="5292000" y="0"/>
                    </a:lnTo>
                    <a:lnTo>
                      <a:pt x="5292000" y="6192113"/>
                    </a:lnTo>
                    <a:lnTo>
                      <a:pt x="4280256" y="6182968"/>
                    </a:lnTo>
                    <a:lnTo>
                      <a:pt x="4477000" y="12052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/>
              <p:cNvCxnSpPr>
                <a:stCxn id="30" idx="1"/>
              </p:cNvCxnSpPr>
              <p:nvPr userDrawn="1"/>
            </p:nvCxnSpPr>
            <p:spPr>
              <a:xfrm>
                <a:off x="10179035" y="1199984"/>
                <a:ext cx="812506" cy="1353843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Freeform 29"/>
              <p:cNvSpPr/>
              <p:nvPr/>
            </p:nvSpPr>
            <p:spPr>
              <a:xfrm>
                <a:off x="10179035" y="1199984"/>
                <a:ext cx="814411" cy="3474818"/>
              </a:xfrm>
              <a:custGeom>
                <a:avLst/>
                <a:gdLst>
                  <a:gd name="connsiteX0" fmla="*/ 806187 w 806187"/>
                  <a:gd name="connsiteY0" fmla="*/ 1341841 h 3462816"/>
                  <a:gd name="connsiteX1" fmla="*/ 0 w 806187"/>
                  <a:gd name="connsiteY1" fmla="*/ 0 h 3462816"/>
                  <a:gd name="connsiteX2" fmla="*/ 806187 w 806187"/>
                  <a:gd name="connsiteY2" fmla="*/ 3462816 h 3462816"/>
                  <a:gd name="connsiteX3" fmla="*/ 806187 w 806187"/>
                  <a:gd name="connsiteY3" fmla="*/ 1331020 h 3462816"/>
                  <a:gd name="connsiteX0" fmla="*/ 806187 w 806187"/>
                  <a:gd name="connsiteY0" fmla="*/ 1361463 h 3482438"/>
                  <a:gd name="connsiteX1" fmla="*/ 0 w 806187"/>
                  <a:gd name="connsiteY1" fmla="*/ 0 h 3482438"/>
                  <a:gd name="connsiteX2" fmla="*/ 806187 w 806187"/>
                  <a:gd name="connsiteY2" fmla="*/ 3482438 h 3482438"/>
                  <a:gd name="connsiteX3" fmla="*/ 806187 w 806187"/>
                  <a:gd name="connsiteY3" fmla="*/ 1350642 h 3482438"/>
                  <a:gd name="connsiteX0" fmla="*/ 809976 w 809976"/>
                  <a:gd name="connsiteY0" fmla="*/ 1353843 h 3474818"/>
                  <a:gd name="connsiteX1" fmla="*/ 0 w 809976"/>
                  <a:gd name="connsiteY1" fmla="*/ 0 h 3474818"/>
                  <a:gd name="connsiteX2" fmla="*/ 809976 w 809976"/>
                  <a:gd name="connsiteY2" fmla="*/ 3474818 h 3474818"/>
                  <a:gd name="connsiteX3" fmla="*/ 809976 w 809976"/>
                  <a:gd name="connsiteY3" fmla="*/ 1343022 h 3474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9976" h="3474818">
                    <a:moveTo>
                      <a:pt x="809976" y="1353843"/>
                    </a:moveTo>
                    <a:lnTo>
                      <a:pt x="0" y="0"/>
                    </a:lnTo>
                    <a:lnTo>
                      <a:pt x="809976" y="3474818"/>
                    </a:lnTo>
                    <a:lnTo>
                      <a:pt x="809976" y="1343022"/>
                    </a:lnTo>
                  </a:path>
                </a:pathLst>
              </a:custGeom>
              <a:solidFill>
                <a:srgbClr val="0048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/>
              <p:nvPr userDrawn="1"/>
            </p:nvCxnSpPr>
            <p:spPr>
              <a:xfrm>
                <a:off x="10175782" y="1205267"/>
                <a:ext cx="815759" cy="34695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10171716" y="-38420"/>
                <a:ext cx="812141" cy="124417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/>
            <p:cNvCxnSpPr>
              <a:stCxn id="30" idx="1"/>
            </p:cNvCxnSpPr>
            <p:nvPr userDrawn="1"/>
          </p:nvCxnSpPr>
          <p:spPr>
            <a:xfrm>
              <a:off x="10179035" y="1199984"/>
              <a:ext cx="851395" cy="1385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3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618316" cy="6172200"/>
          </a:xfrm>
          <a:prstGeom prst="rect">
            <a:avLst/>
          </a:prstGeom>
        </p:spPr>
      </p:pic>
      <p:sp>
        <p:nvSpPr>
          <p:cNvPr id="34" name="Rectangle 33"/>
          <p:cNvSpPr/>
          <p:nvPr userDrawn="1"/>
        </p:nvSpPr>
        <p:spPr>
          <a:xfrm>
            <a:off x="0" y="0"/>
            <a:ext cx="2618316" cy="61722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3910315"/>
            <a:ext cx="2618316" cy="2261885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68000">
                <a:schemeClr val="tx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661450" y="5631650"/>
            <a:ext cx="1044424" cy="351482"/>
            <a:chOff x="2604423" y="247812"/>
            <a:chExt cx="1379964" cy="464402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04423" y="456586"/>
              <a:ext cx="1379964" cy="255628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83155" y="247812"/>
              <a:ext cx="782595" cy="216129"/>
            </a:xfrm>
            <a:prstGeom prst="rect">
              <a:avLst/>
            </a:prstGeom>
          </p:spPr>
        </p:pic>
      </p:grp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230" y="857250"/>
            <a:ext cx="2065963" cy="766510"/>
          </a:xfrm>
          <a:prstGeom prst="rect">
            <a:avLst/>
          </a:prstGeom>
        </p:spPr>
      </p:pic>
      <p:sp>
        <p:nvSpPr>
          <p:cNvPr id="11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686105" y="3053077"/>
            <a:ext cx="8700706" cy="341632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Tx/>
              <a:buNone/>
              <a:defRPr sz="18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5" name="Title 304"/>
          <p:cNvSpPr>
            <a:spLocks noGrp="1"/>
          </p:cNvSpPr>
          <p:nvPr userDrawn="1">
            <p:ph type="title" hasCustomPrompt="1"/>
          </p:nvPr>
        </p:nvSpPr>
        <p:spPr>
          <a:xfrm>
            <a:off x="646917" y="2088790"/>
            <a:ext cx="8739340" cy="982855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4200" b="1" cap="all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721038" y="1420467"/>
            <a:ext cx="2189409" cy="21005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dirty="0">
                <a:solidFill>
                  <a:schemeClr val="bg1"/>
                </a:solidFill>
              </a:rPr>
              <a:t>April 4-7, 2016 | Silicon Valley</a:t>
            </a:r>
          </a:p>
        </p:txBody>
      </p:sp>
    </p:spTree>
    <p:extLst>
      <p:ext uri="{BB962C8B-B14F-4D97-AF65-F5344CB8AC3E}">
        <p14:creationId xmlns:p14="http://schemas.microsoft.com/office/powerpoint/2010/main" val="48739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6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495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14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3pPr>
            <a:lvl4pPr marL="1774807" indent="-228597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04" indent="-228597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4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49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14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1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06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7049729" y="5781717"/>
            <a:ext cx="2762866" cy="24814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r" defTabSz="45719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0" kern="0" dirty="0">
                <a:solidFill>
                  <a:schemeClr val="bg1"/>
                </a:solidFill>
                <a:latin typeface="Trebuchet MS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302222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5702400" y="-38420"/>
            <a:ext cx="5328030" cy="6223332"/>
            <a:chOff x="5702400" y="-38420"/>
            <a:chExt cx="5328030" cy="6223332"/>
          </a:xfrm>
        </p:grpSpPr>
        <p:grpSp>
          <p:nvGrpSpPr>
            <p:cNvPr id="26" name="Group 25"/>
            <p:cNvGrpSpPr/>
            <p:nvPr userDrawn="1"/>
          </p:nvGrpSpPr>
          <p:grpSpPr>
            <a:xfrm>
              <a:off x="5702400" y="-38420"/>
              <a:ext cx="5292000" cy="6223332"/>
              <a:chOff x="5702400" y="-38420"/>
              <a:chExt cx="5292000" cy="6223332"/>
            </a:xfrm>
          </p:grpSpPr>
          <p:sp>
            <p:nvSpPr>
              <p:cNvPr id="28" name="Freeform 27"/>
              <p:cNvSpPr/>
              <p:nvPr/>
            </p:nvSpPr>
            <p:spPr>
              <a:xfrm>
                <a:off x="5702400" y="-7201"/>
                <a:ext cx="5292000" cy="6192113"/>
              </a:xfrm>
              <a:custGeom>
                <a:avLst/>
                <a:gdLst>
                  <a:gd name="connsiteX0" fmla="*/ 0 w 5292000"/>
                  <a:gd name="connsiteY0" fmla="*/ 0 h 6206400"/>
                  <a:gd name="connsiteX1" fmla="*/ 5292000 w 5292000"/>
                  <a:gd name="connsiteY1" fmla="*/ 0 h 6206400"/>
                  <a:gd name="connsiteX2" fmla="*/ 5292000 w 5292000"/>
                  <a:gd name="connsiteY2" fmla="*/ 6206400 h 6206400"/>
                  <a:gd name="connsiteX3" fmla="*/ 3146400 w 5292000"/>
                  <a:gd name="connsiteY3" fmla="*/ 6206400 h 6206400"/>
                  <a:gd name="connsiteX4" fmla="*/ 4485600 w 5292000"/>
                  <a:gd name="connsiteY4" fmla="*/ 1202400 h 6206400"/>
                  <a:gd name="connsiteX5" fmla="*/ 0 w 5292000"/>
                  <a:gd name="connsiteY5" fmla="*/ 0 h 6206400"/>
                  <a:gd name="connsiteX0" fmla="*/ 0 w 5292000"/>
                  <a:gd name="connsiteY0" fmla="*/ 0 h 6206400"/>
                  <a:gd name="connsiteX1" fmla="*/ 5292000 w 5292000"/>
                  <a:gd name="connsiteY1" fmla="*/ 0 h 6206400"/>
                  <a:gd name="connsiteX2" fmla="*/ 5292000 w 5292000"/>
                  <a:gd name="connsiteY2" fmla="*/ 6206400 h 6206400"/>
                  <a:gd name="connsiteX3" fmla="*/ 3146400 w 5292000"/>
                  <a:gd name="connsiteY3" fmla="*/ 6192112 h 6206400"/>
                  <a:gd name="connsiteX4" fmla="*/ 4485600 w 5292000"/>
                  <a:gd name="connsiteY4" fmla="*/ 1202400 h 6206400"/>
                  <a:gd name="connsiteX5" fmla="*/ 0 w 5292000"/>
                  <a:gd name="connsiteY5" fmla="*/ 0 h 6206400"/>
                  <a:gd name="connsiteX0" fmla="*/ 0 w 5292000"/>
                  <a:gd name="connsiteY0" fmla="*/ 0 h 6192113"/>
                  <a:gd name="connsiteX1" fmla="*/ 5292000 w 5292000"/>
                  <a:gd name="connsiteY1" fmla="*/ 0 h 6192113"/>
                  <a:gd name="connsiteX2" fmla="*/ 5292000 w 5292000"/>
                  <a:gd name="connsiteY2" fmla="*/ 6192113 h 6192113"/>
                  <a:gd name="connsiteX3" fmla="*/ 3146400 w 5292000"/>
                  <a:gd name="connsiteY3" fmla="*/ 6192112 h 6192113"/>
                  <a:gd name="connsiteX4" fmla="*/ 4485600 w 5292000"/>
                  <a:gd name="connsiteY4" fmla="*/ 1202400 h 6192113"/>
                  <a:gd name="connsiteX5" fmla="*/ 0 w 5292000"/>
                  <a:gd name="connsiteY5" fmla="*/ 0 h 6192113"/>
                  <a:gd name="connsiteX0" fmla="*/ 0 w 5292000"/>
                  <a:gd name="connsiteY0" fmla="*/ 0 h 6192113"/>
                  <a:gd name="connsiteX1" fmla="*/ 5292000 w 5292000"/>
                  <a:gd name="connsiteY1" fmla="*/ 0 h 6192113"/>
                  <a:gd name="connsiteX2" fmla="*/ 5292000 w 5292000"/>
                  <a:gd name="connsiteY2" fmla="*/ 6192113 h 6192113"/>
                  <a:gd name="connsiteX3" fmla="*/ 3146400 w 5292000"/>
                  <a:gd name="connsiteY3" fmla="*/ 6192112 h 6192113"/>
                  <a:gd name="connsiteX4" fmla="*/ 4477000 w 5292000"/>
                  <a:gd name="connsiteY4" fmla="*/ 1205267 h 6192113"/>
                  <a:gd name="connsiteX5" fmla="*/ 0 w 5292000"/>
                  <a:gd name="connsiteY5" fmla="*/ 0 h 6192113"/>
                  <a:gd name="connsiteX0" fmla="*/ 0 w 5292000"/>
                  <a:gd name="connsiteY0" fmla="*/ 0 h 6192113"/>
                  <a:gd name="connsiteX1" fmla="*/ 5292000 w 5292000"/>
                  <a:gd name="connsiteY1" fmla="*/ 0 h 6192113"/>
                  <a:gd name="connsiteX2" fmla="*/ 5292000 w 5292000"/>
                  <a:gd name="connsiteY2" fmla="*/ 6192113 h 6192113"/>
                  <a:gd name="connsiteX3" fmla="*/ 4280256 w 5292000"/>
                  <a:gd name="connsiteY3" fmla="*/ 6182968 h 6192113"/>
                  <a:gd name="connsiteX4" fmla="*/ 4477000 w 5292000"/>
                  <a:gd name="connsiteY4" fmla="*/ 1205267 h 6192113"/>
                  <a:gd name="connsiteX5" fmla="*/ 0 w 5292000"/>
                  <a:gd name="connsiteY5" fmla="*/ 0 h 6192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92000" h="6192113">
                    <a:moveTo>
                      <a:pt x="0" y="0"/>
                    </a:moveTo>
                    <a:lnTo>
                      <a:pt x="5292000" y="0"/>
                    </a:lnTo>
                    <a:lnTo>
                      <a:pt x="5292000" y="6192113"/>
                    </a:lnTo>
                    <a:lnTo>
                      <a:pt x="4280256" y="6182968"/>
                    </a:lnTo>
                    <a:lnTo>
                      <a:pt x="4477000" y="12052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/>
              <p:cNvCxnSpPr>
                <a:stCxn id="30" idx="1"/>
              </p:cNvCxnSpPr>
              <p:nvPr userDrawn="1"/>
            </p:nvCxnSpPr>
            <p:spPr>
              <a:xfrm>
                <a:off x="10179035" y="1199984"/>
                <a:ext cx="812506" cy="1353843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Freeform 29"/>
              <p:cNvSpPr/>
              <p:nvPr/>
            </p:nvSpPr>
            <p:spPr>
              <a:xfrm>
                <a:off x="10179035" y="1199984"/>
                <a:ext cx="814411" cy="3474818"/>
              </a:xfrm>
              <a:custGeom>
                <a:avLst/>
                <a:gdLst>
                  <a:gd name="connsiteX0" fmla="*/ 806187 w 806187"/>
                  <a:gd name="connsiteY0" fmla="*/ 1341841 h 3462816"/>
                  <a:gd name="connsiteX1" fmla="*/ 0 w 806187"/>
                  <a:gd name="connsiteY1" fmla="*/ 0 h 3462816"/>
                  <a:gd name="connsiteX2" fmla="*/ 806187 w 806187"/>
                  <a:gd name="connsiteY2" fmla="*/ 3462816 h 3462816"/>
                  <a:gd name="connsiteX3" fmla="*/ 806187 w 806187"/>
                  <a:gd name="connsiteY3" fmla="*/ 1331020 h 3462816"/>
                  <a:gd name="connsiteX0" fmla="*/ 806187 w 806187"/>
                  <a:gd name="connsiteY0" fmla="*/ 1361463 h 3482438"/>
                  <a:gd name="connsiteX1" fmla="*/ 0 w 806187"/>
                  <a:gd name="connsiteY1" fmla="*/ 0 h 3482438"/>
                  <a:gd name="connsiteX2" fmla="*/ 806187 w 806187"/>
                  <a:gd name="connsiteY2" fmla="*/ 3482438 h 3482438"/>
                  <a:gd name="connsiteX3" fmla="*/ 806187 w 806187"/>
                  <a:gd name="connsiteY3" fmla="*/ 1350642 h 3482438"/>
                  <a:gd name="connsiteX0" fmla="*/ 809976 w 809976"/>
                  <a:gd name="connsiteY0" fmla="*/ 1353843 h 3474818"/>
                  <a:gd name="connsiteX1" fmla="*/ 0 w 809976"/>
                  <a:gd name="connsiteY1" fmla="*/ 0 h 3474818"/>
                  <a:gd name="connsiteX2" fmla="*/ 809976 w 809976"/>
                  <a:gd name="connsiteY2" fmla="*/ 3474818 h 3474818"/>
                  <a:gd name="connsiteX3" fmla="*/ 809976 w 809976"/>
                  <a:gd name="connsiteY3" fmla="*/ 1343022 h 3474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9976" h="3474818">
                    <a:moveTo>
                      <a:pt x="809976" y="1353843"/>
                    </a:moveTo>
                    <a:lnTo>
                      <a:pt x="0" y="0"/>
                    </a:lnTo>
                    <a:lnTo>
                      <a:pt x="809976" y="3474818"/>
                    </a:lnTo>
                    <a:lnTo>
                      <a:pt x="809976" y="1343022"/>
                    </a:lnTo>
                  </a:path>
                </a:pathLst>
              </a:custGeom>
              <a:solidFill>
                <a:srgbClr val="0048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/>
              <p:nvPr userDrawn="1"/>
            </p:nvCxnSpPr>
            <p:spPr>
              <a:xfrm>
                <a:off x="10175782" y="1205267"/>
                <a:ext cx="815759" cy="34695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10171716" y="-38420"/>
                <a:ext cx="812141" cy="124417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/>
            <p:cNvCxnSpPr>
              <a:stCxn id="30" idx="1"/>
            </p:cNvCxnSpPr>
            <p:nvPr userDrawn="1"/>
          </p:nvCxnSpPr>
          <p:spPr>
            <a:xfrm>
              <a:off x="10179035" y="1199984"/>
              <a:ext cx="851395" cy="1385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3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618316" cy="6172200"/>
          </a:xfrm>
          <a:prstGeom prst="rect">
            <a:avLst/>
          </a:prstGeom>
        </p:spPr>
      </p:pic>
      <p:sp>
        <p:nvSpPr>
          <p:cNvPr id="34" name="Rectangle 33"/>
          <p:cNvSpPr/>
          <p:nvPr userDrawn="1"/>
        </p:nvSpPr>
        <p:spPr>
          <a:xfrm>
            <a:off x="0" y="0"/>
            <a:ext cx="2618316" cy="61722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3910315"/>
            <a:ext cx="2618316" cy="2261885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68000">
                <a:schemeClr val="tx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661450" y="5631650"/>
            <a:ext cx="1044424" cy="351482"/>
            <a:chOff x="2604423" y="247812"/>
            <a:chExt cx="1379964" cy="464402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04423" y="456586"/>
              <a:ext cx="1379964" cy="255628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83155" y="247812"/>
              <a:ext cx="782595" cy="216129"/>
            </a:xfrm>
            <a:prstGeom prst="rect">
              <a:avLst/>
            </a:prstGeom>
          </p:spPr>
        </p:pic>
      </p:grp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230" y="857250"/>
            <a:ext cx="2065963" cy="766510"/>
          </a:xfrm>
          <a:prstGeom prst="rect">
            <a:avLst/>
          </a:prstGeom>
        </p:spPr>
      </p:pic>
      <p:sp>
        <p:nvSpPr>
          <p:cNvPr id="305" name="Title 304"/>
          <p:cNvSpPr>
            <a:spLocks noGrp="1"/>
          </p:cNvSpPr>
          <p:nvPr userDrawn="1">
            <p:ph type="title" hasCustomPrompt="1"/>
          </p:nvPr>
        </p:nvSpPr>
        <p:spPr>
          <a:xfrm>
            <a:off x="646917" y="2088790"/>
            <a:ext cx="8739340" cy="982855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4200" b="1" cap="all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721038" y="1420467"/>
            <a:ext cx="2189409" cy="21005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dirty="0">
                <a:solidFill>
                  <a:schemeClr val="bg1"/>
                </a:solidFill>
              </a:rPr>
              <a:t>April 4-7, 2016 | Silicon Valley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24223" y="3186449"/>
            <a:ext cx="2478633" cy="435541"/>
            <a:chOff x="595238" y="2930564"/>
            <a:chExt cx="2478633" cy="435541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95238" y="2930564"/>
              <a:ext cx="2239132" cy="16659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 userDrawn="1"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4739" y="3106994"/>
              <a:ext cx="2239132" cy="2591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507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4380" y="5720715"/>
            <a:ext cx="2468880" cy="328613"/>
          </a:xfrm>
          <a:prstGeom prst="rect">
            <a:avLst/>
          </a:prstGeom>
        </p:spPr>
        <p:txBody>
          <a:bodyPr/>
          <a:lstStyle/>
          <a:p>
            <a:fld id="{CDDDBFF4-0384-CC49-8A59-511671B4B6EC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4740" y="5720715"/>
            <a:ext cx="3703320" cy="3286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/>
          <a:lstStyle/>
          <a:p>
            <a:fld id="{EB470F81-8C2C-F24E-892A-3BC7A661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031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253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049729" y="5781717"/>
            <a:ext cx="2762866" cy="24814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r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0" kern="0" dirty="0">
                <a:solidFill>
                  <a:schemeClr val="bg1"/>
                </a:solidFill>
                <a:latin typeface="Trebuchet MS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266482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9948672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77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33526"/>
            <a:ext cx="5922117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5905833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5922117" cy="525463"/>
          </a:xfrm>
        </p:spPr>
        <p:txBody>
          <a:bodyPr/>
          <a:lstStyle>
            <a:lvl1pPr marL="0" indent="0" algn="l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60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83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056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348" y="2111661"/>
            <a:ext cx="4945063" cy="3693521"/>
          </a:xfrm>
        </p:spPr>
        <p:txBody>
          <a:bodyPr/>
          <a:lstStyle>
            <a:lvl1pPr marL="231775" indent="-231775">
              <a:buSzPct val="100000"/>
              <a:buFontTx/>
              <a:buBlip>
                <a:blip r:embed="rId2"/>
              </a:buBlip>
              <a:defRPr sz="2400" b="0">
                <a:solidFill>
                  <a:schemeClr val="bg1"/>
                </a:solidFill>
              </a:defRPr>
            </a:lvl1pPr>
            <a:lvl2pPr marL="803275" indent="-231775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2pPr>
            <a:lvl3pPr marL="1255713" indent="-166688">
              <a:buSzPct val="100000"/>
              <a:buFontTx/>
              <a:buBlip>
                <a:blip r:embed="rId2"/>
              </a:buBlip>
              <a:defRPr sz="1800" b="0">
                <a:solidFill>
                  <a:schemeClr val="bg1"/>
                </a:solidFill>
              </a:defRPr>
            </a:lvl3pPr>
            <a:lvl4pPr marL="17748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4pPr>
            <a:lvl5pPr marL="21177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9390" y="2111661"/>
            <a:ext cx="4945062" cy="3693521"/>
          </a:xfrm>
        </p:spPr>
        <p:txBody>
          <a:bodyPr/>
          <a:lstStyle>
            <a:lvl1pPr marL="231775" indent="-231775">
              <a:buSzPct val="100000"/>
              <a:buFontTx/>
              <a:buBlip>
                <a:blip r:embed="rId2"/>
              </a:buBlip>
              <a:defRPr sz="2400" b="0">
                <a:solidFill>
                  <a:schemeClr val="bg1"/>
                </a:solidFill>
              </a:defRPr>
            </a:lvl1pPr>
            <a:lvl2pPr marL="803275" indent="-231775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2pPr>
            <a:lvl3pPr marL="1255713" indent="-166688">
              <a:buSzPct val="100000"/>
              <a:buFontTx/>
              <a:buBlip>
                <a:blip r:embed="rId2"/>
              </a:buBlip>
              <a:defRPr sz="1800" b="0">
                <a:solidFill>
                  <a:schemeClr val="bg1"/>
                </a:solidFill>
              </a:defRPr>
            </a:lvl3pPr>
            <a:lvl4pPr marL="17748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4pPr>
            <a:lvl5pPr marL="21177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0568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639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</p:spPr>
        <p:txBody>
          <a:bodyPr anchor="b"/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3271" y="5142126"/>
            <a:ext cx="7546258" cy="1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8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9948672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495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14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3pPr>
            <a:lvl4pPr marL="1774807" indent="-228597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04" indent="-228597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4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49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14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1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06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6559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9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</p:spPr>
        <p:txBody>
          <a:bodyPr anchor="ctr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198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2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9" y="633526"/>
            <a:ext cx="5922117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5" y="2103035"/>
            <a:ext cx="5905833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495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14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3pPr>
            <a:lvl4pPr marL="1774807" indent="-228597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04" indent="-228597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9" y="1183334"/>
            <a:ext cx="5922117" cy="525463"/>
          </a:xfrm>
        </p:spPr>
        <p:txBody>
          <a:bodyPr/>
          <a:lstStyle>
            <a:lvl1pPr marL="0" indent="0" algn="l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49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14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1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06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6810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5805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4288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349" y="2111662"/>
            <a:ext cx="4945063" cy="3693521"/>
          </a:xfrm>
        </p:spPr>
        <p:txBody>
          <a:bodyPr/>
          <a:lstStyle>
            <a:lvl1pPr marL="231773" indent="-231773">
              <a:buSzPct val="100000"/>
              <a:buFontTx/>
              <a:buBlip>
                <a:blip r:embed="rId2"/>
              </a:buBlip>
              <a:defRPr sz="2400" b="0">
                <a:solidFill>
                  <a:schemeClr val="bg1"/>
                </a:solidFill>
              </a:defRPr>
            </a:lvl1pPr>
            <a:lvl2pPr marL="803267" indent="-231773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2pPr>
            <a:lvl3pPr marL="1255701" indent="-166686">
              <a:buSzPct val="100000"/>
              <a:buFontTx/>
              <a:buBlip>
                <a:blip r:embed="rId2"/>
              </a:buBlip>
              <a:defRPr sz="1800" b="0">
                <a:solidFill>
                  <a:schemeClr val="bg1"/>
                </a:solidFill>
              </a:defRPr>
            </a:lvl3pPr>
            <a:lvl4pPr marL="1774807" indent="-228597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4pPr>
            <a:lvl5pPr marL="2117704" indent="-228597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9391" y="2111662"/>
            <a:ext cx="4945062" cy="3693521"/>
          </a:xfrm>
        </p:spPr>
        <p:txBody>
          <a:bodyPr/>
          <a:lstStyle>
            <a:lvl1pPr marL="231773" indent="-231773">
              <a:buSzPct val="100000"/>
              <a:buFontTx/>
              <a:buBlip>
                <a:blip r:embed="rId2"/>
              </a:buBlip>
              <a:defRPr sz="2400" b="0">
                <a:solidFill>
                  <a:schemeClr val="bg1"/>
                </a:solidFill>
              </a:defRPr>
            </a:lvl1pPr>
            <a:lvl2pPr marL="803267" indent="-231773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2pPr>
            <a:lvl3pPr marL="1255701" indent="-166686">
              <a:buSzPct val="100000"/>
              <a:buFontTx/>
              <a:buBlip>
                <a:blip r:embed="rId2"/>
              </a:buBlip>
              <a:defRPr sz="1800" b="0">
                <a:solidFill>
                  <a:schemeClr val="bg1"/>
                </a:solidFill>
              </a:defRPr>
            </a:lvl3pPr>
            <a:lvl4pPr marL="1774807" indent="-228597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4pPr>
            <a:lvl5pPr marL="2117704" indent="-228597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0569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49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14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1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06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191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497" y="5352632"/>
            <a:ext cx="7865806" cy="369332"/>
          </a:xfrm>
        </p:spPr>
        <p:txBody>
          <a:bodyPr anchor="b"/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3272" y="5142126"/>
            <a:ext cx="7546258" cy="104086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3272" y="5142126"/>
            <a:ext cx="7546258" cy="1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0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image" Target="../media/image8.emf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9744" y="653532"/>
            <a:ext cx="9973315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403" y="2002368"/>
            <a:ext cx="9948931" cy="3908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62255" y="5831287"/>
            <a:ext cx="321027" cy="1615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850" kern="1200" smtClean="0">
                <a:solidFill>
                  <a:schemeClr val="accent4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  <a:pPr algn="r"/>
              <a:t>‹#›</a:t>
            </a:fld>
            <a:r>
              <a:rPr lang="en-US" sz="1050" cap="none" baseline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050" cap="non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153706" y="5866414"/>
            <a:ext cx="583502" cy="107781"/>
            <a:chOff x="677492" y="-1417931"/>
            <a:chExt cx="3154606" cy="582700"/>
          </a:xfrm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auto">
            <a:xfrm>
              <a:off x="3761772" y="-980905"/>
              <a:ext cx="70326" cy="68652"/>
            </a:xfrm>
            <a:custGeom>
              <a:avLst/>
              <a:gdLst>
                <a:gd name="T0" fmla="*/ 36 w 87"/>
                <a:gd name="T1" fmla="*/ 37 h 83"/>
                <a:gd name="T2" fmla="*/ 36 w 87"/>
                <a:gd name="T3" fmla="*/ 26 h 83"/>
                <a:gd name="T4" fmla="*/ 43 w 87"/>
                <a:gd name="T5" fmla="*/ 26 h 83"/>
                <a:gd name="T6" fmla="*/ 52 w 87"/>
                <a:gd name="T7" fmla="*/ 31 h 83"/>
                <a:gd name="T8" fmla="*/ 45 w 87"/>
                <a:gd name="T9" fmla="*/ 37 h 83"/>
                <a:gd name="T10" fmla="*/ 36 w 87"/>
                <a:gd name="T11" fmla="*/ 37 h 83"/>
                <a:gd name="T12" fmla="*/ 36 w 87"/>
                <a:gd name="T13" fmla="*/ 45 h 83"/>
                <a:gd name="T14" fmla="*/ 41 w 87"/>
                <a:gd name="T15" fmla="*/ 45 h 83"/>
                <a:gd name="T16" fmla="*/ 52 w 87"/>
                <a:gd name="T17" fmla="*/ 63 h 83"/>
                <a:gd name="T18" fmla="*/ 63 w 87"/>
                <a:gd name="T19" fmla="*/ 63 h 83"/>
                <a:gd name="T20" fmla="*/ 52 w 87"/>
                <a:gd name="T21" fmla="*/ 44 h 83"/>
                <a:gd name="T22" fmla="*/ 63 w 87"/>
                <a:gd name="T23" fmla="*/ 32 h 83"/>
                <a:gd name="T24" fmla="*/ 44 w 87"/>
                <a:gd name="T25" fmla="*/ 19 h 83"/>
                <a:gd name="T26" fmla="*/ 26 w 87"/>
                <a:gd name="T27" fmla="*/ 19 h 83"/>
                <a:gd name="T28" fmla="*/ 26 w 87"/>
                <a:gd name="T29" fmla="*/ 63 h 83"/>
                <a:gd name="T30" fmla="*/ 36 w 87"/>
                <a:gd name="T31" fmla="*/ 63 h 83"/>
                <a:gd name="T32" fmla="*/ 36 w 87"/>
                <a:gd name="T33" fmla="*/ 45 h 83"/>
                <a:gd name="T34" fmla="*/ 87 w 87"/>
                <a:gd name="T35" fmla="*/ 41 h 83"/>
                <a:gd name="T36" fmla="*/ 44 w 87"/>
                <a:gd name="T37" fmla="*/ 0 h 83"/>
                <a:gd name="T38" fmla="*/ 0 w 87"/>
                <a:gd name="T39" fmla="*/ 41 h 83"/>
                <a:gd name="T40" fmla="*/ 44 w 87"/>
                <a:gd name="T41" fmla="*/ 83 h 83"/>
                <a:gd name="T42" fmla="*/ 87 w 87"/>
                <a:gd name="T43" fmla="*/ 41 h 83"/>
                <a:gd name="T44" fmla="*/ 74 w 87"/>
                <a:gd name="T45" fmla="*/ 41 h 83"/>
                <a:gd name="T46" fmla="*/ 44 w 87"/>
                <a:gd name="T47" fmla="*/ 73 h 83"/>
                <a:gd name="T48" fmla="*/ 44 w 87"/>
                <a:gd name="T49" fmla="*/ 73 h 83"/>
                <a:gd name="T50" fmla="*/ 13 w 87"/>
                <a:gd name="T51" fmla="*/ 41 h 83"/>
                <a:gd name="T52" fmla="*/ 44 w 87"/>
                <a:gd name="T53" fmla="*/ 9 h 83"/>
                <a:gd name="T54" fmla="*/ 74 w 87"/>
                <a:gd name="T5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7" h="83">
                  <a:moveTo>
                    <a:pt x="36" y="37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7" y="26"/>
                    <a:pt x="52" y="27"/>
                    <a:pt x="52" y="31"/>
                  </a:cubicBezTo>
                  <a:cubicBezTo>
                    <a:pt x="52" y="36"/>
                    <a:pt x="50" y="37"/>
                    <a:pt x="45" y="37"/>
                  </a:cubicBezTo>
                  <a:cubicBezTo>
                    <a:pt x="36" y="37"/>
                    <a:pt x="36" y="37"/>
                    <a:pt x="36" y="37"/>
                  </a:cubicBezTo>
                  <a:moveTo>
                    <a:pt x="36" y="45"/>
                  </a:moveTo>
                  <a:cubicBezTo>
                    <a:pt x="41" y="45"/>
                    <a:pt x="41" y="45"/>
                    <a:pt x="41" y="45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8" y="43"/>
                    <a:pt x="63" y="41"/>
                    <a:pt x="63" y="32"/>
                  </a:cubicBezTo>
                  <a:cubicBezTo>
                    <a:pt x="63" y="22"/>
                    <a:pt x="56" y="19"/>
                    <a:pt x="44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45"/>
                    <a:pt x="36" y="45"/>
                    <a:pt x="36" y="45"/>
                  </a:cubicBezTo>
                  <a:moveTo>
                    <a:pt x="87" y="41"/>
                  </a:moveTo>
                  <a:cubicBezTo>
                    <a:pt x="87" y="15"/>
                    <a:pt x="66" y="0"/>
                    <a:pt x="44" y="0"/>
                  </a:cubicBezTo>
                  <a:cubicBezTo>
                    <a:pt x="21" y="0"/>
                    <a:pt x="0" y="15"/>
                    <a:pt x="0" y="41"/>
                  </a:cubicBezTo>
                  <a:cubicBezTo>
                    <a:pt x="0" y="67"/>
                    <a:pt x="21" y="83"/>
                    <a:pt x="44" y="83"/>
                  </a:cubicBezTo>
                  <a:cubicBezTo>
                    <a:pt x="66" y="83"/>
                    <a:pt x="87" y="67"/>
                    <a:pt x="87" y="41"/>
                  </a:cubicBezTo>
                  <a:moveTo>
                    <a:pt x="74" y="41"/>
                  </a:moveTo>
                  <a:cubicBezTo>
                    <a:pt x="74" y="60"/>
                    <a:pt x="60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26" y="73"/>
                    <a:pt x="13" y="60"/>
                    <a:pt x="13" y="41"/>
                  </a:cubicBezTo>
                  <a:cubicBezTo>
                    <a:pt x="13" y="22"/>
                    <a:pt x="26" y="9"/>
                    <a:pt x="44" y="9"/>
                  </a:cubicBezTo>
                  <a:cubicBezTo>
                    <a:pt x="60" y="9"/>
                    <a:pt x="74" y="22"/>
                    <a:pt x="74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" name="Freeform 6"/>
            <p:cNvSpPr>
              <a:spLocks noEditPoints="1"/>
            </p:cNvSpPr>
            <p:nvPr userDrawn="1"/>
          </p:nvSpPr>
          <p:spPr bwMode="auto">
            <a:xfrm>
              <a:off x="1700563" y="-1309093"/>
              <a:ext cx="2039443" cy="385118"/>
            </a:xfrm>
            <a:custGeom>
              <a:avLst/>
              <a:gdLst>
                <a:gd name="T0" fmla="*/ 1048 w 2520"/>
                <a:gd name="T1" fmla="*/ 0 h 472"/>
                <a:gd name="T2" fmla="*/ 1048 w 2520"/>
                <a:gd name="T3" fmla="*/ 472 h 472"/>
                <a:gd name="T4" fmla="*/ 1181 w 2520"/>
                <a:gd name="T5" fmla="*/ 472 h 472"/>
                <a:gd name="T6" fmla="*/ 1181 w 2520"/>
                <a:gd name="T7" fmla="*/ 0 h 472"/>
                <a:gd name="T8" fmla="*/ 1048 w 2520"/>
                <a:gd name="T9" fmla="*/ 0 h 472"/>
                <a:gd name="T10" fmla="*/ 0 w 2520"/>
                <a:gd name="T11" fmla="*/ 0 h 472"/>
                <a:gd name="T12" fmla="*/ 0 w 2520"/>
                <a:gd name="T13" fmla="*/ 472 h 472"/>
                <a:gd name="T14" fmla="*/ 134 w 2520"/>
                <a:gd name="T15" fmla="*/ 472 h 472"/>
                <a:gd name="T16" fmla="*/ 134 w 2520"/>
                <a:gd name="T17" fmla="*/ 105 h 472"/>
                <a:gd name="T18" fmla="*/ 239 w 2520"/>
                <a:gd name="T19" fmla="*/ 106 h 472"/>
                <a:gd name="T20" fmla="*/ 314 w 2520"/>
                <a:gd name="T21" fmla="*/ 132 h 472"/>
                <a:gd name="T22" fmla="*/ 344 w 2520"/>
                <a:gd name="T23" fmla="*/ 257 h 472"/>
                <a:gd name="T24" fmla="*/ 344 w 2520"/>
                <a:gd name="T25" fmla="*/ 472 h 472"/>
                <a:gd name="T26" fmla="*/ 474 w 2520"/>
                <a:gd name="T27" fmla="*/ 472 h 472"/>
                <a:gd name="T28" fmla="*/ 474 w 2520"/>
                <a:gd name="T29" fmla="*/ 211 h 472"/>
                <a:gd name="T30" fmla="*/ 239 w 2520"/>
                <a:gd name="T31" fmla="*/ 0 h 472"/>
                <a:gd name="T32" fmla="*/ 0 w 2520"/>
                <a:gd name="T33" fmla="*/ 0 h 472"/>
                <a:gd name="T34" fmla="*/ 1262 w 2520"/>
                <a:gd name="T35" fmla="*/ 0 h 472"/>
                <a:gd name="T36" fmla="*/ 1262 w 2520"/>
                <a:gd name="T37" fmla="*/ 472 h 472"/>
                <a:gd name="T38" fmla="*/ 1479 w 2520"/>
                <a:gd name="T39" fmla="*/ 472 h 472"/>
                <a:gd name="T40" fmla="*/ 1672 w 2520"/>
                <a:gd name="T41" fmla="*/ 410 h 472"/>
                <a:gd name="T42" fmla="*/ 1719 w 2520"/>
                <a:gd name="T43" fmla="*/ 242 h 472"/>
                <a:gd name="T44" fmla="*/ 1676 w 2520"/>
                <a:gd name="T45" fmla="*/ 79 h 472"/>
                <a:gd name="T46" fmla="*/ 1449 w 2520"/>
                <a:gd name="T47" fmla="*/ 0 h 472"/>
                <a:gd name="T48" fmla="*/ 1262 w 2520"/>
                <a:gd name="T49" fmla="*/ 0 h 472"/>
                <a:gd name="T50" fmla="*/ 1395 w 2520"/>
                <a:gd name="T51" fmla="*/ 103 h 472"/>
                <a:gd name="T52" fmla="*/ 1452 w 2520"/>
                <a:gd name="T53" fmla="*/ 103 h 472"/>
                <a:gd name="T54" fmla="*/ 1589 w 2520"/>
                <a:gd name="T55" fmla="*/ 237 h 472"/>
                <a:gd name="T56" fmla="*/ 1452 w 2520"/>
                <a:gd name="T57" fmla="*/ 372 h 472"/>
                <a:gd name="T58" fmla="*/ 1395 w 2520"/>
                <a:gd name="T59" fmla="*/ 372 h 472"/>
                <a:gd name="T60" fmla="*/ 1395 w 2520"/>
                <a:gd name="T61" fmla="*/ 103 h 472"/>
                <a:gd name="T62" fmla="*/ 856 w 2520"/>
                <a:gd name="T63" fmla="*/ 0 h 472"/>
                <a:gd name="T64" fmla="*/ 745 w 2520"/>
                <a:gd name="T65" fmla="*/ 374 h 472"/>
                <a:gd name="T66" fmla="*/ 638 w 2520"/>
                <a:gd name="T67" fmla="*/ 0 h 472"/>
                <a:gd name="T68" fmla="*/ 494 w 2520"/>
                <a:gd name="T69" fmla="*/ 0 h 472"/>
                <a:gd name="T70" fmla="*/ 646 w 2520"/>
                <a:gd name="T71" fmla="*/ 472 h 472"/>
                <a:gd name="T72" fmla="*/ 838 w 2520"/>
                <a:gd name="T73" fmla="*/ 472 h 472"/>
                <a:gd name="T74" fmla="*/ 992 w 2520"/>
                <a:gd name="T75" fmla="*/ 0 h 472"/>
                <a:gd name="T76" fmla="*/ 856 w 2520"/>
                <a:gd name="T77" fmla="*/ 0 h 472"/>
                <a:gd name="T78" fmla="*/ 1781 w 2520"/>
                <a:gd name="T79" fmla="*/ 472 h 472"/>
                <a:gd name="T80" fmla="*/ 1915 w 2520"/>
                <a:gd name="T81" fmla="*/ 472 h 472"/>
                <a:gd name="T82" fmla="*/ 1915 w 2520"/>
                <a:gd name="T83" fmla="*/ 0 h 472"/>
                <a:gd name="T84" fmla="*/ 1781 w 2520"/>
                <a:gd name="T85" fmla="*/ 0 h 472"/>
                <a:gd name="T86" fmla="*/ 1781 w 2520"/>
                <a:gd name="T87" fmla="*/ 472 h 472"/>
                <a:gd name="T88" fmla="*/ 2155 w 2520"/>
                <a:gd name="T89" fmla="*/ 1 h 472"/>
                <a:gd name="T90" fmla="*/ 1969 w 2520"/>
                <a:gd name="T91" fmla="*/ 472 h 472"/>
                <a:gd name="T92" fmla="*/ 2100 w 2520"/>
                <a:gd name="T93" fmla="*/ 472 h 472"/>
                <a:gd name="T94" fmla="*/ 2130 w 2520"/>
                <a:gd name="T95" fmla="*/ 389 h 472"/>
                <a:gd name="T96" fmla="*/ 2350 w 2520"/>
                <a:gd name="T97" fmla="*/ 389 h 472"/>
                <a:gd name="T98" fmla="*/ 2378 w 2520"/>
                <a:gd name="T99" fmla="*/ 472 h 472"/>
                <a:gd name="T100" fmla="*/ 2520 w 2520"/>
                <a:gd name="T101" fmla="*/ 472 h 472"/>
                <a:gd name="T102" fmla="*/ 2333 w 2520"/>
                <a:gd name="T103" fmla="*/ 1 h 472"/>
                <a:gd name="T104" fmla="*/ 2155 w 2520"/>
                <a:gd name="T105" fmla="*/ 1 h 472"/>
                <a:gd name="T106" fmla="*/ 2241 w 2520"/>
                <a:gd name="T107" fmla="*/ 87 h 472"/>
                <a:gd name="T108" fmla="*/ 2322 w 2520"/>
                <a:gd name="T109" fmla="*/ 307 h 472"/>
                <a:gd name="T110" fmla="*/ 2158 w 2520"/>
                <a:gd name="T111" fmla="*/ 307 h 472"/>
                <a:gd name="T112" fmla="*/ 2241 w 2520"/>
                <a:gd name="T113" fmla="*/ 87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20" h="472">
                  <a:moveTo>
                    <a:pt x="1048" y="0"/>
                  </a:moveTo>
                  <a:cubicBezTo>
                    <a:pt x="1048" y="472"/>
                    <a:pt x="1048" y="472"/>
                    <a:pt x="1048" y="472"/>
                  </a:cubicBezTo>
                  <a:cubicBezTo>
                    <a:pt x="1181" y="472"/>
                    <a:pt x="1181" y="472"/>
                    <a:pt x="1181" y="472"/>
                  </a:cubicBezTo>
                  <a:cubicBezTo>
                    <a:pt x="1181" y="0"/>
                    <a:pt x="1181" y="0"/>
                    <a:pt x="1181" y="0"/>
                  </a:cubicBezTo>
                  <a:lnTo>
                    <a:pt x="1048" y="0"/>
                  </a:lnTo>
                  <a:close/>
                  <a:moveTo>
                    <a:pt x="0" y="0"/>
                  </a:moveTo>
                  <a:cubicBezTo>
                    <a:pt x="0" y="472"/>
                    <a:pt x="0" y="472"/>
                    <a:pt x="0" y="472"/>
                  </a:cubicBezTo>
                  <a:cubicBezTo>
                    <a:pt x="134" y="472"/>
                    <a:pt x="134" y="472"/>
                    <a:pt x="134" y="472"/>
                  </a:cubicBezTo>
                  <a:cubicBezTo>
                    <a:pt x="134" y="105"/>
                    <a:pt x="134" y="105"/>
                    <a:pt x="134" y="105"/>
                  </a:cubicBezTo>
                  <a:cubicBezTo>
                    <a:pt x="239" y="106"/>
                    <a:pt x="239" y="106"/>
                    <a:pt x="239" y="106"/>
                  </a:cubicBezTo>
                  <a:cubicBezTo>
                    <a:pt x="273" y="106"/>
                    <a:pt x="297" y="114"/>
                    <a:pt x="314" y="132"/>
                  </a:cubicBezTo>
                  <a:cubicBezTo>
                    <a:pt x="335" y="154"/>
                    <a:pt x="344" y="191"/>
                    <a:pt x="344" y="257"/>
                  </a:cubicBezTo>
                  <a:cubicBezTo>
                    <a:pt x="344" y="472"/>
                    <a:pt x="344" y="472"/>
                    <a:pt x="344" y="472"/>
                  </a:cubicBezTo>
                  <a:cubicBezTo>
                    <a:pt x="474" y="472"/>
                    <a:pt x="474" y="472"/>
                    <a:pt x="474" y="472"/>
                  </a:cubicBezTo>
                  <a:cubicBezTo>
                    <a:pt x="474" y="211"/>
                    <a:pt x="474" y="211"/>
                    <a:pt x="474" y="211"/>
                  </a:cubicBezTo>
                  <a:cubicBezTo>
                    <a:pt x="474" y="25"/>
                    <a:pt x="355" y="0"/>
                    <a:pt x="239" y="0"/>
                  </a:cubicBezTo>
                  <a:lnTo>
                    <a:pt x="0" y="0"/>
                  </a:lnTo>
                  <a:close/>
                  <a:moveTo>
                    <a:pt x="1262" y="0"/>
                  </a:moveTo>
                  <a:cubicBezTo>
                    <a:pt x="1262" y="472"/>
                    <a:pt x="1262" y="472"/>
                    <a:pt x="1262" y="472"/>
                  </a:cubicBezTo>
                  <a:cubicBezTo>
                    <a:pt x="1479" y="472"/>
                    <a:pt x="1479" y="472"/>
                    <a:pt x="1479" y="472"/>
                  </a:cubicBezTo>
                  <a:cubicBezTo>
                    <a:pt x="1594" y="472"/>
                    <a:pt x="1631" y="453"/>
                    <a:pt x="1672" y="410"/>
                  </a:cubicBezTo>
                  <a:cubicBezTo>
                    <a:pt x="1701" y="380"/>
                    <a:pt x="1719" y="314"/>
                    <a:pt x="1719" y="242"/>
                  </a:cubicBezTo>
                  <a:cubicBezTo>
                    <a:pt x="1719" y="175"/>
                    <a:pt x="1704" y="116"/>
                    <a:pt x="1676" y="79"/>
                  </a:cubicBezTo>
                  <a:cubicBezTo>
                    <a:pt x="1627" y="13"/>
                    <a:pt x="1556" y="0"/>
                    <a:pt x="1449" y="0"/>
                  </a:cubicBezTo>
                  <a:lnTo>
                    <a:pt x="1262" y="0"/>
                  </a:lnTo>
                  <a:close/>
                  <a:moveTo>
                    <a:pt x="1395" y="103"/>
                  </a:moveTo>
                  <a:cubicBezTo>
                    <a:pt x="1452" y="103"/>
                    <a:pt x="1452" y="103"/>
                    <a:pt x="1452" y="103"/>
                  </a:cubicBezTo>
                  <a:cubicBezTo>
                    <a:pt x="1535" y="103"/>
                    <a:pt x="1589" y="140"/>
                    <a:pt x="1589" y="237"/>
                  </a:cubicBezTo>
                  <a:cubicBezTo>
                    <a:pt x="1589" y="334"/>
                    <a:pt x="1535" y="372"/>
                    <a:pt x="1452" y="372"/>
                  </a:cubicBezTo>
                  <a:cubicBezTo>
                    <a:pt x="1395" y="372"/>
                    <a:pt x="1395" y="372"/>
                    <a:pt x="1395" y="372"/>
                  </a:cubicBezTo>
                  <a:lnTo>
                    <a:pt x="1395" y="103"/>
                  </a:lnTo>
                  <a:close/>
                  <a:moveTo>
                    <a:pt x="856" y="0"/>
                  </a:moveTo>
                  <a:cubicBezTo>
                    <a:pt x="745" y="374"/>
                    <a:pt x="745" y="374"/>
                    <a:pt x="745" y="374"/>
                  </a:cubicBezTo>
                  <a:cubicBezTo>
                    <a:pt x="638" y="0"/>
                    <a:pt x="638" y="0"/>
                    <a:pt x="638" y="0"/>
                  </a:cubicBezTo>
                  <a:cubicBezTo>
                    <a:pt x="494" y="0"/>
                    <a:pt x="494" y="0"/>
                    <a:pt x="494" y="0"/>
                  </a:cubicBezTo>
                  <a:cubicBezTo>
                    <a:pt x="646" y="472"/>
                    <a:pt x="646" y="472"/>
                    <a:pt x="646" y="472"/>
                  </a:cubicBezTo>
                  <a:cubicBezTo>
                    <a:pt x="838" y="472"/>
                    <a:pt x="838" y="472"/>
                    <a:pt x="838" y="472"/>
                  </a:cubicBezTo>
                  <a:cubicBezTo>
                    <a:pt x="992" y="0"/>
                    <a:pt x="992" y="0"/>
                    <a:pt x="992" y="0"/>
                  </a:cubicBezTo>
                  <a:lnTo>
                    <a:pt x="856" y="0"/>
                  </a:lnTo>
                  <a:close/>
                  <a:moveTo>
                    <a:pt x="1781" y="472"/>
                  </a:moveTo>
                  <a:cubicBezTo>
                    <a:pt x="1915" y="472"/>
                    <a:pt x="1915" y="472"/>
                    <a:pt x="1915" y="472"/>
                  </a:cubicBezTo>
                  <a:cubicBezTo>
                    <a:pt x="1915" y="0"/>
                    <a:pt x="1915" y="0"/>
                    <a:pt x="1915" y="0"/>
                  </a:cubicBezTo>
                  <a:cubicBezTo>
                    <a:pt x="1781" y="0"/>
                    <a:pt x="1781" y="0"/>
                    <a:pt x="1781" y="0"/>
                  </a:cubicBezTo>
                  <a:lnTo>
                    <a:pt x="1781" y="472"/>
                  </a:lnTo>
                  <a:close/>
                  <a:moveTo>
                    <a:pt x="2155" y="1"/>
                  </a:moveTo>
                  <a:cubicBezTo>
                    <a:pt x="1969" y="472"/>
                    <a:pt x="1969" y="472"/>
                    <a:pt x="1969" y="472"/>
                  </a:cubicBezTo>
                  <a:cubicBezTo>
                    <a:pt x="2100" y="472"/>
                    <a:pt x="2100" y="472"/>
                    <a:pt x="2100" y="472"/>
                  </a:cubicBezTo>
                  <a:cubicBezTo>
                    <a:pt x="2130" y="389"/>
                    <a:pt x="2130" y="389"/>
                    <a:pt x="2130" y="389"/>
                  </a:cubicBezTo>
                  <a:cubicBezTo>
                    <a:pt x="2350" y="389"/>
                    <a:pt x="2350" y="389"/>
                    <a:pt x="2350" y="389"/>
                  </a:cubicBezTo>
                  <a:cubicBezTo>
                    <a:pt x="2378" y="472"/>
                    <a:pt x="2378" y="472"/>
                    <a:pt x="2378" y="472"/>
                  </a:cubicBezTo>
                  <a:cubicBezTo>
                    <a:pt x="2520" y="472"/>
                    <a:pt x="2520" y="472"/>
                    <a:pt x="2520" y="472"/>
                  </a:cubicBezTo>
                  <a:cubicBezTo>
                    <a:pt x="2333" y="1"/>
                    <a:pt x="2333" y="1"/>
                    <a:pt x="2333" y="1"/>
                  </a:cubicBezTo>
                  <a:lnTo>
                    <a:pt x="2155" y="1"/>
                  </a:lnTo>
                  <a:close/>
                  <a:moveTo>
                    <a:pt x="2241" y="87"/>
                  </a:moveTo>
                  <a:cubicBezTo>
                    <a:pt x="2322" y="307"/>
                    <a:pt x="2322" y="307"/>
                    <a:pt x="2322" y="307"/>
                  </a:cubicBezTo>
                  <a:cubicBezTo>
                    <a:pt x="2158" y="307"/>
                    <a:pt x="2158" y="307"/>
                    <a:pt x="2158" y="307"/>
                  </a:cubicBezTo>
                  <a:lnTo>
                    <a:pt x="2241" y="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77492" y="-1417931"/>
              <a:ext cx="877396" cy="582700"/>
            </a:xfrm>
            <a:custGeom>
              <a:avLst/>
              <a:gdLst>
                <a:gd name="T0" fmla="*/ 405 w 1086"/>
                <a:gd name="T1" fmla="*/ 214 h 718"/>
                <a:gd name="T2" fmla="*/ 405 w 1086"/>
                <a:gd name="T3" fmla="*/ 149 h 718"/>
                <a:gd name="T4" fmla="*/ 424 w 1086"/>
                <a:gd name="T5" fmla="*/ 148 h 718"/>
                <a:gd name="T6" fmla="*/ 719 w 1086"/>
                <a:gd name="T7" fmla="*/ 301 h 718"/>
                <a:gd name="T8" fmla="*/ 458 w 1086"/>
                <a:gd name="T9" fmla="*/ 476 h 718"/>
                <a:gd name="T10" fmla="*/ 405 w 1086"/>
                <a:gd name="T11" fmla="*/ 467 h 718"/>
                <a:gd name="T12" fmla="*/ 405 w 1086"/>
                <a:gd name="T13" fmla="*/ 270 h 718"/>
                <a:gd name="T14" fmla="*/ 530 w 1086"/>
                <a:gd name="T15" fmla="*/ 378 h 718"/>
                <a:gd name="T16" fmla="*/ 622 w 1086"/>
                <a:gd name="T17" fmla="*/ 300 h 718"/>
                <a:gd name="T18" fmla="*/ 441 w 1086"/>
                <a:gd name="T19" fmla="*/ 212 h 718"/>
                <a:gd name="T20" fmla="*/ 405 w 1086"/>
                <a:gd name="T21" fmla="*/ 214 h 718"/>
                <a:gd name="T22" fmla="*/ 405 w 1086"/>
                <a:gd name="T23" fmla="*/ 0 h 718"/>
                <a:gd name="T24" fmla="*/ 405 w 1086"/>
                <a:gd name="T25" fmla="*/ 97 h 718"/>
                <a:gd name="T26" fmla="*/ 424 w 1086"/>
                <a:gd name="T27" fmla="*/ 95 h 718"/>
                <a:gd name="T28" fmla="*/ 832 w 1086"/>
                <a:gd name="T29" fmla="*/ 298 h 718"/>
                <a:gd name="T30" fmla="*/ 455 w 1086"/>
                <a:gd name="T31" fmla="*/ 523 h 718"/>
                <a:gd name="T32" fmla="*/ 405 w 1086"/>
                <a:gd name="T33" fmla="*/ 518 h 718"/>
                <a:gd name="T34" fmla="*/ 405 w 1086"/>
                <a:gd name="T35" fmla="*/ 578 h 718"/>
                <a:gd name="T36" fmla="*/ 447 w 1086"/>
                <a:gd name="T37" fmla="*/ 581 h 718"/>
                <a:gd name="T38" fmla="*/ 881 w 1086"/>
                <a:gd name="T39" fmla="*/ 381 h 718"/>
                <a:gd name="T40" fmla="*/ 1004 w 1086"/>
                <a:gd name="T41" fmla="*/ 456 h 718"/>
                <a:gd name="T42" fmla="*/ 449 w 1086"/>
                <a:gd name="T43" fmla="*/ 636 h 718"/>
                <a:gd name="T44" fmla="*/ 405 w 1086"/>
                <a:gd name="T45" fmla="*/ 634 h 718"/>
                <a:gd name="T46" fmla="*/ 405 w 1086"/>
                <a:gd name="T47" fmla="*/ 718 h 718"/>
                <a:gd name="T48" fmla="*/ 1086 w 1086"/>
                <a:gd name="T49" fmla="*/ 718 h 718"/>
                <a:gd name="T50" fmla="*/ 1086 w 1086"/>
                <a:gd name="T51" fmla="*/ 0 h 718"/>
                <a:gd name="T52" fmla="*/ 405 w 1086"/>
                <a:gd name="T53" fmla="*/ 0 h 718"/>
                <a:gd name="T54" fmla="*/ 405 w 1086"/>
                <a:gd name="T55" fmla="*/ 467 h 718"/>
                <a:gd name="T56" fmla="*/ 405 w 1086"/>
                <a:gd name="T57" fmla="*/ 518 h 718"/>
                <a:gd name="T58" fmla="*/ 194 w 1086"/>
                <a:gd name="T59" fmla="*/ 317 h 718"/>
                <a:gd name="T60" fmla="*/ 405 w 1086"/>
                <a:gd name="T61" fmla="*/ 214 h 718"/>
                <a:gd name="T62" fmla="*/ 405 w 1086"/>
                <a:gd name="T63" fmla="*/ 270 h 718"/>
                <a:gd name="T64" fmla="*/ 405 w 1086"/>
                <a:gd name="T65" fmla="*/ 270 h 718"/>
                <a:gd name="T66" fmla="*/ 281 w 1086"/>
                <a:gd name="T67" fmla="*/ 327 h 718"/>
                <a:gd name="T68" fmla="*/ 405 w 1086"/>
                <a:gd name="T69" fmla="*/ 467 h 718"/>
                <a:gd name="T70" fmla="*/ 111 w 1086"/>
                <a:gd name="T71" fmla="*/ 309 h 718"/>
                <a:gd name="T72" fmla="*/ 405 w 1086"/>
                <a:gd name="T73" fmla="*/ 149 h 718"/>
                <a:gd name="T74" fmla="*/ 405 w 1086"/>
                <a:gd name="T75" fmla="*/ 97 h 718"/>
                <a:gd name="T76" fmla="*/ 0 w 1086"/>
                <a:gd name="T77" fmla="*/ 298 h 718"/>
                <a:gd name="T78" fmla="*/ 405 w 1086"/>
                <a:gd name="T79" fmla="*/ 634 h 718"/>
                <a:gd name="T80" fmla="*/ 405 w 1086"/>
                <a:gd name="T81" fmla="*/ 578 h 718"/>
                <a:gd name="T82" fmla="*/ 111 w 1086"/>
                <a:gd name="T83" fmla="*/ 309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6" h="718">
                  <a:moveTo>
                    <a:pt x="405" y="214"/>
                  </a:moveTo>
                  <a:cubicBezTo>
                    <a:pt x="405" y="149"/>
                    <a:pt x="405" y="149"/>
                    <a:pt x="405" y="149"/>
                  </a:cubicBezTo>
                  <a:cubicBezTo>
                    <a:pt x="412" y="149"/>
                    <a:pt x="418" y="148"/>
                    <a:pt x="424" y="148"/>
                  </a:cubicBezTo>
                  <a:cubicBezTo>
                    <a:pt x="602" y="143"/>
                    <a:pt x="719" y="301"/>
                    <a:pt x="719" y="301"/>
                  </a:cubicBezTo>
                  <a:cubicBezTo>
                    <a:pt x="719" y="301"/>
                    <a:pt x="593" y="476"/>
                    <a:pt x="458" y="476"/>
                  </a:cubicBezTo>
                  <a:cubicBezTo>
                    <a:pt x="438" y="476"/>
                    <a:pt x="421" y="472"/>
                    <a:pt x="405" y="467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474" y="279"/>
                    <a:pt x="488" y="309"/>
                    <a:pt x="530" y="378"/>
                  </a:cubicBezTo>
                  <a:cubicBezTo>
                    <a:pt x="622" y="300"/>
                    <a:pt x="622" y="300"/>
                    <a:pt x="622" y="300"/>
                  </a:cubicBezTo>
                  <a:cubicBezTo>
                    <a:pt x="622" y="300"/>
                    <a:pt x="555" y="212"/>
                    <a:pt x="441" y="212"/>
                  </a:cubicBezTo>
                  <a:cubicBezTo>
                    <a:pt x="429" y="212"/>
                    <a:pt x="417" y="213"/>
                    <a:pt x="405" y="214"/>
                  </a:cubicBezTo>
                  <a:moveTo>
                    <a:pt x="405" y="0"/>
                  </a:moveTo>
                  <a:cubicBezTo>
                    <a:pt x="405" y="97"/>
                    <a:pt x="405" y="97"/>
                    <a:pt x="405" y="97"/>
                  </a:cubicBezTo>
                  <a:cubicBezTo>
                    <a:pt x="412" y="96"/>
                    <a:pt x="418" y="96"/>
                    <a:pt x="424" y="95"/>
                  </a:cubicBezTo>
                  <a:cubicBezTo>
                    <a:pt x="671" y="87"/>
                    <a:pt x="832" y="298"/>
                    <a:pt x="832" y="298"/>
                  </a:cubicBezTo>
                  <a:cubicBezTo>
                    <a:pt x="832" y="298"/>
                    <a:pt x="647" y="523"/>
                    <a:pt x="455" y="523"/>
                  </a:cubicBezTo>
                  <a:cubicBezTo>
                    <a:pt x="437" y="523"/>
                    <a:pt x="421" y="521"/>
                    <a:pt x="405" y="518"/>
                  </a:cubicBezTo>
                  <a:cubicBezTo>
                    <a:pt x="405" y="578"/>
                    <a:pt x="405" y="578"/>
                    <a:pt x="405" y="578"/>
                  </a:cubicBezTo>
                  <a:cubicBezTo>
                    <a:pt x="419" y="580"/>
                    <a:pt x="432" y="581"/>
                    <a:pt x="447" y="581"/>
                  </a:cubicBezTo>
                  <a:cubicBezTo>
                    <a:pt x="626" y="581"/>
                    <a:pt x="755" y="489"/>
                    <a:pt x="881" y="381"/>
                  </a:cubicBezTo>
                  <a:cubicBezTo>
                    <a:pt x="902" y="398"/>
                    <a:pt x="987" y="438"/>
                    <a:pt x="1004" y="456"/>
                  </a:cubicBezTo>
                  <a:cubicBezTo>
                    <a:pt x="885" y="556"/>
                    <a:pt x="607" y="636"/>
                    <a:pt x="449" y="636"/>
                  </a:cubicBezTo>
                  <a:cubicBezTo>
                    <a:pt x="434" y="636"/>
                    <a:pt x="420" y="636"/>
                    <a:pt x="405" y="634"/>
                  </a:cubicBezTo>
                  <a:cubicBezTo>
                    <a:pt x="405" y="718"/>
                    <a:pt x="405" y="718"/>
                    <a:pt x="405" y="718"/>
                  </a:cubicBezTo>
                  <a:cubicBezTo>
                    <a:pt x="1086" y="718"/>
                    <a:pt x="1086" y="718"/>
                    <a:pt x="1086" y="718"/>
                  </a:cubicBezTo>
                  <a:cubicBezTo>
                    <a:pt x="1086" y="0"/>
                    <a:pt x="1086" y="0"/>
                    <a:pt x="1086" y="0"/>
                  </a:cubicBezTo>
                  <a:lnTo>
                    <a:pt x="405" y="0"/>
                  </a:lnTo>
                  <a:close/>
                  <a:moveTo>
                    <a:pt x="405" y="467"/>
                  </a:moveTo>
                  <a:cubicBezTo>
                    <a:pt x="405" y="518"/>
                    <a:pt x="405" y="518"/>
                    <a:pt x="405" y="518"/>
                  </a:cubicBezTo>
                  <a:cubicBezTo>
                    <a:pt x="240" y="489"/>
                    <a:pt x="194" y="317"/>
                    <a:pt x="194" y="317"/>
                  </a:cubicBezTo>
                  <a:cubicBezTo>
                    <a:pt x="194" y="317"/>
                    <a:pt x="273" y="228"/>
                    <a:pt x="405" y="214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336" y="262"/>
                    <a:pt x="281" y="327"/>
                    <a:pt x="281" y="327"/>
                  </a:cubicBezTo>
                  <a:cubicBezTo>
                    <a:pt x="281" y="327"/>
                    <a:pt x="312" y="436"/>
                    <a:pt x="405" y="467"/>
                  </a:cubicBezTo>
                  <a:moveTo>
                    <a:pt x="111" y="309"/>
                  </a:moveTo>
                  <a:cubicBezTo>
                    <a:pt x="111" y="309"/>
                    <a:pt x="209" y="164"/>
                    <a:pt x="405" y="149"/>
                  </a:cubicBezTo>
                  <a:cubicBezTo>
                    <a:pt x="405" y="97"/>
                    <a:pt x="405" y="97"/>
                    <a:pt x="405" y="97"/>
                  </a:cubicBezTo>
                  <a:cubicBezTo>
                    <a:pt x="188" y="114"/>
                    <a:pt x="0" y="298"/>
                    <a:pt x="0" y="298"/>
                  </a:cubicBezTo>
                  <a:cubicBezTo>
                    <a:pt x="0" y="298"/>
                    <a:pt x="106" y="606"/>
                    <a:pt x="405" y="634"/>
                  </a:cubicBezTo>
                  <a:cubicBezTo>
                    <a:pt x="405" y="578"/>
                    <a:pt x="405" y="578"/>
                    <a:pt x="405" y="578"/>
                  </a:cubicBezTo>
                  <a:cubicBezTo>
                    <a:pt x="186" y="551"/>
                    <a:pt x="111" y="309"/>
                    <a:pt x="111" y="3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9762255" y="5831287"/>
            <a:ext cx="321027" cy="1615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850" kern="1200" smtClean="0">
                <a:solidFill>
                  <a:schemeClr val="accent4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  <a:pPr algn="r"/>
              <a:t>‹#›</a:t>
            </a:fld>
            <a:r>
              <a:rPr lang="en-US" sz="1050" cap="none" baseline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050" cap="non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0153706" y="5866414"/>
            <a:ext cx="583502" cy="107781"/>
            <a:chOff x="677492" y="-1417931"/>
            <a:chExt cx="3154606" cy="582700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3761772" y="-980905"/>
              <a:ext cx="70326" cy="68652"/>
            </a:xfrm>
            <a:custGeom>
              <a:avLst/>
              <a:gdLst>
                <a:gd name="T0" fmla="*/ 36 w 87"/>
                <a:gd name="T1" fmla="*/ 37 h 83"/>
                <a:gd name="T2" fmla="*/ 36 w 87"/>
                <a:gd name="T3" fmla="*/ 26 h 83"/>
                <a:gd name="T4" fmla="*/ 43 w 87"/>
                <a:gd name="T5" fmla="*/ 26 h 83"/>
                <a:gd name="T6" fmla="*/ 52 w 87"/>
                <a:gd name="T7" fmla="*/ 31 h 83"/>
                <a:gd name="T8" fmla="*/ 45 w 87"/>
                <a:gd name="T9" fmla="*/ 37 h 83"/>
                <a:gd name="T10" fmla="*/ 36 w 87"/>
                <a:gd name="T11" fmla="*/ 37 h 83"/>
                <a:gd name="T12" fmla="*/ 36 w 87"/>
                <a:gd name="T13" fmla="*/ 45 h 83"/>
                <a:gd name="T14" fmla="*/ 41 w 87"/>
                <a:gd name="T15" fmla="*/ 45 h 83"/>
                <a:gd name="T16" fmla="*/ 52 w 87"/>
                <a:gd name="T17" fmla="*/ 63 h 83"/>
                <a:gd name="T18" fmla="*/ 63 w 87"/>
                <a:gd name="T19" fmla="*/ 63 h 83"/>
                <a:gd name="T20" fmla="*/ 52 w 87"/>
                <a:gd name="T21" fmla="*/ 44 h 83"/>
                <a:gd name="T22" fmla="*/ 63 w 87"/>
                <a:gd name="T23" fmla="*/ 32 h 83"/>
                <a:gd name="T24" fmla="*/ 44 w 87"/>
                <a:gd name="T25" fmla="*/ 19 h 83"/>
                <a:gd name="T26" fmla="*/ 26 w 87"/>
                <a:gd name="T27" fmla="*/ 19 h 83"/>
                <a:gd name="T28" fmla="*/ 26 w 87"/>
                <a:gd name="T29" fmla="*/ 63 h 83"/>
                <a:gd name="T30" fmla="*/ 36 w 87"/>
                <a:gd name="T31" fmla="*/ 63 h 83"/>
                <a:gd name="T32" fmla="*/ 36 w 87"/>
                <a:gd name="T33" fmla="*/ 45 h 83"/>
                <a:gd name="T34" fmla="*/ 87 w 87"/>
                <a:gd name="T35" fmla="*/ 41 h 83"/>
                <a:gd name="T36" fmla="*/ 44 w 87"/>
                <a:gd name="T37" fmla="*/ 0 h 83"/>
                <a:gd name="T38" fmla="*/ 0 w 87"/>
                <a:gd name="T39" fmla="*/ 41 h 83"/>
                <a:gd name="T40" fmla="*/ 44 w 87"/>
                <a:gd name="T41" fmla="*/ 83 h 83"/>
                <a:gd name="T42" fmla="*/ 87 w 87"/>
                <a:gd name="T43" fmla="*/ 41 h 83"/>
                <a:gd name="T44" fmla="*/ 74 w 87"/>
                <a:gd name="T45" fmla="*/ 41 h 83"/>
                <a:gd name="T46" fmla="*/ 44 w 87"/>
                <a:gd name="T47" fmla="*/ 73 h 83"/>
                <a:gd name="T48" fmla="*/ 44 w 87"/>
                <a:gd name="T49" fmla="*/ 73 h 83"/>
                <a:gd name="T50" fmla="*/ 13 w 87"/>
                <a:gd name="T51" fmla="*/ 41 h 83"/>
                <a:gd name="T52" fmla="*/ 44 w 87"/>
                <a:gd name="T53" fmla="*/ 9 h 83"/>
                <a:gd name="T54" fmla="*/ 74 w 87"/>
                <a:gd name="T5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7" h="83">
                  <a:moveTo>
                    <a:pt x="36" y="37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7" y="26"/>
                    <a:pt x="52" y="27"/>
                    <a:pt x="52" y="31"/>
                  </a:cubicBezTo>
                  <a:cubicBezTo>
                    <a:pt x="52" y="36"/>
                    <a:pt x="50" y="37"/>
                    <a:pt x="45" y="37"/>
                  </a:cubicBezTo>
                  <a:cubicBezTo>
                    <a:pt x="36" y="37"/>
                    <a:pt x="36" y="37"/>
                    <a:pt x="36" y="37"/>
                  </a:cubicBezTo>
                  <a:moveTo>
                    <a:pt x="36" y="45"/>
                  </a:moveTo>
                  <a:cubicBezTo>
                    <a:pt x="41" y="45"/>
                    <a:pt x="41" y="45"/>
                    <a:pt x="41" y="45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8" y="43"/>
                    <a:pt x="63" y="41"/>
                    <a:pt x="63" y="32"/>
                  </a:cubicBezTo>
                  <a:cubicBezTo>
                    <a:pt x="63" y="22"/>
                    <a:pt x="56" y="19"/>
                    <a:pt x="44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45"/>
                    <a:pt x="36" y="45"/>
                    <a:pt x="36" y="45"/>
                  </a:cubicBezTo>
                  <a:moveTo>
                    <a:pt x="87" y="41"/>
                  </a:moveTo>
                  <a:cubicBezTo>
                    <a:pt x="87" y="15"/>
                    <a:pt x="66" y="0"/>
                    <a:pt x="44" y="0"/>
                  </a:cubicBezTo>
                  <a:cubicBezTo>
                    <a:pt x="21" y="0"/>
                    <a:pt x="0" y="15"/>
                    <a:pt x="0" y="41"/>
                  </a:cubicBezTo>
                  <a:cubicBezTo>
                    <a:pt x="0" y="67"/>
                    <a:pt x="21" y="83"/>
                    <a:pt x="44" y="83"/>
                  </a:cubicBezTo>
                  <a:cubicBezTo>
                    <a:pt x="66" y="83"/>
                    <a:pt x="87" y="67"/>
                    <a:pt x="87" y="41"/>
                  </a:cubicBezTo>
                  <a:moveTo>
                    <a:pt x="74" y="41"/>
                  </a:moveTo>
                  <a:cubicBezTo>
                    <a:pt x="74" y="60"/>
                    <a:pt x="60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26" y="73"/>
                    <a:pt x="13" y="60"/>
                    <a:pt x="13" y="41"/>
                  </a:cubicBezTo>
                  <a:cubicBezTo>
                    <a:pt x="13" y="22"/>
                    <a:pt x="26" y="9"/>
                    <a:pt x="44" y="9"/>
                  </a:cubicBezTo>
                  <a:cubicBezTo>
                    <a:pt x="60" y="9"/>
                    <a:pt x="74" y="22"/>
                    <a:pt x="74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1700563" y="-1309093"/>
              <a:ext cx="2039443" cy="385118"/>
            </a:xfrm>
            <a:custGeom>
              <a:avLst/>
              <a:gdLst>
                <a:gd name="T0" fmla="*/ 1048 w 2520"/>
                <a:gd name="T1" fmla="*/ 0 h 472"/>
                <a:gd name="T2" fmla="*/ 1048 w 2520"/>
                <a:gd name="T3" fmla="*/ 472 h 472"/>
                <a:gd name="T4" fmla="*/ 1181 w 2520"/>
                <a:gd name="T5" fmla="*/ 472 h 472"/>
                <a:gd name="T6" fmla="*/ 1181 w 2520"/>
                <a:gd name="T7" fmla="*/ 0 h 472"/>
                <a:gd name="T8" fmla="*/ 1048 w 2520"/>
                <a:gd name="T9" fmla="*/ 0 h 472"/>
                <a:gd name="T10" fmla="*/ 0 w 2520"/>
                <a:gd name="T11" fmla="*/ 0 h 472"/>
                <a:gd name="T12" fmla="*/ 0 w 2520"/>
                <a:gd name="T13" fmla="*/ 472 h 472"/>
                <a:gd name="T14" fmla="*/ 134 w 2520"/>
                <a:gd name="T15" fmla="*/ 472 h 472"/>
                <a:gd name="T16" fmla="*/ 134 w 2520"/>
                <a:gd name="T17" fmla="*/ 105 h 472"/>
                <a:gd name="T18" fmla="*/ 239 w 2520"/>
                <a:gd name="T19" fmla="*/ 106 h 472"/>
                <a:gd name="T20" fmla="*/ 314 w 2520"/>
                <a:gd name="T21" fmla="*/ 132 h 472"/>
                <a:gd name="T22" fmla="*/ 344 w 2520"/>
                <a:gd name="T23" fmla="*/ 257 h 472"/>
                <a:gd name="T24" fmla="*/ 344 w 2520"/>
                <a:gd name="T25" fmla="*/ 472 h 472"/>
                <a:gd name="T26" fmla="*/ 474 w 2520"/>
                <a:gd name="T27" fmla="*/ 472 h 472"/>
                <a:gd name="T28" fmla="*/ 474 w 2520"/>
                <a:gd name="T29" fmla="*/ 211 h 472"/>
                <a:gd name="T30" fmla="*/ 239 w 2520"/>
                <a:gd name="T31" fmla="*/ 0 h 472"/>
                <a:gd name="T32" fmla="*/ 0 w 2520"/>
                <a:gd name="T33" fmla="*/ 0 h 472"/>
                <a:gd name="T34" fmla="*/ 1262 w 2520"/>
                <a:gd name="T35" fmla="*/ 0 h 472"/>
                <a:gd name="T36" fmla="*/ 1262 w 2520"/>
                <a:gd name="T37" fmla="*/ 472 h 472"/>
                <a:gd name="T38" fmla="*/ 1479 w 2520"/>
                <a:gd name="T39" fmla="*/ 472 h 472"/>
                <a:gd name="T40" fmla="*/ 1672 w 2520"/>
                <a:gd name="T41" fmla="*/ 410 h 472"/>
                <a:gd name="T42" fmla="*/ 1719 w 2520"/>
                <a:gd name="T43" fmla="*/ 242 h 472"/>
                <a:gd name="T44" fmla="*/ 1676 w 2520"/>
                <a:gd name="T45" fmla="*/ 79 h 472"/>
                <a:gd name="T46" fmla="*/ 1449 w 2520"/>
                <a:gd name="T47" fmla="*/ 0 h 472"/>
                <a:gd name="T48" fmla="*/ 1262 w 2520"/>
                <a:gd name="T49" fmla="*/ 0 h 472"/>
                <a:gd name="T50" fmla="*/ 1395 w 2520"/>
                <a:gd name="T51" fmla="*/ 103 h 472"/>
                <a:gd name="T52" fmla="*/ 1452 w 2520"/>
                <a:gd name="T53" fmla="*/ 103 h 472"/>
                <a:gd name="T54" fmla="*/ 1589 w 2520"/>
                <a:gd name="T55" fmla="*/ 237 h 472"/>
                <a:gd name="T56" fmla="*/ 1452 w 2520"/>
                <a:gd name="T57" fmla="*/ 372 h 472"/>
                <a:gd name="T58" fmla="*/ 1395 w 2520"/>
                <a:gd name="T59" fmla="*/ 372 h 472"/>
                <a:gd name="T60" fmla="*/ 1395 w 2520"/>
                <a:gd name="T61" fmla="*/ 103 h 472"/>
                <a:gd name="T62" fmla="*/ 856 w 2520"/>
                <a:gd name="T63" fmla="*/ 0 h 472"/>
                <a:gd name="T64" fmla="*/ 745 w 2520"/>
                <a:gd name="T65" fmla="*/ 374 h 472"/>
                <a:gd name="T66" fmla="*/ 638 w 2520"/>
                <a:gd name="T67" fmla="*/ 0 h 472"/>
                <a:gd name="T68" fmla="*/ 494 w 2520"/>
                <a:gd name="T69" fmla="*/ 0 h 472"/>
                <a:gd name="T70" fmla="*/ 646 w 2520"/>
                <a:gd name="T71" fmla="*/ 472 h 472"/>
                <a:gd name="T72" fmla="*/ 838 w 2520"/>
                <a:gd name="T73" fmla="*/ 472 h 472"/>
                <a:gd name="T74" fmla="*/ 992 w 2520"/>
                <a:gd name="T75" fmla="*/ 0 h 472"/>
                <a:gd name="T76" fmla="*/ 856 w 2520"/>
                <a:gd name="T77" fmla="*/ 0 h 472"/>
                <a:gd name="T78" fmla="*/ 1781 w 2520"/>
                <a:gd name="T79" fmla="*/ 472 h 472"/>
                <a:gd name="T80" fmla="*/ 1915 w 2520"/>
                <a:gd name="T81" fmla="*/ 472 h 472"/>
                <a:gd name="T82" fmla="*/ 1915 w 2520"/>
                <a:gd name="T83" fmla="*/ 0 h 472"/>
                <a:gd name="T84" fmla="*/ 1781 w 2520"/>
                <a:gd name="T85" fmla="*/ 0 h 472"/>
                <a:gd name="T86" fmla="*/ 1781 w 2520"/>
                <a:gd name="T87" fmla="*/ 472 h 472"/>
                <a:gd name="T88" fmla="*/ 2155 w 2520"/>
                <a:gd name="T89" fmla="*/ 1 h 472"/>
                <a:gd name="T90" fmla="*/ 1969 w 2520"/>
                <a:gd name="T91" fmla="*/ 472 h 472"/>
                <a:gd name="T92" fmla="*/ 2100 w 2520"/>
                <a:gd name="T93" fmla="*/ 472 h 472"/>
                <a:gd name="T94" fmla="*/ 2130 w 2520"/>
                <a:gd name="T95" fmla="*/ 389 h 472"/>
                <a:gd name="T96" fmla="*/ 2350 w 2520"/>
                <a:gd name="T97" fmla="*/ 389 h 472"/>
                <a:gd name="T98" fmla="*/ 2378 w 2520"/>
                <a:gd name="T99" fmla="*/ 472 h 472"/>
                <a:gd name="T100" fmla="*/ 2520 w 2520"/>
                <a:gd name="T101" fmla="*/ 472 h 472"/>
                <a:gd name="T102" fmla="*/ 2333 w 2520"/>
                <a:gd name="T103" fmla="*/ 1 h 472"/>
                <a:gd name="T104" fmla="*/ 2155 w 2520"/>
                <a:gd name="T105" fmla="*/ 1 h 472"/>
                <a:gd name="T106" fmla="*/ 2241 w 2520"/>
                <a:gd name="T107" fmla="*/ 87 h 472"/>
                <a:gd name="T108" fmla="*/ 2322 w 2520"/>
                <a:gd name="T109" fmla="*/ 307 h 472"/>
                <a:gd name="T110" fmla="*/ 2158 w 2520"/>
                <a:gd name="T111" fmla="*/ 307 h 472"/>
                <a:gd name="T112" fmla="*/ 2241 w 2520"/>
                <a:gd name="T113" fmla="*/ 87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20" h="472">
                  <a:moveTo>
                    <a:pt x="1048" y="0"/>
                  </a:moveTo>
                  <a:cubicBezTo>
                    <a:pt x="1048" y="472"/>
                    <a:pt x="1048" y="472"/>
                    <a:pt x="1048" y="472"/>
                  </a:cubicBezTo>
                  <a:cubicBezTo>
                    <a:pt x="1181" y="472"/>
                    <a:pt x="1181" y="472"/>
                    <a:pt x="1181" y="472"/>
                  </a:cubicBezTo>
                  <a:cubicBezTo>
                    <a:pt x="1181" y="0"/>
                    <a:pt x="1181" y="0"/>
                    <a:pt x="1181" y="0"/>
                  </a:cubicBezTo>
                  <a:lnTo>
                    <a:pt x="1048" y="0"/>
                  </a:lnTo>
                  <a:close/>
                  <a:moveTo>
                    <a:pt x="0" y="0"/>
                  </a:moveTo>
                  <a:cubicBezTo>
                    <a:pt x="0" y="472"/>
                    <a:pt x="0" y="472"/>
                    <a:pt x="0" y="472"/>
                  </a:cubicBezTo>
                  <a:cubicBezTo>
                    <a:pt x="134" y="472"/>
                    <a:pt x="134" y="472"/>
                    <a:pt x="134" y="472"/>
                  </a:cubicBezTo>
                  <a:cubicBezTo>
                    <a:pt x="134" y="105"/>
                    <a:pt x="134" y="105"/>
                    <a:pt x="134" y="105"/>
                  </a:cubicBezTo>
                  <a:cubicBezTo>
                    <a:pt x="239" y="106"/>
                    <a:pt x="239" y="106"/>
                    <a:pt x="239" y="106"/>
                  </a:cubicBezTo>
                  <a:cubicBezTo>
                    <a:pt x="273" y="106"/>
                    <a:pt x="297" y="114"/>
                    <a:pt x="314" y="132"/>
                  </a:cubicBezTo>
                  <a:cubicBezTo>
                    <a:pt x="335" y="154"/>
                    <a:pt x="344" y="191"/>
                    <a:pt x="344" y="257"/>
                  </a:cubicBezTo>
                  <a:cubicBezTo>
                    <a:pt x="344" y="472"/>
                    <a:pt x="344" y="472"/>
                    <a:pt x="344" y="472"/>
                  </a:cubicBezTo>
                  <a:cubicBezTo>
                    <a:pt x="474" y="472"/>
                    <a:pt x="474" y="472"/>
                    <a:pt x="474" y="472"/>
                  </a:cubicBezTo>
                  <a:cubicBezTo>
                    <a:pt x="474" y="211"/>
                    <a:pt x="474" y="211"/>
                    <a:pt x="474" y="211"/>
                  </a:cubicBezTo>
                  <a:cubicBezTo>
                    <a:pt x="474" y="25"/>
                    <a:pt x="355" y="0"/>
                    <a:pt x="239" y="0"/>
                  </a:cubicBezTo>
                  <a:lnTo>
                    <a:pt x="0" y="0"/>
                  </a:lnTo>
                  <a:close/>
                  <a:moveTo>
                    <a:pt x="1262" y="0"/>
                  </a:moveTo>
                  <a:cubicBezTo>
                    <a:pt x="1262" y="472"/>
                    <a:pt x="1262" y="472"/>
                    <a:pt x="1262" y="472"/>
                  </a:cubicBezTo>
                  <a:cubicBezTo>
                    <a:pt x="1479" y="472"/>
                    <a:pt x="1479" y="472"/>
                    <a:pt x="1479" y="472"/>
                  </a:cubicBezTo>
                  <a:cubicBezTo>
                    <a:pt x="1594" y="472"/>
                    <a:pt x="1631" y="453"/>
                    <a:pt x="1672" y="410"/>
                  </a:cubicBezTo>
                  <a:cubicBezTo>
                    <a:pt x="1701" y="380"/>
                    <a:pt x="1719" y="314"/>
                    <a:pt x="1719" y="242"/>
                  </a:cubicBezTo>
                  <a:cubicBezTo>
                    <a:pt x="1719" y="175"/>
                    <a:pt x="1704" y="116"/>
                    <a:pt x="1676" y="79"/>
                  </a:cubicBezTo>
                  <a:cubicBezTo>
                    <a:pt x="1627" y="13"/>
                    <a:pt x="1556" y="0"/>
                    <a:pt x="1449" y="0"/>
                  </a:cubicBezTo>
                  <a:lnTo>
                    <a:pt x="1262" y="0"/>
                  </a:lnTo>
                  <a:close/>
                  <a:moveTo>
                    <a:pt x="1395" y="103"/>
                  </a:moveTo>
                  <a:cubicBezTo>
                    <a:pt x="1452" y="103"/>
                    <a:pt x="1452" y="103"/>
                    <a:pt x="1452" y="103"/>
                  </a:cubicBezTo>
                  <a:cubicBezTo>
                    <a:pt x="1535" y="103"/>
                    <a:pt x="1589" y="140"/>
                    <a:pt x="1589" y="237"/>
                  </a:cubicBezTo>
                  <a:cubicBezTo>
                    <a:pt x="1589" y="334"/>
                    <a:pt x="1535" y="372"/>
                    <a:pt x="1452" y="372"/>
                  </a:cubicBezTo>
                  <a:cubicBezTo>
                    <a:pt x="1395" y="372"/>
                    <a:pt x="1395" y="372"/>
                    <a:pt x="1395" y="372"/>
                  </a:cubicBezTo>
                  <a:lnTo>
                    <a:pt x="1395" y="103"/>
                  </a:lnTo>
                  <a:close/>
                  <a:moveTo>
                    <a:pt x="856" y="0"/>
                  </a:moveTo>
                  <a:cubicBezTo>
                    <a:pt x="745" y="374"/>
                    <a:pt x="745" y="374"/>
                    <a:pt x="745" y="374"/>
                  </a:cubicBezTo>
                  <a:cubicBezTo>
                    <a:pt x="638" y="0"/>
                    <a:pt x="638" y="0"/>
                    <a:pt x="638" y="0"/>
                  </a:cubicBezTo>
                  <a:cubicBezTo>
                    <a:pt x="494" y="0"/>
                    <a:pt x="494" y="0"/>
                    <a:pt x="494" y="0"/>
                  </a:cubicBezTo>
                  <a:cubicBezTo>
                    <a:pt x="646" y="472"/>
                    <a:pt x="646" y="472"/>
                    <a:pt x="646" y="472"/>
                  </a:cubicBezTo>
                  <a:cubicBezTo>
                    <a:pt x="838" y="472"/>
                    <a:pt x="838" y="472"/>
                    <a:pt x="838" y="472"/>
                  </a:cubicBezTo>
                  <a:cubicBezTo>
                    <a:pt x="992" y="0"/>
                    <a:pt x="992" y="0"/>
                    <a:pt x="992" y="0"/>
                  </a:cubicBezTo>
                  <a:lnTo>
                    <a:pt x="856" y="0"/>
                  </a:lnTo>
                  <a:close/>
                  <a:moveTo>
                    <a:pt x="1781" y="472"/>
                  </a:moveTo>
                  <a:cubicBezTo>
                    <a:pt x="1915" y="472"/>
                    <a:pt x="1915" y="472"/>
                    <a:pt x="1915" y="472"/>
                  </a:cubicBezTo>
                  <a:cubicBezTo>
                    <a:pt x="1915" y="0"/>
                    <a:pt x="1915" y="0"/>
                    <a:pt x="1915" y="0"/>
                  </a:cubicBezTo>
                  <a:cubicBezTo>
                    <a:pt x="1781" y="0"/>
                    <a:pt x="1781" y="0"/>
                    <a:pt x="1781" y="0"/>
                  </a:cubicBezTo>
                  <a:lnTo>
                    <a:pt x="1781" y="472"/>
                  </a:lnTo>
                  <a:close/>
                  <a:moveTo>
                    <a:pt x="2155" y="1"/>
                  </a:moveTo>
                  <a:cubicBezTo>
                    <a:pt x="1969" y="472"/>
                    <a:pt x="1969" y="472"/>
                    <a:pt x="1969" y="472"/>
                  </a:cubicBezTo>
                  <a:cubicBezTo>
                    <a:pt x="2100" y="472"/>
                    <a:pt x="2100" y="472"/>
                    <a:pt x="2100" y="472"/>
                  </a:cubicBezTo>
                  <a:cubicBezTo>
                    <a:pt x="2130" y="389"/>
                    <a:pt x="2130" y="389"/>
                    <a:pt x="2130" y="389"/>
                  </a:cubicBezTo>
                  <a:cubicBezTo>
                    <a:pt x="2350" y="389"/>
                    <a:pt x="2350" y="389"/>
                    <a:pt x="2350" y="389"/>
                  </a:cubicBezTo>
                  <a:cubicBezTo>
                    <a:pt x="2378" y="472"/>
                    <a:pt x="2378" y="472"/>
                    <a:pt x="2378" y="472"/>
                  </a:cubicBezTo>
                  <a:cubicBezTo>
                    <a:pt x="2520" y="472"/>
                    <a:pt x="2520" y="472"/>
                    <a:pt x="2520" y="472"/>
                  </a:cubicBezTo>
                  <a:cubicBezTo>
                    <a:pt x="2333" y="1"/>
                    <a:pt x="2333" y="1"/>
                    <a:pt x="2333" y="1"/>
                  </a:cubicBezTo>
                  <a:lnTo>
                    <a:pt x="2155" y="1"/>
                  </a:lnTo>
                  <a:close/>
                  <a:moveTo>
                    <a:pt x="2241" y="87"/>
                  </a:moveTo>
                  <a:cubicBezTo>
                    <a:pt x="2322" y="307"/>
                    <a:pt x="2322" y="307"/>
                    <a:pt x="2322" y="307"/>
                  </a:cubicBezTo>
                  <a:cubicBezTo>
                    <a:pt x="2158" y="307"/>
                    <a:pt x="2158" y="307"/>
                    <a:pt x="2158" y="307"/>
                  </a:cubicBezTo>
                  <a:lnTo>
                    <a:pt x="2241" y="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677492" y="-1417931"/>
              <a:ext cx="877396" cy="582700"/>
            </a:xfrm>
            <a:custGeom>
              <a:avLst/>
              <a:gdLst>
                <a:gd name="T0" fmla="*/ 405 w 1086"/>
                <a:gd name="T1" fmla="*/ 214 h 718"/>
                <a:gd name="T2" fmla="*/ 405 w 1086"/>
                <a:gd name="T3" fmla="*/ 149 h 718"/>
                <a:gd name="T4" fmla="*/ 424 w 1086"/>
                <a:gd name="T5" fmla="*/ 148 h 718"/>
                <a:gd name="T6" fmla="*/ 719 w 1086"/>
                <a:gd name="T7" fmla="*/ 301 h 718"/>
                <a:gd name="T8" fmla="*/ 458 w 1086"/>
                <a:gd name="T9" fmla="*/ 476 h 718"/>
                <a:gd name="T10" fmla="*/ 405 w 1086"/>
                <a:gd name="T11" fmla="*/ 467 h 718"/>
                <a:gd name="T12" fmla="*/ 405 w 1086"/>
                <a:gd name="T13" fmla="*/ 270 h 718"/>
                <a:gd name="T14" fmla="*/ 530 w 1086"/>
                <a:gd name="T15" fmla="*/ 378 h 718"/>
                <a:gd name="T16" fmla="*/ 622 w 1086"/>
                <a:gd name="T17" fmla="*/ 300 h 718"/>
                <a:gd name="T18" fmla="*/ 441 w 1086"/>
                <a:gd name="T19" fmla="*/ 212 h 718"/>
                <a:gd name="T20" fmla="*/ 405 w 1086"/>
                <a:gd name="T21" fmla="*/ 214 h 718"/>
                <a:gd name="T22" fmla="*/ 405 w 1086"/>
                <a:gd name="T23" fmla="*/ 0 h 718"/>
                <a:gd name="T24" fmla="*/ 405 w 1086"/>
                <a:gd name="T25" fmla="*/ 97 h 718"/>
                <a:gd name="T26" fmla="*/ 424 w 1086"/>
                <a:gd name="T27" fmla="*/ 95 h 718"/>
                <a:gd name="T28" fmla="*/ 832 w 1086"/>
                <a:gd name="T29" fmla="*/ 298 h 718"/>
                <a:gd name="T30" fmla="*/ 455 w 1086"/>
                <a:gd name="T31" fmla="*/ 523 h 718"/>
                <a:gd name="T32" fmla="*/ 405 w 1086"/>
                <a:gd name="T33" fmla="*/ 518 h 718"/>
                <a:gd name="T34" fmla="*/ 405 w 1086"/>
                <a:gd name="T35" fmla="*/ 578 h 718"/>
                <a:gd name="T36" fmla="*/ 447 w 1086"/>
                <a:gd name="T37" fmla="*/ 581 h 718"/>
                <a:gd name="T38" fmla="*/ 881 w 1086"/>
                <a:gd name="T39" fmla="*/ 381 h 718"/>
                <a:gd name="T40" fmla="*/ 1004 w 1086"/>
                <a:gd name="T41" fmla="*/ 456 h 718"/>
                <a:gd name="T42" fmla="*/ 449 w 1086"/>
                <a:gd name="T43" fmla="*/ 636 h 718"/>
                <a:gd name="T44" fmla="*/ 405 w 1086"/>
                <a:gd name="T45" fmla="*/ 634 h 718"/>
                <a:gd name="T46" fmla="*/ 405 w 1086"/>
                <a:gd name="T47" fmla="*/ 718 h 718"/>
                <a:gd name="T48" fmla="*/ 1086 w 1086"/>
                <a:gd name="T49" fmla="*/ 718 h 718"/>
                <a:gd name="T50" fmla="*/ 1086 w 1086"/>
                <a:gd name="T51" fmla="*/ 0 h 718"/>
                <a:gd name="T52" fmla="*/ 405 w 1086"/>
                <a:gd name="T53" fmla="*/ 0 h 718"/>
                <a:gd name="T54" fmla="*/ 405 w 1086"/>
                <a:gd name="T55" fmla="*/ 467 h 718"/>
                <a:gd name="T56" fmla="*/ 405 w 1086"/>
                <a:gd name="T57" fmla="*/ 518 h 718"/>
                <a:gd name="T58" fmla="*/ 194 w 1086"/>
                <a:gd name="T59" fmla="*/ 317 h 718"/>
                <a:gd name="T60" fmla="*/ 405 w 1086"/>
                <a:gd name="T61" fmla="*/ 214 h 718"/>
                <a:gd name="T62" fmla="*/ 405 w 1086"/>
                <a:gd name="T63" fmla="*/ 270 h 718"/>
                <a:gd name="T64" fmla="*/ 405 w 1086"/>
                <a:gd name="T65" fmla="*/ 270 h 718"/>
                <a:gd name="T66" fmla="*/ 281 w 1086"/>
                <a:gd name="T67" fmla="*/ 327 h 718"/>
                <a:gd name="T68" fmla="*/ 405 w 1086"/>
                <a:gd name="T69" fmla="*/ 467 h 718"/>
                <a:gd name="T70" fmla="*/ 111 w 1086"/>
                <a:gd name="T71" fmla="*/ 309 h 718"/>
                <a:gd name="T72" fmla="*/ 405 w 1086"/>
                <a:gd name="T73" fmla="*/ 149 h 718"/>
                <a:gd name="T74" fmla="*/ 405 w 1086"/>
                <a:gd name="T75" fmla="*/ 97 h 718"/>
                <a:gd name="T76" fmla="*/ 0 w 1086"/>
                <a:gd name="T77" fmla="*/ 298 h 718"/>
                <a:gd name="T78" fmla="*/ 405 w 1086"/>
                <a:gd name="T79" fmla="*/ 634 h 718"/>
                <a:gd name="T80" fmla="*/ 405 w 1086"/>
                <a:gd name="T81" fmla="*/ 578 h 718"/>
                <a:gd name="T82" fmla="*/ 111 w 1086"/>
                <a:gd name="T83" fmla="*/ 309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6" h="718">
                  <a:moveTo>
                    <a:pt x="405" y="214"/>
                  </a:moveTo>
                  <a:cubicBezTo>
                    <a:pt x="405" y="149"/>
                    <a:pt x="405" y="149"/>
                    <a:pt x="405" y="149"/>
                  </a:cubicBezTo>
                  <a:cubicBezTo>
                    <a:pt x="412" y="149"/>
                    <a:pt x="418" y="148"/>
                    <a:pt x="424" y="148"/>
                  </a:cubicBezTo>
                  <a:cubicBezTo>
                    <a:pt x="602" y="143"/>
                    <a:pt x="719" y="301"/>
                    <a:pt x="719" y="301"/>
                  </a:cubicBezTo>
                  <a:cubicBezTo>
                    <a:pt x="719" y="301"/>
                    <a:pt x="593" y="476"/>
                    <a:pt x="458" y="476"/>
                  </a:cubicBezTo>
                  <a:cubicBezTo>
                    <a:pt x="438" y="476"/>
                    <a:pt x="421" y="472"/>
                    <a:pt x="405" y="467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474" y="279"/>
                    <a:pt x="488" y="309"/>
                    <a:pt x="530" y="378"/>
                  </a:cubicBezTo>
                  <a:cubicBezTo>
                    <a:pt x="622" y="300"/>
                    <a:pt x="622" y="300"/>
                    <a:pt x="622" y="300"/>
                  </a:cubicBezTo>
                  <a:cubicBezTo>
                    <a:pt x="622" y="300"/>
                    <a:pt x="555" y="212"/>
                    <a:pt x="441" y="212"/>
                  </a:cubicBezTo>
                  <a:cubicBezTo>
                    <a:pt x="429" y="212"/>
                    <a:pt x="417" y="213"/>
                    <a:pt x="405" y="214"/>
                  </a:cubicBezTo>
                  <a:moveTo>
                    <a:pt x="405" y="0"/>
                  </a:moveTo>
                  <a:cubicBezTo>
                    <a:pt x="405" y="97"/>
                    <a:pt x="405" y="97"/>
                    <a:pt x="405" y="97"/>
                  </a:cubicBezTo>
                  <a:cubicBezTo>
                    <a:pt x="412" y="96"/>
                    <a:pt x="418" y="96"/>
                    <a:pt x="424" y="95"/>
                  </a:cubicBezTo>
                  <a:cubicBezTo>
                    <a:pt x="671" y="87"/>
                    <a:pt x="832" y="298"/>
                    <a:pt x="832" y="298"/>
                  </a:cubicBezTo>
                  <a:cubicBezTo>
                    <a:pt x="832" y="298"/>
                    <a:pt x="647" y="523"/>
                    <a:pt x="455" y="523"/>
                  </a:cubicBezTo>
                  <a:cubicBezTo>
                    <a:pt x="437" y="523"/>
                    <a:pt x="421" y="521"/>
                    <a:pt x="405" y="518"/>
                  </a:cubicBezTo>
                  <a:cubicBezTo>
                    <a:pt x="405" y="578"/>
                    <a:pt x="405" y="578"/>
                    <a:pt x="405" y="578"/>
                  </a:cubicBezTo>
                  <a:cubicBezTo>
                    <a:pt x="419" y="580"/>
                    <a:pt x="432" y="581"/>
                    <a:pt x="447" y="581"/>
                  </a:cubicBezTo>
                  <a:cubicBezTo>
                    <a:pt x="626" y="581"/>
                    <a:pt x="755" y="489"/>
                    <a:pt x="881" y="381"/>
                  </a:cubicBezTo>
                  <a:cubicBezTo>
                    <a:pt x="902" y="398"/>
                    <a:pt x="987" y="438"/>
                    <a:pt x="1004" y="456"/>
                  </a:cubicBezTo>
                  <a:cubicBezTo>
                    <a:pt x="885" y="556"/>
                    <a:pt x="607" y="636"/>
                    <a:pt x="449" y="636"/>
                  </a:cubicBezTo>
                  <a:cubicBezTo>
                    <a:pt x="434" y="636"/>
                    <a:pt x="420" y="636"/>
                    <a:pt x="405" y="634"/>
                  </a:cubicBezTo>
                  <a:cubicBezTo>
                    <a:pt x="405" y="718"/>
                    <a:pt x="405" y="718"/>
                    <a:pt x="405" y="718"/>
                  </a:cubicBezTo>
                  <a:cubicBezTo>
                    <a:pt x="1086" y="718"/>
                    <a:pt x="1086" y="718"/>
                    <a:pt x="1086" y="718"/>
                  </a:cubicBezTo>
                  <a:cubicBezTo>
                    <a:pt x="1086" y="0"/>
                    <a:pt x="1086" y="0"/>
                    <a:pt x="1086" y="0"/>
                  </a:cubicBezTo>
                  <a:lnTo>
                    <a:pt x="405" y="0"/>
                  </a:lnTo>
                  <a:close/>
                  <a:moveTo>
                    <a:pt x="405" y="467"/>
                  </a:moveTo>
                  <a:cubicBezTo>
                    <a:pt x="405" y="518"/>
                    <a:pt x="405" y="518"/>
                    <a:pt x="405" y="518"/>
                  </a:cubicBezTo>
                  <a:cubicBezTo>
                    <a:pt x="240" y="489"/>
                    <a:pt x="194" y="317"/>
                    <a:pt x="194" y="317"/>
                  </a:cubicBezTo>
                  <a:cubicBezTo>
                    <a:pt x="194" y="317"/>
                    <a:pt x="273" y="228"/>
                    <a:pt x="405" y="214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336" y="262"/>
                    <a:pt x="281" y="327"/>
                    <a:pt x="281" y="327"/>
                  </a:cubicBezTo>
                  <a:cubicBezTo>
                    <a:pt x="281" y="327"/>
                    <a:pt x="312" y="436"/>
                    <a:pt x="405" y="467"/>
                  </a:cubicBezTo>
                  <a:moveTo>
                    <a:pt x="111" y="309"/>
                  </a:moveTo>
                  <a:cubicBezTo>
                    <a:pt x="111" y="309"/>
                    <a:pt x="209" y="164"/>
                    <a:pt x="405" y="149"/>
                  </a:cubicBezTo>
                  <a:cubicBezTo>
                    <a:pt x="405" y="97"/>
                    <a:pt x="405" y="97"/>
                    <a:pt x="405" y="97"/>
                  </a:cubicBezTo>
                  <a:cubicBezTo>
                    <a:pt x="188" y="114"/>
                    <a:pt x="0" y="298"/>
                    <a:pt x="0" y="298"/>
                  </a:cubicBezTo>
                  <a:cubicBezTo>
                    <a:pt x="0" y="298"/>
                    <a:pt x="106" y="606"/>
                    <a:pt x="405" y="634"/>
                  </a:cubicBezTo>
                  <a:cubicBezTo>
                    <a:pt x="405" y="578"/>
                    <a:pt x="405" y="578"/>
                    <a:pt x="405" y="578"/>
                  </a:cubicBezTo>
                  <a:cubicBezTo>
                    <a:pt x="186" y="551"/>
                    <a:pt x="111" y="309"/>
                    <a:pt x="111" y="3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28779309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196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391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587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782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itchFamily="34" charset="0"/>
          <a:ea typeface="+mn-ea"/>
          <a:cs typeface="+mn-cs"/>
        </a:defRPr>
      </a:lvl1pPr>
      <a:lvl2pPr marL="571495" indent="0" algn="l" rtl="0" eaLnBrk="1" fontAlgn="base" hangingPunct="1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800" b="0">
          <a:solidFill>
            <a:schemeClr val="bg1"/>
          </a:solidFill>
          <a:latin typeface="Trebuchet MS" pitchFamily="34" charset="0"/>
        </a:defRPr>
      </a:lvl2pPr>
      <a:lvl3pPr marL="1089014" indent="0" algn="l" rtl="0" eaLnBrk="1" fontAlgn="base" hangingPunct="1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600" b="0">
          <a:solidFill>
            <a:schemeClr val="bg1"/>
          </a:solidFill>
          <a:latin typeface="Trebuchet MS" pitchFamily="34" charset="0"/>
        </a:defRPr>
      </a:lvl3pPr>
      <a:lvl4pPr marL="1774807" indent="-228597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04" indent="-22859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899" indent="-22859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095" indent="-22859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290" indent="-22859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486" indent="-22859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9743" y="653532"/>
            <a:ext cx="9973315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402" y="2002367"/>
            <a:ext cx="9948931" cy="3908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0818" y="5785419"/>
            <a:ext cx="580688" cy="20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9857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6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itchFamily="34" charset="0"/>
          <a:ea typeface="+mn-ea"/>
          <a:cs typeface="+mn-cs"/>
        </a:defRPr>
      </a:lvl1pPr>
      <a:lvl2pPr marL="57150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800" b="0">
          <a:solidFill>
            <a:schemeClr val="bg1"/>
          </a:solidFill>
          <a:latin typeface="Trebuchet MS" pitchFamily="34" charset="0"/>
        </a:defRPr>
      </a:lvl2pPr>
      <a:lvl3pPr marL="1089025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600" b="0">
          <a:solidFill>
            <a:schemeClr val="bg1"/>
          </a:solidFill>
          <a:latin typeface="Trebuchet MS" pitchFamily="34" charset="0"/>
        </a:defRPr>
      </a:lvl3pPr>
      <a:lvl4pPr marL="1774825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9743" y="653532"/>
            <a:ext cx="9973315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402" y="2002367"/>
            <a:ext cx="9948931" cy="3908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0918878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6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itchFamily="34" charset="0"/>
          <a:ea typeface="+mn-ea"/>
          <a:cs typeface="+mn-cs"/>
        </a:defRPr>
      </a:lvl1pPr>
      <a:lvl2pPr marL="57150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800" b="0">
          <a:solidFill>
            <a:schemeClr val="bg1"/>
          </a:solidFill>
          <a:latin typeface="Trebuchet MS" pitchFamily="34" charset="0"/>
        </a:defRPr>
      </a:lvl2pPr>
      <a:lvl3pPr marL="1089025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600" b="0">
          <a:solidFill>
            <a:schemeClr val="bg1"/>
          </a:solidFill>
          <a:latin typeface="Trebuchet MS" pitchFamily="34" charset="0"/>
        </a:defRPr>
      </a:lvl3pPr>
      <a:lvl4pPr marL="1774825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>
            <a:spLocks noGrp="1"/>
          </p:cNvSpPr>
          <p:nvPr>
            <p:ph type="title"/>
          </p:nvPr>
        </p:nvSpPr>
        <p:spPr>
          <a:xfrm>
            <a:off x="490970" y="3434607"/>
            <a:ext cx="9953508" cy="98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Aft>
                <a:spcPts val="0"/>
              </a:spcAft>
              <a:buClr>
                <a:schemeClr val="lt2"/>
              </a:buClr>
              <a:buSzPct val="25000"/>
            </a:pPr>
            <a:r>
              <a:rPr lang="en-US" sz="3600" cap="none" dirty="0" err="1">
                <a:solidFill>
                  <a:srgbClr val="3B5C00"/>
                </a:solidFill>
                <a:latin typeface="Trebuchet MS"/>
                <a:ea typeface="Trebuchet MS"/>
                <a:cs typeface="Trebuchet MS"/>
                <a:sym typeface="Trebuchet MS"/>
              </a:rPr>
              <a:t>TensorFlow</a:t>
            </a:r>
            <a:r>
              <a:rPr lang="ko-KR" altLang="en-US" sz="3600" cap="none" dirty="0">
                <a:solidFill>
                  <a:srgbClr val="3B5C00"/>
                </a:solidFill>
                <a:latin typeface="Trebuchet MS"/>
                <a:ea typeface="Trebuchet MS"/>
                <a:cs typeface="Trebuchet MS"/>
                <a:sym typeface="Trebuchet MS"/>
              </a:rPr>
              <a:t>를 이용한 단어 생성</a:t>
            </a:r>
            <a:br>
              <a:rPr lang="en-US" altLang="ko-KR" sz="3600" cap="none" dirty="0">
                <a:solidFill>
                  <a:srgbClr val="3B5C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altLang="ko-KR" sz="3600" cap="none" dirty="0">
                <a:solidFill>
                  <a:srgbClr val="3B5C00"/>
                </a:solidFill>
                <a:latin typeface="Trebuchet MS"/>
                <a:ea typeface="Trebuchet MS"/>
                <a:cs typeface="Trebuchet MS"/>
                <a:sym typeface="Trebuchet MS"/>
              </a:rPr>
              <a:t>Word Generation with </a:t>
            </a:r>
            <a:r>
              <a:rPr lang="en-US" altLang="ko-KR" sz="3600" cap="none" dirty="0" err="1">
                <a:solidFill>
                  <a:srgbClr val="3B5C00"/>
                </a:solidFill>
                <a:latin typeface="Trebuchet MS"/>
                <a:ea typeface="Trebuchet MS"/>
                <a:cs typeface="Trebuchet MS"/>
                <a:sym typeface="Trebuchet MS"/>
              </a:rPr>
              <a:t>TensorFlow</a:t>
            </a:r>
            <a:endParaRPr lang="en-US" sz="3600" b="1" i="0" u="none" strike="noStrike" cap="none" dirty="0">
              <a:solidFill>
                <a:srgbClr val="3B5C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17704397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742" y="758339"/>
            <a:ext cx="9973315" cy="590931"/>
          </a:xfrm>
        </p:spPr>
        <p:txBody>
          <a:bodyPr/>
          <a:lstStyle/>
          <a:p>
            <a:r>
              <a:rPr lang="ko-KR" altLang="en-US" dirty="0">
                <a:latin typeface="+mn-lt"/>
                <a:ea typeface="맑은 고딕" panose="020B0503020000020004" pitchFamily="50" charset="-127"/>
              </a:rPr>
              <a:t>시계열 정보</a:t>
            </a:r>
            <a:br>
              <a:rPr lang="en-US" altLang="ko-KR" dirty="0">
                <a:latin typeface="+mn-lt"/>
                <a:ea typeface="맑은 고딕" panose="020B0503020000020004" pitchFamily="50" charset="-127"/>
              </a:rPr>
            </a:br>
            <a:r>
              <a:rPr lang="en-US" dirty="0">
                <a:latin typeface="+mn-lt"/>
                <a:ea typeface="맑은 고딕" panose="020B0503020000020004" pitchFamily="50" charset="-127"/>
              </a:rPr>
              <a:t>Time Series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940" y="1770039"/>
            <a:ext cx="4270008" cy="3916204"/>
          </a:xfrm>
        </p:spPr>
        <p:txBody>
          <a:bodyPr/>
          <a:lstStyle/>
          <a:p>
            <a:r>
              <a:rPr lang="ko-KR" altLang="en-US" dirty="0">
                <a:latin typeface="+mn-lt"/>
                <a:ea typeface="맑은 고딕" panose="020B0503020000020004" pitchFamily="50" charset="-127"/>
              </a:rPr>
              <a:t>순환 신경망</a:t>
            </a:r>
            <a:r>
              <a:rPr lang="en-US" altLang="ko-KR" dirty="0">
                <a:latin typeface="+mn-lt"/>
                <a:ea typeface="맑은 고딕" panose="020B0503020000020004" pitchFamily="50" charset="-127"/>
              </a:rPr>
              <a:t>(</a:t>
            </a:r>
            <a:r>
              <a:rPr lang="en-US" dirty="0">
                <a:latin typeface="+mn-lt"/>
                <a:ea typeface="맑은 고딕" panose="020B0503020000020004" pitchFamily="50" charset="-127"/>
              </a:rPr>
              <a:t>Recurrent neural networks)</a:t>
            </a:r>
            <a:r>
              <a:rPr lang="ko-KR" altLang="en-US" dirty="0">
                <a:latin typeface="+mn-lt"/>
                <a:ea typeface="맑은 고딕" panose="020B0503020000020004" pitchFamily="50" charset="-127"/>
              </a:rPr>
              <a:t>은 대중적인 접근방식</a:t>
            </a:r>
            <a:endParaRPr lang="en-US" altLang="ko-KR" dirty="0">
              <a:latin typeface="+mn-lt"/>
              <a:ea typeface="맑은 고딕" panose="020B0503020000020004" pitchFamily="50" charset="-127"/>
            </a:endParaRPr>
          </a:p>
          <a:p>
            <a:endParaRPr lang="en-US" dirty="0">
              <a:latin typeface="+mn-lt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+mn-lt"/>
                <a:ea typeface="맑은 고딕" panose="020B0503020000020004" pitchFamily="50" charset="-127"/>
              </a:rPr>
              <a:t>번역과 마찬가지로 문장과 코드 생성의 효과성을 입증</a:t>
            </a:r>
            <a:endParaRPr lang="en-US" dirty="0">
              <a:latin typeface="+mn-lt"/>
              <a:ea typeface="맑은 고딕" panose="020B0503020000020004" pitchFamily="50" charset="-127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38373" y="1979554"/>
            <a:ext cx="3785534" cy="3497174"/>
            <a:chOff x="6315354" y="1893881"/>
            <a:chExt cx="3785534" cy="3497174"/>
          </a:xfrm>
        </p:grpSpPr>
        <p:sp>
          <p:nvSpPr>
            <p:cNvPr id="5" name="Rectangle 4"/>
            <p:cNvSpPr/>
            <p:nvPr/>
          </p:nvSpPr>
          <p:spPr>
            <a:xfrm>
              <a:off x="8207058" y="3024482"/>
              <a:ext cx="809625" cy="94297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  <p:cxnSp>
          <p:nvCxnSpPr>
            <p:cNvPr id="6" name="Straight Arrow Connector 5"/>
            <p:cNvCxnSpPr>
              <a:endCxn id="13" idx="0"/>
            </p:cNvCxnSpPr>
            <p:nvPr/>
          </p:nvCxnSpPr>
          <p:spPr>
            <a:xfrm>
              <a:off x="8618637" y="2317863"/>
              <a:ext cx="1090989" cy="62826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3" idx="2"/>
            </p:cNvCxnSpPr>
            <p:nvPr/>
          </p:nvCxnSpPr>
          <p:spPr>
            <a:xfrm flipH="1">
              <a:off x="8611871" y="3315462"/>
              <a:ext cx="1097755" cy="1410969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711799" y="2345431"/>
              <a:ext cx="7312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맑은 고딕" panose="020B0503020000020004" pitchFamily="50" charset="-127"/>
                  <a:cs typeface="+mn-cs"/>
                </a:rPr>
                <a:t>Input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71322" y="4419007"/>
              <a:ext cx="9268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맑은 고딕" panose="020B0503020000020004" pitchFamily="50" charset="-127"/>
                  <a:cs typeface="+mn-cs"/>
                </a:rPr>
                <a:t>Output</a:t>
              </a:r>
            </a:p>
          </p:txBody>
        </p:sp>
        <p:sp>
          <p:nvSpPr>
            <p:cNvPr id="10" name="Arc 9"/>
            <p:cNvSpPr/>
            <p:nvPr/>
          </p:nvSpPr>
          <p:spPr>
            <a:xfrm>
              <a:off x="8807133" y="3130448"/>
              <a:ext cx="819151" cy="597693"/>
            </a:xfrm>
            <a:prstGeom prst="arc">
              <a:avLst>
                <a:gd name="adj1" fmla="val 16200000"/>
                <a:gd name="adj2" fmla="val 6098018"/>
              </a:avLst>
            </a:prstGeom>
            <a:noFill/>
            <a:ln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15354" y="3358809"/>
              <a:ext cx="17895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맑은 고딕" panose="020B0503020000020004" pitchFamily="50" charset="-127"/>
                  <a:cs typeface="+mn-cs"/>
                </a:rPr>
                <a:t>Recurrent layer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10989" y="1893881"/>
              <a:ext cx="2337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맑은 고딕" panose="020B0503020000020004" pitchFamily="50" charset="-127"/>
                  <a:cs typeface="+mn-cs"/>
                </a:rPr>
                <a:t>[1,0,0,0,0,0,0,0,0,0]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518708" y="2946130"/>
              <a:ext cx="3818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맑은 고딕" panose="020B0503020000020004" pitchFamily="50" charset="-127"/>
                  <a:cs typeface="+mn-cs"/>
                </a:rPr>
                <a:t>W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3603" y="3307208"/>
              <a:ext cx="5389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맑은 고딕" panose="020B0503020000020004" pitchFamily="50" charset="-127"/>
                  <a:cs typeface="+mn-cs"/>
                </a:rPr>
                <a:t>s(t)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763389" y="5021723"/>
              <a:ext cx="2337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맑은 고딕" panose="020B0503020000020004" pitchFamily="50" charset="-127"/>
                  <a:cs typeface="+mn-cs"/>
                </a:rPr>
                <a:t>[0,0,0,0,1,0,0,0,0,0]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0749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>
            <a:spLocks noGrp="1"/>
          </p:cNvSpPr>
          <p:nvPr>
            <p:ph type="title" idx="4294967295"/>
          </p:nvPr>
        </p:nvSpPr>
        <p:spPr>
          <a:xfrm>
            <a:off x="643531" y="2731515"/>
            <a:ext cx="9292561" cy="600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rebuchet MS"/>
              <a:buNone/>
            </a:pPr>
            <a:r>
              <a:rPr lang="en-US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ONE-HOT ENCODING</a:t>
            </a:r>
            <a:endParaRPr lang="en-US" sz="3600" b="1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3233871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929A-163A-4142-85D6-15E2DC461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48" y="330127"/>
            <a:ext cx="9976104" cy="590931"/>
          </a:xfrm>
        </p:spPr>
        <p:txBody>
          <a:bodyPr/>
          <a:lstStyle/>
          <a:p>
            <a:r>
              <a:rPr lang="en-US" dirty="0"/>
              <a:t>ONE-HOT ENCODING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AF06BE-2A92-4E05-871F-B506E534C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77915"/>
            <a:ext cx="10210800" cy="601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371AEF-EBEF-48FD-B338-743553BA8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35899"/>
            <a:ext cx="10210800" cy="11474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EC3F9D-9E7E-40A3-9E2B-D28BA0212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931" y="2840211"/>
            <a:ext cx="3958937" cy="333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7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>
            <a:spLocks noGrp="1"/>
          </p:cNvSpPr>
          <p:nvPr>
            <p:ph type="title" idx="4294967295"/>
          </p:nvPr>
        </p:nvSpPr>
        <p:spPr>
          <a:xfrm>
            <a:off x="643531" y="2731515"/>
            <a:ext cx="9292561" cy="600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US" altLang="ko-KR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</a:rPr>
              <a:t>LSTM(Long Short-Term Memory)</a:t>
            </a:r>
            <a:endParaRPr lang="en-US" sz="3600" b="1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30247821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929A-163A-4142-85D6-15E2DC461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48" y="330127"/>
            <a:ext cx="9976104" cy="590931"/>
          </a:xfrm>
        </p:spPr>
        <p:txBody>
          <a:bodyPr/>
          <a:lstStyle/>
          <a:p>
            <a:r>
              <a:rPr lang="en-US" dirty="0"/>
              <a:t>LSTM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48" y="1258166"/>
            <a:ext cx="5972175" cy="4591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716" y="3791816"/>
            <a:ext cx="50196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7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>
            <a:spLocks noGrp="1"/>
          </p:cNvSpPr>
          <p:nvPr>
            <p:ph type="title" idx="4294967295"/>
          </p:nvPr>
        </p:nvSpPr>
        <p:spPr>
          <a:xfrm>
            <a:off x="643531" y="2731515"/>
            <a:ext cx="9292561" cy="600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rebuchet MS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3106758103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929A-163A-4142-85D6-15E2DC461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48" y="330127"/>
            <a:ext cx="9976104" cy="590931"/>
          </a:xfrm>
        </p:spPr>
        <p:txBody>
          <a:bodyPr/>
          <a:lstStyle/>
          <a:p>
            <a:r>
              <a:rPr lang="ko-KR" altLang="en-US" dirty="0">
                <a:latin typeface="+mn-lt"/>
                <a:ea typeface="맑은 고딕" panose="020B0503020000020004" pitchFamily="50" charset="-127"/>
              </a:rPr>
              <a:t>드롭 아웃</a:t>
            </a:r>
            <a:endParaRPr lang="en-US" dirty="0">
              <a:latin typeface="+mn-lt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807461"/>
            <a:ext cx="96774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7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>
            <a:spLocks noGrp="1"/>
          </p:cNvSpPr>
          <p:nvPr>
            <p:ph type="title" idx="4294967295"/>
          </p:nvPr>
        </p:nvSpPr>
        <p:spPr>
          <a:xfrm>
            <a:off x="643531" y="2731515"/>
            <a:ext cx="9292561" cy="600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rebuchet MS"/>
              <a:buNone/>
            </a:pPr>
            <a:r>
              <a:rPr lang="en-US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MSCOCO</a:t>
            </a:r>
            <a:endParaRPr lang="en-US" sz="3600" b="1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62576732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929A-163A-4142-85D6-15E2DC461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48" y="330127"/>
            <a:ext cx="9976104" cy="590931"/>
          </a:xfrm>
        </p:spPr>
        <p:txBody>
          <a:bodyPr/>
          <a:lstStyle/>
          <a:p>
            <a:r>
              <a:rPr lang="en-US" altLang="ko-KR" dirty="0"/>
              <a:t>MSCOCO</a:t>
            </a:r>
            <a:r>
              <a:rPr lang="en-US" altLang="ko-KR" sz="1600" dirty="0"/>
              <a:t>(Microsoft Common Objects in Context)</a:t>
            </a:r>
            <a:endParaRPr 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857375"/>
            <a:ext cx="5029200" cy="4314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3177888"/>
            <a:ext cx="4381500" cy="2933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" y="921058"/>
            <a:ext cx="43148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2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  <a:ea typeface="맑은 고딕" panose="020B0503020000020004" pitchFamily="50" charset="-127"/>
              </a:rPr>
              <a:t>단어 및 문장 생성 랩</a:t>
            </a:r>
            <a:br>
              <a:rPr lang="en-US" dirty="0">
                <a:latin typeface="+mn-lt"/>
                <a:ea typeface="맑은 고딕" panose="020B0503020000020004" pitchFamily="50" charset="-127"/>
              </a:rPr>
            </a:br>
            <a:r>
              <a:rPr lang="en-US" dirty="0">
                <a:latin typeface="+mn-lt"/>
                <a:ea typeface="맑은 고딕" panose="020B0503020000020004" pitchFamily="50" charset="-127"/>
              </a:rPr>
              <a:t>Word and sentence generation Lab</a:t>
            </a:r>
          </a:p>
        </p:txBody>
      </p:sp>
    </p:spTree>
    <p:extLst>
      <p:ext uri="{BB962C8B-B14F-4D97-AF65-F5344CB8AC3E}">
        <p14:creationId xmlns:p14="http://schemas.microsoft.com/office/powerpoint/2010/main" val="51448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/>
        </p:nvSpPr>
        <p:spPr>
          <a:xfrm>
            <a:off x="0" y="0"/>
            <a:ext cx="4388885" cy="61721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Shape 571"/>
          <p:cNvSpPr txBox="1"/>
          <p:nvPr/>
        </p:nvSpPr>
        <p:spPr>
          <a:xfrm>
            <a:off x="0" y="2790633"/>
            <a:ext cx="4388885" cy="5909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TOPICS</a:t>
            </a:r>
          </a:p>
        </p:txBody>
      </p:sp>
      <p:sp>
        <p:nvSpPr>
          <p:cNvPr id="572" name="Shape 572"/>
          <p:cNvSpPr txBox="1"/>
          <p:nvPr/>
        </p:nvSpPr>
        <p:spPr>
          <a:xfrm>
            <a:off x="4896464" y="870112"/>
            <a:ext cx="5751870" cy="44319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endParaRPr lang="en-US" sz="2000" dirty="0">
              <a:solidFill>
                <a:schemeClr val="dk2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ko-KR" altLang="en-US" sz="2000" dirty="0">
                <a:solidFill>
                  <a:schemeClr val="dk2"/>
                </a:solidFill>
              </a:rPr>
              <a:t>순환 신경망 </a:t>
            </a:r>
            <a:r>
              <a:rPr lang="en-US" sz="2000" dirty="0">
                <a:solidFill>
                  <a:schemeClr val="dk2"/>
                </a:solidFill>
              </a:rPr>
              <a:t>Recurrent Neural Networks</a:t>
            </a:r>
            <a:endParaRPr lang="en-US" sz="2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2"/>
                </a:solidFill>
              </a:rPr>
              <a:t>One-Hot Encoding</a:t>
            </a:r>
          </a:p>
          <a:p>
            <a:pPr marL="342900" lvl="0" indent="-342900">
              <a:lnSpc>
                <a:spcPct val="90000"/>
              </a:lnSpc>
              <a:spcBef>
                <a:spcPts val="18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2"/>
                </a:solidFill>
              </a:rPr>
              <a:t>LSTM(</a:t>
            </a:r>
            <a:r>
              <a:rPr lang="en-US" altLang="ko-KR" sz="2000" dirty="0"/>
              <a:t>Long Short-Term Memory)</a:t>
            </a:r>
            <a:endParaRPr lang="en-US" sz="2000" dirty="0">
              <a:solidFill>
                <a:schemeClr val="dk2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altLang="ko-KR" sz="2000" dirty="0">
                <a:solidFill>
                  <a:schemeClr val="dk2"/>
                </a:solidFill>
              </a:rPr>
              <a:t>Dropout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altLang="ko-KR" sz="2000" dirty="0">
                <a:solidFill>
                  <a:schemeClr val="dk2"/>
                </a:solidFill>
              </a:rPr>
              <a:t>MSCOCO</a:t>
            </a:r>
            <a:endParaRPr lang="en-US" sz="2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ko-KR" altLang="en-US" sz="2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랩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914400" lvl="5" indent="-342900">
              <a:lnSpc>
                <a:spcPct val="90000"/>
              </a:lnSpc>
              <a:spcBef>
                <a:spcPts val="18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ko-KR" altLang="en-US" sz="1800" dirty="0"/>
              <a:t>단어 및 문장 생성 랩 </a:t>
            </a:r>
            <a:endParaRPr lang="en-US" altLang="ko-KR" sz="1800" dirty="0"/>
          </a:p>
          <a:p>
            <a:pPr marL="914400" marR="0" lvl="2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ko-KR" altLang="en-U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랩 리뷰 </a:t>
            </a:r>
            <a:r>
              <a:rPr lang="en-US" altLang="ko-KR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Lab Review</a:t>
            </a:r>
            <a:endParaRPr lang="en-US"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0879804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LAB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402" y="1341783"/>
            <a:ext cx="9948931" cy="456863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lt"/>
                <a:ea typeface="맑은 고딕" panose="020B0503020000020004" pitchFamily="50" charset="-127"/>
              </a:rPr>
              <a:t>실습 </a:t>
            </a:r>
            <a:r>
              <a:rPr lang="en-US" sz="2400" dirty="0">
                <a:latin typeface="+mn-lt"/>
                <a:ea typeface="맑은 고딕" panose="020B0503020000020004" pitchFamily="50" charset="-127"/>
              </a:rPr>
              <a:t>1: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맑은 고딕" panose="020B0503020000020004" pitchFamily="50" charset="-127"/>
              </a:rPr>
              <a:t>RNN </a:t>
            </a:r>
            <a:r>
              <a:rPr lang="ko-KR" altLang="en-US" sz="2000" dirty="0">
                <a:latin typeface="+mn-lt"/>
                <a:ea typeface="맑은 고딕" panose="020B0503020000020004" pitchFamily="50" charset="-127"/>
              </a:rPr>
              <a:t>생성 후 두개의 간단한 문장으로 학습시키는 방법을 배운다</a:t>
            </a:r>
            <a:r>
              <a:rPr lang="en-US" altLang="ko-KR" sz="2000" dirty="0">
                <a:latin typeface="+mn-lt"/>
                <a:ea typeface="맑은 고딕" panose="020B0503020000020004" pitchFamily="50" charset="-127"/>
              </a:rPr>
              <a:t>.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lt"/>
                <a:ea typeface="맑은 고딕" panose="020B0503020000020004" pitchFamily="50" charset="-127"/>
              </a:rPr>
              <a:t>딥러닝 네트워크 생성</a:t>
            </a:r>
            <a:endParaRPr lang="en-US" altLang="ko-KR" sz="2000" dirty="0">
              <a:latin typeface="+mn-lt"/>
              <a:ea typeface="맑은 고딕" panose="020B0503020000020004" pitchFamily="50" charset="-127"/>
            </a:endParaRP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lt"/>
                <a:ea typeface="맑은 고딕" panose="020B0503020000020004" pitchFamily="50" charset="-127"/>
              </a:rPr>
              <a:t>Dropout </a:t>
            </a:r>
            <a:r>
              <a:rPr lang="ko-KR" altLang="en-US" sz="2000" dirty="0">
                <a:latin typeface="+mn-lt"/>
                <a:ea typeface="맑은 고딕" panose="020B0503020000020004" pitchFamily="50" charset="-127"/>
              </a:rPr>
              <a:t>추가</a:t>
            </a:r>
            <a:endParaRPr lang="en-US" altLang="ko-KR" sz="2000" dirty="0">
              <a:latin typeface="+mn-lt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0019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5" y="2550536"/>
            <a:ext cx="6858000" cy="3190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ko-KR" altLang="en-US" dirty="0"/>
              <a:t>실습 </a:t>
            </a:r>
            <a:r>
              <a:rPr lang="en-US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402" y="1341783"/>
            <a:ext cx="9948931" cy="456863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lt"/>
                <a:ea typeface="맑은 고딕" panose="020B0503020000020004" pitchFamily="50" charset="-127"/>
              </a:rPr>
              <a:t>실습 </a:t>
            </a:r>
            <a:r>
              <a:rPr lang="en-US" sz="2400" dirty="0">
                <a:latin typeface="+mn-lt"/>
                <a:ea typeface="맑은 고딕" panose="020B0503020000020004" pitchFamily="50" charset="-127"/>
              </a:rPr>
              <a:t>2: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맑은 고딕" panose="020B0503020000020004" pitchFamily="50" charset="-127"/>
              </a:rPr>
              <a:t>Microsoft Common Objects in Context (MSCOCO) </a:t>
            </a:r>
            <a:r>
              <a:rPr lang="ko-KR" altLang="en-US" sz="2000" dirty="0">
                <a:latin typeface="+mn-lt"/>
                <a:ea typeface="맑은 고딕" panose="020B0503020000020004" pitchFamily="50" charset="-127"/>
              </a:rPr>
              <a:t>캡션을 사용하여 문장들을 생성하도록 </a:t>
            </a:r>
            <a:r>
              <a:rPr lang="en-US" altLang="ko-KR" sz="2000" dirty="0">
                <a:latin typeface="+mn-lt"/>
                <a:ea typeface="맑은 고딕" panose="020B0503020000020004" pitchFamily="50" charset="-127"/>
              </a:rPr>
              <a:t>RNN</a:t>
            </a:r>
            <a:r>
              <a:rPr lang="ko-KR" altLang="en-US" sz="2000" dirty="0">
                <a:latin typeface="+mn-lt"/>
                <a:ea typeface="맑은 고딕" panose="020B0503020000020004" pitchFamily="50" charset="-127"/>
              </a:rPr>
              <a:t>을 학습시킴</a:t>
            </a:r>
            <a:endParaRPr lang="en-US" altLang="ko-KR" sz="2000" dirty="0">
              <a:latin typeface="+mn-lt"/>
              <a:ea typeface="맑은 고딕" panose="020B0503020000020004" pitchFamily="50" charset="-127"/>
            </a:endParaRP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맑은 고딕" panose="020B0503020000020004" pitchFamily="50" charset="-127"/>
              </a:rPr>
              <a:t>4</a:t>
            </a:r>
            <a:r>
              <a:rPr lang="ko-KR" altLang="en-US" sz="2000" dirty="0">
                <a:latin typeface="+mn-lt"/>
                <a:ea typeface="맑은 고딕" panose="020B0503020000020004" pitchFamily="50" charset="-127"/>
              </a:rPr>
              <a:t>개의 코드 실행</a:t>
            </a:r>
            <a:r>
              <a:rPr lang="en-US" sz="2000" dirty="0">
                <a:latin typeface="+mn-lt"/>
                <a:ea typeface="맑은 고딕" panose="020B0503020000020004" pitchFamily="50" charset="-127"/>
              </a:rPr>
              <a:t>:</a:t>
            </a:r>
          </a:p>
          <a:p>
            <a:pPr marL="1431925" lvl="2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맑은 고딕" panose="020B0503020000020004" pitchFamily="50" charset="-127"/>
              </a:rPr>
              <a:t>Data preparation</a:t>
            </a:r>
          </a:p>
          <a:p>
            <a:pPr marL="1431925" lvl="2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맑은 고딕" panose="020B0503020000020004" pitchFamily="50" charset="-127"/>
              </a:rPr>
              <a:t>Hyperparameter settings</a:t>
            </a:r>
          </a:p>
          <a:p>
            <a:pPr marL="1431925" lvl="2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맑은 고딕" panose="020B0503020000020004" pitchFamily="50" charset="-127"/>
              </a:rPr>
              <a:t>Network architecture</a:t>
            </a:r>
          </a:p>
          <a:p>
            <a:pPr marL="1431925" lvl="2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맑은 고딕" panose="020B0503020000020004" pitchFamily="50" charset="-127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408277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REVIEW</a:t>
            </a:r>
          </a:p>
        </p:txBody>
      </p:sp>
    </p:spTree>
    <p:extLst>
      <p:ext uri="{BB962C8B-B14F-4D97-AF65-F5344CB8AC3E}">
        <p14:creationId xmlns:p14="http://schemas.microsoft.com/office/powerpoint/2010/main" val="166186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Lab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1451113"/>
            <a:ext cx="9948672" cy="4370847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딥러닝 네트워크 생성 시 발생 가능한 부정적인 영향 중 한가지는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딥러닝 네트워크의 부정적 영향력을 상쇄할 수 있는 방법 중 한가지는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2679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Lab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1451113"/>
            <a:ext cx="9948672" cy="437084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성능 개선을 위해 무엇을 할 수 있을까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몇 단계를 사용했습니까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몇 개의 레이어를 가지고 있습니까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012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Part 2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순환</a:t>
            </a: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신경망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" y="1421296"/>
            <a:ext cx="9948672" cy="440066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성능 개선을 위해 무엇을 할 수 있을까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답</a:t>
            </a: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H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idden units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수를 늘리고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drop out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변경하고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learning rate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변경하고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learning policy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추가하여 개선 가능합니다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몇 단계를 사용했습니까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endParaRPr 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답</a:t>
            </a: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몇 개의 레이어를 가지고 있습니까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endParaRPr 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답</a:t>
            </a: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</a:t>
            </a:r>
          </a:p>
        </p:txBody>
      </p:sp>
    </p:spTree>
    <p:extLst>
      <p:ext uri="{BB962C8B-B14F-4D97-AF65-F5344CB8AC3E}">
        <p14:creationId xmlns:p14="http://schemas.microsoft.com/office/powerpoint/2010/main" val="127479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474800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title" idx="4294967295"/>
          </p:nvPr>
        </p:nvSpPr>
        <p:spPr>
          <a:xfrm>
            <a:off x="643531" y="2731515"/>
            <a:ext cx="9292561" cy="600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rebuchet MS"/>
              <a:buNone/>
            </a:pPr>
            <a:r>
              <a:rPr lang="en-US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OVERVIEW</a:t>
            </a:r>
            <a:endParaRPr lang="en-US" sz="3600" b="1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1591908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0873-6CA8-4CDF-B318-A50125BE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48" y="837073"/>
            <a:ext cx="9976104" cy="590931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이미지가 아닌 데이터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Non-image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AB438-CAF8-42AE-A4DF-FAA89B739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681005"/>
            <a:ext cx="9948672" cy="3718925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이미지로 변환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Stock price)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워크플로우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입력 및 출력 유형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시간과 같이 새로운 구성요소를 처리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아직 학습중인 입력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출력 매핑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2524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그 이상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WHAT THIS LAB 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BBAB4-1138-451C-A158-F442CAADFB3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8982" y="1807720"/>
            <a:ext cx="2109631" cy="1401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B95CC1-AF60-4810-A0BE-D3B10A5F17A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6299" y="1788988"/>
            <a:ext cx="1600200" cy="1439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7F4052-188E-4A4D-9F52-F328CCF10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2297" y="4917640"/>
            <a:ext cx="4067175" cy="676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E80545-7FE3-40DC-A9BA-2AF9091A4112}"/>
              </a:ext>
            </a:extLst>
          </p:cNvPr>
          <p:cNvSpPr txBox="1"/>
          <p:nvPr/>
        </p:nvSpPr>
        <p:spPr>
          <a:xfrm>
            <a:off x="8837038" y="5015711"/>
            <a:ext cx="1328414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Eagle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CD44D3-4716-4D8C-830C-5C45D314D6D1}"/>
              </a:ext>
            </a:extLst>
          </p:cNvPr>
          <p:cNvGrpSpPr/>
          <p:nvPr/>
        </p:nvGrpSpPr>
        <p:grpSpPr>
          <a:xfrm rot="5400000">
            <a:off x="5053192" y="3092554"/>
            <a:ext cx="1324791" cy="2058577"/>
            <a:chOff x="3611509" y="4850032"/>
            <a:chExt cx="2332275" cy="378803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3853BBC-BCE7-4E55-8F17-98D410977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3858461" y="6063259"/>
              <a:ext cx="1369462" cy="1863366"/>
            </a:xfrm>
            <a:prstGeom prst="rect">
              <a:avLst/>
            </a:prstGeom>
            <a:ln>
              <a:solidFill>
                <a:srgbClr val="76B900"/>
              </a:solidFill>
            </a:ln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DCE080-1211-4DE9-927F-D8DC9338027C}"/>
                </a:ext>
              </a:extLst>
            </p:cNvPr>
            <p:cNvSpPr/>
            <p:nvPr/>
          </p:nvSpPr>
          <p:spPr>
            <a:xfrm rot="16200000">
              <a:off x="3778848" y="6473131"/>
              <a:ext cx="3788036" cy="5418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b="1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Deep Neural Network</a:t>
              </a:r>
              <a:endParaRPr 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33116E8-8FF3-48D0-BD6D-E00AA75B8F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Classifier data flow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63E6E78-9262-4D43-A030-BC7097DD622A}"/>
              </a:ext>
            </a:extLst>
          </p:cNvPr>
          <p:cNvSpPr/>
          <p:nvPr/>
        </p:nvSpPr>
        <p:spPr>
          <a:xfrm>
            <a:off x="3544866" y="2379945"/>
            <a:ext cx="601249" cy="26304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4325A47-6C7D-4C41-9270-6E041E34FBBC}"/>
              </a:ext>
            </a:extLst>
          </p:cNvPr>
          <p:cNvSpPr/>
          <p:nvPr/>
        </p:nvSpPr>
        <p:spPr>
          <a:xfrm>
            <a:off x="8144006" y="5124252"/>
            <a:ext cx="601249" cy="26304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8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>
            <a:spLocks noGrp="1"/>
          </p:cNvSpPr>
          <p:nvPr>
            <p:ph type="title" idx="4294967295"/>
          </p:nvPr>
        </p:nvSpPr>
        <p:spPr>
          <a:xfrm>
            <a:off x="705077" y="3241469"/>
            <a:ext cx="9292561" cy="600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rebuchet MS"/>
              <a:buNone/>
            </a:pPr>
            <a:r>
              <a:rPr lang="ko-KR" altLang="en-US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순환 신경망</a:t>
            </a:r>
            <a:br>
              <a:rPr lang="en-US" altLang="ko-KR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RECURRENT NEURAL NETWORKS</a:t>
            </a:r>
            <a:br>
              <a:rPr lang="en-US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3600" b="1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02770182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  <a:ea typeface="맑은 고딕" panose="020B0503020000020004" pitchFamily="50" charset="-127"/>
              </a:rPr>
              <a:t>언어 생성</a:t>
            </a:r>
            <a:endParaRPr lang="en-US" dirty="0"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맑은 고딕" panose="020B0503020000020004" pitchFamily="50" charset="-127"/>
              </a:rPr>
              <a:t>Notes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70047B-05A5-4502-822C-7C4AFDC87C7C}"/>
              </a:ext>
            </a:extLst>
          </p:cNvPr>
          <p:cNvSpPr txBox="1"/>
          <p:nvPr/>
        </p:nvSpPr>
        <p:spPr>
          <a:xfrm>
            <a:off x="534889" y="1750772"/>
            <a:ext cx="925254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ea typeface="맑은 고딕" panose="020B0503020000020004" pitchFamily="50" charset="-127"/>
              </a:rPr>
              <a:t>‘My’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7F0875-B549-4C00-8250-A9BDA50AF94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0171" y="1831116"/>
            <a:ext cx="5111943" cy="36642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555748B-5A6C-4569-BA37-D07AFFD38104}"/>
              </a:ext>
            </a:extLst>
          </p:cNvPr>
          <p:cNvGrpSpPr/>
          <p:nvPr/>
        </p:nvGrpSpPr>
        <p:grpSpPr>
          <a:xfrm>
            <a:off x="4483872" y="2254395"/>
            <a:ext cx="2344091" cy="2982484"/>
            <a:chOff x="7556453" y="2317863"/>
            <a:chExt cx="2344091" cy="298248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518219-5946-44FC-8960-4433228EF2F2}"/>
                </a:ext>
              </a:extLst>
            </p:cNvPr>
            <p:cNvSpPr/>
            <p:nvPr/>
          </p:nvSpPr>
          <p:spPr>
            <a:xfrm>
              <a:off x="8207058" y="3024482"/>
              <a:ext cx="809625" cy="94297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6D9A9FD-05BD-4072-A392-F5FE72631645}"/>
                </a:ext>
              </a:extLst>
            </p:cNvPr>
            <p:cNvCxnSpPr>
              <a:endCxn id="23" idx="0"/>
            </p:cNvCxnSpPr>
            <p:nvPr/>
          </p:nvCxnSpPr>
          <p:spPr>
            <a:xfrm>
              <a:off x="8618637" y="2317863"/>
              <a:ext cx="1090989" cy="62826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DD18BC2-4173-4F3B-8F39-0A2D6FA20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0329" y="4144217"/>
              <a:ext cx="1" cy="75897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6D2E1920-D714-4B9E-9E4D-99C0EA658695}"/>
                </a:ext>
              </a:extLst>
            </p:cNvPr>
            <p:cNvSpPr/>
            <p:nvPr/>
          </p:nvSpPr>
          <p:spPr>
            <a:xfrm>
              <a:off x="8807133" y="3130448"/>
              <a:ext cx="819151" cy="597693"/>
            </a:xfrm>
            <a:prstGeom prst="arc">
              <a:avLst>
                <a:gd name="adj1" fmla="val 16200000"/>
                <a:gd name="adj2" fmla="val 6098018"/>
              </a:avLst>
            </a:prstGeom>
            <a:noFill/>
            <a:ln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9C2E726-1AE8-410D-BCE9-2D7E97CEE005}"/>
                </a:ext>
              </a:extLst>
            </p:cNvPr>
            <p:cNvSpPr txBox="1"/>
            <p:nvPr/>
          </p:nvSpPr>
          <p:spPr>
            <a:xfrm>
              <a:off x="9518708" y="2946130"/>
              <a:ext cx="3818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맑은 고딕" panose="020B0503020000020004" pitchFamily="50" charset="-127"/>
                  <a:cs typeface="+mn-cs"/>
                </a:rPr>
                <a:t>W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0943535-9485-4F13-92BC-317AEB221319}"/>
                </a:ext>
              </a:extLst>
            </p:cNvPr>
            <p:cNvSpPr txBox="1"/>
            <p:nvPr/>
          </p:nvSpPr>
          <p:spPr>
            <a:xfrm>
              <a:off x="8383603" y="3307208"/>
              <a:ext cx="5389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맑은 고딕" panose="020B0503020000020004" pitchFamily="50" charset="-127"/>
                  <a:cs typeface="+mn-cs"/>
                </a:rPr>
                <a:t>s(t)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B0B725-0FDD-4255-AB0F-58D88C751D6B}"/>
                </a:ext>
              </a:extLst>
            </p:cNvPr>
            <p:cNvSpPr txBox="1"/>
            <p:nvPr/>
          </p:nvSpPr>
          <p:spPr>
            <a:xfrm>
              <a:off x="7556453" y="4931015"/>
              <a:ext cx="2337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맑은 고딕" panose="020B0503020000020004" pitchFamily="50" charset="-127"/>
                  <a:cs typeface="+mn-cs"/>
                </a:rPr>
                <a:t>[0,0,0,0,1,0,0,0,0,0]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C9C6563-71BA-4701-961C-AA9D1996BDC4}"/>
              </a:ext>
            </a:extLst>
          </p:cNvPr>
          <p:cNvSpPr txBox="1"/>
          <p:nvPr/>
        </p:nvSpPr>
        <p:spPr>
          <a:xfrm>
            <a:off x="7826268" y="4812147"/>
            <a:ext cx="1005403" cy="48013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ea typeface="맑은 고딕" panose="020B0503020000020004" pitchFamily="50" charset="-127"/>
              </a:rPr>
              <a:t>‘pet’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B7EA0A2-FBED-4F90-B8B0-564ECB9FE242}"/>
              </a:ext>
            </a:extLst>
          </p:cNvPr>
          <p:cNvSpPr/>
          <p:nvPr/>
        </p:nvSpPr>
        <p:spPr>
          <a:xfrm>
            <a:off x="1945024" y="1831116"/>
            <a:ext cx="611449" cy="32844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 panose="020B0503020000020004" pitchFamily="50" charset="-127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8B0DA70-BEF0-4BF6-BC5A-63E34E6C43C3}"/>
              </a:ext>
            </a:extLst>
          </p:cNvPr>
          <p:cNvSpPr/>
          <p:nvPr/>
        </p:nvSpPr>
        <p:spPr>
          <a:xfrm>
            <a:off x="6935540" y="4908433"/>
            <a:ext cx="611449" cy="32844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70047B-05A5-4502-822C-7C4AFDC87C7C}"/>
              </a:ext>
            </a:extLst>
          </p:cNvPr>
          <p:cNvSpPr txBox="1"/>
          <p:nvPr/>
        </p:nvSpPr>
        <p:spPr>
          <a:xfrm>
            <a:off x="1451326" y="896332"/>
            <a:ext cx="1659429" cy="10618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ea typeface="맑은 고딕" panose="020B0503020000020004" pitchFamily="50" charset="-127"/>
              </a:rPr>
              <a:t>One hot encoding</a:t>
            </a:r>
          </a:p>
          <a:p>
            <a:pPr algn="ctr">
              <a:lnSpc>
                <a:spcPct val="90000"/>
              </a:lnSpc>
            </a:pPr>
            <a:endParaRPr lang="en-US" b="1" dirty="0">
              <a:solidFill>
                <a:schemeClr val="bg1"/>
              </a:solidFill>
              <a:ea typeface="맑은 고딕" panose="020B0503020000020004" pitchFamily="50" charset="-127"/>
            </a:endParaRPr>
          </a:p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ea typeface="맑은 고딕" panose="020B0503020000020004" pitchFamily="50" charset="-127"/>
              </a:rPr>
              <a:t>Identity</a:t>
            </a:r>
          </a:p>
          <a:p>
            <a:pPr algn="ctr">
              <a:lnSpc>
                <a:spcPct val="90000"/>
              </a:lnSpc>
            </a:pPr>
            <a:endParaRPr lang="en-US" b="1" dirty="0">
              <a:solidFill>
                <a:schemeClr val="bg1"/>
              </a:solidFill>
              <a:ea typeface="맑은 고딕" panose="020B0503020000020004" pitchFamily="50" charset="-127"/>
            </a:endParaRPr>
          </a:p>
          <a:p>
            <a:pPr algn="ctr">
              <a:lnSpc>
                <a:spcPct val="90000"/>
              </a:lnSpc>
            </a:pPr>
            <a:r>
              <a:rPr lang="en-US" b="1" dirty="0" err="1">
                <a:solidFill>
                  <a:schemeClr val="bg1"/>
                </a:solidFill>
                <a:ea typeface="맑은 고딕" panose="020B0503020000020004" pitchFamily="50" charset="-127"/>
              </a:rPr>
              <a:t>Get_Dummies</a:t>
            </a:r>
            <a:endParaRPr lang="en-US" b="1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70047B-05A5-4502-822C-7C4AFDC87C7C}"/>
              </a:ext>
            </a:extLst>
          </p:cNvPr>
          <p:cNvSpPr txBox="1"/>
          <p:nvPr/>
        </p:nvSpPr>
        <p:spPr>
          <a:xfrm>
            <a:off x="5835279" y="5242930"/>
            <a:ext cx="2746700" cy="9510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>
                <a:solidFill>
                  <a:schemeClr val="bg1"/>
                </a:solidFill>
                <a:ea typeface="맑은 고딕" panose="020B0503020000020004" pitchFamily="50" charset="-127"/>
              </a:rPr>
              <a:t>Decoding </a:t>
            </a:r>
            <a:r>
              <a:rPr lang="en-US" sz="1200" b="1" dirty="0" err="1">
                <a:solidFill>
                  <a:schemeClr val="bg1"/>
                </a:solidFill>
                <a:ea typeface="맑은 고딕" panose="020B0503020000020004" pitchFamily="50" charset="-127"/>
              </a:rPr>
              <a:t>argmax</a:t>
            </a:r>
            <a:r>
              <a:rPr lang="en-US" sz="1200" b="1" dirty="0">
                <a:solidFill>
                  <a:schemeClr val="bg1"/>
                </a:solidFill>
                <a:ea typeface="맑은 고딕" panose="020B0503020000020004" pitchFamily="50" charset="-127"/>
              </a:rPr>
              <a:t> by column</a:t>
            </a:r>
          </a:p>
          <a:p>
            <a:pPr algn="ctr">
              <a:lnSpc>
                <a:spcPct val="90000"/>
              </a:lnSpc>
            </a:pPr>
            <a:endParaRPr lang="en-US" sz="1200" b="1" dirty="0">
              <a:solidFill>
                <a:schemeClr val="bg1"/>
              </a:solidFill>
              <a:ea typeface="맑은 고딕" panose="020B0503020000020004" pitchFamily="50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ko-KR" sz="1200" dirty="0">
                <a:solidFill>
                  <a:schemeClr val="bg1"/>
                </a:solidFill>
                <a:ea typeface="맑은 고딕" panose="020B0503020000020004" pitchFamily="50" charset="-127"/>
              </a:rPr>
              <a:t>Inverse by </a:t>
            </a:r>
            <a:r>
              <a:rPr lang="en-US" sz="1200" b="1" dirty="0" err="1">
                <a:solidFill>
                  <a:schemeClr val="bg1"/>
                </a:solidFill>
                <a:ea typeface="맑은 고딕" panose="020B0503020000020004" pitchFamily="50" charset="-127"/>
              </a:rPr>
              <a:t>Embedding_lookup</a:t>
            </a:r>
            <a:endParaRPr lang="en-US" sz="1200" b="1" dirty="0">
              <a:solidFill>
                <a:schemeClr val="bg1"/>
              </a:solidFill>
              <a:ea typeface="맑은 고딕" panose="020B0503020000020004" pitchFamily="50" charset="-127"/>
            </a:endParaRPr>
          </a:p>
          <a:p>
            <a:pPr algn="ctr">
              <a:lnSpc>
                <a:spcPct val="90000"/>
              </a:lnSpc>
            </a:pPr>
            <a:endParaRPr lang="en-US" sz="1200" b="1" dirty="0">
              <a:solidFill>
                <a:schemeClr val="bg1"/>
              </a:solidFill>
              <a:ea typeface="맑은 고딕" panose="020B0503020000020004" pitchFamily="50" charset="-127"/>
            </a:endParaRPr>
          </a:p>
          <a:p>
            <a:pPr algn="ctr">
              <a:lnSpc>
                <a:spcPct val="90000"/>
              </a:lnSpc>
            </a:pPr>
            <a:r>
              <a:rPr lang="en-US" sz="1200" b="1" dirty="0" err="1">
                <a:solidFill>
                  <a:schemeClr val="bg1"/>
                </a:solidFill>
                <a:ea typeface="맑은 고딕" panose="020B0503020000020004" pitchFamily="50" charset="-127"/>
              </a:rPr>
              <a:t>Idxmax</a:t>
            </a:r>
            <a:r>
              <a:rPr lang="en-US" sz="1200" b="1" dirty="0">
                <a:solidFill>
                  <a:schemeClr val="bg1"/>
                </a:solidFill>
                <a:ea typeface="맑은 고딕" panose="020B0503020000020004" pitchFamily="50" charset="-127"/>
              </a:rPr>
              <a:t> by column</a:t>
            </a:r>
          </a:p>
        </p:txBody>
      </p:sp>
    </p:spTree>
    <p:extLst>
      <p:ext uri="{BB962C8B-B14F-4D97-AF65-F5344CB8AC3E}">
        <p14:creationId xmlns:p14="http://schemas.microsoft.com/office/powerpoint/2010/main" val="152826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  <a:ea typeface="맑은 고딕" panose="020B0503020000020004" pitchFamily="50" charset="-127"/>
              </a:rPr>
              <a:t>순환 신경망의 예</a:t>
            </a:r>
            <a:endParaRPr lang="en-US" dirty="0"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271948" y="3460536"/>
            <a:ext cx="809625" cy="9429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 flipH="1">
            <a:off x="8676761" y="2753917"/>
            <a:ext cx="6766" cy="7066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3" idx="2"/>
          </p:cNvCxnSpPr>
          <p:nvPr/>
        </p:nvCxnSpPr>
        <p:spPr>
          <a:xfrm flipH="1">
            <a:off x="8676760" y="4403511"/>
            <a:ext cx="1" cy="4114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6689" y="2781485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맑은 고딕" panose="020B0503020000020004" pitchFamily="50" charset="-127"/>
                <a:cs typeface="+mn-cs"/>
              </a:rPr>
              <a:t>Input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624276" y="463032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맑은 고딕" panose="020B0503020000020004" pitchFamily="50" charset="-127"/>
                <a:cs typeface="+mn-cs"/>
              </a:rPr>
              <a:t>Output</a:t>
            </a:r>
          </a:p>
        </p:txBody>
      </p:sp>
      <p:sp>
        <p:nvSpPr>
          <p:cNvPr id="58" name="Arc 57"/>
          <p:cNvSpPr/>
          <p:nvPr/>
        </p:nvSpPr>
        <p:spPr>
          <a:xfrm>
            <a:off x="8872023" y="3566502"/>
            <a:ext cx="819151" cy="597693"/>
          </a:xfrm>
          <a:prstGeom prst="arc">
            <a:avLst>
              <a:gd name="adj1" fmla="val 16200000"/>
              <a:gd name="adj2" fmla="val 6098018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80244" y="3794863"/>
            <a:ext cx="1789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맑은 고딕" panose="020B0503020000020004" pitchFamily="50" charset="-127"/>
                <a:cs typeface="+mn-cs"/>
              </a:rPr>
              <a:t>Recurrent layer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75879" y="2329935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맑은 고딕" panose="020B0503020000020004" pitchFamily="50" charset="-127"/>
                <a:cs typeface="+mn-cs"/>
              </a:rPr>
              <a:t>[1,0,0,0,0,0,0,0,0,0]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583598" y="3382184"/>
            <a:ext cx="38183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맑은 고딕" panose="020B0503020000020004" pitchFamily="50" charset="-127"/>
                <a:cs typeface="+mn-cs"/>
              </a:rPr>
              <a:t>W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448493" y="3743262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맑은 고딕" panose="020B0503020000020004" pitchFamily="50" charset="-127"/>
                <a:cs typeface="+mn-cs"/>
              </a:rPr>
              <a:t>h(t)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627755" y="489789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맑은 고딕" panose="020B0503020000020004" pitchFamily="50" charset="-127"/>
                <a:cs typeface="+mn-cs"/>
              </a:rPr>
              <a:t>[0,0,0,0,1,0,0,0,0,0]</a:t>
            </a:r>
          </a:p>
        </p:txBody>
      </p:sp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499743" y="2932192"/>
          <a:ext cx="488144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0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65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65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65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9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3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723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2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2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2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2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the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2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grass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5" name="Left Bracket 64"/>
          <p:cNvSpPr/>
          <p:nvPr/>
        </p:nvSpPr>
        <p:spPr>
          <a:xfrm rot="16200000">
            <a:off x="3093159" y="1225544"/>
            <a:ext cx="322958" cy="3926541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sp>
        <p:nvSpPr>
          <p:cNvPr id="66" name="Left Bracket 65"/>
          <p:cNvSpPr/>
          <p:nvPr/>
        </p:nvSpPr>
        <p:spPr>
          <a:xfrm rot="16200000">
            <a:off x="8629048" y="1683869"/>
            <a:ext cx="113231" cy="1917564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sp>
        <p:nvSpPr>
          <p:cNvPr id="67" name="Text Placeholder 18"/>
          <p:cNvSpPr txBox="1">
            <a:spLocks/>
          </p:cNvSpPr>
          <p:nvPr/>
        </p:nvSpPr>
        <p:spPr bwMode="auto">
          <a:xfrm>
            <a:off x="1554162" y="2280177"/>
            <a:ext cx="3932238" cy="45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2000" b="0">
                <a:solidFill>
                  <a:schemeClr val="bg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571500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Trebuchet MS" pitchFamily="34" charset="0"/>
              </a:defRPr>
            </a:lvl2pPr>
            <a:lvl3pPr marL="1089025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600" b="0">
                <a:solidFill>
                  <a:schemeClr val="bg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rgbClr val="B3B3B3"/>
              </a:buClr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맑은 고딕" panose="020B0503020000020004" pitchFamily="50" charset="-127"/>
              </a:rPr>
              <a:t>Word prediction example</a:t>
            </a:r>
          </a:p>
          <a:p>
            <a:pPr marL="285750" marR="0" lvl="0" indent="-285750" algn="l" defTabSz="914400" rtl="0" eaLnBrk="1" fontAlgn="base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rgbClr val="B3B3B3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68" name="Freeform 67"/>
          <p:cNvSpPr/>
          <p:nvPr/>
        </p:nvSpPr>
        <p:spPr>
          <a:xfrm>
            <a:off x="4831215" y="2757494"/>
            <a:ext cx="2992581" cy="831346"/>
          </a:xfrm>
          <a:custGeom>
            <a:avLst/>
            <a:gdLst>
              <a:gd name="connsiteX0" fmla="*/ 0 w 2992581"/>
              <a:gd name="connsiteY0" fmla="*/ 592282 h 831346"/>
              <a:gd name="connsiteX1" fmla="*/ 1589809 w 2992581"/>
              <a:gd name="connsiteY1" fmla="*/ 800100 h 831346"/>
              <a:gd name="connsiteX2" fmla="*/ 2992581 w 2992581"/>
              <a:gd name="connsiteY2" fmla="*/ 0 h 831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2581" h="831346">
                <a:moveTo>
                  <a:pt x="0" y="592282"/>
                </a:moveTo>
                <a:cubicBezTo>
                  <a:pt x="545523" y="745548"/>
                  <a:pt x="1091046" y="898814"/>
                  <a:pt x="1589809" y="800100"/>
                </a:cubicBezTo>
                <a:cubicBezTo>
                  <a:pt x="2088572" y="701386"/>
                  <a:pt x="2741467" y="140277"/>
                  <a:pt x="2992581" y="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33551" y="2006325"/>
            <a:ext cx="306495" cy="3416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87415" y="5304695"/>
            <a:ext cx="511680" cy="3416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>
                <a:solidFill>
                  <a:srgbClr val="000000"/>
                </a:solidFill>
                <a:ea typeface="맑은 고딕" panose="020B0503020000020004" pitchFamily="50" charset="-127"/>
              </a:rPr>
              <a:t>cat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  <a:ea typeface="맑은 고딕" panose="020B0503020000020004" pitchFamily="50" charset="-127"/>
              </a:rPr>
              <a:t>순환 신경망의 예</a:t>
            </a:r>
            <a:endParaRPr lang="en-US" dirty="0"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04238" y="5721350"/>
            <a:ext cx="2468562" cy="32861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470F81-8C2C-F24E-892A-3BC7A661AAD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맑은 고딕" panose="020B0503020000020004" pitchFamily="50" charset="-127"/>
                <a:cs typeface="+mn-cs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069977"/>
              </p:ext>
            </p:extLst>
          </p:nvPr>
        </p:nvGraphicFramePr>
        <p:xfrm>
          <a:off x="1584766" y="1747110"/>
          <a:ext cx="8353891" cy="76727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386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151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grass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sitting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1335631" y="3802142"/>
            <a:ext cx="809625" cy="9429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cxnSp>
        <p:nvCxnSpPr>
          <p:cNvPr id="16" name="Straight Arrow Connector 15"/>
          <p:cNvCxnSpPr>
            <a:stCxn id="31" idx="2"/>
          </p:cNvCxnSpPr>
          <p:nvPr/>
        </p:nvCxnSpPr>
        <p:spPr>
          <a:xfrm flipH="1">
            <a:off x="1740443" y="4745117"/>
            <a:ext cx="1" cy="5000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761021" y="3802137"/>
            <a:ext cx="809625" cy="9429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cxnSp>
        <p:nvCxnSpPr>
          <p:cNvPr id="18" name="Straight Arrow Connector 17"/>
          <p:cNvCxnSpPr>
            <a:stCxn id="35" idx="2"/>
          </p:cNvCxnSpPr>
          <p:nvPr/>
        </p:nvCxnSpPr>
        <p:spPr>
          <a:xfrm flipH="1">
            <a:off x="3165835" y="4220479"/>
            <a:ext cx="2116511" cy="10246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13308" y="3775239"/>
            <a:ext cx="809625" cy="9429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cxnSp>
        <p:nvCxnSpPr>
          <p:cNvPr id="20" name="Straight Arrow Connector 19"/>
          <p:cNvCxnSpPr>
            <a:stCxn id="38" idx="2"/>
          </p:cNvCxnSpPr>
          <p:nvPr/>
        </p:nvCxnSpPr>
        <p:spPr>
          <a:xfrm>
            <a:off x="1923514" y="5121372"/>
            <a:ext cx="2694607" cy="969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1" idx="3"/>
            <a:endCxn id="35" idx="1"/>
          </p:cNvCxnSpPr>
          <p:nvPr/>
        </p:nvCxnSpPr>
        <p:spPr>
          <a:xfrm flipV="1">
            <a:off x="2145256" y="4035813"/>
            <a:ext cx="2946172" cy="23781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593060" y="4273619"/>
            <a:ext cx="615765" cy="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53632" y="2941124"/>
            <a:ext cx="76815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맑은 고딕" panose="020B0503020000020004" pitchFamily="50" charset="-127"/>
                <a:cs typeface="+mn-cs"/>
              </a:rPr>
              <a:t>x(t-1)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65987" y="5203401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맑은 고딕" panose="020B0503020000020004" pitchFamily="50" charset="-127"/>
                <a:cs typeface="+mn-cs"/>
              </a:rPr>
              <a:t>o(t)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41084" y="5208031"/>
            <a:ext cx="77617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맑은 고딕" panose="020B0503020000020004" pitchFamily="50" charset="-127"/>
                <a:cs typeface="+mn-cs"/>
              </a:rPr>
              <a:t>o(t-1)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43452" y="5193614"/>
            <a:ext cx="8322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맑은 고딕" panose="020B0503020000020004" pitchFamily="50" charset="-127"/>
                <a:cs typeface="+mn-cs"/>
              </a:rPr>
              <a:t>o(t+1)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55119" y="3904287"/>
            <a:ext cx="38183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맑은 고딕" panose="020B0503020000020004" pitchFamily="50" charset="-127"/>
                <a:cs typeface="+mn-cs"/>
              </a:rPr>
              <a:t>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24155" y="3904287"/>
            <a:ext cx="38183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맑은 고딕" panose="020B0503020000020004" pitchFamily="50" charset="-127"/>
                <a:cs typeface="+mn-cs"/>
              </a:rPr>
              <a:t>W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004324" y="4273614"/>
            <a:ext cx="615765" cy="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04318" y="4273614"/>
            <a:ext cx="615765" cy="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715747" y="3275176"/>
            <a:ext cx="1" cy="5000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194484" y="3317127"/>
            <a:ext cx="2565" cy="4704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618120" y="3293955"/>
            <a:ext cx="2565" cy="4704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91428" y="3851147"/>
            <a:ext cx="38183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맑은 고딕" panose="020B0503020000020004" pitchFamily="50" charset="-127"/>
                <a:cs typeface="+mn-cs"/>
              </a:rPr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45570" y="2965148"/>
            <a:ext cx="5613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맑은 고딕" panose="020B0503020000020004" pitchFamily="50" charset="-127"/>
                <a:cs typeface="+mn-cs"/>
              </a:rPr>
              <a:t>x(t)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12807" y="2972054"/>
            <a:ext cx="8018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맑은 고딕" panose="020B0503020000020004" pitchFamily="50" charset="-127"/>
                <a:cs typeface="+mn-cs"/>
              </a:rPr>
              <a:t>x(t+1)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58244" y="4752040"/>
            <a:ext cx="3305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맑은 고딕" panose="020B0503020000020004" pitchFamily="50" charset="-127"/>
                <a:cs typeface="+mn-cs"/>
              </a:rPr>
              <a:t>V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74800" y="4741775"/>
            <a:ext cx="3305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맑은 고딕" panose="020B0503020000020004" pitchFamily="50" charset="-127"/>
                <a:cs typeface="+mn-cs"/>
              </a:rPr>
              <a:t>V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43350" y="4705240"/>
            <a:ext cx="3209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맑은 고딕" panose="020B0503020000020004" pitchFamily="50" charset="-127"/>
                <a:cs typeface="+mn-cs"/>
              </a:rPr>
              <a:t>V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56995" y="3423533"/>
            <a:ext cx="3337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맑은 고딕" panose="020B0503020000020004" pitchFamily="50" charset="-127"/>
                <a:cs typeface="+mn-cs"/>
              </a:rPr>
              <a:t>U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80641" y="3443971"/>
            <a:ext cx="3337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맑은 고딕" panose="020B0503020000020004" pitchFamily="50" charset="-127"/>
                <a:cs typeface="+mn-cs"/>
              </a:rPr>
              <a:t>U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30160" y="3443971"/>
            <a:ext cx="3337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맑은 고딕" panose="020B0503020000020004" pitchFamily="50" charset="-127"/>
                <a:cs typeface="+mn-cs"/>
              </a:rPr>
              <a:t>U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414100" y="4073294"/>
            <a:ext cx="74571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맑은 고딕" panose="020B0503020000020004" pitchFamily="50" charset="-127"/>
                <a:cs typeface="+mn-cs"/>
              </a:rPr>
              <a:t>s(t-1)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886312" y="4035813"/>
            <a:ext cx="5389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맑은 고딕" panose="020B0503020000020004" pitchFamily="50" charset="-127"/>
                <a:cs typeface="+mn-cs"/>
              </a:rPr>
              <a:t>s(t)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11622" y="4029054"/>
            <a:ext cx="7938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맑은 고딕" panose="020B0503020000020004" pitchFamily="50" charset="-127"/>
                <a:cs typeface="+mn-cs"/>
              </a:rPr>
              <a:t>s(t+1)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041756" y="3109102"/>
            <a:ext cx="306846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맑은 고딕" panose="020B0503020000020004" pitchFamily="50" charset="-127"/>
                <a:cs typeface="+mn-cs"/>
              </a:rPr>
              <a:t>[ 0 , 4 , 3 , 2 , 1 , 8 ]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90065" y="3611284"/>
            <a:ext cx="240963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맑은 고딕" panose="020B0503020000020004" pitchFamily="50" charset="-127"/>
                <a:cs typeface="+mn-cs"/>
              </a:rPr>
              <a:t>A cat is on the grass.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91902" y="5680631"/>
            <a:ext cx="286136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맑은 고딕" panose="020B0503020000020004" pitchFamily="50" charset="-127"/>
                <a:cs typeface="+mn-cs"/>
              </a:rPr>
              <a:t>Unrolled Recurrent Layer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5F4D7B-87A5-4C7E-AE21-61F6EEEAD271}"/>
              </a:ext>
            </a:extLst>
          </p:cNvPr>
          <p:cNvSpPr/>
          <p:nvPr/>
        </p:nvSpPr>
        <p:spPr>
          <a:xfrm>
            <a:off x="6070407" y="4546425"/>
            <a:ext cx="44835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lt"/>
                <a:ea typeface="맑은 고딕" panose="020B0503020000020004" pitchFamily="50" charset="-127"/>
              </a:rPr>
              <a:t>RNN</a:t>
            </a:r>
            <a:r>
              <a:rPr lang="ko-KR" altLang="en-US" dirty="0">
                <a:latin typeface="+mn-lt"/>
                <a:ea typeface="맑은 고딕" panose="020B0503020000020004" pitchFamily="50" charset="-127"/>
              </a:rPr>
              <a:t>은 말뭉치에서 예측된 다음 단어와 실제 다음 단어 사이의 오류를 줄임으로써 학습한다</a:t>
            </a:r>
            <a:r>
              <a:rPr lang="en-US" altLang="ko-KR" dirty="0">
                <a:latin typeface="+mn-lt"/>
                <a:ea typeface="맑은 고딕" panose="020B0503020000020004" pitchFamily="50" charset="-127"/>
              </a:rPr>
              <a:t>. RNN</a:t>
            </a:r>
            <a:r>
              <a:rPr lang="ko-KR" altLang="en-US" dirty="0">
                <a:latin typeface="+mn-lt"/>
                <a:ea typeface="맑은 고딕" panose="020B0503020000020004" pitchFamily="50" charset="-127"/>
              </a:rPr>
              <a:t>은 예측으로 이어지는 단어를 </a:t>
            </a:r>
            <a:r>
              <a:rPr lang="en-US" altLang="ko-KR" dirty="0">
                <a:latin typeface="+mn-lt"/>
                <a:ea typeface="맑은 고딕" panose="020B0503020000020004" pitchFamily="50" charset="-127"/>
              </a:rPr>
              <a:t>"</a:t>
            </a:r>
            <a:r>
              <a:rPr lang="ko-KR" altLang="en-US" dirty="0">
                <a:latin typeface="+mn-lt"/>
                <a:ea typeface="맑은 고딕" panose="020B0503020000020004" pitchFamily="50" charset="-127"/>
              </a:rPr>
              <a:t>기억</a:t>
            </a:r>
            <a:r>
              <a:rPr lang="en-US" altLang="ko-KR" dirty="0">
                <a:latin typeface="+mn-lt"/>
                <a:ea typeface="맑은 고딕" panose="020B0503020000020004" pitchFamily="50" charset="-127"/>
              </a:rPr>
              <a:t>"</a:t>
            </a:r>
            <a:r>
              <a:rPr lang="ko-KR" altLang="en-US" dirty="0">
                <a:latin typeface="+mn-lt"/>
                <a:ea typeface="맑은 고딕" panose="020B0503020000020004" pitchFamily="50" charset="-127"/>
              </a:rPr>
              <a:t>하도록 구성되어 있다</a:t>
            </a:r>
            <a:r>
              <a:rPr lang="en-US" altLang="ko-KR" dirty="0">
                <a:latin typeface="+mn-lt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+mn-lt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24152</TotalTime>
  <Words>710</Words>
  <Application>Microsoft Office PowerPoint</Application>
  <PresentationFormat>Custom</PresentationFormat>
  <Paragraphs>230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Trebuchet MS</vt:lpstr>
      <vt:lpstr>Wingdings</vt:lpstr>
      <vt:lpstr>Arial</vt:lpstr>
      <vt:lpstr>Century Gothic</vt:lpstr>
      <vt:lpstr>맑은 고딕</vt:lpstr>
      <vt:lpstr>3_Title &amp; Bullet</vt:lpstr>
      <vt:lpstr>1_Title &amp; Bullet</vt:lpstr>
      <vt:lpstr>4_Title &amp; Bullet</vt:lpstr>
      <vt:lpstr>TensorFlow를 이용한 단어 생성 Word Generation with TensorFlow</vt:lpstr>
      <vt:lpstr>PowerPoint Presentation</vt:lpstr>
      <vt:lpstr>OVERVIEW</vt:lpstr>
      <vt:lpstr>이미지가 아닌 데이터 Non-image data</vt:lpstr>
      <vt:lpstr>이미지 그 이상,  WHAT THIS LAB IS</vt:lpstr>
      <vt:lpstr>순환 신경망 RECURRENT NEURAL NETWORKS </vt:lpstr>
      <vt:lpstr>언어 생성</vt:lpstr>
      <vt:lpstr>순환 신경망의 예</vt:lpstr>
      <vt:lpstr>순환 신경망의 예</vt:lpstr>
      <vt:lpstr>시계열 정보 Time Series Information</vt:lpstr>
      <vt:lpstr>ONE-HOT ENCODING</vt:lpstr>
      <vt:lpstr>ONE-HOT ENCODING</vt:lpstr>
      <vt:lpstr>LSTM(Long Short-Term Memory)</vt:lpstr>
      <vt:lpstr>LSTM</vt:lpstr>
      <vt:lpstr>Dropout</vt:lpstr>
      <vt:lpstr>드롭 아웃</vt:lpstr>
      <vt:lpstr>MSCOCO</vt:lpstr>
      <vt:lpstr>MSCOCO(Microsoft Common Objects in Context)</vt:lpstr>
      <vt:lpstr>단어 및 문장 생성 랩 Word and sentence generation Lab</vt:lpstr>
      <vt:lpstr>LAB 실습 1</vt:lpstr>
      <vt:lpstr>LAB 실습 2</vt:lpstr>
      <vt:lpstr>Lab REVIEW</vt:lpstr>
      <vt:lpstr>Lab 실습 1</vt:lpstr>
      <vt:lpstr>Lab 실습 2</vt:lpstr>
      <vt:lpstr>Part 2 순환 신경망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Deep Learning</dc:title>
  <dc:creator>Michael Mendelson</dc:creator>
  <cp:lastModifiedBy>Haein Son</cp:lastModifiedBy>
  <cp:revision>144</cp:revision>
  <dcterms:modified xsi:type="dcterms:W3CDTF">2019-06-28T09:03:04Z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Ref">
    <vt:lpwstr>https://api.informationprotection.azure.com/api/43083d15-7273-40c1-b7db-39efd9ccc17a</vt:lpwstr>
  </property>
  <property fmtid="{D5CDD505-2E9C-101B-9397-08002B2CF9AE}" pid="5" name="MSIP_Label_6b558183-044c-4105-8d9c-cea02a2a3d86_Owner">
    <vt:lpwstr>ckillam@nvidia.com</vt:lpwstr>
  </property>
  <property fmtid="{D5CDD505-2E9C-101B-9397-08002B2CF9AE}" pid="6" name="MSIP_Label_6b558183-044c-4105-8d9c-cea02a2a3d86_SetDate">
    <vt:lpwstr>2018-06-06T16:40:51.1937974-07:00</vt:lpwstr>
  </property>
  <property fmtid="{D5CDD505-2E9C-101B-9397-08002B2CF9AE}" pid="7" name="MSIP_Label_6b558183-044c-4105-8d9c-cea02a2a3d86_Name">
    <vt:lpwstr>Unrestricted</vt:lpwstr>
  </property>
  <property fmtid="{D5CDD505-2E9C-101B-9397-08002B2CF9AE}" pid="8" name="MSIP_Label_6b558183-044c-4105-8d9c-cea02a2a3d86_Application">
    <vt:lpwstr>Microsoft Azure Information Protection</vt:lpwstr>
  </property>
  <property fmtid="{D5CDD505-2E9C-101B-9397-08002B2CF9AE}" pid="9" name="MSIP_Label_6b558183-044c-4105-8d9c-cea02a2a3d86_Extended_MSFT_Method">
    <vt:lpwstr>Automatic</vt:lpwstr>
  </property>
  <property fmtid="{D5CDD505-2E9C-101B-9397-08002B2CF9AE}" pid="10" name="Sensitivity">
    <vt:lpwstr>Unrestricted</vt:lpwstr>
  </property>
</Properties>
</file>