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5" r:id="rId2"/>
    <p:sldId id="259" r:id="rId3"/>
    <p:sldId id="265" r:id="rId4"/>
    <p:sldId id="261" r:id="rId5"/>
    <p:sldId id="276" r:id="rId6"/>
    <p:sldId id="277" r:id="rId7"/>
    <p:sldId id="280" r:id="rId8"/>
    <p:sldId id="279" r:id="rId9"/>
    <p:sldId id="278" r:id="rId10"/>
    <p:sldId id="282" r:id="rId11"/>
    <p:sldId id="283" r:id="rId12"/>
    <p:sldId id="284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5" autoAdjust="0"/>
    <p:restoredTop sz="94660"/>
  </p:normalViewPr>
  <p:slideViewPr>
    <p:cSldViewPr>
      <p:cViewPr>
        <p:scale>
          <a:sx n="60" d="100"/>
          <a:sy n="60" d="100"/>
        </p:scale>
        <p:origin x="-104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F0A86-7789-46F7-9028-A9D92378B97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2E1CE-4550-4917-82A9-EBD8BF7F8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Fokker-Planck</a:t>
            </a:r>
            <a:r>
              <a:rPr lang="en-US" baseline="0" dirty="0" smtClean="0"/>
              <a:t>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C2E1CE-4550-4917-82A9-EBD8BF7F89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6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ng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725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Engineering_web_lrg_wht_ctr2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2575" y="1360488"/>
            <a:ext cx="6038850" cy="35290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B31B75-7E20-46DF-A7AB-365945D346B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ng_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0"/>
            <a:ext cx="9172575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uwlogo_web_lrg__wht_ctr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0850" y="1360488"/>
            <a:ext cx="5702300" cy="38258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B31B75-7E20-46DF-A7AB-365945D346B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11430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800">
                <a:solidFill>
                  <a:srgbClr val="C8001E"/>
                </a:solidFill>
                <a:effectLst>
                  <a:outerShdw blurRad="50800" dist="38100" dir="18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308"/>
            <a:ext cx="8229600" cy="4531855"/>
          </a:xfrm>
          <a:prstGeom prst="rect">
            <a:avLst/>
          </a:prstGeom>
        </p:spPr>
        <p:txBody>
          <a:bodyPr/>
          <a:lstStyle>
            <a:lvl1pPr>
              <a:buClr>
                <a:srgbClr val="980013"/>
              </a:buClr>
              <a:buFont typeface="Arial"/>
              <a:buChar char="•"/>
              <a:defRPr sz="3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980013"/>
              </a:buClr>
              <a:buFont typeface="Arial"/>
              <a:buChar char="•"/>
              <a:defRPr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11430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800">
                <a:solidFill>
                  <a:srgbClr val="C8001E"/>
                </a:solidFill>
                <a:effectLst>
                  <a:outerShdw blurRad="50800" dist="38100" dir="18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4308"/>
            <a:ext cx="8229600" cy="4531855"/>
          </a:xfrm>
          <a:prstGeom prst="rect">
            <a:avLst/>
          </a:prstGeom>
        </p:spPr>
        <p:txBody>
          <a:bodyPr/>
          <a:lstStyle>
            <a:lvl1pPr>
              <a:buClr>
                <a:srgbClr val="980013"/>
              </a:buClr>
              <a:buFontTx/>
              <a:buNone/>
              <a:defRPr sz="3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buClr>
                <a:srgbClr val="980013"/>
              </a:buClr>
              <a:buFont typeface="Arial"/>
              <a:buChar char="•"/>
              <a:defRPr sz="2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200" b="0" i="0" cap="none" spc="100" baseline="0">
                <a:solidFill>
                  <a:srgbClr val="C8001E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628650"/>
          </a:xfrm>
          <a:prstGeom prst="rect">
            <a:avLst/>
          </a:prstGeom>
        </p:spPr>
        <p:txBody>
          <a:bodyPr lIns="0" tIns="0" rIns="0" bIns="0"/>
          <a:lstStyle>
            <a:lvl1pPr>
              <a:defRPr sz="3800">
                <a:solidFill>
                  <a:srgbClr val="C8001E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980013"/>
              </a:buClr>
              <a:buFont typeface="Arial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8640" indent="-237744"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92024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182880">
              <a:buClr>
                <a:srgbClr val="980013"/>
              </a:buClr>
              <a:buFont typeface="Arial"/>
              <a:buChar char="•"/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274320" indent="-274320">
              <a:buClr>
                <a:srgbClr val="980013"/>
              </a:buClr>
              <a:buFont typeface="Arial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48640" indent="-237744">
              <a:buClr>
                <a:srgbClr val="980013"/>
              </a:buClr>
              <a:buFont typeface="Arial"/>
              <a:buChar char="•"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92024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182880">
              <a:buClr>
                <a:srgbClr val="980013"/>
              </a:buClr>
              <a:buFont typeface="Arial"/>
              <a:buChar char="•"/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4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8988"/>
            <a:ext cx="8229600" cy="628650"/>
          </a:xfrm>
          <a:prstGeom prst="rect">
            <a:avLst/>
          </a:prstGeom>
        </p:spPr>
        <p:txBody>
          <a:bodyPr lIns="0" tIns="0" rIns="0" bIns="0"/>
          <a:lstStyle>
            <a:lvl1pPr>
              <a:defRPr sz="3400">
                <a:solidFill>
                  <a:srgbClr val="C8001E"/>
                </a:solidFill>
                <a:effectLst>
                  <a:outerShdw blurRad="50800" dist="38100" dir="2700000" algn="tl" rotWithShape="0">
                    <a:schemeClr val="bg1">
                      <a:lumMod val="65000"/>
                    </a:schemeClr>
                  </a:outerShdw>
                </a:effectLst>
                <a:latin typeface="Georgi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lIns="91440" tIns="0" anchor="t" anchorCtr="0"/>
          <a:lstStyle>
            <a:lvl1pPr marL="0" indent="0">
              <a:buNone/>
              <a:defRPr sz="2000" b="1">
                <a:solidFill>
                  <a:srgbClr val="98001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53684"/>
            <a:ext cx="4040188" cy="4072479"/>
          </a:xfrm>
          <a:prstGeom prst="rect">
            <a:avLst/>
          </a:prstGeom>
        </p:spPr>
        <p:txBody>
          <a:bodyPr tIns="0"/>
          <a:lstStyle>
            <a:lvl1pPr marL="0" indent="-182880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11480" indent="-201168"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-192024">
              <a:buClr>
                <a:srgbClr val="980013"/>
              </a:buClr>
              <a:defRPr sz="17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822960" indent="-182880">
              <a:buClr>
                <a:srgbClr val="980013"/>
              </a:buClr>
              <a:buFont typeface="Arial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tIns="0" anchor="t" anchorCtr="0"/>
          <a:lstStyle>
            <a:lvl1pPr marL="0" indent="0">
              <a:buNone/>
              <a:defRPr sz="2000" b="1">
                <a:solidFill>
                  <a:srgbClr val="98001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53684"/>
            <a:ext cx="4041775" cy="4072479"/>
          </a:xfrm>
          <a:prstGeom prst="rect">
            <a:avLst/>
          </a:prstGeom>
        </p:spPr>
        <p:txBody>
          <a:bodyPr/>
          <a:lstStyle>
            <a:lvl1pPr marL="0" indent="-182880">
              <a:buClr>
                <a:srgbClr val="980013"/>
              </a:buClr>
              <a:buFont typeface="Arial"/>
              <a:buChar char="•"/>
              <a:defRPr sz="1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11480" indent="-201168">
              <a:buClr>
                <a:srgbClr val="980013"/>
              </a:buClr>
              <a:buFont typeface="Arial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-192024">
              <a:buClr>
                <a:srgbClr val="980013"/>
              </a:buClr>
              <a:defRPr sz="1700"/>
            </a:lvl3pPr>
            <a:lvl4pPr marL="822960" indent="-182880">
              <a:buClr>
                <a:srgbClr val="980013"/>
              </a:buClr>
              <a:buFont typeface="Arial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C8001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31B75-7E20-46DF-A7AB-365945D346B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Eng_swoosh.eps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7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A6B31B75-7E20-46DF-A7AB-365945D346BF}" type="datetimeFigureOut">
              <a:rPr lang="en-US" smtClean="0"/>
              <a:t>4/17/2014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79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4963" y="6357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5A56213-DC80-423A-911A-3750A1D1FA39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8" descr="Engineering_web_sm_wht_fl2.eps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75" y="30163"/>
            <a:ext cx="1838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0" y="6688138"/>
            <a:ext cx="9166225" cy="182562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Implementation of the Reverse/Adjoint Monte Carlo Method into Geant4</a:t>
            </a:r>
            <a:endParaRPr lang="en-US" dirty="0">
              <a:ea typeface="+mj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L. </a:t>
            </a:r>
            <a:r>
              <a:rPr lang="en-US" dirty="0" err="1" smtClean="0">
                <a:latin typeface="Times New Roman" pitchFamily="18" charset="0"/>
                <a:ea typeface="+mn-ea"/>
                <a:cs typeface="Times New Roman" pitchFamily="18" charset="0"/>
              </a:rPr>
              <a:t>Desorgher</a:t>
            </a:r>
            <a:r>
              <a:rPr lang="en-US" dirty="0" smtClean="0"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b="0" dirty="0" err="1"/>
              <a:t>SpaceIT</a:t>
            </a:r>
            <a:r>
              <a:rPr lang="en-US" b="0" dirty="0"/>
              <a:t> </a:t>
            </a:r>
            <a:r>
              <a:rPr lang="en-US" b="0" dirty="0" smtClean="0"/>
              <a:t>GmbH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Lei, </a:t>
            </a:r>
            <a:r>
              <a:rPr lang="en-US" b="0" dirty="0" smtClean="0"/>
              <a:t>Aerospace Division, QinetiQ</a:t>
            </a:r>
            <a:endParaRPr lang="en-US" b="0" dirty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Santin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0" dirty="0" smtClean="0"/>
              <a:t>Space Environments and Effects Section, ESA/ESTEC</a:t>
            </a:r>
            <a:endParaRPr lang="en-US" dirty="0" smtClean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2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Charged Particles Continuous Energy Loss/Gain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forward transport charged particles are continuously losing energy, this is accounted for by a net energy loss at each step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in the adjoint transport charged particles are continuously gaining energy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another weight correction has to be added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413" y="4598276"/>
            <a:ext cx="3515216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87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838980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Clr>
                <a:srgbClr val="980013"/>
              </a:buClr>
              <a:buFont typeface="Arial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How is the adjoint implemented in Geant4?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19" y="2590800"/>
            <a:ext cx="4446982" cy="4042077"/>
          </a:xfrm>
        </p:spPr>
      </p:pic>
    </p:spTree>
    <p:extLst>
      <p:ext uri="{BB962C8B-B14F-4D97-AF65-F5344CB8AC3E}">
        <p14:creationId xmlns:p14="http://schemas.microsoft.com/office/powerpoint/2010/main" val="8767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adjoint source region is selected with all sensitive structures inside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adjoint source to the external source adjoint transport is performed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adjoint source forward transport is performed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implementation within Geant4 with the list change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existing code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0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6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Backwards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phase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coordinates (position,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direction,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energy) of a particle arriving at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detector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sampled at random.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when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several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interactions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selected at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at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originating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particle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combined to give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correct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 at the detector.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357939"/>
            <a:ext cx="8534400" cy="347661"/>
          </a:xfrm>
        </p:spPr>
        <p:txBody>
          <a:bodyPr/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T.M. Jordan, An adjoint charged particle transport method, </a:t>
            </a:r>
            <a:r>
              <a:rPr lang="en-US" sz="1400" dirty="0" err="1">
                <a:solidFill>
                  <a:schemeClr val="tx1"/>
                </a:solidFill>
              </a:rPr>
              <a:t>E.m.p</a:t>
            </a:r>
            <a:r>
              <a:rPr lang="en-US" sz="1400" dirty="0">
                <a:solidFill>
                  <a:schemeClr val="tx1"/>
                </a:solidFill>
              </a:rPr>
              <a:t>. Consultants Report, 1976. 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3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Forward-Adjoint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14600"/>
            <a:ext cx="8702389" cy="3810000"/>
          </a:xfrm>
        </p:spPr>
      </p:pic>
      <p:sp>
        <p:nvSpPr>
          <p:cNvPr id="6" name="Rectangle 5"/>
          <p:cNvSpPr/>
          <p:nvPr/>
        </p:nvSpPr>
        <p:spPr>
          <a:xfrm>
            <a:off x="457200" y="1838980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 fontAlgn="base">
              <a:spcBef>
                <a:spcPct val="20000"/>
              </a:spcBef>
              <a:spcAft>
                <a:spcPct val="0"/>
              </a:spcAft>
              <a:buClr>
                <a:srgbClr val="980013"/>
              </a:buClr>
              <a:buFont typeface="Arial"/>
              <a:buChar char="•"/>
            </a:pPr>
            <a:r>
              <a:rPr 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MS PGothic" pitchFamily="34" charset="-128"/>
                <a:cs typeface="Times New Roman" panose="02020603050405020304" pitchFamily="18" charset="0"/>
              </a:rPr>
              <a:t>How would bold particle track be implemented?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ea typeface="MS PGothic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6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</a:t>
            </a:r>
            <a:r>
              <a:rPr lang="en-US" dirty="0"/>
              <a:t>Monte Carlo </a:t>
            </a:r>
            <a:r>
              <a:rPr lang="en-US" dirty="0" smtClean="0"/>
              <a:t>Integration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primary particle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i="1" dirty="0" smtClean="0">
                <a:latin typeface="Times New Roman"/>
                <a:cs typeface="Times New Roman"/>
              </a:rPr>
              <a:t>Ω</a:t>
            </a:r>
            <a:r>
              <a:rPr lang="en-US" sz="2400" i="1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i="1" dirty="0" smtClean="0">
                <a:latin typeface="Times New Roman"/>
                <a:cs typeface="Times New Roman"/>
              </a:rPr>
              <a:t>)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produces particle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i="1" dirty="0">
                <a:latin typeface="Times New Roman"/>
                <a:cs typeface="Times New Roman"/>
              </a:rPr>
              <a:t>Ω</a:t>
            </a:r>
            <a:r>
              <a:rPr lang="en-US" sz="2400" i="1" baseline="-25000" dirty="0">
                <a:latin typeface="Times New Roman"/>
                <a:cs typeface="Times New Roman"/>
              </a:rPr>
              <a:t>1</a:t>
            </a:r>
            <a:r>
              <a:rPr lang="en-US" sz="2400" i="1" dirty="0" smtClean="0">
                <a:latin typeface="Times New Roman"/>
                <a:cs typeface="Times New Roman"/>
              </a:rPr>
              <a:t>)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primary particle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(E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i="1" dirty="0">
                <a:latin typeface="Times New Roman"/>
                <a:cs typeface="Times New Roman"/>
              </a:rPr>
              <a:t>Ω</a:t>
            </a:r>
            <a:r>
              <a:rPr lang="en-US" sz="2400" i="1" baseline="-25000" dirty="0">
                <a:latin typeface="Times New Roman"/>
                <a:cs typeface="Times New Roman"/>
              </a:rPr>
              <a:t>1</a:t>
            </a:r>
            <a:r>
              <a:rPr lang="en-US" sz="2400" i="1" dirty="0">
                <a:latin typeface="Times New Roman"/>
                <a:cs typeface="Times New Roman"/>
              </a:rPr>
              <a:t>)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travels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interaction.</a:t>
            </a:r>
          </a:p>
          <a:p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35" y="2438401"/>
            <a:ext cx="6707965" cy="1408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663602"/>
            <a:ext cx="3284034" cy="143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Particle Weight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normalized weight of the bold track is then given by </a:t>
            </a:r>
          </a:p>
          <a:p>
            <a:endParaRPr lang="en-US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weight of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particle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f(E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differential directional flux of the primary source.</a:t>
            </a: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57400"/>
            <a:ext cx="8458200" cy="11861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33" y="4038600"/>
            <a:ext cx="525853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8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Adjoint Monte </a:t>
            </a:r>
            <a:r>
              <a:rPr lang="en-US" dirty="0"/>
              <a:t>Carlo </a:t>
            </a:r>
            <a:r>
              <a:rPr lang="en-US" dirty="0" smtClean="0"/>
              <a:t>Integration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Adjoint Cross Sections</a:t>
            </a:r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forward and adjoint double differential cross sections are equivalent with initial and final energy switched.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forward process the adjoint weight will be</a:t>
            </a:r>
          </a:p>
          <a:p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39" y="3057367"/>
            <a:ext cx="3372321" cy="1133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" y="5181600"/>
            <a:ext cx="896372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Adjoint Monte </a:t>
            </a:r>
            <a:r>
              <a:rPr lang="en-US" dirty="0"/>
              <a:t>Carlo </a:t>
            </a:r>
            <a:r>
              <a:rPr lang="en-US" dirty="0" smtClean="0"/>
              <a:t>Integration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Adjoint Cross Sections</a:t>
            </a:r>
            <a:endParaRPr lang="en-US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forward and adjoint double differential cross sections are equivalent with initial and final energy switched.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the forward process the adjoint weight will be</a:t>
            </a:r>
          </a:p>
          <a:p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839" y="3057367"/>
            <a:ext cx="3372321" cy="1133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" y="5181600"/>
            <a:ext cx="8963723" cy="9906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914400" y="5410200"/>
            <a:ext cx="609600" cy="6096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153400" y="5410200"/>
            <a:ext cx="609600" cy="6096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Adjoint Particle Weight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normalization factor to the external flux which is the differential directional flux,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f(E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weight correction associated with sampling of the adjoint primaries on the detector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surface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on particle spectrum at detector surface, which is unknown without running the forward model.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I(E)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1/E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spectrum to reduce variance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niform position distribution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Cosine law distribution for angle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13" y="5181600"/>
            <a:ext cx="866171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0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Adjoint Weight Correction and Biasing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for a particle to service over a step distance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the same for both adjoint and forward particles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insure this, a weight correction is added after every step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if the differential cross section is biased a weight correction must be added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85" y="3352800"/>
            <a:ext cx="5582429" cy="9716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63" y="5257800"/>
            <a:ext cx="3879272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ineering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COE_2</Template>
  <TotalTime>2260</TotalTime>
  <Words>510</Words>
  <Application>Microsoft Office PowerPoint</Application>
  <PresentationFormat>On-screen Show (4:3)</PresentationFormat>
  <Paragraphs>72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Engineering2</vt:lpstr>
      <vt:lpstr>Implementation of the Reverse/Adjoint Monte Carlo Method into Geant4</vt:lpstr>
      <vt:lpstr>Backwards Integration Method</vt:lpstr>
      <vt:lpstr>Simple Forward-Adjoint Example</vt:lpstr>
      <vt:lpstr>Forward Monte Carlo Integration </vt:lpstr>
      <vt:lpstr>Forward Particle Weight </vt:lpstr>
      <vt:lpstr>Adjoint Monte Carlo Integration </vt:lpstr>
      <vt:lpstr>Adjoint Monte Carlo Integration </vt:lpstr>
      <vt:lpstr>Adjoint Particle Weight </vt:lpstr>
      <vt:lpstr>Adjoint Weight Correction and Biasing</vt:lpstr>
      <vt:lpstr>Charged Particles Continuous Energy Loss/Gain</vt:lpstr>
      <vt:lpstr>Implementation</vt:lpstr>
      <vt:lpstr>Implementation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Radiation Transport Calculations in Treatment Planning</dc:title>
  <dc:creator>Lujoke</dc:creator>
  <cp:lastModifiedBy>Lujoke</cp:lastModifiedBy>
  <cp:revision>72</cp:revision>
  <dcterms:created xsi:type="dcterms:W3CDTF">2014-02-26T22:46:20Z</dcterms:created>
  <dcterms:modified xsi:type="dcterms:W3CDTF">2014-04-17T18:02:39Z</dcterms:modified>
</cp:coreProperties>
</file>