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61" r:id="rId4"/>
    <p:sldId id="263" r:id="rId5"/>
    <p:sldId id="265" r:id="rId6"/>
    <p:sldId id="266" r:id="rId7"/>
    <p:sldId id="267" r:id="rId8"/>
    <p:sldId id="270" r:id="rId9"/>
    <p:sldId id="268" r:id="rId10"/>
    <p:sldId id="269" r:id="rId11"/>
    <p:sldId id="272" r:id="rId12"/>
    <p:sldId id="271" r:id="rId13"/>
    <p:sldId id="274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5" autoAdjust="0"/>
    <p:restoredTop sz="94660"/>
  </p:normalViewPr>
  <p:slideViewPr>
    <p:cSldViewPr>
      <p:cViewPr>
        <p:scale>
          <a:sx n="60" d="100"/>
          <a:sy n="60" d="100"/>
        </p:scale>
        <p:origin x="-552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F0A86-7789-46F7-9028-A9D92378B97F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2E1CE-4550-4917-82A9-EBD8BF7F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2: =0</a:t>
            </a:r>
          </a:p>
          <a:p>
            <a:r>
              <a:rPr lang="en-US" dirty="0" smtClean="0"/>
              <a:t>3+4:</a:t>
            </a:r>
            <a:r>
              <a:rPr lang="en-US" baseline="0" dirty="0" smtClean="0"/>
              <a:t> 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E1CE-4550-4917-82A9-EBD8BF7F89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52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Elastic electron-nuclear</a:t>
            </a:r>
            <a:r>
              <a:rPr lang="en-US" baseline="0" dirty="0" smtClean="0"/>
              <a:t> scattering</a:t>
            </a:r>
          </a:p>
          <a:p>
            <a:r>
              <a:rPr lang="en-US" baseline="0" dirty="0" smtClean="0"/>
              <a:t>Inelastic electron-electron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E1CE-4550-4917-82A9-EBD8BF7F89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5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use Spencer-Lewis the absorption term is avoided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E1CE-4550-4917-82A9-EBD8BF7F89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5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Eng_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172575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Engineering_web_lrg_wht_ctr2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2575" y="1360488"/>
            <a:ext cx="6038850" cy="352901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6B31B75-7E20-46DF-A7AB-365945D346BF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1B75-7E20-46DF-A7AB-365945D346BF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5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Eng_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172575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uwlogo_web_lrg__wht_ctr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0850" y="1360488"/>
            <a:ext cx="5702300" cy="38258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6B31B75-7E20-46DF-A7AB-365945D346BF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5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8988"/>
            <a:ext cx="8229600" cy="11430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3800">
                <a:solidFill>
                  <a:srgbClr val="C8001E"/>
                </a:solidFill>
                <a:effectLst>
                  <a:outerShdw blurRad="50800" dist="38100" dir="1800000" algn="tl" rotWithShape="0">
                    <a:schemeClr val="bg1">
                      <a:lumMod val="65000"/>
                    </a:schemeClr>
                  </a:outerShdw>
                </a:effectLst>
                <a:latin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308"/>
            <a:ext cx="8229600" cy="4531855"/>
          </a:xfrm>
          <a:prstGeom prst="rect">
            <a:avLst/>
          </a:prstGeom>
        </p:spPr>
        <p:txBody>
          <a:bodyPr/>
          <a:lstStyle>
            <a:lvl1pPr>
              <a:buClr>
                <a:srgbClr val="980013"/>
              </a:buClr>
              <a:buFont typeface="Arial"/>
              <a:buChar char="•"/>
              <a:defRPr sz="3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980013"/>
              </a:buClr>
              <a:buFont typeface="Arial"/>
              <a:buChar char="•"/>
              <a:defRPr sz="2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980013"/>
              </a:buClr>
              <a:buFont typeface="Arial"/>
              <a:buChar char="•"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980013"/>
              </a:buClr>
              <a:buFont typeface="Arial"/>
              <a:buChar char="•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980013"/>
              </a:buClr>
              <a:buFont typeface="Arial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31B75-7E20-46DF-A7AB-365945D346BF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8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8988"/>
            <a:ext cx="8229600" cy="11430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3800">
                <a:solidFill>
                  <a:srgbClr val="C8001E"/>
                </a:solidFill>
                <a:effectLst>
                  <a:outerShdw blurRad="50800" dist="38100" dir="1800000" algn="tl" rotWithShape="0">
                    <a:schemeClr val="bg1">
                      <a:lumMod val="65000"/>
                    </a:schemeClr>
                  </a:outerShdw>
                </a:effectLst>
                <a:latin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308"/>
            <a:ext cx="8229600" cy="4531855"/>
          </a:xfrm>
          <a:prstGeom prst="rect">
            <a:avLst/>
          </a:prstGeom>
        </p:spPr>
        <p:txBody>
          <a:bodyPr/>
          <a:lstStyle>
            <a:lvl1pPr>
              <a:buClr>
                <a:srgbClr val="980013"/>
              </a:buClr>
              <a:buFontTx/>
              <a:buNone/>
              <a:defRPr sz="3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980013"/>
              </a:buClr>
              <a:buFont typeface="Arial"/>
              <a:buChar char="•"/>
              <a:defRPr sz="2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980013"/>
              </a:buClr>
              <a:buFont typeface="Arial"/>
              <a:buChar char="•"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980013"/>
              </a:buClr>
              <a:buFont typeface="Arial"/>
              <a:buChar char="•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980013"/>
              </a:buClr>
              <a:buFont typeface="Arial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31B75-7E20-46DF-A7AB-365945D346BF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6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0" i="0" cap="none" spc="100" baseline="0">
                <a:solidFill>
                  <a:srgbClr val="C8001E"/>
                </a:solidFill>
                <a:effectLst>
                  <a:outerShdw blurRad="50800" dist="38100" dir="2700000" algn="tl" rotWithShape="0">
                    <a:schemeClr val="bg1">
                      <a:lumMod val="65000"/>
                    </a:schemeClr>
                  </a:outerShdw>
                </a:effectLst>
                <a:latin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31B75-7E20-46DF-A7AB-365945D346BF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8988"/>
            <a:ext cx="8229600" cy="628650"/>
          </a:xfrm>
          <a:prstGeom prst="rect">
            <a:avLst/>
          </a:prstGeom>
        </p:spPr>
        <p:txBody>
          <a:bodyPr lIns="0" tIns="0" rIns="0" bIns="0"/>
          <a:lstStyle>
            <a:lvl1pPr>
              <a:defRPr sz="3800">
                <a:solidFill>
                  <a:srgbClr val="C8001E"/>
                </a:solidFill>
                <a:effectLst>
                  <a:outerShdw blurRad="50800" dist="38100" dir="2700000" algn="tl" rotWithShape="0">
                    <a:schemeClr val="bg1">
                      <a:lumMod val="65000"/>
                    </a:schemeClr>
                  </a:outerShdw>
                </a:effectLst>
                <a:latin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980013"/>
              </a:buClr>
              <a:buFont typeface="Arial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8640" indent="-237744">
              <a:buClr>
                <a:srgbClr val="980013"/>
              </a:buClr>
              <a:buFont typeface="Arial"/>
              <a:buChar char="•"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92024">
              <a:buClr>
                <a:srgbClr val="980013"/>
              </a:buClr>
              <a:buFont typeface="Arial"/>
              <a:buChar char="•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182880">
              <a:buClr>
                <a:srgbClr val="980013"/>
              </a:buClr>
              <a:buFont typeface="Arial"/>
              <a:buChar char="•"/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980013"/>
              </a:buClr>
              <a:buFont typeface="Arial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8640" indent="-237744">
              <a:buClr>
                <a:srgbClr val="980013"/>
              </a:buClr>
              <a:buFont typeface="Arial"/>
              <a:buChar char="•"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92024">
              <a:buClr>
                <a:srgbClr val="980013"/>
              </a:buClr>
              <a:buFont typeface="Arial"/>
              <a:buChar char="•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182880">
              <a:buClr>
                <a:srgbClr val="980013"/>
              </a:buClr>
              <a:buFont typeface="Arial"/>
              <a:buChar char="•"/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31B75-7E20-46DF-A7AB-365945D346BF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4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8988"/>
            <a:ext cx="8229600" cy="628650"/>
          </a:xfrm>
          <a:prstGeom prst="rect">
            <a:avLst/>
          </a:prstGeom>
        </p:spPr>
        <p:txBody>
          <a:bodyPr lIns="0" tIns="0" rIns="0" bIns="0"/>
          <a:lstStyle>
            <a:lvl1pPr>
              <a:defRPr sz="3400">
                <a:solidFill>
                  <a:srgbClr val="C8001E"/>
                </a:solidFill>
                <a:effectLst>
                  <a:outerShdw blurRad="50800" dist="38100" dir="2700000" algn="tl" rotWithShape="0">
                    <a:schemeClr val="bg1">
                      <a:lumMod val="65000"/>
                    </a:schemeClr>
                  </a:outerShdw>
                </a:effectLst>
                <a:latin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40" tIns="0" anchor="t" anchorCtr="0"/>
          <a:lstStyle>
            <a:lvl1pPr marL="0" indent="0">
              <a:buNone/>
              <a:defRPr sz="2000" b="1">
                <a:solidFill>
                  <a:srgbClr val="98001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3684"/>
            <a:ext cx="4040188" cy="4072479"/>
          </a:xfrm>
          <a:prstGeom prst="rect">
            <a:avLst/>
          </a:prstGeom>
        </p:spPr>
        <p:txBody>
          <a:bodyPr tIns="0"/>
          <a:lstStyle>
            <a:lvl1pPr marL="0" indent="-182880">
              <a:buClr>
                <a:srgbClr val="980013"/>
              </a:buClr>
              <a:buFont typeface="Arial"/>
              <a:buChar char="•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11480" indent="-201168">
              <a:buClr>
                <a:srgbClr val="980013"/>
              </a:buClr>
              <a:buFont typeface="Arial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94360" indent="-192024">
              <a:buClr>
                <a:srgbClr val="980013"/>
              </a:buClr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822960" indent="-182880">
              <a:buClr>
                <a:srgbClr val="980013"/>
              </a:buClr>
              <a:buFont typeface="Arial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2000" b="1">
                <a:solidFill>
                  <a:srgbClr val="98001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53684"/>
            <a:ext cx="4041775" cy="4072479"/>
          </a:xfrm>
          <a:prstGeom prst="rect">
            <a:avLst/>
          </a:prstGeom>
        </p:spPr>
        <p:txBody>
          <a:bodyPr/>
          <a:lstStyle>
            <a:lvl1pPr marL="0" indent="-182880">
              <a:buClr>
                <a:srgbClr val="980013"/>
              </a:buClr>
              <a:buFont typeface="Arial"/>
              <a:buChar char="•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11480" indent="-201168">
              <a:buClr>
                <a:srgbClr val="980013"/>
              </a:buClr>
              <a:buFont typeface="Arial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94360" indent="-192024">
              <a:buClr>
                <a:srgbClr val="980013"/>
              </a:buClr>
              <a:defRPr sz="1700"/>
            </a:lvl3pPr>
            <a:lvl4pPr marL="822960" indent="-182880">
              <a:buClr>
                <a:srgbClr val="980013"/>
              </a:buClr>
              <a:buFont typeface="Arial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31B75-7E20-46DF-A7AB-365945D346BF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9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C8001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31B75-7E20-46DF-A7AB-365945D346BF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6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31B75-7E20-46DF-A7AB-365945D346BF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1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Eng_swoosh.eps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13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7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A6B31B75-7E20-46DF-A7AB-365945D346BF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79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4963" y="6357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8" descr="Engineering_web_sm_wht_fl2.eps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75" y="30163"/>
            <a:ext cx="1838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0" y="6688138"/>
            <a:ext cx="9166225" cy="182562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Adjoint Monte Carlo Electron Transport in the Continuous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-Slowing-Down Approximation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 A.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Halbleib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J. E. Morel (1980)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73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Forward-Adjoint Formalism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Plug in H and H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†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expand the left side</a:t>
                </a:r>
                <a:endPara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80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/>
                            </a:rPr>
                            <m:t>𝐻</m:t>
                          </m:r>
                          <m: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 dirty="0" smtClean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800" b="0" i="0" dirty="0">
                                  <a:latin typeface="Cambria Math"/>
                                </a:rPr>
                                <m:t>†</m:t>
                              </m:r>
                            </m:sup>
                          </m:sSup>
                        </m:e>
                      </m:d>
                      <m:r>
                        <a:rPr lang="en-US" sz="1800" b="0" i="1" dirty="0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8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 dirty="0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1800" i="1" dirty="0" smtClean="0">
                                  <a:latin typeface="Cambria Math"/>
                                </a:rPr>
                                <m:t>†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800" i="1" dirty="0">
                                  <a:latin typeface="Cambria Math"/>
                                </a:rPr>
                                <m:t>†</m:t>
                              </m:r>
                            </m:sup>
                          </m:sSup>
                        </m:e>
                      </m:d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8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/>
                            </a:rPr>
                            <m:t>𝑞</m:t>
                          </m:r>
                          <m:sSup>
                            <m:sSupPr>
                              <m:ctrlPr>
                                <a:rPr lang="en-US" sz="18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800" i="1" dirty="0">
                                  <a:latin typeface="Cambria Math"/>
                                </a:rPr>
                                <m:t>†</m:t>
                              </m:r>
                            </m:sup>
                          </m:sSup>
                        </m:e>
                      </m:d>
                      <m:r>
                        <a:rPr lang="en-US" sz="1800" b="0" i="1" dirty="0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8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 dirty="0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  <m:sSup>
                            <m:sSupPr>
                              <m:ctrlPr>
                                <a:rPr lang="en-US" sz="18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0" i="1" dirty="0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800" i="1" dirty="0">
                                  <a:latin typeface="Cambria Math"/>
                                </a:rPr>
                                <m:t>†</m:t>
                              </m:r>
                            </m:sup>
                          </m:sSup>
                        </m:e>
                      </m:d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800" i="1" dirty="0" smtClean="0">
                  <a:latin typeface="Cambria Math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                  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1800" i="1"/>
                          </m:ctrlPr>
                        </m:dPr>
                        <m:e>
                          <m:r>
                            <a:rPr lang="en-US" sz="1800" i="1"/>
                            <m:t>𝑞</m:t>
                          </m:r>
                          <m:r>
                            <a:rPr lang="en-US" sz="1800" i="1"/>
                            <m:t>,</m:t>
                          </m:r>
                          <m:sSup>
                            <m:sSupPr>
                              <m:ctrlPr>
                                <a:rPr lang="en-US" sz="1800" i="1"/>
                              </m:ctrlPr>
                            </m:sSupPr>
                            <m:e>
                              <m:r>
                                <a:rPr lang="en-US" sz="1800" i="1"/>
                                <m:t>𝜑</m:t>
                              </m:r>
                            </m:e>
                            <m:sup>
                              <m:r>
                                <a:rPr lang="en-US" sz="1800" i="1"/>
                                <m:t>†</m:t>
                              </m:r>
                            </m:sup>
                          </m:sSup>
                        </m:e>
                      </m:d>
                      <m:r>
                        <a:rPr lang="en-US" sz="1800" i="1"/>
                        <m:t>−</m:t>
                      </m:r>
                      <m:nary>
                        <m:naryPr>
                          <m:limLoc m:val="subSup"/>
                          <m:supHide m:val="on"/>
                          <m:ctrlPr>
                            <a:rPr lang="en-US" sz="1800" i="1"/>
                          </m:ctrlPr>
                        </m:naryPr>
                        <m:sub>
                          <m:r>
                            <a:rPr lang="en-US" sz="1800" i="1"/>
                            <m:t>𝐴</m:t>
                          </m:r>
                        </m:sub>
                        <m:sup/>
                        <m:e>
                          <m:nary>
                            <m:naryPr>
                              <m:limLoc m:val="subSup"/>
                              <m:supHide m:val="on"/>
                              <m:ctrlPr>
                                <a:rPr lang="en-US" sz="1800" i="1"/>
                              </m:ctrlPr>
                            </m:naryPr>
                            <m:sub>
                              <m:r>
                                <a:rPr lang="en-US" sz="1800" i="1"/>
                                <m:t>𝐸</m:t>
                              </m:r>
                            </m:sub>
                            <m:sup/>
                            <m:e>
                              <m:nary>
                                <m:naryPr>
                                  <m:limLoc m:val="subSup"/>
                                  <m:supHide m:val="on"/>
                                  <m:ctrlPr>
                                    <a:rPr lang="en-US" sz="1800" i="1"/>
                                  </m:ctrlPr>
                                </m:naryPr>
                                <m:sub>
                                  <m:r>
                                    <a:rPr lang="en-US" sz="1800" i="1"/>
                                    <m:t>𝛺</m:t>
                                  </m:r>
                                </m:sub>
                                <m:sup/>
                                <m:e>
                                  <m:r>
                                    <a:rPr lang="en-US" sz="1800" i="1"/>
                                    <m:t>𝜑</m:t>
                                  </m:r>
                                  <m:sSup>
                                    <m:sSupPr>
                                      <m:ctrlPr>
                                        <a:rPr lang="en-US" sz="1800" i="1"/>
                                      </m:ctrlPr>
                                    </m:sSupPr>
                                    <m:e>
                                      <m:r>
                                        <a:rPr lang="en-US" sz="1800" i="1"/>
                                        <m:t>𝜑</m:t>
                                      </m:r>
                                    </m:e>
                                    <m:sup>
                                      <m:r>
                                        <a:rPr lang="en-US" sz="1800" i="1"/>
                                        <m:t>†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800" i="1"/>
                                      </m:ctrlPr>
                                    </m:dPr>
                                    <m:e>
                                      <m:r>
                                        <a:rPr lang="en-US" sz="1800" b="1" i="1"/>
                                        <m:t>𝜴</m:t>
                                      </m:r>
                                      <m:r>
                                        <a:rPr lang="en-US" sz="1800" i="1"/>
                                        <m:t>∙</m:t>
                                      </m:r>
                                      <m:r>
                                        <a:rPr lang="en-US" sz="1800" b="1" i="1"/>
                                        <m:t>𝒏</m:t>
                                      </m:r>
                                    </m:e>
                                  </m:d>
                                  <m:r>
                                    <a:rPr lang="en-US" sz="1800" i="1"/>
                                    <m:t>𝑑</m:t>
                                  </m:r>
                                  <m:r>
                                    <a:rPr lang="en-US" sz="1800" i="1"/>
                                    <m:t>𝛺</m:t>
                                  </m:r>
                                  <m:r>
                                    <a:rPr lang="en-US" sz="1800" i="1"/>
                                    <m:t>𝑑𝐸𝑑𝐴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limLoc m:val="subSup"/>
                          <m:supHide m:val="on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𝑉</m:t>
                          </m:r>
                        </m:sub>
                        <m:sup/>
                        <m:e>
                          <m:nary>
                            <m:naryPr>
                              <m:limLoc m:val="subSup"/>
                              <m:supHide m:val="on"/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𝛺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800" b="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/>
                                              </a:rPr>
                                              <m:t>𝑚𝑎𝑥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/>
                                              </a:rPr>
                                              <m:t>𝑚𝑖𝑛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latin typeface="Cambria Math"/>
                                    </a:rPr>
                                    <m:t>𝜑</m:t>
                                  </m:r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†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1800" b="1" i="1">
                                  <a:latin typeface="Cambria Math"/>
                                </a:rPr>
                                <m:t>𝜴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nary>
                        </m:e>
                      </m:nary>
                      <m:r>
                        <a:rPr lang="en-US" sz="1800" i="1"/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1800" i="1"/>
                          </m:ctrlPr>
                        </m:dPr>
                        <m:e>
                          <m:r>
                            <a:rPr lang="en-US" sz="1800" i="1"/>
                            <m:t>𝜑</m:t>
                          </m:r>
                          <m:r>
                            <a:rPr lang="en-US" sz="1800" i="1"/>
                            <m:t>,</m:t>
                          </m:r>
                          <m:sSup>
                            <m:sSupPr>
                              <m:ctrlPr>
                                <a:rPr lang="en-US" sz="1800" i="1"/>
                              </m:ctrlPr>
                            </m:sSupPr>
                            <m:e>
                              <m:r>
                                <a:rPr lang="en-US" sz="1800" i="1"/>
                                <m:t>𝑞</m:t>
                              </m:r>
                            </m:e>
                            <m:sup>
                              <m:r>
                                <a:rPr lang="en-US" sz="1800" i="1"/>
                                <m:t>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800" dirty="0">
                  <a:latin typeface="Times New Roman" panose="02020603050405020304" pitchFamily="18" charset="0"/>
                  <a:ea typeface="Cambria Math"/>
                </a:endParaRPr>
              </a:p>
              <a:p>
                <a:r>
                  <a:rPr lang="en-US" b="0" dirty="0" smtClean="0">
                    <a:latin typeface="Times New Roman" panose="02020603050405020304" pitchFamily="18" charset="0"/>
                    <a:ea typeface="Cambria Math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b="0" dirty="0" smtClean="0">
                  <a:latin typeface="Times New Roman" panose="02020603050405020304" pitchFamily="18" charset="0"/>
                  <a:ea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39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a Slab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94308"/>
                <a:ext cx="8610600" cy="45318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slab (0 &lt; z &lt; L) with surface source at z = 0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supHide m:val="on"/>
                          <m:ctrlPr>
                            <a:rPr lang="en-US" sz="2000" i="1"/>
                          </m:ctrlPr>
                        </m:naryPr>
                        <m:sub>
                          <m:r>
                            <a:rPr lang="en-US" sz="2000" i="1"/>
                            <m:t>𝐸</m:t>
                          </m:r>
                        </m:sub>
                        <m:sup/>
                        <m:e>
                          <m:nary>
                            <m:naryPr>
                              <m:limLoc m:val="subSup"/>
                              <m:supHide m:val="on"/>
                              <m:ctrlPr>
                                <a:rPr lang="en-US" sz="2000" i="1"/>
                              </m:ctrlPr>
                            </m:naryPr>
                            <m:sub>
                              <m:r>
                                <a:rPr lang="en-US" sz="2000" i="1"/>
                                <m:t>𝜇</m:t>
                              </m:r>
                            </m:sub>
                            <m:sup/>
                            <m:e>
                              <m:r>
                                <a:rPr lang="en-US" sz="2000" i="1"/>
                                <m:t>𝜑</m:t>
                              </m:r>
                              <m:sSup>
                                <m:sSupPr>
                                  <m:ctrlPr>
                                    <a:rPr lang="en-US" sz="2000" i="1"/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/>
                                      </m:ctrlPr>
                                    </m:dPr>
                                    <m:e>
                                      <m:r>
                                        <a:rPr lang="en-US" sz="2000" i="1"/>
                                        <m:t>𝐿</m:t>
                                      </m:r>
                                    </m:e>
                                  </m:d>
                                  <m:r>
                                    <a:rPr lang="en-US" sz="2000" i="1"/>
                                    <m:t>𝜑</m:t>
                                  </m:r>
                                </m:e>
                                <m:sup>
                                  <m:r>
                                    <a:rPr lang="en-US" sz="2000" i="1"/>
                                    <m:t>†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i="1"/>
                                  </m:ctrlPr>
                                </m:dPr>
                                <m:e>
                                  <m:r>
                                    <a:rPr lang="en-US" sz="2000" i="1"/>
                                    <m:t>𝐿</m:t>
                                  </m:r>
                                </m:e>
                              </m:d>
                              <m:r>
                                <a:rPr lang="en-US" sz="2000" i="1"/>
                                <m:t>𝜇</m:t>
                              </m:r>
                              <m:r>
                                <a:rPr lang="en-US" sz="2000" i="1"/>
                                <m:t> </m:t>
                              </m:r>
                              <m:r>
                                <a:rPr lang="en-US" sz="2000" i="1"/>
                                <m:t>𝑑𝐸𝑑</m:t>
                              </m:r>
                              <m:r>
                                <a:rPr lang="en-US" sz="2000" i="1"/>
                                <m:t>𝜇</m:t>
                              </m:r>
                            </m:e>
                          </m:nary>
                        </m:e>
                      </m:nary>
                      <m:r>
                        <a:rPr lang="en-US" sz="2000" i="1"/>
                        <m:t>−</m:t>
                      </m:r>
                      <m:nary>
                        <m:naryPr>
                          <m:limLoc m:val="subSup"/>
                          <m:supHide m:val="on"/>
                          <m:ctrlPr>
                            <a:rPr lang="en-US" sz="2000" i="1"/>
                          </m:ctrlPr>
                        </m:naryPr>
                        <m:sub>
                          <m:r>
                            <a:rPr lang="en-US" sz="2000" i="1"/>
                            <m:t>𝐸</m:t>
                          </m:r>
                        </m:sub>
                        <m:sup/>
                        <m:e>
                          <m:nary>
                            <m:naryPr>
                              <m:limLoc m:val="subSup"/>
                              <m:supHide m:val="on"/>
                              <m:ctrlPr>
                                <a:rPr lang="en-US" sz="2000" i="1"/>
                              </m:ctrlPr>
                            </m:naryPr>
                            <m:sub>
                              <m:r>
                                <a:rPr lang="en-US" sz="2000" i="1"/>
                                <m:t>𝜇</m:t>
                              </m:r>
                            </m:sub>
                            <m:sup/>
                            <m:e>
                              <m:r>
                                <a:rPr lang="en-US" sz="2000" i="1"/>
                                <m:t>𝜑</m:t>
                              </m:r>
                              <m:sSup>
                                <m:sSupPr>
                                  <m:ctrlPr>
                                    <a:rPr lang="en-US" sz="2000" i="1"/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/>
                                      </m:ctrlPr>
                                    </m:dPr>
                                    <m:e>
                                      <m:r>
                                        <a:rPr lang="en-US" sz="2000" i="1"/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sz="2000" i="1"/>
                                    <m:t>𝜑</m:t>
                                  </m:r>
                                </m:e>
                                <m:sup>
                                  <m:r>
                                    <a:rPr lang="en-US" sz="2000" i="1"/>
                                    <m:t>†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i="1"/>
                                  </m:ctrlPr>
                                </m:dPr>
                                <m:e>
                                  <m:r>
                                    <a:rPr lang="en-US" sz="2000" i="1"/>
                                    <m:t>0</m:t>
                                  </m:r>
                                </m:e>
                              </m:d>
                              <m:r>
                                <a:rPr lang="en-US" sz="2000" i="1"/>
                                <m:t>𝜇</m:t>
                              </m:r>
                              <m:r>
                                <a:rPr lang="en-US" sz="2000" i="1"/>
                                <m:t> </m:t>
                              </m:r>
                              <m:r>
                                <a:rPr lang="en-US" sz="2000" i="1"/>
                                <m:t>𝑑𝐸𝑑</m:t>
                              </m:r>
                              <m:r>
                                <a:rPr lang="en-US" sz="2000" i="1"/>
                                <m:t>𝜇</m:t>
                              </m:r>
                            </m:e>
                          </m:nary>
                        </m:e>
                      </m:nary>
                      <m:r>
                        <a:rPr lang="en-US" sz="2000" i="1"/>
                        <m:t>=</m:t>
                      </m:r>
                      <m:nary>
                        <m:naryPr>
                          <m:limLoc m:val="subSup"/>
                          <m:supHide m:val="on"/>
                          <m:ctrlPr>
                            <a:rPr lang="en-US" sz="2000" i="1"/>
                          </m:ctrlPr>
                        </m:naryPr>
                        <m:sub>
                          <m:r>
                            <a:rPr lang="en-US" sz="2000" i="1"/>
                            <m:t>𝑧</m:t>
                          </m:r>
                        </m:sub>
                        <m:sup/>
                        <m:e>
                          <m:nary>
                            <m:naryPr>
                              <m:limLoc m:val="subSup"/>
                              <m:supHide m:val="on"/>
                              <m:ctrlPr>
                                <a:rPr lang="en-US" sz="2000" i="1"/>
                              </m:ctrlPr>
                            </m:naryPr>
                            <m:sub>
                              <m:r>
                                <a:rPr lang="en-US" sz="2000" i="1"/>
                                <m:t>𝐸</m:t>
                              </m:r>
                            </m:sub>
                            <m:sup/>
                            <m:e>
                              <m:nary>
                                <m:naryPr>
                                  <m:limLoc m:val="subSup"/>
                                  <m:supHide m:val="on"/>
                                  <m:ctrlPr>
                                    <a:rPr lang="en-US" sz="2000" i="1"/>
                                  </m:ctrlPr>
                                </m:naryPr>
                                <m:sub>
                                  <m:r>
                                    <a:rPr lang="en-US" sz="2000" i="1"/>
                                    <m:t>𝜇</m:t>
                                  </m:r>
                                </m:sub>
                                <m:sup/>
                                <m:e>
                                  <m:r>
                                    <a:rPr lang="en-US" sz="2000" i="1"/>
                                    <m:t>[</m:t>
                                  </m:r>
                                  <m:sSup>
                                    <m:sSupPr>
                                      <m:ctrlPr>
                                        <a:rPr lang="en-US" sz="2000" i="1"/>
                                      </m:ctrlPr>
                                    </m:sSupPr>
                                    <m:e>
                                      <m:r>
                                        <a:rPr lang="en-US" sz="2000" i="1"/>
                                        <m:t>𝜑</m:t>
                                      </m:r>
                                    </m:e>
                                    <m:sup>
                                      <m:r>
                                        <a:rPr lang="en-US" sz="2000" i="1"/>
                                        <m:t>†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000" i="1"/>
                                      </m:ctrlPr>
                                    </m:dPr>
                                    <m:e>
                                      <m:r>
                                        <a:rPr lang="en-US" sz="2000" i="1"/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sz="2000" i="1"/>
                                    <m:t>𝑞</m:t>
                                  </m:r>
                                  <m:r>
                                    <a:rPr lang="en-US" sz="2000" i="1"/>
                                    <m:t>(</m:t>
                                  </m:r>
                                  <m:r>
                                    <a:rPr lang="en-US" sz="2000" i="1"/>
                                    <m:t>𝑧</m:t>
                                  </m:r>
                                  <m:r>
                                    <a:rPr lang="en-US" sz="2000" i="1"/>
                                    <m:t>)−</m:t>
                                  </m:r>
                                  <m:r>
                                    <a:rPr lang="en-US" sz="2000" i="1"/>
                                    <m:t>𝜑</m:t>
                                  </m:r>
                                  <m:sSup>
                                    <m:sSupPr>
                                      <m:ctrlPr>
                                        <a:rPr lang="en-US" sz="2000" i="1"/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/>
                                          </m:ctrlPr>
                                        </m:dPr>
                                        <m:e>
                                          <m:r>
                                            <a:rPr lang="en-US" sz="2000" i="1"/>
                                            <m:t>𝑧</m:t>
                                          </m:r>
                                        </m:e>
                                      </m:d>
                                      <m:r>
                                        <a:rPr lang="en-US" sz="2000" i="1"/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2000" i="1"/>
                                        <m:t>†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000" i="1"/>
                                      </m:ctrlPr>
                                    </m:dPr>
                                    <m:e>
                                      <m:r>
                                        <a:rPr lang="en-US" sz="2000" i="1"/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sz="2000" i="1"/>
                                    <m:t>] </m:t>
                                  </m:r>
                                  <m:r>
                                    <a:rPr lang="en-US" sz="2000" i="1"/>
                                    <m:t>𝑑</m:t>
                                  </m:r>
                                  <m:r>
                                    <a:rPr lang="en-US" sz="2000" i="1"/>
                                    <m:t>𝜇</m:t>
                                  </m:r>
                                  <m:r>
                                    <a:rPr lang="en-US" sz="2000" i="1"/>
                                    <m:t>𝑑𝐸𝑑𝑧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dirty="0"/>
              </a:p>
              <a:p>
                <a:r>
                  <a:rPr lang="en-US" sz="28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The Partial Number Transmission Coefficient is defined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supHide m:val="on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</m:sub>
                        <m:sup/>
                        <m:e>
                          <m:nary>
                            <m:naryPr>
                              <m:limLoc m:val="subSup"/>
                              <m:supHide m:val="on"/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𝜑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𝑑𝐸𝑑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𝜇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20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94308"/>
                <a:ext cx="8610600" cy="4531855"/>
              </a:xfrm>
              <a:blipFill rotWithShape="1">
                <a:blip r:embed="rId2"/>
                <a:stretch>
                  <a:fillRect l="-1700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42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a Slab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94308"/>
                <a:ext cx="8610600" cy="4531855"/>
              </a:xfrm>
            </p:spPr>
            <p:txBody>
              <a:bodyPr/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𝐿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=1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 within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∆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and, </a:t>
                </a:r>
                <a:r>
                  <a:rPr lang="el-G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∆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†</m:t>
                        </m:r>
                      </m:sup>
                    </m:s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0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other</a:t>
                </a:r>
                <a:r>
                  <a:rPr lang="en-US" sz="24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wise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Then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00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000" i="1">
                              <a:latin typeface="Cambria Math"/>
                            </a:rPr>
                            <m:t>𝐸</m:t>
                          </m:r>
                        </m:sub>
                        <m:sup/>
                        <m:e>
                          <m:nary>
                            <m:naryPr>
                              <m:limLoc m:val="subSup"/>
                              <m:supHide m:val="on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sz="200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𝜇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𝜑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†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𝑑𝐸𝑑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𝜇</m:t>
                              </m:r>
                            </m:e>
                          </m:nary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00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000" i="1" smtClean="0">
                                  <a:latin typeface="Cambria Math"/>
                                  <a:ea typeface="Cambria Math"/>
                                </a:rPr>
                                <m:t>†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limLoc m:val="subSup"/>
                              <m:supHide m:val="on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sz="200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†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𝜑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𝑑𝐸𝑑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𝜇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terms of currents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𝑁</m:t>
                      </m:r>
                      <m:nary>
                        <m:naryPr>
                          <m:limLoc m:val="subSup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000" i="1">
                              <a:latin typeface="Cambria Math"/>
                            </a:rPr>
                            <m:t>𝐸</m:t>
                          </m:r>
                        </m:sub>
                        <m:sup/>
                        <m:e>
                          <m:nary>
                            <m:naryPr>
                              <m:limLoc m:val="subSup"/>
                              <m:supHide m:val="on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𝜇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/>
                                    </a:rPr>
                                    <m:t>ψ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lang="el-GR" sz="2000" i="1">
                                          <a:latin typeface="Cambria Math"/>
                                        </a:rPr>
                                        <m:t>ψ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†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𝜇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/>
                                </a:rPr>
                                <m:t>𝑑𝐸𝑑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𝜇</m:t>
                              </m:r>
                            </m:e>
                          </m:nary>
                        </m:e>
                      </m:nary>
                      <m:r>
                        <a:rPr lang="en-US" sz="2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†</m:t>
                          </m:r>
                        </m:sup>
                      </m:sSup>
                      <m:r>
                        <a:rPr lang="en-US" sz="2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94308"/>
                <a:ext cx="8610600" cy="4531855"/>
              </a:xfrm>
              <a:blipFill rotWithShape="1">
                <a:blip r:embed="rId2"/>
                <a:stretch>
                  <a:fillRect l="-992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808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a Slab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94308"/>
                <a:ext cx="8610600" cy="4531855"/>
              </a:xfrm>
            </p:spPr>
            <p:txBody>
              <a:bodyPr/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=1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 within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∆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and, </a:t>
                </a:r>
                <a:r>
                  <a:rPr lang="el-G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∆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†</m:t>
                        </m:r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other</a:t>
                </a:r>
                <a:r>
                  <a:rPr lang="en-US" sz="20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wise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terms of currents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𝑁</m:t>
                      </m:r>
                      <m:nary>
                        <m:naryPr>
                          <m:limLoc m:val="subSup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000" i="1">
                              <a:latin typeface="Cambria Math"/>
                            </a:rPr>
                            <m:t>𝐸</m:t>
                          </m:r>
                        </m:sub>
                        <m:sup/>
                        <m:e>
                          <m:nary>
                            <m:naryPr>
                              <m:limLoc m:val="subSup"/>
                              <m:supHide m:val="on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𝜇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000" i="1" smtClean="0">
                                      <a:latin typeface="Cambria Math"/>
                                    </a:rPr>
                                    <m:t>ψ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lang="el-GR" sz="2000" i="1">
                                          <a:latin typeface="Cambria Math"/>
                                        </a:rPr>
                                        <m:t>ψ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†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𝜇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/>
                                </a:rPr>
                                <m:t>𝑑𝐸𝑑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𝜇</m:t>
                              </m:r>
                            </m:e>
                          </m:nary>
                        </m:e>
                      </m:nary>
                      <m:r>
                        <a:rPr lang="en-US" sz="2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†</m:t>
                          </m:r>
                        </m:sup>
                      </m:sSup>
                      <m:r>
                        <a:rPr lang="en-US" sz="2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Where:</a:t>
                </a:r>
              </a:p>
              <a:p>
                <a:pPr marL="5715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supHide m:val="on"/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supHide m:val="on"/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𝜇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400" i="1">
                                            <a:latin typeface="Cambria Math"/>
                                          </a:rPr>
                                          <m:t>ψ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†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𝑑𝐸𝑑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</m:nary>
                              </m:e>
                            </m:nary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 smtClean="0"/>
                  <a:t>   	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†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supHide m:val="on"/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𝐸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†</m:t>
                                    </m:r>
                                  </m:sup>
                                </m:sSup>
                              </m:sub>
                              <m:sup/>
                              <m:e>
                                <m:nary>
                                  <m:naryPr>
                                    <m:supHide m:val="on"/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†</m:t>
                                        </m:r>
                                      </m:sup>
                                    </m:sSup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400" i="1">
                                            <a:latin typeface="Cambria Math"/>
                                          </a:rPr>
                                          <m:t>ψ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†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𝑑𝐸𝑑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</m:nary>
                              </m:e>
                            </m:nary>
                          </m:e>
                        </m:d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94308"/>
                <a:ext cx="8610600" cy="4531855"/>
              </a:xfrm>
              <a:blipFill rotWithShape="1">
                <a:blip r:embed="rId2"/>
                <a:stretch>
                  <a:fillRect l="-992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17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agree well with the forward model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results agree within 1</a:t>
            </a:r>
            <a:r>
              <a:rPr lang="el-GR" dirty="0" smtClean="0">
                <a:latin typeface="Times New Roman"/>
                <a:cs typeface="Times New Roman"/>
              </a:rPr>
              <a:t>σ</a:t>
            </a:r>
            <a:endParaRPr lang="en-US" dirty="0" smtClean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Discrepancies to error in NGP approximation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Discrepancies masked with inclusion of angular scattering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is favorable in calculations with a highly restrictive source (small angle and energy) and distributive response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3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Adjoint Electron Transport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Delayed development paralleling that of forward electron transport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time only one published work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 M. Jordon (1976)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Multi-group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Green’s function formalism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3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transport of primary electrons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1D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Condensed History method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Goudsmit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Saunderson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Multiple Elastic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for angular deflections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Averaged over random walk segments using the method of Spencer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Slowing Down Approximation for energy loss and deposition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Nearest-Grid-Point (NGP) method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Uninterpolated tabular data only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92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Method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Slowing Down Approximation (CSDA)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Ignores energy loss caused by the production of </a:t>
            </a:r>
            <a:r>
              <a:rPr lang="el-GR" dirty="0" smtClean="0">
                <a:latin typeface="Times New Roman"/>
                <a:cs typeface="Times New Roman"/>
              </a:rPr>
              <a:t>δ</a:t>
            </a:r>
            <a:r>
              <a:rPr lang="en-US" dirty="0" smtClean="0">
                <a:latin typeface="Times New Roman"/>
                <a:cs typeface="Times New Roman"/>
              </a:rPr>
              <a:t>-rays, Bremsstrahlung photons, and energy </a:t>
            </a:r>
            <a:r>
              <a:rPr lang="en-US" dirty="0" smtClean="0">
                <a:latin typeface="Times New Roman"/>
                <a:cs typeface="Times New Roman"/>
              </a:rPr>
              <a:t>straggling</a:t>
            </a:r>
            <a:endParaRPr lang="en-US" dirty="0" smtClean="0">
              <a:latin typeface="Times New Roman"/>
              <a:cs typeface="Times New Roman"/>
            </a:endParaRPr>
          </a:p>
          <a:p>
            <a:pPr lvl="1"/>
            <a:r>
              <a:rPr lang="en-US" dirty="0" err="1" smtClean="0">
                <a:latin typeface="Times New Roman"/>
                <a:cs typeface="Times New Roman"/>
              </a:rPr>
              <a:t>Goudsmit-Sauderson</a:t>
            </a:r>
            <a:r>
              <a:rPr lang="en-US" dirty="0" smtClean="0">
                <a:latin typeface="Times New Roman"/>
                <a:cs typeface="Times New Roman"/>
              </a:rPr>
              <a:t> and Moliere multiple scattering theories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55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Forward-Adjoint Formalism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		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𝐻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𝑞</m:t>
                    </m:r>
                  </m:oMath>
                </a14:m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H is some linear operator</a:t>
                </a:r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Adjoint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†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†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†</m:t>
                        </m:r>
                      </m:sup>
                    </m:sSup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Multiply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subtract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𝐻</m:t>
                      </m:r>
                      <m:r>
                        <a:rPr lang="en-US" i="1" dirty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i="1" dirty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†</m:t>
                          </m:r>
                        </m:sup>
                      </m:sSup>
                      <m:r>
                        <a:rPr lang="en-US" i="1" dirty="0">
                          <a:latin typeface="Cambria Math"/>
                        </a:rPr>
                        <m:t>−</m:t>
                      </m:r>
                      <m:r>
                        <a:rPr lang="en-US" i="1" dirty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i="1" dirty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†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†</m:t>
                          </m:r>
                        </m:sup>
                      </m:sSup>
                      <m:r>
                        <a:rPr lang="en-US" i="1" dirty="0">
                          <a:latin typeface="Cambria Math"/>
                        </a:rPr>
                        <m:t>=</m:t>
                      </m:r>
                      <m:r>
                        <a:rPr lang="en-US" i="1" dirty="0">
                          <a:latin typeface="Cambria Math"/>
                        </a:rPr>
                        <m:t>𝑞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†</m:t>
                          </m:r>
                        </m:sup>
                      </m:sSup>
                      <m:r>
                        <a:rPr lang="en-US" i="1" dirty="0">
                          <a:latin typeface="Cambria Math"/>
                        </a:rPr>
                        <m:t>−</m:t>
                      </m:r>
                      <m:r>
                        <a:rPr lang="en-US" i="1" dirty="0">
                          <a:latin typeface="Cambria Math"/>
                          <a:ea typeface="Cambria Math"/>
                        </a:rPr>
                        <m:t>𝜑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Integrate over variable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𝐻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†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/>
                                </a:rPr>
                                <m:t>†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†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𝑞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†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750" b="-5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56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Forward-Adjoint Formalism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Operator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the Boltzmann Equation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				</a:t>
                </a: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/>
                        </a:rPr>
                        <m:t>𝐻</m:t>
                      </m:r>
                      <m:r>
                        <a:rPr lang="en-US" sz="2400" b="0" i="1" dirty="0" smtClean="0">
                          <a:latin typeface="Cambria Math"/>
                          <a:ea typeface="Cambria Math"/>
                        </a:rPr>
                        <m:t>=∇∙</m:t>
                      </m:r>
                      <m:r>
                        <m:rPr>
                          <m:sty m:val="p"/>
                        </m:rPr>
                        <a:rPr lang="el-GR" sz="2400" b="0" i="1" dirty="0" smtClean="0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n-US" sz="2400" b="0" i="1" dirty="0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2400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/>
                              <a:ea typeface="Cambria Math"/>
                            </a:rPr>
                            <m:t>𝒓</m:t>
                          </m:r>
                          <m:r>
                            <a:rPr lang="en-US" sz="2400" b="0" i="1" dirty="0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400" b="0" i="1" dirty="0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</m:d>
                      <m:r>
                        <a:rPr lang="en-US" sz="2400" b="0" i="1" dirty="0" smtClean="0">
                          <a:latin typeface="Cambria Math"/>
                          <a:ea typeface="Cambria Math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US" sz="2400" b="0" i="1" dirty="0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US" sz="2400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l-GR" sz="2400" dirty="0">
                                  <a:latin typeface="Cambria Math"/>
                                  <a:ea typeface="Cambria Math"/>
                                </a:rPr>
                                <m:t>Ω</m:t>
                              </m:r>
                              <m:r>
                                <a:rPr lang="en-US" sz="2400" i="1" dirty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sz="2400" b="0" i="1" dirty="0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b="0" i="1" dirty="0" smtClean="0">
                                      <a:latin typeface="Cambria Math"/>
                                      <a:ea typeface="Cambria Math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dirty="0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b="0" i="1" dirty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400" b="1" i="1" dirty="0" smtClean="0">
                              <a:latin typeface="Cambria Math"/>
                              <a:ea typeface="Cambria Math"/>
                            </a:rPr>
                            <m:t>𝒓</m:t>
                          </m:r>
                          <m:r>
                            <a:rPr lang="en-US" sz="2400" b="0" i="1" dirty="0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l-GR" sz="2400" b="1" i="0" dirty="0" smtClean="0">
                              <a:latin typeface="Cambria Math"/>
                              <a:ea typeface="Cambria Math"/>
                            </a:rPr>
                            <m:t>𝛀</m:t>
                          </m:r>
                          <m:r>
                            <a:rPr lang="en-US" sz="2400" b="1" i="1" dirty="0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a:rPr lang="en-US" sz="2400" b="0" i="1" dirty="0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</m:e>
                      </m:nary>
                      <m:r>
                        <a:rPr lang="el-GR" sz="2400" b="1" i="0" dirty="0">
                          <a:latin typeface="Cambria Math"/>
                          <a:ea typeface="Cambria Math"/>
                        </a:rPr>
                        <m:t>𝛀</m:t>
                      </m:r>
                      <m:r>
                        <a:rPr lang="en-US" sz="2400" b="0" i="1" dirty="0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400" b="0" i="1" dirty="0" smtClean="0"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US" sz="2400" b="0" i="1" dirty="0" smtClean="0">
                          <a:latin typeface="Cambria Math"/>
                          <a:ea typeface="Cambria Math"/>
                        </a:rPr>
                        <m:t>′→</m:t>
                      </m:r>
                      <m:r>
                        <a:rPr lang="en-US" sz="2400" b="0" i="1" dirty="0" smtClean="0"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US" sz="2400" b="0" i="1" dirty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Adjoint</a:t>
                </a:r>
                <a:endParaRPr lang="en-US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sz="2400" i="1" dirty="0" smtClean="0">
                              <a:latin typeface="Cambria Math"/>
                            </a:rPr>
                            <m:t>†</m:t>
                          </m:r>
                        </m:sup>
                      </m:sSup>
                      <m:r>
                        <a:rPr lang="en-US" sz="2400" i="1" dirty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dirty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400" i="1" dirty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sz="2400" i="1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sz="2400" i="1" dirty="0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n-US" sz="2400" i="1" dirty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i="1" dirty="0">
                              <a:latin typeface="Cambria Math"/>
                              <a:ea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/>
                              <a:ea typeface="Cambria Math"/>
                            </a:rPr>
                            <m:t>𝒓</m:t>
                          </m:r>
                          <m:r>
                            <a:rPr lang="en-US" sz="2400" i="1" dirty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400" i="1" dirty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</m:d>
                      <m:r>
                        <a:rPr lang="en-US" sz="2400" i="1" dirty="0">
                          <a:latin typeface="Cambria Math"/>
                          <a:ea typeface="Cambria Math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 dirty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sz="2400" i="1" dirty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US" sz="2400" i="1" dirty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dirty="0">
                                      <a:latin typeface="Cambria Math"/>
                                      <a:ea typeface="Cambria Math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2400" i="1" dirty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 dirty="0">
                                      <a:latin typeface="Cambria Math"/>
                                      <a:ea typeface="Cambria Math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i="1" dirty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sz="24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400" i="1" dirty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400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1" i="1" dirty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sz="2400" i="1" dirty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l-GR" sz="2400" b="1" i="1" dirty="0">
                          <a:latin typeface="Cambria Math"/>
                          <a:ea typeface="Cambria Math"/>
                        </a:rPr>
                        <m:t>𝛀</m:t>
                      </m:r>
                      <m:r>
                        <a:rPr lang="en-US" sz="2400" i="1" dirty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l-GR" sz="2400" b="1" i="0" dirty="0" smtClean="0">
                          <a:latin typeface="Cambria Math"/>
                          <a:ea typeface="Cambria Math"/>
                        </a:rPr>
                        <m:t>𝛀</m:t>
                      </m:r>
                      <m:r>
                        <a:rPr lang="en-US" sz="2400" b="1" i="1" dirty="0" smtClean="0">
                          <a:latin typeface="Cambria Math"/>
                          <a:ea typeface="Cambria Math"/>
                        </a:rPr>
                        <m:t>′</m:t>
                      </m:r>
                      <m:r>
                        <a:rPr lang="en-US" sz="2400" i="1" dirty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400" i="1" dirty="0"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US" sz="2400" i="1" dirty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400" i="1" dirty="0"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US" sz="2400" b="0" i="1" dirty="0" smtClean="0">
                          <a:latin typeface="Cambria Math"/>
                          <a:ea typeface="Cambria Math"/>
                        </a:rPr>
                        <m:t>′</m:t>
                      </m:r>
                      <m:r>
                        <a:rPr lang="en-US" sz="2400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72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Forward-Adjoint Formalism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Plug in H and H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†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expand the left side</a:t>
                </a:r>
                <a:endPara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80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/>
                            </a:rPr>
                            <m:t>𝐻</m:t>
                          </m:r>
                          <m: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 dirty="0" smtClean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800" b="0" i="0" dirty="0">
                                  <a:latin typeface="Cambria Math"/>
                                </a:rPr>
                                <m:t>†</m:t>
                              </m:r>
                            </m:sup>
                          </m:sSup>
                        </m:e>
                      </m:d>
                      <m:r>
                        <a:rPr lang="en-US" sz="1800" b="0" i="1" dirty="0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8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 dirty="0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1800" i="1" dirty="0" smtClean="0">
                                  <a:latin typeface="Cambria Math"/>
                                </a:rPr>
                                <m:t>†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800" i="1" dirty="0">
                                  <a:latin typeface="Cambria Math"/>
                                </a:rPr>
                                <m:t>†</m:t>
                              </m:r>
                            </m:sup>
                          </m:sSup>
                        </m:e>
                      </m:d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8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/>
                            </a:rPr>
                            <m:t>𝑞</m:t>
                          </m:r>
                          <m:sSup>
                            <m:sSupPr>
                              <m:ctrlPr>
                                <a:rPr lang="en-US" sz="18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800" i="1" dirty="0">
                                  <a:latin typeface="Cambria Math"/>
                                </a:rPr>
                                <m:t>†</m:t>
                              </m:r>
                            </m:sup>
                          </m:sSup>
                        </m:e>
                      </m:d>
                      <m:r>
                        <a:rPr lang="en-US" sz="1800" b="0" i="1" dirty="0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8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 dirty="0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  <m:sSup>
                            <m:sSupPr>
                              <m:ctrlPr>
                                <a:rPr lang="en-US" sz="18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0" i="1" dirty="0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800" i="1" dirty="0">
                                  <a:latin typeface="Cambria Math"/>
                                </a:rPr>
                                <m:t>†</m:t>
                              </m:r>
                            </m:sup>
                          </m:sSup>
                        </m:e>
                      </m:d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800" i="1" dirty="0" smtClean="0">
                  <a:latin typeface="Cambria Math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US" sz="18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sz="1800" b="0" i="1" dirty="0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sub>
                            <m:sup/>
                            <m:e>
                              <m:nary>
                                <m:naryPr>
                                  <m:supHide m:val="on"/>
                                  <m:ctrlPr>
                                    <a:rPr lang="en-US" sz="1800" i="1" dirty="0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sz="1800" dirty="0">
                                      <a:latin typeface="Cambria Math"/>
                                      <a:ea typeface="Cambria Math"/>
                                    </a:rPr>
                                    <m:t>Ω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b="0" i="1" dirty="0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𝛻</m:t>
                                          </m:r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∙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1800" dirty="0">
                                              <a:latin typeface="Cambria Math"/>
                                              <a:ea typeface="Cambria Math"/>
                                            </a:rPr>
                                            <m:t>Ω</m:t>
                                          </m:r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𝜑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800" b="1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b="1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𝒓</m:t>
                                              </m:r>
                                              <m:r>
                                                <a:rPr lang="en-US" sz="1800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sz="1800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Ω</m:t>
                                              </m:r>
                                              <m:r>
                                                <a:rPr lang="en-US" sz="1800" b="1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800" b="1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𝑬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𝜑</m:t>
                                          </m:r>
                                          <m: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 </m:t>
                                          </m:r>
                                        </m:e>
                                        <m:sup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†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𝒓</m:t>
                                          </m:r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1800" dirty="0">
                                              <a:latin typeface="Cambria Math"/>
                                              <a:ea typeface="Cambria Math"/>
                                            </a:rPr>
                                            <m:t>Ω</m:t>
                                          </m:r>
                                          <m: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𝑬</m:t>
                                          </m:r>
                                        </m:e>
                                      </m:d>
                                      <m:r>
                                        <a:rPr lang="en-US" sz="1800" i="1" dirty="0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1800" i="1" dirty="0">
                                          <a:latin typeface="Cambria Math"/>
                                          <a:ea typeface="Cambria Math"/>
                                        </a:rPr>
                                        <m:t>𝜑</m:t>
                                      </m:r>
                                      <m:d>
                                        <m:dPr>
                                          <m:ctrlP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𝒓</m:t>
                                          </m:r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1800" dirty="0">
                                              <a:latin typeface="Cambria Math"/>
                                              <a:ea typeface="Cambria Math"/>
                                            </a:rPr>
                                            <m:t>Ω</m:t>
                                          </m:r>
                                          <m: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𝑬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𝛻</m:t>
                                          </m:r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∙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1800" dirty="0">
                                              <a:latin typeface="Cambria Math"/>
                                              <a:ea typeface="Cambria Math"/>
                                            </a:rPr>
                                            <m:t>Ω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800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𝜑</m:t>
                                              </m:r>
                                              <m:r>
                                                <a:rPr lang="en-US" sz="1800" b="1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†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sz="1800" b="1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b="1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𝒓</m:t>
                                              </m:r>
                                              <m:r>
                                                <a:rPr lang="en-US" sz="1800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sz="1800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Ω</m:t>
                                              </m:r>
                                              <m:r>
                                                <a:rPr lang="en-US" sz="1800" b="1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800" b="1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𝑬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sz="1800" b="0" i="1" dirty="0" smtClean="0">
                              <a:latin typeface="Cambria Math"/>
                              <a:ea typeface="Cambria Math"/>
                            </a:rPr>
                            <m:t>Ω</m:t>
                          </m:r>
                          <m: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  <m:t>𝑑𝐸𝑑𝑟</m:t>
                          </m:r>
                          <m: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80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𝑉</m:t>
                          </m:r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sub>
                            <m:sup/>
                            <m:e>
                              <m:nary>
                                <m:naryPr>
                                  <m:supHide m:val="on"/>
                                  <m:ctrlPr>
                                    <a:rPr lang="en-US" sz="1800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sz="1800" dirty="0">
                                      <a:latin typeface="Cambria Math"/>
                                      <a:ea typeface="Cambria Math"/>
                                    </a:rPr>
                                    <m:t>Ω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 dirty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𝒓</m:t>
                                          </m:r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𝐸</m:t>
                                          </m:r>
                                        </m:e>
                                      </m:d>
                                      <m:r>
                                        <a:rPr lang="en-US" sz="1800" i="1" dirty="0">
                                          <a:latin typeface="Cambria Math"/>
                                          <a:ea typeface="Cambria Math"/>
                                        </a:rPr>
                                        <m:t>𝜑</m:t>
                                      </m:r>
                                      <m:d>
                                        <m:dPr>
                                          <m:ctrlP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𝒓</m:t>
                                          </m:r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1800" dirty="0">
                                              <a:latin typeface="Cambria Math"/>
                                              <a:ea typeface="Cambria Math"/>
                                            </a:rPr>
                                            <m:t>Ω</m:t>
                                          </m:r>
                                          <m: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𝑬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𝜑</m:t>
                                          </m:r>
                                          <m: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 </m:t>
                                          </m:r>
                                        </m:e>
                                        <m:sup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†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𝒓</m:t>
                                          </m:r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1800" dirty="0">
                                              <a:latin typeface="Cambria Math"/>
                                              <a:ea typeface="Cambria Math"/>
                                            </a:rPr>
                                            <m:t>Ω</m:t>
                                          </m:r>
                                          <m: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𝑬</m:t>
                                          </m:r>
                                        </m:e>
                                      </m:d>
                                      <m:r>
                                        <a:rPr lang="en-US" sz="1800" i="1" dirty="0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1800" i="1" dirty="0">
                                          <a:latin typeface="Cambria Math"/>
                                          <a:ea typeface="Cambria Math"/>
                                        </a:rPr>
                                        <m:t>𝜑</m:t>
                                      </m:r>
                                      <m:d>
                                        <m:dPr>
                                          <m:ctrlP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𝒓</m:t>
                                          </m:r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1800" dirty="0">
                                              <a:latin typeface="Cambria Math"/>
                                              <a:ea typeface="Cambria Math"/>
                                            </a:rPr>
                                            <m:t>Ω</m:t>
                                          </m:r>
                                          <m: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𝑬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𝒓</m:t>
                                          </m:r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𝐸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𝜑</m:t>
                                          </m:r>
                                          <m: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 </m:t>
                                          </m:r>
                                        </m:e>
                                        <m:sup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†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𝒓</m:t>
                                          </m:r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1800" dirty="0">
                                              <a:latin typeface="Cambria Math"/>
                                              <a:ea typeface="Cambria Math"/>
                                            </a:rPr>
                                            <m:t>Ω</m:t>
                                          </m:r>
                                          <m: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𝑬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sz="1800" i="1" dirty="0">
                              <a:latin typeface="Cambria Math"/>
                              <a:ea typeface="Cambria Math"/>
                            </a:rPr>
                            <m:t>Ω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𝑑𝐸𝑑𝑟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800" b="0" dirty="0" smtClean="0">
                  <a:latin typeface="Times New Roman" panose="02020603050405020304" pitchFamily="18" charset="0"/>
                  <a:ea typeface="Cambria Math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𝑉</m:t>
                          </m:r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US" sz="18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dirty="0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sub>
                            <m:sup/>
                            <m:e>
                              <m:nary>
                                <m:naryPr>
                                  <m:supHide m:val="on"/>
                                  <m:ctrlPr>
                                    <a:rPr lang="en-US" sz="1800" i="1" dirty="0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sz="1800" dirty="0">
                                      <a:latin typeface="Cambria Math"/>
                                      <a:ea typeface="Cambria Math"/>
                                    </a:rPr>
                                    <m:t>Ω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supHide m:val="on"/>
                                      <m:ctrlPr>
                                        <a:rPr lang="en-US" sz="1800" i="1" dirty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800" i="1" dirty="0">
                                          <a:latin typeface="Cambria Math"/>
                                          <a:ea typeface="Cambria Math"/>
                                        </a:rPr>
                                        <m:t>𝐸</m:t>
                                      </m:r>
                                      <m:r>
                                        <a:rPr lang="en-US" sz="1800" b="0" i="1" dirty="0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supHide m:val="on"/>
                                          <m:ctrlP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1800" dirty="0">
                                              <a:latin typeface="Cambria Math"/>
                                              <a:ea typeface="Cambria Math"/>
                                            </a:rPr>
                                            <m:t>Ω</m:t>
                                          </m:r>
                                          <m:r>
                                            <a:rPr lang="en-US" sz="1800" b="0" i="0" dirty="0" smtClean="0">
                                              <a:latin typeface="Cambria Math"/>
                                              <a:ea typeface="Cambria Math"/>
                                            </a:rPr>
                                            <m:t>′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𝒓</m:t>
                                          </m:r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l-GR" sz="1800" b="1" dirty="0">
                                              <a:latin typeface="Cambria Math"/>
                                              <a:ea typeface="Cambria Math"/>
                                            </a:rPr>
                                            <m:t>𝛀</m:t>
                                          </m:r>
                                          <m: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′</m:t>
                                          </m:r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→</m:t>
                                          </m:r>
                                          <m:r>
                                            <a:rPr lang="el-GR" sz="1800" b="1" dirty="0">
                                              <a:latin typeface="Cambria Math"/>
                                              <a:ea typeface="Cambria Math"/>
                                            </a:rPr>
                                            <m:t>𝛀</m:t>
                                          </m:r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𝐸</m:t>
                                          </m:r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′→</m:t>
                                          </m:r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𝐸</m:t>
                                          </m:r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)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sz="1800" dirty="0">
                                              <a:latin typeface="Times New Roman" panose="02020603050405020304" pitchFamily="18" charset="0"/>
                                              <a:ea typeface="Cambria Math"/>
                                              <a:cs typeface="Times New Roman" panose="020206030504050203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𝜑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800" b="1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b="1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𝒓</m:t>
                                              </m:r>
                                              <m:r>
                                                <a:rPr lang="en-US" sz="1800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sz="1800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Ω</m:t>
                                              </m:r>
                                              <m:r>
                                                <a:rPr lang="en-US" sz="1800" b="1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800" b="1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𝑬</m:t>
                                              </m:r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US" sz="1800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𝜑</m:t>
                                              </m:r>
                                              <m:r>
                                                <a:rPr lang="en-US" sz="1800" b="1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†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sz="1800" b="1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b="1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𝒓</m:t>
                                              </m:r>
                                              <m:r>
                                                <a:rPr lang="en-US" sz="1800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sz="1800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Ω</m:t>
                                              </m:r>
                                              <m:r>
                                                <a:rPr lang="en-US" sz="1800" b="1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800" b="1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𝑬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</m:e>
                                  </m:nary>
                                  <m:r>
                                    <a:rPr lang="en-US" sz="1800" i="1" dirty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800" i="1" dirty="0">
                                      <a:latin typeface="Cambria Math"/>
                                      <a:ea typeface="Cambria Math"/>
                                    </a:rPr>
                                    <m:t>Ω</m:t>
                                  </m:r>
                                  <m:r>
                                    <a:rPr lang="en-US" sz="1800" i="1" dirty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  <m:r>
                                    <a:rPr lang="en-US" sz="1800" i="1" dirty="0">
                                      <a:latin typeface="Cambria Math"/>
                                      <a:ea typeface="Cambria Math"/>
                                    </a:rPr>
                                    <m:t>𝑑𝐸</m:t>
                                  </m:r>
                                  <m:r>
                                    <a:rPr lang="en-US" sz="1800" i="1" dirty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  <m:r>
                                    <a:rPr lang="en-US" sz="1800" i="1" dirty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800" i="1" dirty="0">
                                      <a:latin typeface="Cambria Math"/>
                                      <a:ea typeface="Cambria Math"/>
                                    </a:rPr>
                                    <m:t>Ω</m:t>
                                  </m:r>
                                  <m:r>
                                    <a:rPr lang="en-US" sz="1800" i="1" dirty="0">
                                      <a:latin typeface="Cambria Math"/>
                                      <a:ea typeface="Cambria Math"/>
                                    </a:rPr>
                                    <m:t>𝑑𝐸𝑑𝑟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1800" b="0" dirty="0" smtClean="0">
                  <a:latin typeface="Times New Roman" panose="02020603050405020304" pitchFamily="18" charset="0"/>
                  <a:ea typeface="Cambria Math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𝑉</m:t>
                          </m:r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US" sz="18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dirty="0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sub>
                            <m:sup/>
                            <m:e>
                              <m:nary>
                                <m:naryPr>
                                  <m:supHide m:val="on"/>
                                  <m:ctrlPr>
                                    <a:rPr lang="en-US" sz="1800" i="1" dirty="0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sz="1800" dirty="0">
                                      <a:latin typeface="Cambria Math"/>
                                      <a:ea typeface="Cambria Math"/>
                                    </a:rPr>
                                    <m:t>Ω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supHide m:val="on"/>
                                      <m:ctrlPr>
                                        <a:rPr lang="en-US" sz="1800" i="1" dirty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800" i="1" dirty="0">
                                          <a:latin typeface="Cambria Math"/>
                                          <a:ea typeface="Cambria Math"/>
                                        </a:rPr>
                                        <m:t>𝐸</m:t>
                                      </m:r>
                                      <m:r>
                                        <a:rPr lang="en-US" sz="1800" b="0" i="1" dirty="0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supHide m:val="on"/>
                                          <m:ctrlP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1800" dirty="0">
                                              <a:latin typeface="Cambria Math"/>
                                              <a:ea typeface="Cambria Math"/>
                                            </a:rPr>
                                            <m:t>Ω</m:t>
                                          </m:r>
                                          <m:r>
                                            <a:rPr lang="en-US" sz="1800" b="0" i="0" dirty="0" smtClean="0">
                                              <a:latin typeface="Cambria Math"/>
                                              <a:ea typeface="Cambria Math"/>
                                            </a:rPr>
                                            <m:t>′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𝒓</m:t>
                                          </m:r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l-GR" sz="1800" b="1" dirty="0">
                                              <a:latin typeface="Cambria Math"/>
                                              <a:ea typeface="Cambria Math"/>
                                            </a:rPr>
                                            <m:t>𝛀</m:t>
                                          </m:r>
                                          <m:r>
                                            <a:rPr lang="en-US" sz="18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′</m:t>
                                          </m:r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→</m:t>
                                          </m:r>
                                          <m:r>
                                            <a:rPr lang="el-GR" sz="1800" b="1" dirty="0">
                                              <a:latin typeface="Cambria Math"/>
                                              <a:ea typeface="Cambria Math"/>
                                            </a:rPr>
                                            <m:t>𝛀</m:t>
                                          </m:r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𝐸</m:t>
                                          </m:r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′→</m:t>
                                          </m:r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𝐸</m:t>
                                          </m:r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)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sz="1800" dirty="0">
                                              <a:latin typeface="Times New Roman" panose="02020603050405020304" pitchFamily="18" charset="0"/>
                                              <a:ea typeface="Cambria Math"/>
                                              <a:cs typeface="Times New Roman" panose="020206030504050203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800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𝜑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800" b="1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b="1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𝒓</m:t>
                                              </m:r>
                                              <m:r>
                                                <a:rPr lang="en-US" sz="1800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sz="1800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Ω</m:t>
                                              </m:r>
                                              <m:r>
                                                <a:rPr lang="en-US" sz="1800" b="1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800" b="1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𝑬</m:t>
                                              </m:r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US" sz="1800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𝜑</m:t>
                                              </m:r>
                                              <m:r>
                                                <a:rPr lang="en-US" sz="1800" b="1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†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sz="1800" b="1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b="1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𝒓</m:t>
                                              </m:r>
                                              <m:r>
                                                <a:rPr lang="en-US" sz="1800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sz="1800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Ω</m:t>
                                              </m:r>
                                              <m:r>
                                                <a:rPr lang="en-US" sz="1800" b="1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800" b="1" i="1" dirty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𝑬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</m:e>
                                  </m:nary>
                                  <m:r>
                                    <a:rPr lang="en-US" sz="1800" i="1" dirty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800" i="1" dirty="0">
                                      <a:latin typeface="Cambria Math"/>
                                      <a:ea typeface="Cambria Math"/>
                                    </a:rPr>
                                    <m:t>Ω</m:t>
                                  </m:r>
                                  <m:r>
                                    <a:rPr lang="en-US" sz="1800" i="1" dirty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  <m:r>
                                    <a:rPr lang="en-US" sz="1800" i="1" dirty="0">
                                      <a:latin typeface="Cambria Math"/>
                                      <a:ea typeface="Cambria Math"/>
                                    </a:rPr>
                                    <m:t>𝑑𝐸</m:t>
                                  </m:r>
                                  <m:r>
                                    <a:rPr lang="en-US" sz="1800" i="1" dirty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  <m:r>
                                    <a:rPr lang="en-US" sz="1800" i="1" dirty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800" i="1" dirty="0">
                                      <a:latin typeface="Cambria Math"/>
                                      <a:ea typeface="Cambria Math"/>
                                    </a:rPr>
                                    <m:t>Ω</m:t>
                                  </m:r>
                                  <m:r>
                                    <a:rPr lang="en-US" sz="1800" i="1" dirty="0">
                                      <a:latin typeface="Cambria Math"/>
                                      <a:ea typeface="Cambria Math"/>
                                    </a:rPr>
                                    <m:t>𝑑𝐸𝑑𝑟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dirty="0">
                                      <a:latin typeface="Times New Roman" panose="02020603050405020304" pitchFamily="18" charset="0"/>
                                      <a:ea typeface="Cambria Math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ea typeface="Cambria Math"/>
                </a:endParaRPr>
              </a:p>
              <a:p>
                <a:pPr marL="0" indent="0">
                  <a:buNone/>
                </a:pPr>
                <a:endParaRPr lang="en-US" sz="1800" b="0" dirty="0" smtClean="0">
                  <a:latin typeface="Times New Roman" panose="02020603050405020304" pitchFamily="18" charset="0"/>
                  <a:ea typeface="Cambria Math"/>
                </a:endParaRP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ea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b="-2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12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CSDA Formalism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594308"/>
                <a:ext cx="8610600" cy="453185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28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CSDA decouples the scattering cross-section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latin typeface="Cambria Math"/>
                              <a:ea typeface="Cambria Math"/>
                            </a:rPr>
                            <m:t>𝒓</m:t>
                          </m:r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1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l-GR" sz="2000" b="1" i="1" dirty="0">
                                  <a:latin typeface="Cambria Math"/>
                                  <a:ea typeface="Cambria Math"/>
                                </a:rPr>
                                <m:t>𝛀</m:t>
                              </m:r>
                            </m:e>
                            <m:sup>
                              <m:r>
                                <a:rPr lang="en-US" sz="2000" b="1" i="1" dirty="0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l-GR" sz="2000" b="1" dirty="0">
                              <a:latin typeface="Cambria Math"/>
                              <a:ea typeface="Cambria Math"/>
                            </a:rPr>
                            <m:t>𝛀</m:t>
                          </m:r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</m:d>
                      <m:r>
                        <a:rPr lang="en-US" sz="2000" b="0" i="1" dirty="0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sz="2000" b="0" i="1" dirty="0" smtClean="0">
                  <a:latin typeface="Cambria Math"/>
                  <a:ea typeface="Cambria Math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latin typeface="Cambria Math"/>
                              <a:ea typeface="Cambria Math"/>
                            </a:rPr>
                            <m:t>𝒓</m:t>
                          </m:r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l-GR" sz="2000" b="1" i="1" dirty="0">
                              <a:latin typeface="Cambria Math"/>
                              <a:ea typeface="Cambria Math"/>
                            </a:rPr>
                            <m:t>𝛀</m:t>
                          </m:r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sz="2000" b="1" i="1" dirty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l-GR" sz="2000" b="1" dirty="0">
                                  <a:latin typeface="Cambria Math"/>
                                  <a:ea typeface="Cambria Math"/>
                                </a:rPr>
                                <m:t>𝛀</m:t>
                              </m:r>
                            </m:e>
                            <m:sup>
                              <m:r>
                                <a:rPr lang="en-US" sz="2000" b="1" i="1" dirty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l-GR" sz="2000" i="1" dirty="0" smtClean="0">
                          <a:latin typeface="Cambria Math"/>
                          <a:ea typeface="Cambria Math"/>
                        </a:rPr>
                        <m:t>δ</m:t>
                      </m:r>
                      <m:d>
                        <m:dPr>
                          <m:ctrlPr>
                            <a:rPr lang="en-US" sz="2000" b="0" i="0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0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/>
                                  <a:ea typeface="Cambria Math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2000" b="0" i="0" dirty="0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0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/>
                              <a:ea typeface="Cambria Math"/>
                            </a:rPr>
                            <m:t>E</m:t>
                          </m:r>
                        </m:e>
                      </m:d>
                      <m:r>
                        <a:rPr lang="en-US" sz="2000" b="0" i="0" dirty="0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sz="2000" i="1" dirty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l-GR" sz="2000" b="1" i="1" dirty="0">
                          <a:latin typeface="Cambria Math"/>
                          <a:ea typeface="Cambria Math"/>
                        </a:rPr>
                        <m:t>𝛀</m:t>
                      </m:r>
                      <m:r>
                        <a:rPr lang="en-US" sz="2000" i="1" dirty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l-GR" sz="2000" b="1" dirty="0">
                          <a:latin typeface="Cambria Math"/>
                          <a:ea typeface="Cambria Math"/>
                        </a:rPr>
                        <m:t>𝛀</m:t>
                      </m:r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′</m:t>
                      </m:r>
                      <m:r>
                        <a:rPr lang="en-US" sz="2000" i="1" dirty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000" i="1" dirty="0"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US" sz="2000" i="1" dirty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000" i="1" dirty="0"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US" sz="2000" i="1" dirty="0">
                          <a:latin typeface="Cambria Math"/>
                          <a:ea typeface="Cambria Math"/>
                        </a:rPr>
                        <m:t>′</m:t>
                      </m:r>
                      <m:r>
                        <a:rPr lang="en-US" sz="2000" i="1" dirty="0">
                          <a:latin typeface="Cambria Math"/>
                          <a:ea typeface="Cambria Math"/>
                        </a:rPr>
                        <m:t>)</m:t>
                      </m:r>
                      <m:r>
                        <m:rPr>
                          <m:sty m:val="p"/>
                        </m:rPr>
                        <a:rPr lang="el-GR" sz="2000" i="1" dirty="0">
                          <a:latin typeface="Cambria Math"/>
                          <a:ea typeface="Cambria Math"/>
                        </a:rPr>
                        <m:t>δ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000" i="1" dirty="0" smtClean="0">
                                  <a:latin typeface="Cambria Math"/>
                                  <a:ea typeface="Cambria Math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sz="2000" dirty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 dirty="0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/>
                              <a:ea typeface="Cambria Math"/>
                            </a:rPr>
                            <m:t>Ω</m:t>
                          </m:r>
                          <m:r>
                            <a:rPr lang="en-US" sz="2000" dirty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 smtClean="0">
                    <a:latin typeface="Times New Roman"/>
                    <a:ea typeface="Cambria Math"/>
                    <a:cs typeface="Times New Roman"/>
                  </a:rPr>
                  <a:t>Where </a:t>
                </a:r>
                <a:r>
                  <a:rPr lang="el-GR" sz="2400" dirty="0" smtClean="0">
                    <a:latin typeface="Times New Roman"/>
                    <a:ea typeface="Cambria Math"/>
                    <a:cs typeface="Times New Roman"/>
                  </a:rPr>
                  <a:t>σ</a:t>
                </a:r>
                <a:r>
                  <a:rPr lang="en-US" sz="2400" baseline="-25000" dirty="0" smtClean="0">
                    <a:latin typeface="Times New Roman"/>
                    <a:ea typeface="Cambria Math"/>
                    <a:cs typeface="Times New Roman"/>
                  </a:rPr>
                  <a:t>1</a:t>
                </a:r>
                <a:r>
                  <a:rPr lang="en-US" sz="2400" dirty="0" smtClean="0">
                    <a:latin typeface="Times New Roman"/>
                    <a:ea typeface="Cambria Math"/>
                    <a:cs typeface="Times New Roman"/>
                  </a:rPr>
                  <a:t> is the elastic and </a:t>
                </a:r>
                <a:r>
                  <a:rPr lang="el-GR" sz="2400" dirty="0">
                    <a:latin typeface="Times New Roman"/>
                    <a:ea typeface="Cambria Math"/>
                    <a:cs typeface="Times New Roman"/>
                  </a:rPr>
                  <a:t>σ</a:t>
                </a:r>
                <a:r>
                  <a:rPr lang="en-US" sz="2400" baseline="-25000" dirty="0">
                    <a:latin typeface="Times New Roman"/>
                    <a:ea typeface="Cambria Math"/>
                    <a:cs typeface="Times New Roman"/>
                  </a:rPr>
                  <a:t>2</a:t>
                </a:r>
                <a:r>
                  <a:rPr lang="en-US" sz="2400" dirty="0">
                    <a:latin typeface="Times New Roman"/>
                    <a:ea typeface="Cambria Math"/>
                    <a:cs typeface="Times New Roman"/>
                  </a:rPr>
                  <a:t> </a:t>
                </a:r>
                <a:r>
                  <a:rPr lang="en-US" sz="2400" dirty="0" smtClean="0">
                    <a:latin typeface="Times New Roman"/>
                    <a:ea typeface="Cambria Math"/>
                    <a:cs typeface="Times New Roman"/>
                  </a:rPr>
                  <a:t>is the inelastic scattering terms</a:t>
                </a:r>
              </a:p>
              <a:p>
                <a:pPr marL="457200" lvl="1" indent="0">
                  <a:buNone/>
                </a:pPr>
                <a:endParaRPr lang="en-US" sz="2400" dirty="0" smtClean="0">
                  <a:latin typeface="Times New Roman"/>
                  <a:ea typeface="Cambria Math"/>
                  <a:cs typeface="Times New Roman"/>
                </a:endParaRPr>
              </a:p>
              <a:p>
                <a:r>
                  <a:rPr lang="en-US" sz="2600" dirty="0" smtClean="0">
                    <a:latin typeface="Times New Roman"/>
                    <a:ea typeface="Cambria Math"/>
                    <a:cs typeface="Times New Roman"/>
                  </a:rPr>
                  <a:t>Expanding the </a:t>
                </a:r>
                <a:r>
                  <a:rPr lang="el-GR" sz="2600" dirty="0" smtClean="0">
                    <a:latin typeface="Times New Roman"/>
                    <a:ea typeface="Cambria Math"/>
                    <a:cs typeface="Times New Roman"/>
                  </a:rPr>
                  <a:t>σ</a:t>
                </a:r>
                <a:r>
                  <a:rPr lang="en-US" sz="2600" baseline="-25000" dirty="0" smtClean="0">
                    <a:latin typeface="Times New Roman"/>
                    <a:ea typeface="Cambria Math"/>
                    <a:cs typeface="Times New Roman"/>
                  </a:rPr>
                  <a:t>2</a:t>
                </a:r>
                <a:r>
                  <a:rPr lang="en-US" sz="2600" dirty="0" smtClean="0">
                    <a:latin typeface="Times New Roman"/>
                    <a:ea typeface="Cambria Math"/>
                    <a:cs typeface="Times New Roman"/>
                  </a:rPr>
                  <a:t> in the adjoint Boltzmann equation for n=1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𝑑𝐸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𝑑𝐸</m:t>
                            </m:r>
                          </m:den>
                        </m:f>
                        <m:r>
                          <a:rPr lang="en-US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effective absorption rate and S(E) is the stopping power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594308"/>
                <a:ext cx="8610600" cy="4531855"/>
              </a:xfrm>
              <a:blipFill rotWithShape="1">
                <a:blip r:embed="rId3"/>
                <a:stretch>
                  <a:fillRect l="-1203" b="-4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85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Forward-Adjoint Formalism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94308"/>
                <a:ext cx="8610600" cy="45318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Operator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the CSDA Boltzmann Equation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				</a:t>
                </a: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/>
                        </a:rPr>
                        <m:t>𝐻</m:t>
                      </m:r>
                      <m:r>
                        <a:rPr lang="en-US" sz="2200" b="0" i="1" dirty="0" smtClean="0">
                          <a:latin typeface="Cambria Math"/>
                          <a:ea typeface="Cambria Math"/>
                        </a:rPr>
                        <m:t>=∇∙</m:t>
                      </m:r>
                      <m:r>
                        <m:rPr>
                          <m:sty m:val="p"/>
                        </m:rPr>
                        <a:rPr lang="el-GR" sz="2200" b="0" i="1" dirty="0" smtClean="0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n-US" sz="2200" b="0" i="1" dirty="0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200" b="0" i="1" dirty="0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200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200" b="1" i="1" dirty="0" smtClean="0">
                              <a:latin typeface="Cambria Math"/>
                              <a:ea typeface="Cambria Math"/>
                            </a:rPr>
                            <m:t>𝒓</m:t>
                          </m:r>
                          <m:r>
                            <a:rPr lang="en-US" sz="2200" b="0" i="1" dirty="0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</m:d>
                      <m:r>
                        <a:rPr lang="en-US" sz="2200" b="0" i="1" dirty="0" smtClean="0">
                          <a:latin typeface="Cambria Math"/>
                          <a:ea typeface="Cambria Math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en-US" sz="2200" i="1" dirty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200" i="1" dirty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200" dirty="0">
                                  <a:latin typeface="Cambria Math"/>
                                  <a:ea typeface="Cambria Math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sz="2200" i="1" dirty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2200" i="1" dirty="0">
                              <a:latin typeface="Cambria Math"/>
                              <a:ea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200" i="1" dirty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200" i="1" dirty="0">
                                  <a:latin typeface="Cambria Math"/>
                                  <a:ea typeface="Cambria Math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sz="2200" i="1" dirty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200" i="1" dirty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 dirty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200" b="1" i="1" dirty="0">
                                  <a:latin typeface="Cambria Math"/>
                                  <a:ea typeface="Cambria Math"/>
                                </a:rPr>
                                <m:t>𝒓</m:t>
                              </m:r>
                              <m:r>
                                <a:rPr lang="en-US" sz="2200" i="1" dirty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200" b="0" i="1" dirty="0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  <m:r>
                                <a:rPr lang="en-US" sz="2200" b="0" i="1" dirty="0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200" b="1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l-GR" sz="2200" b="1" dirty="0">
                                      <a:latin typeface="Cambria Math"/>
                                      <a:ea typeface="Cambria Math"/>
                                    </a:rPr>
                                    <m:t>𝛀</m:t>
                                  </m:r>
                                </m:e>
                                <m:sup>
                                  <m:r>
                                    <a:rPr lang="en-US" sz="2200" b="1" i="1" dirty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200" i="1" dirty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l-GR" sz="2200" b="1" dirty="0">
                                  <a:latin typeface="Cambria Math"/>
                                  <a:ea typeface="Cambria Math"/>
                                </a:rPr>
                                <m:t>𝛀</m:t>
                              </m:r>
                            </m:e>
                          </m:d>
                        </m:e>
                      </m:nary>
                      <m:r>
                        <a:rPr lang="en-US" sz="2200" b="0" i="1" dirty="0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den>
                      </m:f>
                      <m:r>
                        <a:rPr lang="en-US" sz="22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sz="22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sz="22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200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Adjoint</a:t>
                </a:r>
                <a:endParaRPr lang="en-US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b="0" i="1" dirty="0" smtClean="0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sz="2200" i="1" dirty="0" smtClean="0">
                              <a:latin typeface="Cambria Math"/>
                            </a:rPr>
                            <m:t>†</m:t>
                          </m:r>
                        </m:sup>
                      </m:sSup>
                      <m:r>
                        <a:rPr lang="en-US" sz="2200" i="1" dirty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200" b="0" i="1" dirty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200" i="1" dirty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sz="2200" i="1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sz="2200" i="1" dirty="0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n-US" sz="2200" i="1" dirty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200" i="1" dirty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200" b="1" i="1" dirty="0">
                              <a:latin typeface="Cambria Math"/>
                              <a:ea typeface="Cambria Math"/>
                            </a:rPr>
                            <m:t>𝒓</m:t>
                          </m:r>
                          <m:r>
                            <a:rPr lang="en-US" sz="2200" i="1" dirty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200" i="1" dirty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</m:d>
                      <m:r>
                        <a:rPr lang="en-US" sz="2200" i="1" dirty="0">
                          <a:latin typeface="Cambria Math"/>
                          <a:ea typeface="Cambria Math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en-US" sz="2200" i="1" dirty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200" i="1" dirty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200" dirty="0">
                                  <a:latin typeface="Cambria Math"/>
                                  <a:ea typeface="Cambria Math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sz="2200" i="1" dirty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2200" i="1" dirty="0">
                              <a:latin typeface="Cambria Math"/>
                              <a:ea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200" i="1" dirty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200" i="1" dirty="0">
                                  <a:latin typeface="Cambria Math"/>
                                  <a:ea typeface="Cambria Math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sz="2200" i="1" dirty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200" i="1" dirty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200" i="1" dirty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 dirty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200" b="1" i="1" dirty="0">
                                  <a:latin typeface="Cambria Math"/>
                                  <a:ea typeface="Cambria Math"/>
                                </a:rPr>
                                <m:t>𝒓</m:t>
                              </m:r>
                              <m:r>
                                <a:rPr lang="en-US" sz="2200" i="1" dirty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200" i="1" dirty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  <m:r>
                                <a:rPr lang="en-US" sz="2200" i="1" dirty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200" b="1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l-GR" sz="2200" b="1" dirty="0">
                                      <a:latin typeface="Cambria Math"/>
                                      <a:ea typeface="Cambria Math"/>
                                    </a:rPr>
                                    <m:t>𝛀</m:t>
                                  </m:r>
                                </m:e>
                                <m:sup>
                                  <m:r>
                                    <a:rPr lang="en-US" sz="2200" b="1" i="1" dirty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200" i="1" dirty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l-GR" sz="2200" b="1" dirty="0">
                                  <a:latin typeface="Cambria Math"/>
                                  <a:ea typeface="Cambria Math"/>
                                </a:rPr>
                                <m:t>𝛀</m:t>
                              </m:r>
                            </m:e>
                          </m:d>
                        </m:e>
                      </m:nary>
                      <m:r>
                        <a:rPr lang="en-US" sz="2200" b="1" i="1" dirty="0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𝑑𝐸</m:t>
                              </m:r>
                            </m:den>
                          </m:f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sz="2200" i="1" dirty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den>
                      </m:f>
                      <m:r>
                        <a:rPr lang="en-US" sz="22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sz="22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sz="22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94308"/>
                <a:ext cx="8610600" cy="4531855"/>
              </a:xfrm>
              <a:blipFill rotWithShape="1">
                <a:blip r:embed="rId2"/>
                <a:stretch>
                  <a:fillRect l="-1700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483419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COE_2</Template>
  <TotalTime>1866</TotalTime>
  <Words>849</Words>
  <Application>Microsoft Office PowerPoint</Application>
  <PresentationFormat>On-screen Show (4:3)</PresentationFormat>
  <Paragraphs>99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Engineering2</vt:lpstr>
      <vt:lpstr>Adjoint Monte Carlo Electron Transport in the Continuous-Slowing-Down Approximation</vt:lpstr>
      <vt:lpstr>Adjoint Electron Transport</vt:lpstr>
      <vt:lpstr>Overview of Method</vt:lpstr>
      <vt:lpstr>Overview of Method</vt:lpstr>
      <vt:lpstr>Forward-Adjoint Formalism</vt:lpstr>
      <vt:lpstr>Forward-Adjoint Formalism</vt:lpstr>
      <vt:lpstr>Forward-Adjoint Formalism</vt:lpstr>
      <vt:lpstr>CSDA Formalism</vt:lpstr>
      <vt:lpstr>Forward-Adjoint Formalism</vt:lpstr>
      <vt:lpstr>Forward-Adjoint Formalism</vt:lpstr>
      <vt:lpstr>Transmission Coef for a Slab</vt:lpstr>
      <vt:lpstr>Transmission Coef for a Slab</vt:lpstr>
      <vt:lpstr>Transmission Coef for a Slab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Radiation Transport Calculations in Treatment Planning</dc:title>
  <dc:creator>Lujoke</dc:creator>
  <cp:lastModifiedBy>Lujoke</cp:lastModifiedBy>
  <cp:revision>40</cp:revision>
  <dcterms:created xsi:type="dcterms:W3CDTF">2014-02-26T22:46:20Z</dcterms:created>
  <dcterms:modified xsi:type="dcterms:W3CDTF">2014-03-13T17:42:53Z</dcterms:modified>
</cp:coreProperties>
</file>