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5" r:id="rId2"/>
    <p:sldId id="261" r:id="rId3"/>
    <p:sldId id="265" r:id="rId4"/>
    <p:sldId id="259" r:id="rId5"/>
    <p:sldId id="285" r:id="rId6"/>
    <p:sldId id="277" r:id="rId7"/>
    <p:sldId id="276" r:id="rId8"/>
    <p:sldId id="279" r:id="rId9"/>
    <p:sldId id="286" r:id="rId10"/>
    <p:sldId id="278" r:id="rId11"/>
    <p:sldId id="282" r:id="rId12"/>
    <p:sldId id="287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89698" autoAdjust="0"/>
  </p:normalViewPr>
  <p:slideViewPr>
    <p:cSldViewPr>
      <p:cViewPr>
        <p:scale>
          <a:sx n="60" d="100"/>
          <a:sy n="60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0A86-7789-46F7-9028-A9D92378B97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E1CE-4550-4917-82A9-EBD8BF7F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Adjoint</a:t>
            </a:r>
            <a:r>
              <a:rPr lang="en-US" baseline="0" dirty="0" smtClean="0"/>
              <a:t> Weight: </a:t>
            </a:r>
          </a:p>
          <a:p>
            <a:r>
              <a:rPr lang="en-US" baseline="0" dirty="0" smtClean="0"/>
              <a:t>Electron Absorption + weight</a:t>
            </a:r>
          </a:p>
          <a:p>
            <a:r>
              <a:rPr lang="en-US" baseline="0" dirty="0" smtClean="0"/>
              <a:t>Electron Production  -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Fokker-Planck</a:t>
            </a:r>
            <a:r>
              <a:rPr lang="en-US" baseline="0" dirty="0" smtClean="0"/>
              <a:t>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6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Fokker-Planck</a:t>
            </a:r>
            <a:r>
              <a:rPr lang="en-US" baseline="0" dirty="0" smtClean="0"/>
              <a:t>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6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Boltzmann inelastic cross</a:t>
            </a:r>
            <a:r>
              <a:rPr lang="en-US" baseline="0" dirty="0" smtClean="0"/>
              <a:t> section required for inversion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scattering of the pseudo group is considered absorption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Therefore the pseudo group will have a small effective absorption cross section, flux will be constant in the group, </a:t>
            </a:r>
            <a:r>
              <a:rPr lang="en-US" dirty="0" err="1" smtClean="0"/>
              <a:t>multigroup</a:t>
            </a:r>
            <a:r>
              <a:rPr lang="en-US" dirty="0" smtClean="0"/>
              <a:t> approximation 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Engineering_web_lrg_wht_ctr2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360488"/>
            <a:ext cx="6038850" cy="35290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uwlogo_web_lrg__wht_ctr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850" y="1360488"/>
            <a:ext cx="5702300" cy="3825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 typeface="Arial"/>
              <a:buChar char="•"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Tx/>
              <a:buNone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i="0" cap="none" spc="100" baseline="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40"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684"/>
            <a:ext cx="4040188" cy="4072479"/>
          </a:xfrm>
          <a:prstGeom prst="rect">
            <a:avLst/>
          </a:prstGeom>
        </p:spPr>
        <p:txBody>
          <a:bodyPr tIns="0"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3684"/>
            <a:ext cx="4041775" cy="4072479"/>
          </a:xfrm>
          <a:prstGeom prst="rect">
            <a:avLst/>
          </a:prstGeom>
        </p:spPr>
        <p:txBody>
          <a:bodyPr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/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800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Eng_swoosh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6B31B75-7E20-46DF-A7AB-365945D346B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4963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8" descr="Engineering_web_sm_wht_fl2.ep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0163"/>
            <a:ext cx="183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0" y="6688138"/>
            <a:ext cx="9166225" cy="1825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Adjoint Charge Deposition and CAD Transport in ITS</a:t>
            </a:r>
            <a:endParaRPr lang="en-US" dirty="0">
              <a:ea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906713"/>
            <a:ext cx="8153399" cy="15001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B. 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Franke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, R. 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Kensek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, H. 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Schriner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, L. 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Lorence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, and F. 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Gelbard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Sandia National Laboratories, 2001</a:t>
            </a:r>
          </a:p>
        </p:txBody>
      </p:sp>
    </p:spTree>
    <p:extLst>
      <p:ext uri="{BB962C8B-B14F-4D97-AF65-F5344CB8AC3E}">
        <p14:creationId xmlns:p14="http://schemas.microsoft.com/office/powerpoint/2010/main" val="2733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Geometries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geometric representation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setup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models may be preexisting in CAD format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geometric tolerances may result in history rejection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can no longer follow particle trajectory if it slips into the cracks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face intersection calculations required for ray tracing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space is well defined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CAD routine for 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ACIS file format was used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will be automatically updated, no maintenance required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format for several commercial CAD packages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outines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interrogate the geometry in the following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manner: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and a direction, determine the closest boundary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point, identify the region enclosing that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on a surface, determine the outgoing surface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point, determine the minimum distance to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the CAD routine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grid is superposed on the entire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is created of all regions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intersect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a void only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not being in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within a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bounding volume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each part and each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ray misses the bounding volume, it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misses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 rays intersecting bounding volumes 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 interrogated only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is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than the closest object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remembers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regions can be entered while exiting a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region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prevents the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zones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being checked more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when determining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headed</a:t>
            </a:r>
          </a:p>
        </p:txBody>
      </p:sp>
    </p:spTree>
    <p:extLst>
      <p:ext uri="{BB962C8B-B14F-4D97-AF65-F5344CB8AC3E}">
        <p14:creationId xmlns:p14="http://schemas.microsoft.com/office/powerpoint/2010/main" val="8854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Deposition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charge deposited is the difference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removal and absorption of charged particles in a medium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removal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nteractions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 energy to secondary charged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secondary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charged particles above the cutoff energy due to Boltzmann interactions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deposited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“absorption” of charged particles slowing down in the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nteractions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leave the particle with less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either the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or an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inelastic Boltzmann interaction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allows for an easier calculation of localized deposition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electronic equilibrium exists with a photon source the charge deposition is highly localized near material interfaces</a:t>
            </a:r>
          </a:p>
        </p:txBody>
      </p:sp>
    </p:spTree>
    <p:extLst>
      <p:ext uri="{BB962C8B-B14F-4D97-AF65-F5344CB8AC3E}">
        <p14:creationId xmlns:p14="http://schemas.microsoft.com/office/powerpoint/2010/main" val="2101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Particle 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Charge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 MITS to charge deposition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ITS and CEPXS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proper adjoint particle source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to the cross section form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low-energy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Adjoint </a:t>
            </a:r>
            <a:r>
              <a:rPr lang="en-US" dirty="0"/>
              <a:t>Electron-Photon with ITS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/>
              </a:rPr>
              <a:t>Coupled </a:t>
            </a:r>
            <a:r>
              <a:rPr lang="en-US" sz="2400" dirty="0">
                <a:latin typeface="Times New Roman"/>
              </a:rPr>
              <a:t>electron-photon transport to solve Boltzmann-Fokker-Planck (BFP) </a:t>
            </a:r>
            <a:r>
              <a:rPr lang="en-US" sz="2400" dirty="0" smtClean="0">
                <a:latin typeface="Times New Roman"/>
              </a:rPr>
              <a:t>equation</a:t>
            </a:r>
            <a:endParaRPr lang="en-US" sz="2400" dirty="0">
              <a:latin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</a:rPr>
              <a:t>The adjoint BFP: </a:t>
            </a:r>
            <a:endParaRPr lang="en-US" sz="2000" dirty="0" smtClean="0">
              <a:latin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</a:endParaRPr>
          </a:p>
          <a:p>
            <a:r>
              <a:rPr lang="en-US" sz="2000" dirty="0" smtClean="0">
                <a:latin typeface="Times New Roman"/>
              </a:rPr>
              <a:t>The </a:t>
            </a:r>
            <a:r>
              <a:rPr lang="en-US" sz="2000" dirty="0">
                <a:latin typeface="Times New Roman"/>
              </a:rPr>
              <a:t>1st line contains the Boltzmann terms </a:t>
            </a:r>
          </a:p>
          <a:p>
            <a:r>
              <a:rPr lang="en-US" sz="2000" dirty="0" smtClean="0">
                <a:latin typeface="Times New Roman"/>
              </a:rPr>
              <a:t>The </a:t>
            </a:r>
            <a:r>
              <a:rPr lang="en-US" sz="2000" dirty="0">
                <a:latin typeface="Times New Roman"/>
              </a:rPr>
              <a:t>2nd line contains the Fokker-Planck terms </a:t>
            </a:r>
          </a:p>
          <a:p>
            <a:pPr lvl="1"/>
            <a:r>
              <a:rPr lang="en-US" sz="1800" dirty="0" smtClean="0">
                <a:latin typeface="Times New Roman"/>
              </a:rPr>
              <a:t>Represent </a:t>
            </a:r>
            <a:r>
              <a:rPr lang="en-US" sz="1800" dirty="0">
                <a:latin typeface="Times New Roman"/>
              </a:rPr>
              <a:t>electron interactions with small deflections or energy loss </a:t>
            </a:r>
          </a:p>
          <a:p>
            <a:r>
              <a:rPr lang="en-US" sz="2000" dirty="0" smtClean="0">
                <a:latin typeface="Times New Roman"/>
              </a:rPr>
              <a:t>α </a:t>
            </a:r>
            <a:r>
              <a:rPr lang="en-US" sz="2000" dirty="0">
                <a:latin typeface="Times New Roman"/>
              </a:rPr>
              <a:t>is the restrictive momentum transfer &amp; S is the restrictive stopping power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74579"/>
            <a:ext cx="8654146" cy="15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/Continuous-Energy (hybrid) Integrated TIGER Series (ITS)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CEPXS/ONELD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 generator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and combinational geometry routines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-Legendre format cross sections into cumulative probability distributions for CM scattering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particle’s group index is needed for Boltzmann scattering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particle’s discrete energy is needed for Fokker-Planck energy loss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Boltzmann-Interaction Contributions to Charge </a:t>
            </a:r>
            <a:r>
              <a:rPr lang="en-US" dirty="0" smtClean="0"/>
              <a:t>Deposition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accurate modeling of the lowest-energy electron group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positive contributions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deposition, 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through the lowest-energy group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total cross-section required for adjoint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invert a non-finite cross section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calculating higher energy adjoint particles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5257800"/>
            <a:ext cx="32575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Lowest-Energy Cross-Section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Boltzmann interaction for the lowest group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pseudo-group is created for the lowest-energy group to “scatter” into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Boltzmann-scattering cross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adjoining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on the transfer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particles between adjoining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lowest group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05400"/>
            <a:ext cx="300037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067300"/>
            <a:ext cx="2543175" cy="1457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91000" y="579596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Adjoint Particle Weight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particle weight at cutoff is equal to the stopping power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adjoint particle speeds up between groups, its weight is adjusted by the ration of stopping powers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to determine the size of the pseudo-group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djoint particle weight in the lowest group can be defined as 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pseudo-group to have the same energy width as the lowest group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19525"/>
            <a:ext cx="1990725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9" y="5257800"/>
            <a:ext cx="2486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Geometries in 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simple geometric shapes (sphere, cylinder,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geometries using Boolean operations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computational run-time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geometry makes intersection calculations for ray tracing easy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spaces is defined, even void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Enormous setup effort for complex geometries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objects just cannot be accurately modeled</a:t>
            </a:r>
          </a:p>
        </p:txBody>
      </p:sp>
    </p:spTree>
    <p:extLst>
      <p:ext uri="{BB962C8B-B14F-4D97-AF65-F5344CB8AC3E}">
        <p14:creationId xmlns:p14="http://schemas.microsoft.com/office/powerpoint/2010/main" val="32137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COE_2</Template>
  <TotalTime>4593</TotalTime>
  <Words>791</Words>
  <Application>Microsoft Office PowerPoint</Application>
  <PresentationFormat>On-screen Show (4:3)</PresentationFormat>
  <Paragraphs>116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Engineering2</vt:lpstr>
      <vt:lpstr>Adjoint Charge Deposition and CAD Transport in ITS</vt:lpstr>
      <vt:lpstr>Charge Deposition</vt:lpstr>
      <vt:lpstr>Adjoint Particle Source for Charge Deposition</vt:lpstr>
      <vt:lpstr>Adjoint Electron-Photon with ITS </vt:lpstr>
      <vt:lpstr>MITS</vt:lpstr>
      <vt:lpstr>Boltzmann-Interaction Contributions to Charge Deposition</vt:lpstr>
      <vt:lpstr>Lowest-Energy Cross-Section</vt:lpstr>
      <vt:lpstr>Adjoint Particle Weight </vt:lpstr>
      <vt:lpstr>Modeling Geometries in ITS</vt:lpstr>
      <vt:lpstr>Modeling Geometries</vt:lpstr>
      <vt:lpstr>Developing CAD routine for ITS</vt:lpstr>
      <vt:lpstr>Speeding up the CAD routine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Transport Calculations in Treatment Planning</dc:title>
  <dc:creator>Lujoke</dc:creator>
  <cp:lastModifiedBy>Lujoke</cp:lastModifiedBy>
  <cp:revision>98</cp:revision>
  <dcterms:created xsi:type="dcterms:W3CDTF">2014-02-26T22:46:20Z</dcterms:created>
  <dcterms:modified xsi:type="dcterms:W3CDTF">2014-05-15T16:07:53Z</dcterms:modified>
</cp:coreProperties>
</file>