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7" d="100"/>
          <a:sy n="117" d="100"/>
        </p:scale>
        <p:origin x="-220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7094"/>
            <a:ext cx="7772400" cy="1470025"/>
          </a:xfrm>
        </p:spPr>
        <p:txBody>
          <a:bodyPr anchor="b" anchorCtr="0"/>
          <a:lstStyle>
            <a:lvl1pPr>
              <a:defRPr sz="5400">
                <a:gradFill>
                  <a:gsLst>
                    <a:gs pos="0">
                      <a:schemeClr val="tx2"/>
                    </a:gs>
                    <a:gs pos="100000">
                      <a:schemeClr val="tx2">
                        <a:lumMod val="75000"/>
                      </a:schemeClr>
                    </a:gs>
                  </a:gsLst>
                  <a:lin ang="5400000" scaled="0"/>
                </a:gradFill>
                <a:effectLst>
                  <a:outerShdw blurRad="50800" dist="25400" dir="5400000" algn="t" rotWithShape="0">
                    <a:prstClr val="black">
                      <a:alpha val="40000"/>
                    </a:prstClr>
                  </a:outerShdw>
                </a:effectLst>
              </a:defRPr>
            </a:lvl1pPr>
          </a:lstStyle>
          <a:p>
            <a:r>
              <a:rPr lang="zh-CN" altLang="en-US" smtClean="0"/>
              <a:t>单击此处编辑母版标题样式</a:t>
            </a:r>
            <a:endParaRPr/>
          </a:p>
        </p:txBody>
      </p:sp>
      <p:sp>
        <p:nvSpPr>
          <p:cNvPr id="3" name="Subtitle 2"/>
          <p:cNvSpPr>
            <a:spLocks noGrp="1"/>
          </p:cNvSpPr>
          <p:nvPr>
            <p:ph type="subTitle" idx="1"/>
          </p:nvPr>
        </p:nvSpPr>
        <p:spPr>
          <a:xfrm>
            <a:off x="685801" y="3810000"/>
            <a:ext cx="7770812" cy="1752600"/>
          </a:xfrm>
        </p:spPr>
        <p:txBody>
          <a:bodyPr>
            <a:normAutofit/>
          </a:bodyPr>
          <a:lstStyle>
            <a:lvl1pPr marL="0" indent="0" algn="ctr">
              <a:spcBef>
                <a:spcPts val="300"/>
              </a:spcBef>
              <a:buNone/>
              <a:defRPr sz="1600">
                <a:gradFill>
                  <a:gsLst>
                    <a:gs pos="0">
                      <a:schemeClr val="tx2"/>
                    </a:gs>
                    <a:gs pos="100000">
                      <a:schemeClr val="tx2">
                        <a:lumMod val="75000"/>
                      </a:schemeClr>
                    </a:gs>
                  </a:gsLst>
                  <a:lin ang="5400000" scaled="0"/>
                </a:gra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a:p>
        </p:txBody>
      </p:sp>
      <p:sp>
        <p:nvSpPr>
          <p:cNvPr id="4" name="Date Placeholder 3"/>
          <p:cNvSpPr>
            <a:spLocks noGrp="1"/>
          </p:cNvSpPr>
          <p:nvPr>
            <p:ph type="dt" sz="half" idx="10"/>
          </p:nvPr>
        </p:nvSpPr>
        <p:spPr/>
        <p:txBody>
          <a:bodyPr/>
          <a:lstStyle/>
          <a:p>
            <a:fld id="{1778F24D-EB19-4AE0-B015-2BEA6D5224F2}" type="datetimeFigureOut">
              <a:rPr lang="en-US" smtClean="0"/>
              <a:t>14-12-4</a:t>
            </a:fld>
            <a:endParaRPr lang="en-US"/>
          </a:p>
        </p:txBody>
      </p:sp>
      <p:sp>
        <p:nvSpPr>
          <p:cNvPr id="5" name="Footer Placeholder 4"/>
          <p:cNvSpPr>
            <a:spLocks noGrp="1"/>
          </p:cNvSpPr>
          <p:nvPr>
            <p:ph type="ftr" sz="quarter" idx="11"/>
          </p:nvPr>
        </p:nvSpPr>
        <p:spPr/>
        <p:txBody>
          <a:bodyPr/>
          <a:lstStyle/>
          <a:p>
            <a:endParaRPr lang="en-US"/>
          </a:p>
        </p:txBody>
      </p:sp>
      <p:pic>
        <p:nvPicPr>
          <p:cNvPr id="7" name="Picture 6" descr="CoverGlyph.png"/>
          <p:cNvPicPr>
            <a:picLocks noChangeAspect="1"/>
          </p:cNvPicPr>
          <p:nvPr/>
        </p:nvPicPr>
        <p:blipFill>
          <a:blip r:embed="rId2"/>
          <a:stretch>
            <a:fillRect/>
          </a:stretch>
        </p:blipFill>
        <p:spPr>
          <a:xfrm>
            <a:off x="4010025" y="3048000"/>
            <a:ext cx="1123950" cy="77152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685800" y="3738282"/>
            <a:ext cx="7770813" cy="1048870"/>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2286000" y="457200"/>
            <a:ext cx="4572000" cy="3173506"/>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5800" y="5181600"/>
            <a:ext cx="7770813" cy="685800"/>
          </a:xfrm>
        </p:spPr>
        <p:txBody>
          <a:bodyPr vert="horz" lIns="91440" tIns="45720" rIns="91440" bIns="45720" rtlCol="0">
            <a:normAutofit/>
          </a:bodyPr>
          <a:lstStyle>
            <a:lvl1pPr marL="0" indent="0" algn="ctr">
              <a:spcBef>
                <a:spcPts val="3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zh-CN" altLang="en-US" smtClean="0"/>
              <a:t>单击此处编辑母版文本样式</a:t>
            </a:r>
          </a:p>
        </p:txBody>
      </p:sp>
      <p:sp>
        <p:nvSpPr>
          <p:cNvPr id="5" name="Date Placeholder 4"/>
          <p:cNvSpPr>
            <a:spLocks noGrp="1"/>
          </p:cNvSpPr>
          <p:nvPr>
            <p:ph type="dt" sz="half" idx="10"/>
          </p:nvPr>
        </p:nvSpPr>
        <p:spPr/>
        <p:txBody>
          <a:bodyPr/>
          <a:lstStyle/>
          <a:p>
            <a:fld id="{1778F24D-EB19-4AE0-B015-2BEA6D5224F2}" type="datetimeFigureOut">
              <a:rPr lang="en-US" smtClean="0"/>
              <a:t>14-12-4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9BD3-E57B-4194-A545-2804EB95D970}" type="slidenum">
              <a:rPr lang="en-US" smtClean="0"/>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4890247"/>
            <a:ext cx="1645920" cy="170411"/>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vl6pPr marL="2286000" indent="-457200">
              <a:defRPr/>
            </a:lvl6pPr>
            <a:lvl7pPr marL="2286000" indent="-457200">
              <a:defRPr/>
            </a:lvl7pPr>
            <a:lvl8pPr marL="2286000" indent="-457200">
              <a:defRPr/>
            </a:lvl8pPr>
            <a:lvl9pPr marL="2286000" indent="-457200">
              <a:defRPr/>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1778F24D-EB19-4AE0-B015-2BEA6D5224F2}" type="datetimeFigureOut">
              <a:rPr lang="en-US" smtClean="0"/>
              <a:t>14-12-4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9BD3-E57B-4194-A545-2804EB95D970}" type="slidenum">
              <a:rPr lang="en-US" smtClean="0"/>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7882"/>
            <a:ext cx="1524000" cy="5325036"/>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685800" y="537882"/>
            <a:ext cx="5889812" cy="5325036"/>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1778F24D-EB19-4AE0-B015-2BEA6D5224F2}" type="datetimeFigureOut">
              <a:rPr lang="en-US" smtClean="0"/>
              <a:t>14-12-4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9BD3-E57B-4194-A545-2804EB95D970}" type="slidenum">
              <a:rPr lang="en-US" smtClean="0"/>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rot="5400000">
            <a:off x="6052928" y="3115195"/>
            <a:ext cx="1645920" cy="170411"/>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1778F24D-EB19-4AE0-B015-2BEA6D5224F2}" type="datetimeFigureOut">
              <a:rPr lang="en-US" smtClean="0"/>
              <a:t>14-12-4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9BD3-E57B-4194-A545-2804EB95D970}" type="slidenum">
              <a:rPr lang="en-US" smtClean="0"/>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626440"/>
            <a:ext cx="7770813" cy="1472184"/>
          </a:xfrm>
        </p:spPr>
        <p:txBody>
          <a:bodyPr anchor="b" anchorCtr="0"/>
          <a:lstStyle>
            <a:lvl1pPr algn="ctr">
              <a:defRPr sz="5400" b="0" i="0"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685800" y="3813048"/>
            <a:ext cx="7770813" cy="1755648"/>
          </a:xfrm>
        </p:spPr>
        <p:txBody>
          <a:bodyPr anchor="t" anchorCtr="0">
            <a:normAutofit/>
          </a:bodyPr>
          <a:lstStyle>
            <a:lvl1pPr marL="0" indent="0" algn="ctr">
              <a:spcBef>
                <a:spcPts val="30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778F24D-EB19-4AE0-B015-2BEA6D5224F2}" type="datetimeFigureOut">
              <a:rPr lang="en-US" smtClean="0"/>
              <a:t>14-12-4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9BD3-E57B-4194-A545-2804EB95D970}" type="slidenum">
              <a:rPr lang="en-US" smtClean="0"/>
              <a:t>‹#›</a:t>
            </a:fld>
            <a:endParaRPr lang="en-US"/>
          </a:p>
        </p:txBody>
      </p:sp>
      <p:pic>
        <p:nvPicPr>
          <p:cNvPr id="7" name="Picture 6" descr="Glyph-SectionHeader.png"/>
          <p:cNvPicPr>
            <a:picLocks noChangeAspect="1"/>
          </p:cNvPicPr>
          <p:nvPr/>
        </p:nvPicPr>
        <p:blipFill>
          <a:blip r:embed="rId2"/>
          <a:stretch>
            <a:fillRect/>
          </a:stretch>
        </p:blipFill>
        <p:spPr>
          <a:xfrm>
            <a:off x="4038600" y="3174066"/>
            <a:ext cx="1066800" cy="5905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6858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8006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1778F24D-EB19-4AE0-B015-2BEA6D5224F2}" type="datetimeFigureOut">
              <a:rPr lang="en-US" smtClean="0"/>
              <a:t>14-12-4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9BD3-E57B-4194-A545-2804EB95D970}" type="slidenum">
              <a:rPr lang="en-US" smtClean="0"/>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8006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006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1778F24D-EB19-4AE0-B015-2BEA6D5224F2}" type="datetimeFigureOut">
              <a:rPr lang="en-US" smtClean="0"/>
              <a:t>14-12-4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0D9BD3-E57B-4194-A545-2804EB95D970}" type="slidenum">
              <a:rPr lang="en-US" smtClean="0"/>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1778F24D-EB19-4AE0-B015-2BEA6D5224F2}" type="datetimeFigureOut">
              <a:rPr lang="en-US" smtClean="0"/>
              <a:t>14-12-4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0D9BD3-E57B-4194-A545-2804EB95D970}" type="slidenum">
              <a:rPr lang="en-US" smtClean="0"/>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8F24D-EB19-4AE0-B015-2BEA6D5224F2}" type="datetimeFigureOut">
              <a:rPr lang="en-US" smtClean="0"/>
              <a:t>14-12-4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0D9BD3-E57B-4194-A545-2804EB95D97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58906" y="914400"/>
            <a:ext cx="3657600" cy="1162050"/>
          </a:xfrm>
        </p:spPr>
        <p:txBody>
          <a:bodyPr anchor="b"/>
          <a:lstStyle>
            <a:lvl1pPr algn="ctr">
              <a:defRPr sz="3800" b="0"/>
            </a:lvl1pPr>
          </a:lstStyle>
          <a:p>
            <a:r>
              <a:rPr lang="zh-CN" altLang="en-US" smtClean="0"/>
              <a:t>单击此处编辑母版标题样式</a:t>
            </a:r>
            <a:endParaRPr/>
          </a:p>
        </p:txBody>
      </p:sp>
      <p:sp>
        <p:nvSpPr>
          <p:cNvPr id="3" name="Content Placeholder 2"/>
          <p:cNvSpPr>
            <a:spLocks noGrp="1"/>
          </p:cNvSpPr>
          <p:nvPr>
            <p:ph idx="1"/>
          </p:nvPr>
        </p:nvSpPr>
        <p:spPr>
          <a:xfrm>
            <a:off x="4796118" y="457199"/>
            <a:ext cx="3657600" cy="5410201"/>
          </a:xfrm>
        </p:spPr>
        <p:txBody>
          <a:bodyPr>
            <a:normAutofit/>
          </a:bodyPr>
          <a:lstStyle>
            <a:lvl1pPr>
              <a:defRPr sz="2400"/>
            </a:lvl1pPr>
            <a:lvl2pPr>
              <a:defRPr sz="2200"/>
            </a:lvl2pPr>
            <a:lvl3pPr>
              <a:defRPr sz="2000"/>
            </a:lvl3pPr>
            <a:lvl4pPr>
              <a:defRPr sz="1800"/>
            </a:lvl4pPr>
            <a:lvl5pPr>
              <a:defRPr sz="1800"/>
            </a:lvl5pPr>
            <a:lvl6pPr marL="2290763" indent="-461963">
              <a:tabLst/>
              <a:defRPr sz="2000"/>
            </a:lvl6pPr>
            <a:lvl7pPr marL="2290763" indent="-461963">
              <a:tabLst/>
              <a:defRPr sz="2000"/>
            </a:lvl7pPr>
            <a:lvl8pPr marL="2290763" indent="-461963">
              <a:tabLst/>
              <a:defRPr sz="2000"/>
            </a:lvl8pPr>
            <a:lvl9pPr marL="2290763" indent="-461963">
              <a:tabLst/>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658906" y="2590799"/>
            <a:ext cx="3657600" cy="2895601"/>
          </a:xfrm>
        </p:spPr>
        <p:txBody>
          <a:bodyPr>
            <a:normAutofit/>
          </a:bodyPr>
          <a:lstStyle>
            <a:lvl1pPr marL="0" indent="0" algn="ctr">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778F24D-EB19-4AE0-B015-2BEA6D5224F2}" type="datetimeFigureOut">
              <a:rPr lang="en-US" smtClean="0"/>
              <a:t>14-12-4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9BD3-E57B-4194-A545-2804EB95D970}" type="slidenum">
              <a:rPr lang="en-US" smtClean="0"/>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1664746" y="2286000"/>
            <a:ext cx="1645920" cy="170411"/>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99013" y="914400"/>
            <a:ext cx="3657600" cy="1161288"/>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58906" y="457200"/>
            <a:ext cx="3657600" cy="5413248"/>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99013" y="2587752"/>
            <a:ext cx="3657600" cy="2898648"/>
          </a:xfrm>
        </p:spPr>
        <p:txBody>
          <a:bodyPr vert="horz" lIns="91440" tIns="45720" rIns="91440" bIns="45720" rtlCol="0">
            <a:normAutofit/>
          </a:bodyPr>
          <a:lstStyle>
            <a:lvl1pPr marL="0" indent="0" algn="ctr">
              <a:spcBef>
                <a:spcPts val="6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zh-CN" altLang="en-US" smtClean="0"/>
              <a:t>单击此处编辑母版文本样式</a:t>
            </a:r>
          </a:p>
        </p:txBody>
      </p:sp>
      <p:sp>
        <p:nvSpPr>
          <p:cNvPr id="5" name="Date Placeholder 4"/>
          <p:cNvSpPr>
            <a:spLocks noGrp="1"/>
          </p:cNvSpPr>
          <p:nvPr>
            <p:ph type="dt" sz="half" idx="10"/>
          </p:nvPr>
        </p:nvSpPr>
        <p:spPr/>
        <p:txBody>
          <a:bodyPr/>
          <a:lstStyle/>
          <a:p>
            <a:fld id="{1778F24D-EB19-4AE0-B015-2BEA6D5224F2}" type="datetimeFigureOut">
              <a:rPr lang="en-US" smtClean="0"/>
              <a:t>14-12-4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9BD3-E57B-4194-A545-2804EB95D970}" type="slidenum">
              <a:rPr lang="en-US" smtClean="0"/>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5804853" y="2286000"/>
            <a:ext cx="1645920" cy="170411"/>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305300" y="6289115"/>
            <a:ext cx="533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190D9BD3-E57B-4194-A545-2804EB95D970}" type="slidenum">
              <a:rPr lang="en-US" smtClean="0"/>
              <a:t>‹#›</a:t>
            </a:fld>
            <a:endParaRPr lang="en-US"/>
          </a:p>
        </p:txBody>
      </p:sp>
      <p:sp>
        <p:nvSpPr>
          <p:cNvPr id="2" name="Title Placeholder 1"/>
          <p:cNvSpPr>
            <a:spLocks noGrp="1"/>
          </p:cNvSpPr>
          <p:nvPr>
            <p:ph type="title"/>
          </p:nvPr>
        </p:nvSpPr>
        <p:spPr>
          <a:xfrm>
            <a:off x="685800" y="67236"/>
            <a:ext cx="7770813" cy="1371600"/>
          </a:xfrm>
          <a:prstGeom prst="rect">
            <a:avLst/>
          </a:prstGeom>
          <a:effectLst/>
        </p:spPr>
        <p:txBody>
          <a:bodyPr vert="horz" lIns="91440" tIns="45720" rIns="91440" bIns="45720" rtlCol="0" anchor="ctr"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685800" y="2209800"/>
            <a:ext cx="7770813" cy="3657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400800" y="6289115"/>
            <a:ext cx="23756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78F24D-EB19-4AE0-B015-2BEA6D5224F2}" type="datetimeFigureOut">
              <a:rPr lang="en-US" smtClean="0"/>
              <a:t>14-12-4</a:t>
            </a:fld>
            <a:endParaRPr lang="en-US"/>
          </a:p>
        </p:txBody>
      </p:sp>
      <p:sp>
        <p:nvSpPr>
          <p:cNvPr id="5" name="Footer Placeholder 4"/>
          <p:cNvSpPr>
            <a:spLocks noGrp="1"/>
          </p:cNvSpPr>
          <p:nvPr>
            <p:ph type="ftr" sz="quarter" idx="3"/>
          </p:nvPr>
        </p:nvSpPr>
        <p:spPr>
          <a:xfrm>
            <a:off x="349624" y="6289115"/>
            <a:ext cx="31555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5000" kern="1200">
          <a:solidFill>
            <a:schemeClr val="tx2"/>
          </a:solidFill>
          <a:effectLst>
            <a:outerShdw blurRad="38100" dist="12700" algn="l" rotWithShape="0">
              <a:prstClr val="black">
                <a:alpha val="40000"/>
              </a:prstClr>
            </a:outerShdw>
          </a:effectLst>
          <a:latin typeface="+mj-lt"/>
          <a:ea typeface="+mj-ea"/>
          <a:cs typeface="+mj-cs"/>
        </a:defRPr>
      </a:lvl1pPr>
    </p:titleStyle>
    <p:bodyStyle>
      <a:lvl1pPr marL="457200" indent="-457200" algn="l" defTabSz="914400" rtl="0" eaLnBrk="1" latinLnBrk="0" hangingPunct="1">
        <a:spcBef>
          <a:spcPts val="2000"/>
        </a:spcBef>
        <a:buClr>
          <a:schemeClr val="accent3"/>
        </a:buClr>
        <a:buFont typeface="Wingdings" pitchFamily="2" charset="2"/>
        <a:buChar char=""/>
        <a:defRPr sz="2400" kern="1200">
          <a:solidFill>
            <a:schemeClr val="tx2"/>
          </a:solidFill>
          <a:latin typeface="+mn-lt"/>
          <a:ea typeface="+mn-ea"/>
          <a:cs typeface="+mn-cs"/>
        </a:defRPr>
      </a:lvl1pPr>
      <a:lvl2pPr marL="914400" indent="-457200" algn="l" defTabSz="914400" rtl="0" eaLnBrk="1" latinLnBrk="0" hangingPunct="1">
        <a:spcBef>
          <a:spcPts val="600"/>
        </a:spcBef>
        <a:buClr>
          <a:schemeClr val="accent3">
            <a:lumMod val="50000"/>
          </a:schemeClr>
        </a:buClr>
        <a:buFont typeface="Wingdings" pitchFamily="2" charset="2"/>
        <a:buChar char=""/>
        <a:defRPr sz="2200" kern="1200">
          <a:solidFill>
            <a:schemeClr val="tx2"/>
          </a:solidFill>
          <a:latin typeface="+mn-lt"/>
          <a:ea typeface="+mn-ea"/>
          <a:cs typeface="+mn-cs"/>
        </a:defRPr>
      </a:lvl2pPr>
      <a:lvl3pPr marL="1371600" indent="-457200" algn="l" defTabSz="914400" rtl="0" eaLnBrk="1" latinLnBrk="0" hangingPunct="1">
        <a:spcBef>
          <a:spcPts val="600"/>
        </a:spcBef>
        <a:buClr>
          <a:schemeClr val="accent3"/>
        </a:buClr>
        <a:buFont typeface="Wingdings" pitchFamily="2" charset="2"/>
        <a:buChar char=""/>
        <a:defRPr sz="2000" kern="1200">
          <a:solidFill>
            <a:schemeClr val="tx2"/>
          </a:solidFill>
          <a:latin typeface="+mn-lt"/>
          <a:ea typeface="+mn-ea"/>
          <a:cs typeface="+mn-cs"/>
        </a:defRPr>
      </a:lvl3pPr>
      <a:lvl4pPr marL="1828800" indent="-457200" algn="l" defTabSz="914400" rtl="0" eaLnBrk="1" latinLnBrk="0" hangingPunct="1">
        <a:spcBef>
          <a:spcPts val="600"/>
        </a:spcBef>
        <a:buClr>
          <a:schemeClr val="accent3">
            <a:lumMod val="50000"/>
          </a:schemeClr>
        </a:buClr>
        <a:buFont typeface="Wingdings" pitchFamily="2" charset="2"/>
        <a:buChar char=""/>
        <a:defRPr sz="1800" kern="1200">
          <a:solidFill>
            <a:schemeClr val="tx2"/>
          </a:solidFill>
          <a:latin typeface="+mn-lt"/>
          <a:ea typeface="+mn-ea"/>
          <a:cs typeface="+mn-cs"/>
        </a:defRPr>
      </a:lvl4pPr>
      <a:lvl5pPr marL="2286000" indent="-457200" algn="l" defTabSz="914400" rtl="0" eaLnBrk="1" latinLnBrk="0" hangingPunct="1">
        <a:spcBef>
          <a:spcPts val="600"/>
        </a:spcBef>
        <a:buClr>
          <a:schemeClr val="accent3"/>
        </a:buClr>
        <a:buFont typeface="Wingdings" pitchFamily="2" charset="2"/>
        <a:buChar char=""/>
        <a:defRPr sz="1800" kern="1200">
          <a:solidFill>
            <a:schemeClr val="tx2"/>
          </a:solidFill>
          <a:latin typeface="+mn-lt"/>
          <a:ea typeface="+mn-ea"/>
          <a:cs typeface="+mn-cs"/>
        </a:defRPr>
      </a:lvl5pPr>
      <a:lvl6pPr marL="27432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6pPr>
      <a:lvl7pPr marL="32051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7pPr>
      <a:lvl8pPr marL="36576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8pPr>
      <a:lvl9pPr marL="41195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前端调试技巧</a:t>
            </a:r>
            <a:endParaRPr kumimoji="1" lang="zh-CN" altLang="en-US" dirty="0"/>
          </a:p>
        </p:txBody>
      </p:sp>
      <p:sp>
        <p:nvSpPr>
          <p:cNvPr id="3" name="副标题 2"/>
          <p:cNvSpPr>
            <a:spLocks noGrp="1"/>
          </p:cNvSpPr>
          <p:nvPr>
            <p:ph type="subTitle" idx="1"/>
          </p:nvPr>
        </p:nvSpPr>
        <p:spPr/>
        <p:txBody>
          <a:bodyPr/>
          <a:lstStyle/>
          <a:p>
            <a:r>
              <a:rPr kumimoji="1" lang="zh-CN" altLang="en-US" dirty="0" smtClean="0"/>
              <a:t>张林 </a:t>
            </a:r>
            <a:r>
              <a:rPr kumimoji="1" lang="en-US" altLang="zh-CN" dirty="0" smtClean="0"/>
              <a:t>2014-9</a:t>
            </a:r>
            <a:endParaRPr kumimoji="1" lang="zh-CN" altLang="en-US" dirty="0"/>
          </a:p>
        </p:txBody>
      </p:sp>
    </p:spTree>
    <p:extLst>
      <p:ext uri="{BB962C8B-B14F-4D97-AF65-F5344CB8AC3E}">
        <p14:creationId xmlns:p14="http://schemas.microsoft.com/office/powerpoint/2010/main" val="4258945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TW" dirty="0" smtClean="0"/>
              <a:t>Fiddle</a:t>
            </a:r>
            <a:endParaRPr kumimoji="1" lang="zh-CN" altLang="en-US" dirty="0"/>
          </a:p>
        </p:txBody>
      </p:sp>
      <p:sp>
        <p:nvSpPr>
          <p:cNvPr id="3" name="内容占位符 2"/>
          <p:cNvSpPr>
            <a:spLocks noGrp="1"/>
          </p:cNvSpPr>
          <p:nvPr>
            <p:ph idx="1"/>
          </p:nvPr>
        </p:nvSpPr>
        <p:spPr/>
        <p:txBody>
          <a:bodyPr/>
          <a:lstStyle/>
          <a:p>
            <a:r>
              <a:rPr kumimoji="1" lang="zh-TW" altLang="en-US" dirty="0" smtClean="0"/>
              <a:t>抓</a:t>
            </a:r>
            <a:r>
              <a:rPr kumimoji="1" lang="zh-TW" altLang="en-US" dirty="0"/>
              <a:t>包</a:t>
            </a:r>
          </a:p>
          <a:p>
            <a:r>
              <a:rPr kumimoji="1" lang="zh-TW" altLang="en-US" dirty="0"/>
              <a:t>代理文件</a:t>
            </a:r>
          </a:p>
          <a:p>
            <a:r>
              <a:rPr kumimoji="1" lang="zh-TW" altLang="en-US" dirty="0"/>
              <a:t>代理服务</a:t>
            </a:r>
          </a:p>
          <a:p>
            <a:r>
              <a:rPr kumimoji="1" lang="zh-TW" altLang="en-US" dirty="0"/>
              <a:t>在线视频：</a:t>
            </a:r>
            <a:r>
              <a:rPr kumimoji="1" lang="en-US" altLang="zh-TW" dirty="0"/>
              <a:t>http://</a:t>
            </a:r>
            <a:r>
              <a:rPr kumimoji="1" lang="en-US" altLang="zh-TW" dirty="0" err="1"/>
              <a:t>www.imooc.com</a:t>
            </a:r>
            <a:r>
              <a:rPr kumimoji="1" lang="en-US" altLang="zh-TW" dirty="0"/>
              <a:t>/learn/37</a:t>
            </a:r>
            <a:endParaRPr kumimoji="1" lang="zh-CN" altLang="en-US" dirty="0"/>
          </a:p>
        </p:txBody>
      </p:sp>
    </p:spTree>
    <p:extLst>
      <p:ext uri="{BB962C8B-B14F-4D97-AF65-F5344CB8AC3E}">
        <p14:creationId xmlns:p14="http://schemas.microsoft.com/office/powerpoint/2010/main" val="1504213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791981"/>
            <a:ext cx="7770813" cy="1371600"/>
          </a:xfrm>
        </p:spPr>
        <p:txBody>
          <a:bodyPr/>
          <a:lstStyle/>
          <a:p>
            <a:r>
              <a:rPr kumimoji="1" lang="zh-CN" altLang="en-US" dirty="0" smtClean="0"/>
              <a:t>调试方针</a:t>
            </a:r>
            <a:endParaRPr kumimoji="1" lang="zh-CN" altLang="en-US" dirty="0"/>
          </a:p>
        </p:txBody>
      </p:sp>
    </p:spTree>
    <p:extLst>
      <p:ext uri="{BB962C8B-B14F-4D97-AF65-F5344CB8AC3E}">
        <p14:creationId xmlns:p14="http://schemas.microsoft.com/office/powerpoint/2010/main" val="1610788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调试方针</a:t>
            </a:r>
            <a:endParaRPr kumimoji="1" lang="zh-CN" altLang="en-US" dirty="0"/>
          </a:p>
        </p:txBody>
      </p:sp>
      <p:sp>
        <p:nvSpPr>
          <p:cNvPr id="3" name="内容占位符 2"/>
          <p:cNvSpPr>
            <a:spLocks noGrp="1"/>
          </p:cNvSpPr>
          <p:nvPr>
            <p:ph idx="1"/>
          </p:nvPr>
        </p:nvSpPr>
        <p:spPr/>
        <p:txBody>
          <a:bodyPr/>
          <a:lstStyle/>
          <a:p>
            <a:r>
              <a:rPr kumimoji="1" lang="zh-CN" altLang="en-US" dirty="0"/>
              <a:t>尽早进行测试</a:t>
            </a:r>
          </a:p>
          <a:p>
            <a:r>
              <a:rPr kumimoji="1" lang="zh-CN" altLang="en-US" dirty="0"/>
              <a:t>技术预研阶段</a:t>
            </a:r>
          </a:p>
          <a:p>
            <a:r>
              <a:rPr kumimoji="1" lang="zh-CN" altLang="en-US" dirty="0"/>
              <a:t>开发过程中，完成一部分功能就回归一下</a:t>
            </a:r>
          </a:p>
          <a:p>
            <a:pPr marL="0" indent="0">
              <a:buNone/>
            </a:pPr>
            <a:endParaRPr kumimoji="1" lang="zh-CN" altLang="en-US" dirty="0"/>
          </a:p>
        </p:txBody>
      </p:sp>
    </p:spTree>
    <p:extLst>
      <p:ext uri="{BB962C8B-B14F-4D97-AF65-F5344CB8AC3E}">
        <p14:creationId xmlns:p14="http://schemas.microsoft.com/office/powerpoint/2010/main" val="48225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调试方针</a:t>
            </a:r>
            <a:endParaRPr kumimoji="1" lang="zh-CN" altLang="en-US" dirty="0"/>
          </a:p>
        </p:txBody>
      </p:sp>
      <p:sp>
        <p:nvSpPr>
          <p:cNvPr id="3" name="内容占位符 2"/>
          <p:cNvSpPr>
            <a:spLocks noGrp="1"/>
          </p:cNvSpPr>
          <p:nvPr>
            <p:ph idx="1"/>
          </p:nvPr>
        </p:nvSpPr>
        <p:spPr/>
        <p:txBody>
          <a:bodyPr/>
          <a:lstStyle/>
          <a:p>
            <a:r>
              <a:rPr kumimoji="1" lang="zh-CN" altLang="en-US" dirty="0"/>
              <a:t>使用模拟数据，排除外界干扰</a:t>
            </a:r>
          </a:p>
          <a:p>
            <a:r>
              <a:rPr kumimoji="1" lang="zh-CN" altLang="en-US" dirty="0"/>
              <a:t>与服务端并行开发</a:t>
            </a:r>
          </a:p>
          <a:p>
            <a:r>
              <a:rPr kumimoji="1" lang="zh-CN" altLang="en-US" dirty="0"/>
              <a:t>方便后期验证</a:t>
            </a:r>
          </a:p>
        </p:txBody>
      </p:sp>
    </p:spTree>
    <p:extLst>
      <p:ext uri="{BB962C8B-B14F-4D97-AF65-F5344CB8AC3E}">
        <p14:creationId xmlns:p14="http://schemas.microsoft.com/office/powerpoint/2010/main" val="1743470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调试方针</a:t>
            </a:r>
            <a:endParaRPr kumimoji="1" lang="zh-CN" altLang="en-US" dirty="0"/>
          </a:p>
        </p:txBody>
      </p:sp>
      <p:sp>
        <p:nvSpPr>
          <p:cNvPr id="3" name="内容占位符 2"/>
          <p:cNvSpPr>
            <a:spLocks noGrp="1"/>
          </p:cNvSpPr>
          <p:nvPr>
            <p:ph idx="1"/>
          </p:nvPr>
        </p:nvSpPr>
        <p:spPr/>
        <p:txBody>
          <a:bodyPr/>
          <a:lstStyle/>
          <a:p>
            <a:r>
              <a:rPr kumimoji="1" lang="zh-CN" altLang="en-US" dirty="0"/>
              <a:t>先局部后整体</a:t>
            </a:r>
          </a:p>
          <a:p>
            <a:r>
              <a:rPr kumimoji="1" lang="zh-CN" altLang="en-US" dirty="0" smtClean="0"/>
              <a:t>功能</a:t>
            </a:r>
            <a:endParaRPr kumimoji="1" lang="en-US" altLang="zh-CN" dirty="0" smtClean="0"/>
          </a:p>
          <a:p>
            <a:r>
              <a:rPr kumimoji="1" lang="zh-CN" altLang="en-US" dirty="0" smtClean="0"/>
              <a:t>组件</a:t>
            </a:r>
            <a:endParaRPr kumimoji="1" lang="en-US" altLang="zh-CN" dirty="0" smtClean="0"/>
          </a:p>
          <a:p>
            <a:r>
              <a:rPr kumimoji="1" lang="zh-CN" altLang="en-US" dirty="0" smtClean="0"/>
              <a:t>页面</a:t>
            </a:r>
            <a:endParaRPr kumimoji="1" lang="zh-CN" altLang="en-US" dirty="0"/>
          </a:p>
        </p:txBody>
      </p:sp>
    </p:spTree>
    <p:extLst>
      <p:ext uri="{BB962C8B-B14F-4D97-AF65-F5344CB8AC3E}">
        <p14:creationId xmlns:p14="http://schemas.microsoft.com/office/powerpoint/2010/main" val="3881370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2640" y="2943959"/>
            <a:ext cx="7770813" cy="1371600"/>
          </a:xfrm>
        </p:spPr>
        <p:txBody>
          <a:bodyPr/>
          <a:lstStyle/>
          <a:p>
            <a:r>
              <a:rPr kumimoji="1" lang="zh-CN" altLang="en-US" dirty="0" smtClean="0"/>
              <a:t>调试方法</a:t>
            </a:r>
            <a:endParaRPr kumimoji="1" lang="zh-CN" altLang="en-US" dirty="0"/>
          </a:p>
        </p:txBody>
      </p:sp>
    </p:spTree>
    <p:extLst>
      <p:ext uri="{BB962C8B-B14F-4D97-AF65-F5344CB8AC3E}">
        <p14:creationId xmlns:p14="http://schemas.microsoft.com/office/powerpoint/2010/main" val="3262117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调试方法</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a:t>确定脚本出错的浏览器，优先从高级浏览器开始调试</a:t>
            </a:r>
          </a:p>
          <a:p>
            <a:r>
              <a:rPr kumimoji="1" lang="zh-CN" altLang="en-US" dirty="0"/>
              <a:t>找到</a:t>
            </a:r>
            <a:r>
              <a:rPr kumimoji="1" lang="en-US" altLang="zh-CN" dirty="0"/>
              <a:t>bug</a:t>
            </a:r>
            <a:r>
              <a:rPr kumimoji="1" lang="zh-CN" altLang="en-US" dirty="0"/>
              <a:t>稳定出错的方式（行为，数据）</a:t>
            </a:r>
          </a:p>
          <a:p>
            <a:r>
              <a:rPr kumimoji="1" lang="zh-CN" altLang="en-US" dirty="0"/>
              <a:t>行为是指界面的操作顺序。 数据包括页面内置数据与远程服务数据（如果是远程服务数据，则需要查看请求是否有问题）</a:t>
            </a:r>
          </a:p>
          <a:p>
            <a:r>
              <a:rPr kumimoji="1" lang="zh-CN" altLang="en-US" dirty="0"/>
              <a:t>界定</a:t>
            </a:r>
            <a:r>
              <a:rPr kumimoji="1" lang="en-US" altLang="zh-CN" dirty="0"/>
              <a:t>bug</a:t>
            </a:r>
            <a:r>
              <a:rPr kumimoji="1" lang="zh-CN" altLang="en-US" dirty="0" smtClean="0"/>
              <a:t>归属</a:t>
            </a:r>
            <a:endParaRPr kumimoji="1" lang="zh-CN" altLang="en-US" dirty="0"/>
          </a:p>
        </p:txBody>
      </p:sp>
    </p:spTree>
    <p:extLst>
      <p:ext uri="{BB962C8B-B14F-4D97-AF65-F5344CB8AC3E}">
        <p14:creationId xmlns:p14="http://schemas.microsoft.com/office/powerpoint/2010/main" val="2144832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调试方法</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a:t>去除干扰，减少页面代码与功能，方便</a:t>
            </a:r>
            <a:r>
              <a:rPr kumimoji="1" lang="en-US" altLang="zh-CN" dirty="0"/>
              <a:t>bug</a:t>
            </a:r>
            <a:r>
              <a:rPr kumimoji="1" lang="zh-CN" altLang="en-US" dirty="0"/>
              <a:t>的定位。</a:t>
            </a:r>
          </a:p>
          <a:p>
            <a:r>
              <a:rPr kumimoji="1" lang="zh-CN" altLang="en-US" dirty="0"/>
              <a:t>善用</a:t>
            </a:r>
            <a:r>
              <a:rPr kumimoji="1" lang="en-US" altLang="zh-CN" dirty="0"/>
              <a:t>debugger</a:t>
            </a:r>
            <a:r>
              <a:rPr kumimoji="1" lang="zh-CN" altLang="en-US" dirty="0"/>
              <a:t>，在那些文件不好定位的地方，使用</a:t>
            </a:r>
            <a:r>
              <a:rPr kumimoji="1" lang="en-US" altLang="zh-CN" dirty="0"/>
              <a:t>debugger</a:t>
            </a:r>
          </a:p>
          <a:p>
            <a:r>
              <a:rPr kumimoji="1" lang="zh-CN" altLang="en-US" dirty="0"/>
              <a:t>使用框架本身的调试功能</a:t>
            </a:r>
          </a:p>
          <a:p>
            <a:r>
              <a:rPr kumimoji="1" lang="zh-CN" altLang="en-US" dirty="0"/>
              <a:t>使用代理工具，模拟线上环境</a:t>
            </a:r>
            <a:endParaRPr kumimoji="1" lang="zh-CN" altLang="en-US" dirty="0"/>
          </a:p>
        </p:txBody>
      </p:sp>
    </p:spTree>
    <p:extLst>
      <p:ext uri="{BB962C8B-B14F-4D97-AF65-F5344CB8AC3E}">
        <p14:creationId xmlns:p14="http://schemas.microsoft.com/office/powerpoint/2010/main" val="703145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705138"/>
            <a:ext cx="7770813" cy="1371600"/>
          </a:xfrm>
        </p:spPr>
        <p:txBody>
          <a:bodyPr/>
          <a:lstStyle/>
          <a:p>
            <a:r>
              <a:rPr kumimoji="1" lang="zh-CN" altLang="en-US" dirty="0" smtClean="0"/>
              <a:t>错误类型</a:t>
            </a:r>
            <a:endParaRPr kumimoji="1" lang="zh-CN" altLang="en-US" dirty="0"/>
          </a:p>
        </p:txBody>
      </p:sp>
    </p:spTree>
    <p:extLst>
      <p:ext uri="{BB962C8B-B14F-4D97-AF65-F5344CB8AC3E}">
        <p14:creationId xmlns:p14="http://schemas.microsoft.com/office/powerpoint/2010/main" val="109680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3600" dirty="0" err="1"/>
              <a:t>SyntaxError</a:t>
            </a:r>
            <a:r>
              <a:rPr kumimoji="1" lang="en-US" altLang="zh-CN" sz="3600" dirty="0"/>
              <a:t>: Unexpected </a:t>
            </a:r>
            <a:r>
              <a:rPr kumimoji="1" lang="en-US" altLang="zh-CN" sz="3600" dirty="0" smtClean="0"/>
              <a:t>token</a:t>
            </a:r>
            <a:endParaRPr kumimoji="1" lang="zh-CN" altLang="en-US" sz="3600" dirty="0"/>
          </a:p>
        </p:txBody>
      </p:sp>
      <p:sp>
        <p:nvSpPr>
          <p:cNvPr id="3" name="内容占位符 2"/>
          <p:cNvSpPr>
            <a:spLocks noGrp="1"/>
          </p:cNvSpPr>
          <p:nvPr>
            <p:ph idx="1"/>
          </p:nvPr>
        </p:nvSpPr>
        <p:spPr/>
        <p:txBody>
          <a:bodyPr/>
          <a:lstStyle/>
          <a:p>
            <a:r>
              <a:rPr kumimoji="1" lang="zh-CN" altLang="en-US" dirty="0" smtClean="0"/>
              <a:t>语法解析错误</a:t>
            </a:r>
            <a:endParaRPr kumimoji="1" lang="zh-CN" altLang="en-US" dirty="0"/>
          </a:p>
          <a:p>
            <a:r>
              <a:rPr kumimoji="1" lang="zh-CN" altLang="en-US" dirty="0"/>
              <a:t>如果浏览器的</a:t>
            </a:r>
            <a:r>
              <a:rPr kumimoji="1" lang="en-US" altLang="zh-CN" dirty="0"/>
              <a:t>debug</a:t>
            </a:r>
            <a:r>
              <a:rPr kumimoji="1" lang="zh-CN" altLang="en-US" dirty="0"/>
              <a:t>工具能够提示具体位置，可以在提示位置和前后进行查找，有时候提示的位置并不准确，</a:t>
            </a:r>
          </a:p>
          <a:p>
            <a:r>
              <a:rPr kumimoji="1" lang="zh-CN" altLang="en-US" dirty="0"/>
              <a:t>也有可能出错位置在提示位置的上面一两行</a:t>
            </a:r>
          </a:p>
        </p:txBody>
      </p:sp>
    </p:spTree>
    <p:extLst>
      <p:ext uri="{BB962C8B-B14F-4D97-AF65-F5344CB8AC3E}">
        <p14:creationId xmlns:p14="http://schemas.microsoft.com/office/powerpoint/2010/main" val="1207858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目录</a:t>
            </a: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zh-CN" altLang="en-US" dirty="0"/>
              <a:t>准备知识 </a:t>
            </a:r>
          </a:p>
          <a:p>
            <a:r>
              <a:rPr kumimoji="1" lang="zh-CN" altLang="en-US" dirty="0"/>
              <a:t>工具介绍 </a:t>
            </a:r>
          </a:p>
          <a:p>
            <a:r>
              <a:rPr kumimoji="1" lang="zh-CN" altLang="en-US" dirty="0"/>
              <a:t>调试方针 </a:t>
            </a:r>
          </a:p>
          <a:p>
            <a:r>
              <a:rPr kumimoji="1" lang="zh-CN" altLang="en-US" dirty="0"/>
              <a:t>调试方法 </a:t>
            </a:r>
          </a:p>
          <a:p>
            <a:r>
              <a:rPr kumimoji="1" lang="zh-CN" altLang="en-US" dirty="0"/>
              <a:t>错误类型 </a:t>
            </a:r>
          </a:p>
          <a:p>
            <a:r>
              <a:rPr kumimoji="1" lang="zh-CN" altLang="en-US" dirty="0"/>
              <a:t>错误类型 </a:t>
            </a:r>
          </a:p>
          <a:p>
            <a:r>
              <a:rPr kumimoji="1" lang="zh-CN" altLang="en-US" dirty="0"/>
              <a:t>常见</a:t>
            </a:r>
            <a:r>
              <a:rPr kumimoji="1" lang="en-US" altLang="zh-CN" dirty="0"/>
              <a:t>bug</a:t>
            </a:r>
            <a:endParaRPr kumimoji="1" lang="zh-CN" altLang="en-US" dirty="0"/>
          </a:p>
        </p:txBody>
      </p:sp>
    </p:spTree>
    <p:extLst>
      <p:ext uri="{BB962C8B-B14F-4D97-AF65-F5344CB8AC3E}">
        <p14:creationId xmlns:p14="http://schemas.microsoft.com/office/powerpoint/2010/main" val="657042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TW" sz="3600" dirty="0" err="1"/>
              <a:t>ReferenceError</a:t>
            </a:r>
            <a:r>
              <a:rPr kumimoji="1" lang="en-US" altLang="zh-TW" sz="3600" dirty="0"/>
              <a:t>: a is not defined</a:t>
            </a:r>
            <a:endParaRPr kumimoji="1" lang="zh-CN" altLang="en-US" sz="3600" dirty="0"/>
          </a:p>
        </p:txBody>
      </p:sp>
      <p:sp>
        <p:nvSpPr>
          <p:cNvPr id="6" name="矩形 5"/>
          <p:cNvSpPr/>
          <p:nvPr/>
        </p:nvSpPr>
        <p:spPr>
          <a:xfrm>
            <a:off x="1547859" y="2068218"/>
            <a:ext cx="6289468" cy="4071885"/>
          </a:xfrm>
          <a:prstGeom prst="rect">
            <a:avLst/>
          </a:prstGeom>
        </p:spPr>
        <p:txBody>
          <a:bodyPr wrap="square">
            <a:spAutoFit/>
          </a:bodyPr>
          <a:lstStyle/>
          <a:p>
            <a:pPr>
              <a:lnSpc>
                <a:spcPct val="120000"/>
              </a:lnSpc>
            </a:pPr>
            <a:r>
              <a:rPr lang="zh-TW" altLang="en-US" dirty="0"/>
              <a:t>引用错误</a:t>
            </a:r>
          </a:p>
          <a:p>
            <a:pPr>
              <a:lnSpc>
                <a:spcPct val="120000"/>
              </a:lnSpc>
            </a:pPr>
            <a:r>
              <a:rPr lang="zh-TW" altLang="en-US" dirty="0"/>
              <a:t>一般是变量未定义即使用导致</a:t>
            </a:r>
          </a:p>
          <a:p>
            <a:pPr>
              <a:lnSpc>
                <a:spcPct val="120000"/>
              </a:lnSpc>
            </a:pPr>
            <a:endParaRPr lang="zh-TW" altLang="en-US" dirty="0"/>
          </a:p>
          <a:p>
            <a:pPr>
              <a:lnSpc>
                <a:spcPct val="120000"/>
              </a:lnSpc>
            </a:pPr>
            <a:r>
              <a:rPr lang="zh-TW" altLang="en-US" dirty="0"/>
              <a:t>错误</a:t>
            </a:r>
          </a:p>
          <a:p>
            <a:pPr>
              <a:lnSpc>
                <a:spcPct val="120000"/>
              </a:lnSpc>
            </a:pPr>
            <a:r>
              <a:rPr lang="zh-TW" altLang="en-US" dirty="0"/>
              <a:t> </a:t>
            </a:r>
            <a:r>
              <a:rPr lang="en-US" altLang="zh-TW" dirty="0">
                <a:solidFill>
                  <a:srgbClr val="FF0000"/>
                </a:solidFill>
              </a:rPr>
              <a:t>if (a){</a:t>
            </a:r>
          </a:p>
          <a:p>
            <a:pPr>
              <a:lnSpc>
                <a:spcPct val="120000"/>
              </a:lnSpc>
            </a:pPr>
            <a:endParaRPr lang="en-US" altLang="zh-TW" dirty="0">
              <a:solidFill>
                <a:srgbClr val="FF0000"/>
              </a:solidFill>
            </a:endParaRPr>
          </a:p>
          <a:p>
            <a:pPr>
              <a:lnSpc>
                <a:spcPct val="120000"/>
              </a:lnSpc>
            </a:pPr>
            <a:r>
              <a:rPr lang="en-US" altLang="zh-TW" dirty="0">
                <a:solidFill>
                  <a:srgbClr val="FF0000"/>
                </a:solidFill>
              </a:rPr>
              <a:t> } </a:t>
            </a:r>
          </a:p>
          <a:p>
            <a:pPr>
              <a:lnSpc>
                <a:spcPct val="120000"/>
              </a:lnSpc>
            </a:pPr>
            <a:endParaRPr lang="en-US" altLang="zh-TW" dirty="0"/>
          </a:p>
          <a:p>
            <a:pPr>
              <a:lnSpc>
                <a:spcPct val="120000"/>
              </a:lnSpc>
            </a:pPr>
            <a:r>
              <a:rPr lang="zh-TW" altLang="en-US" dirty="0"/>
              <a:t>推荐</a:t>
            </a:r>
          </a:p>
          <a:p>
            <a:pPr>
              <a:lnSpc>
                <a:spcPct val="120000"/>
              </a:lnSpc>
            </a:pPr>
            <a:r>
              <a:rPr lang="zh-TW" altLang="en-US" dirty="0"/>
              <a:t> </a:t>
            </a:r>
            <a:r>
              <a:rPr lang="en-US" altLang="zh-TW" dirty="0">
                <a:solidFill>
                  <a:srgbClr val="0000FF"/>
                </a:solidFill>
              </a:rPr>
              <a:t>if (</a:t>
            </a:r>
            <a:r>
              <a:rPr lang="en-US" altLang="zh-TW" dirty="0" err="1">
                <a:solidFill>
                  <a:srgbClr val="0000FF"/>
                </a:solidFill>
              </a:rPr>
              <a:t>typeof</a:t>
            </a:r>
            <a:r>
              <a:rPr lang="en-US" altLang="zh-TW" dirty="0">
                <a:solidFill>
                  <a:srgbClr val="0000FF"/>
                </a:solidFill>
              </a:rPr>
              <a:t> a !== 'undefined') {</a:t>
            </a:r>
          </a:p>
          <a:p>
            <a:pPr>
              <a:lnSpc>
                <a:spcPct val="120000"/>
              </a:lnSpc>
            </a:pPr>
            <a:endParaRPr lang="en-US" altLang="zh-TW" dirty="0">
              <a:solidFill>
                <a:srgbClr val="0000FF"/>
              </a:solidFill>
            </a:endParaRPr>
          </a:p>
          <a:p>
            <a:pPr>
              <a:lnSpc>
                <a:spcPct val="120000"/>
              </a:lnSpc>
            </a:pPr>
            <a:r>
              <a:rPr lang="en-US" altLang="zh-TW" dirty="0">
                <a:solidFill>
                  <a:srgbClr val="0000FF"/>
                </a:solidFill>
              </a:rPr>
              <a:t> }</a:t>
            </a:r>
            <a:endParaRPr lang="zh-CN" altLang="en-US" dirty="0">
              <a:solidFill>
                <a:srgbClr val="0000FF"/>
              </a:solidFill>
            </a:endParaRPr>
          </a:p>
        </p:txBody>
      </p:sp>
    </p:spTree>
    <p:extLst>
      <p:ext uri="{BB962C8B-B14F-4D97-AF65-F5344CB8AC3E}">
        <p14:creationId xmlns:p14="http://schemas.microsoft.com/office/powerpoint/2010/main" val="112651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TW" sz="3600" dirty="0" err="1"/>
              <a:t>TypeError</a:t>
            </a:r>
            <a:r>
              <a:rPr kumimoji="1" lang="en-US" altLang="zh-TW" sz="3600" dirty="0"/>
              <a:t>: undefined is not a function</a:t>
            </a:r>
            <a:endParaRPr kumimoji="1" lang="zh-CN" altLang="en-US" sz="3600" dirty="0"/>
          </a:p>
        </p:txBody>
      </p:sp>
      <p:sp>
        <p:nvSpPr>
          <p:cNvPr id="6" name="矩形 5"/>
          <p:cNvSpPr/>
          <p:nvPr/>
        </p:nvSpPr>
        <p:spPr>
          <a:xfrm>
            <a:off x="1547859" y="2068218"/>
            <a:ext cx="6289468" cy="1412694"/>
          </a:xfrm>
          <a:prstGeom prst="rect">
            <a:avLst/>
          </a:prstGeom>
        </p:spPr>
        <p:txBody>
          <a:bodyPr wrap="square">
            <a:spAutoFit/>
          </a:bodyPr>
          <a:lstStyle/>
          <a:p>
            <a:pPr>
              <a:lnSpc>
                <a:spcPct val="120000"/>
              </a:lnSpc>
            </a:pPr>
            <a:r>
              <a:rPr lang="zh-TW" altLang="en-US" dirty="0" smtClean="0"/>
              <a:t>类型错误</a:t>
            </a:r>
            <a:endParaRPr lang="en-US" altLang="zh-TW" dirty="0" smtClean="0"/>
          </a:p>
          <a:p>
            <a:pPr>
              <a:lnSpc>
                <a:spcPct val="120000"/>
              </a:lnSpc>
            </a:pPr>
            <a:endParaRPr lang="zh-TW" altLang="en-US" dirty="0"/>
          </a:p>
          <a:p>
            <a:pPr>
              <a:lnSpc>
                <a:spcPct val="120000"/>
              </a:lnSpc>
            </a:pPr>
            <a:r>
              <a:rPr lang="zh-TW" altLang="en-US" dirty="0"/>
              <a:t>一般引起原因是引用对象出现了问题，并不是你期望使用的对象，需要进行断点追踪查看对象错误的原因。</a:t>
            </a:r>
            <a:endParaRPr lang="zh-CN" altLang="en-US" dirty="0">
              <a:solidFill>
                <a:srgbClr val="0000FF"/>
              </a:solidFill>
            </a:endParaRPr>
          </a:p>
        </p:txBody>
      </p:sp>
    </p:spTree>
    <p:extLst>
      <p:ext uri="{BB962C8B-B14F-4D97-AF65-F5344CB8AC3E}">
        <p14:creationId xmlns:p14="http://schemas.microsoft.com/office/powerpoint/2010/main" val="4186379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zh-CN" altLang="en-US" sz="3600" dirty="0"/>
              <a:t>其他错误类型</a:t>
            </a:r>
          </a:p>
        </p:txBody>
      </p:sp>
      <p:sp>
        <p:nvSpPr>
          <p:cNvPr id="6" name="矩形 5"/>
          <p:cNvSpPr/>
          <p:nvPr/>
        </p:nvSpPr>
        <p:spPr>
          <a:xfrm>
            <a:off x="1547859" y="2068218"/>
            <a:ext cx="6289468" cy="3393237"/>
          </a:xfrm>
          <a:prstGeom prst="rect">
            <a:avLst/>
          </a:prstGeom>
        </p:spPr>
        <p:txBody>
          <a:bodyPr wrap="square">
            <a:spAutoFit/>
          </a:bodyPr>
          <a:lstStyle/>
          <a:p>
            <a:pPr>
              <a:lnSpc>
                <a:spcPct val="150000"/>
              </a:lnSpc>
            </a:pPr>
            <a:r>
              <a:rPr lang="en-US" altLang="zh-TW" dirty="0" err="1"/>
              <a:t>EvalError</a:t>
            </a:r>
            <a:endParaRPr lang="en-US" altLang="zh-TW" dirty="0"/>
          </a:p>
          <a:p>
            <a:pPr>
              <a:lnSpc>
                <a:spcPct val="150000"/>
              </a:lnSpc>
            </a:pPr>
            <a:r>
              <a:rPr lang="en-US" altLang="zh-TW" dirty="0" err="1"/>
              <a:t>RangeError</a:t>
            </a:r>
            <a:endParaRPr lang="en-US" altLang="zh-TW" dirty="0"/>
          </a:p>
          <a:p>
            <a:pPr>
              <a:lnSpc>
                <a:spcPct val="150000"/>
              </a:lnSpc>
            </a:pPr>
            <a:r>
              <a:rPr lang="en-US" altLang="zh-TW" dirty="0" err="1"/>
              <a:t>URIError</a:t>
            </a:r>
            <a:r>
              <a:rPr lang="en-US" altLang="zh-TW" dirty="0"/>
              <a:t>: URI malformed</a:t>
            </a:r>
          </a:p>
          <a:p>
            <a:pPr>
              <a:lnSpc>
                <a:spcPct val="150000"/>
              </a:lnSpc>
            </a:pPr>
            <a:r>
              <a:rPr lang="en-US" altLang="zh-TW" dirty="0"/>
              <a:t>  </a:t>
            </a:r>
            <a:r>
              <a:rPr lang="en-US" altLang="zh-TW" dirty="0" err="1">
                <a:solidFill>
                  <a:srgbClr val="FF0000"/>
                </a:solidFill>
              </a:rPr>
              <a:t>var</a:t>
            </a:r>
            <a:r>
              <a:rPr lang="en-US" altLang="zh-TW" dirty="0">
                <a:solidFill>
                  <a:srgbClr val="FF0000"/>
                </a:solidFill>
              </a:rPr>
              <a:t> name = '</a:t>
            </a:r>
            <a:r>
              <a:rPr lang="en-US" altLang="zh-TW" dirty="0" err="1">
                <a:solidFill>
                  <a:srgbClr val="FF0000"/>
                </a:solidFill>
              </a:rPr>
              <a:t>abc</a:t>
            </a:r>
            <a:r>
              <a:rPr lang="zh-TW" altLang="en-US" dirty="0">
                <a:solidFill>
                  <a:srgbClr val="FF0000"/>
                </a:solidFill>
              </a:rPr>
              <a:t>张林</a:t>
            </a:r>
            <a:r>
              <a:rPr lang="en-US" altLang="zh-TW" dirty="0">
                <a:solidFill>
                  <a:srgbClr val="FF0000"/>
                </a:solidFill>
              </a:rPr>
              <a:t>';</a:t>
            </a:r>
          </a:p>
          <a:p>
            <a:pPr>
              <a:lnSpc>
                <a:spcPct val="150000"/>
              </a:lnSpc>
            </a:pPr>
            <a:r>
              <a:rPr lang="en-US" altLang="zh-TW" dirty="0">
                <a:solidFill>
                  <a:srgbClr val="FF0000"/>
                </a:solidFill>
              </a:rPr>
              <a:t>  </a:t>
            </a:r>
            <a:r>
              <a:rPr lang="en-US" altLang="zh-TW" dirty="0" err="1">
                <a:solidFill>
                  <a:srgbClr val="FF0000"/>
                </a:solidFill>
              </a:rPr>
              <a:t>var</a:t>
            </a:r>
            <a:r>
              <a:rPr lang="en-US" altLang="zh-TW" dirty="0">
                <a:solidFill>
                  <a:srgbClr val="FF0000"/>
                </a:solidFill>
              </a:rPr>
              <a:t> </a:t>
            </a:r>
            <a:r>
              <a:rPr lang="en-US" altLang="zh-TW" dirty="0" err="1">
                <a:solidFill>
                  <a:srgbClr val="FF0000"/>
                </a:solidFill>
              </a:rPr>
              <a:t>escapeName</a:t>
            </a:r>
            <a:r>
              <a:rPr lang="en-US" altLang="zh-TW" dirty="0">
                <a:solidFill>
                  <a:srgbClr val="FF0000"/>
                </a:solidFill>
              </a:rPr>
              <a:t> = escape(name);</a:t>
            </a:r>
          </a:p>
          <a:p>
            <a:pPr>
              <a:lnSpc>
                <a:spcPct val="150000"/>
              </a:lnSpc>
            </a:pPr>
            <a:r>
              <a:rPr lang="en-US" altLang="zh-TW" dirty="0">
                <a:solidFill>
                  <a:srgbClr val="FF0000"/>
                </a:solidFill>
              </a:rPr>
              <a:t>  </a:t>
            </a:r>
            <a:r>
              <a:rPr lang="en-US" altLang="zh-TW" dirty="0" err="1">
                <a:solidFill>
                  <a:srgbClr val="FF0000"/>
                </a:solidFill>
              </a:rPr>
              <a:t>decodeURIComponent</a:t>
            </a:r>
            <a:r>
              <a:rPr lang="en-US" altLang="zh-TW" dirty="0">
                <a:solidFill>
                  <a:srgbClr val="FF0000"/>
                </a:solidFill>
              </a:rPr>
              <a:t>(</a:t>
            </a:r>
            <a:r>
              <a:rPr lang="en-US" altLang="zh-TW" dirty="0" err="1">
                <a:solidFill>
                  <a:srgbClr val="FF0000"/>
                </a:solidFill>
              </a:rPr>
              <a:t>escapeName</a:t>
            </a:r>
            <a:r>
              <a:rPr lang="en-US" altLang="zh-TW" dirty="0">
                <a:solidFill>
                  <a:srgbClr val="FF0000"/>
                </a:solidFill>
              </a:rPr>
              <a:t>);</a:t>
            </a:r>
          </a:p>
          <a:p>
            <a:pPr>
              <a:lnSpc>
                <a:spcPct val="150000"/>
              </a:lnSpc>
            </a:pPr>
            <a:r>
              <a:rPr lang="en-US" altLang="zh-TW" dirty="0" err="1"/>
              <a:t>RangeError</a:t>
            </a:r>
            <a:r>
              <a:rPr lang="en-US" altLang="zh-TW" dirty="0"/>
              <a:t>: Invalid array length</a:t>
            </a:r>
          </a:p>
          <a:p>
            <a:pPr>
              <a:lnSpc>
                <a:spcPct val="150000"/>
              </a:lnSpc>
            </a:pPr>
            <a:r>
              <a:rPr lang="zh-CN" altLang="en-US" dirty="0" smtClean="0"/>
              <a:t>  </a:t>
            </a:r>
            <a:r>
              <a:rPr lang="en-US" altLang="zh-TW" dirty="0" smtClean="0">
                <a:solidFill>
                  <a:srgbClr val="FF0000"/>
                </a:solidFill>
              </a:rPr>
              <a:t>[</a:t>
            </a:r>
            <a:r>
              <a:rPr lang="en-US" altLang="zh-TW" dirty="0">
                <a:solidFill>
                  <a:srgbClr val="FF0000"/>
                </a:solidFill>
              </a:rPr>
              <a:t>].length = -1;</a:t>
            </a:r>
            <a:endParaRPr lang="zh-CN" altLang="en-US" dirty="0">
              <a:solidFill>
                <a:srgbClr val="FF0000"/>
              </a:solidFill>
            </a:endParaRPr>
          </a:p>
        </p:txBody>
      </p:sp>
    </p:spTree>
    <p:extLst>
      <p:ext uri="{BB962C8B-B14F-4D97-AF65-F5344CB8AC3E}">
        <p14:creationId xmlns:p14="http://schemas.microsoft.com/office/powerpoint/2010/main" val="3545734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a:t>
            </a:r>
            <a:r>
              <a:rPr lang="en-US" altLang="zh-CN" dirty="0" err="1"/>
              <a:t>ie</a:t>
            </a:r>
            <a:r>
              <a:rPr lang="zh-CN" altLang="en-US" dirty="0"/>
              <a:t>和</a:t>
            </a:r>
            <a:r>
              <a:rPr lang="en-US" altLang="zh-CN" dirty="0" smtClean="0"/>
              <a:t>ie6</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err="1"/>
              <a:t>ie</a:t>
            </a:r>
            <a:r>
              <a:rPr kumimoji="1" lang="zh-CN" altLang="en-US" dirty="0"/>
              <a:t>下面显示的错误信息一般是中文的，低版本</a:t>
            </a:r>
            <a:r>
              <a:rPr kumimoji="1" lang="en-US" altLang="zh-CN" dirty="0" err="1"/>
              <a:t>ie</a:t>
            </a:r>
            <a:r>
              <a:rPr kumimoji="1" lang="zh-CN" altLang="en-US" dirty="0"/>
              <a:t>错误信息比较笼统</a:t>
            </a:r>
          </a:p>
          <a:p>
            <a:pPr marL="0" indent="0">
              <a:buNone/>
            </a:pPr>
            <a:r>
              <a:rPr kumimoji="1" lang="zh-CN" altLang="en-US" dirty="0"/>
              <a:t>其实，在</a:t>
            </a:r>
            <a:r>
              <a:rPr kumimoji="1" lang="en-US" altLang="zh-CN" dirty="0"/>
              <a:t>ie6</a:t>
            </a:r>
            <a:r>
              <a:rPr kumimoji="1" lang="zh-CN" altLang="en-US" dirty="0"/>
              <a:t>下面，基本只会看到两种错误提示</a:t>
            </a:r>
          </a:p>
          <a:p>
            <a:pPr marL="0" indent="0">
              <a:buNone/>
            </a:pPr>
            <a:r>
              <a:rPr kumimoji="1" lang="zh-CN" altLang="en-US" dirty="0"/>
              <a:t>错误消息：缺少对象</a:t>
            </a:r>
          </a:p>
          <a:p>
            <a:pPr marL="0" indent="0">
              <a:buNone/>
            </a:pPr>
            <a:r>
              <a:rPr kumimoji="1" lang="zh-CN" altLang="en-US" dirty="0"/>
              <a:t>错误消息：语法错误</a:t>
            </a:r>
          </a:p>
        </p:txBody>
      </p:sp>
    </p:spTree>
    <p:extLst>
      <p:ext uri="{BB962C8B-B14F-4D97-AF65-F5344CB8AC3E}">
        <p14:creationId xmlns:p14="http://schemas.microsoft.com/office/powerpoint/2010/main" val="1732201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705138"/>
            <a:ext cx="7770813" cy="1371600"/>
          </a:xfrm>
        </p:spPr>
        <p:txBody>
          <a:bodyPr/>
          <a:lstStyle/>
          <a:p>
            <a:r>
              <a:rPr kumimoji="1" lang="zh-CN" altLang="en-US" dirty="0" smtClean="0"/>
              <a:t>常见</a:t>
            </a:r>
            <a:r>
              <a:rPr kumimoji="1" lang="en-US" altLang="zh-CN" dirty="0" smtClean="0"/>
              <a:t>bug</a:t>
            </a:r>
            <a:endParaRPr kumimoji="1" lang="zh-CN" altLang="en-US" dirty="0"/>
          </a:p>
        </p:txBody>
      </p:sp>
    </p:spTree>
    <p:extLst>
      <p:ext uri="{BB962C8B-B14F-4D97-AF65-F5344CB8AC3E}">
        <p14:creationId xmlns:p14="http://schemas.microsoft.com/office/powerpoint/2010/main" val="3962319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dirty="0"/>
              <a:t>定义对象时，</a:t>
            </a:r>
            <a:r>
              <a:rPr kumimoji="1" lang="zh-CN" altLang="en-US" sz="3600" dirty="0" smtClean="0"/>
              <a:t>尾部多出现一个逗号</a:t>
            </a:r>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dirty="0" smtClean="0"/>
              <a:t>一般是由于修改代码时</a:t>
            </a:r>
            <a:r>
              <a:rPr kumimoji="1" lang="zh-CN" altLang="en-US" dirty="0"/>
              <a:t>，删除下方属性后，没有注意清除上方逗号</a:t>
            </a:r>
          </a:p>
          <a:p>
            <a:pPr marL="0" indent="0">
              <a:buNone/>
            </a:pPr>
            <a:r>
              <a:rPr kumimoji="1" lang="zh-CN" altLang="en-US" dirty="0"/>
              <a:t>会导致</a:t>
            </a:r>
            <a:r>
              <a:rPr kumimoji="1" lang="en-US" altLang="zh-CN" dirty="0"/>
              <a:t>ie6</a:t>
            </a:r>
            <a:r>
              <a:rPr kumimoji="1" lang="zh-CN" altLang="en-US" dirty="0"/>
              <a:t>报错。</a:t>
            </a:r>
          </a:p>
          <a:p>
            <a:pPr marL="0" indent="0">
              <a:buNone/>
            </a:pPr>
            <a:r>
              <a:rPr kumimoji="1" lang="zh-CN" altLang="en-US" dirty="0"/>
              <a:t>错误消息：缺少标识符、字符串或数字</a:t>
            </a:r>
          </a:p>
          <a:p>
            <a:pPr marL="0" indent="0">
              <a:buNone/>
            </a:pPr>
            <a:r>
              <a:rPr kumimoji="1" lang="zh-CN" altLang="en-US" dirty="0"/>
              <a:t>解决方法：删除代码的时候，认真检查代码。</a:t>
            </a:r>
          </a:p>
        </p:txBody>
      </p:sp>
    </p:spTree>
    <p:extLst>
      <p:ext uri="{BB962C8B-B14F-4D97-AF65-F5344CB8AC3E}">
        <p14:creationId xmlns:p14="http://schemas.microsoft.com/office/powerpoint/2010/main" val="3449447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javascript:void</a:t>
            </a:r>
            <a:r>
              <a:rPr kumimoji="1" lang="en-US" altLang="zh-CN" dirty="0"/>
              <a:t>(0</a:t>
            </a:r>
            <a:r>
              <a:rPr kumimoji="1" lang="en-US" altLang="zh-CN" dirty="0" smtClean="0"/>
              <a:t>)</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zh-CN" altLang="en-US" dirty="0" smtClean="0"/>
              <a:t>一般现在制作给</a:t>
            </a:r>
            <a:r>
              <a:rPr kumimoji="1" lang="zh-CN" altLang="en-US" dirty="0"/>
              <a:t>出的模板页面对于链接的处理，都是采用上面这种形式，好处是不用任何处理点击以后无任何交互响应，不过会导致使用其点击事件触发的连接跳转与一些异步数据请求失效的问题。</a:t>
            </a:r>
          </a:p>
          <a:p>
            <a:pPr marL="0" indent="0">
              <a:buNone/>
            </a:pPr>
            <a:r>
              <a:rPr kumimoji="1" lang="zh-CN" altLang="en-US" dirty="0"/>
              <a:t>表现行为，点击以后无反应。</a:t>
            </a:r>
          </a:p>
          <a:p>
            <a:pPr marL="0" indent="0">
              <a:buNone/>
            </a:pPr>
            <a:r>
              <a:rPr kumimoji="1" lang="zh-CN" altLang="en-US" dirty="0"/>
              <a:t> </a:t>
            </a:r>
            <a:r>
              <a:rPr kumimoji="1" lang="en-US" altLang="zh-CN" dirty="0" smtClean="0"/>
              <a:t>&lt;</a:t>
            </a:r>
            <a:r>
              <a:rPr kumimoji="1" lang="en-US" altLang="zh-CN" dirty="0"/>
              <a:t>a </a:t>
            </a:r>
            <a:r>
              <a:rPr kumimoji="1" lang="en-US" altLang="zh-CN" dirty="0" err="1"/>
              <a:t>href</a:t>
            </a:r>
            <a:r>
              <a:rPr kumimoji="1" lang="en-US" altLang="zh-CN" dirty="0"/>
              <a:t>="</a:t>
            </a:r>
            <a:r>
              <a:rPr kumimoji="1" lang="en-US" altLang="zh-CN" dirty="0" err="1"/>
              <a:t>javascript:void</a:t>
            </a:r>
            <a:r>
              <a:rPr kumimoji="1" lang="en-US" altLang="zh-CN" dirty="0"/>
              <a:t>(0)" </a:t>
            </a:r>
            <a:r>
              <a:rPr kumimoji="1" lang="en-US" altLang="zh-CN" dirty="0" err="1"/>
              <a:t>onclick</a:t>
            </a:r>
            <a:r>
              <a:rPr kumimoji="1" lang="en-US" altLang="zh-CN" dirty="0"/>
              <a:t>="</a:t>
            </a:r>
            <a:r>
              <a:rPr kumimoji="1" lang="en-US" altLang="zh-CN" dirty="0" err="1"/>
              <a:t>window.location.href</a:t>
            </a:r>
            <a:r>
              <a:rPr kumimoji="1" lang="en-US" altLang="zh-CN" dirty="0" smtClean="0"/>
              <a:t>=‘http</a:t>
            </a:r>
            <a:r>
              <a:rPr kumimoji="1" lang="en-US" altLang="zh-CN" dirty="0"/>
              <a:t>://</a:t>
            </a:r>
            <a:r>
              <a:rPr kumimoji="1" lang="en-US" altLang="zh-CN" dirty="0" err="1"/>
              <a:t>www.sina.com</a:t>
            </a:r>
            <a:r>
              <a:rPr kumimoji="1" lang="en-US" altLang="zh-CN" dirty="0"/>
              <a:t>';"&gt;</a:t>
            </a:r>
            <a:r>
              <a:rPr kumimoji="1" lang="zh-CN" altLang="en-US" dirty="0"/>
              <a:t>连接不跳转</a:t>
            </a:r>
            <a:r>
              <a:rPr kumimoji="1" lang="en-US" altLang="zh-CN" dirty="0"/>
              <a:t>&lt;/a&gt;</a:t>
            </a:r>
            <a:endParaRPr kumimoji="1" lang="zh-CN" altLang="en-US" dirty="0"/>
          </a:p>
        </p:txBody>
      </p:sp>
    </p:spTree>
    <p:extLst>
      <p:ext uri="{BB962C8B-B14F-4D97-AF65-F5344CB8AC3E}">
        <p14:creationId xmlns:p14="http://schemas.microsoft.com/office/powerpoint/2010/main" val="617054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javascript:void</a:t>
            </a:r>
            <a:r>
              <a:rPr kumimoji="1" lang="en-US" altLang="zh-CN" dirty="0"/>
              <a:t>(0</a:t>
            </a:r>
            <a:r>
              <a:rPr kumimoji="1" lang="en-US" altLang="zh-CN" dirty="0" smtClean="0"/>
              <a:t>)</a:t>
            </a:r>
            <a:endParaRPr kumimoji="1" lang="zh-CN" altLang="en-US" dirty="0"/>
          </a:p>
        </p:txBody>
      </p:sp>
      <p:sp>
        <p:nvSpPr>
          <p:cNvPr id="3" name="内容占位符 2"/>
          <p:cNvSpPr>
            <a:spLocks noGrp="1"/>
          </p:cNvSpPr>
          <p:nvPr>
            <p:ph idx="1"/>
          </p:nvPr>
        </p:nvSpPr>
        <p:spPr>
          <a:xfrm>
            <a:off x="685800" y="2209799"/>
            <a:ext cx="7770813" cy="4336103"/>
          </a:xfrm>
        </p:spPr>
        <p:txBody>
          <a:bodyPr>
            <a:normAutofit fontScale="85000" lnSpcReduction="20000"/>
          </a:bodyPr>
          <a:lstStyle/>
          <a:p>
            <a:pPr marL="0" indent="0">
              <a:buNone/>
            </a:pPr>
            <a:r>
              <a:rPr kumimoji="1" lang="zh-TW" altLang="en-US" dirty="0"/>
              <a:t>通过</a:t>
            </a:r>
            <a:r>
              <a:rPr kumimoji="1" lang="en-US" altLang="zh-TW" dirty="0" err="1"/>
              <a:t>httpWatch</a:t>
            </a:r>
            <a:r>
              <a:rPr kumimoji="1" lang="zh-TW" altLang="en-US" dirty="0"/>
              <a:t>查看请求，发现在</a:t>
            </a:r>
            <a:r>
              <a:rPr kumimoji="1" lang="en-US" altLang="zh-TW" dirty="0"/>
              <a:t>result</a:t>
            </a:r>
            <a:r>
              <a:rPr kumimoji="1" lang="zh-TW" altLang="en-US" dirty="0"/>
              <a:t>一栏显示</a:t>
            </a:r>
            <a:r>
              <a:rPr kumimoji="1" lang="en-US" altLang="zh-TW" dirty="0"/>
              <a:t>abort</a:t>
            </a:r>
            <a:r>
              <a:rPr kumimoji="1" lang="zh-TW" altLang="en-US" dirty="0"/>
              <a:t>，具体解释为：浏览器在接收到相应前取消了请求</a:t>
            </a:r>
          </a:p>
          <a:p>
            <a:pPr marL="0" indent="0">
              <a:buNone/>
            </a:pPr>
            <a:r>
              <a:rPr kumimoji="1" lang="zh-TW" altLang="en-US" dirty="0"/>
              <a:t>解决方法：</a:t>
            </a:r>
          </a:p>
          <a:p>
            <a:pPr marL="0" indent="0">
              <a:buNone/>
            </a:pPr>
            <a:r>
              <a:rPr kumimoji="1" lang="zh-TW" altLang="en-US" dirty="0"/>
              <a:t>避免使用</a:t>
            </a:r>
            <a:r>
              <a:rPr kumimoji="1" lang="en-US" altLang="zh-TW" dirty="0" err="1"/>
              <a:t>href</a:t>
            </a:r>
            <a:r>
              <a:rPr kumimoji="1" lang="en-US" altLang="zh-TW" dirty="0"/>
              <a:t>="</a:t>
            </a:r>
            <a:r>
              <a:rPr kumimoji="1" lang="en-US" altLang="zh-TW" dirty="0" err="1"/>
              <a:t>javascript:void</a:t>
            </a:r>
            <a:r>
              <a:rPr kumimoji="1" lang="en-US" altLang="zh-TW" dirty="0"/>
              <a:t>(0)"</a:t>
            </a:r>
            <a:r>
              <a:rPr kumimoji="1" lang="zh-TW" altLang="en-US" dirty="0"/>
              <a:t>，使用</a:t>
            </a:r>
            <a:r>
              <a:rPr kumimoji="1" lang="en-US" altLang="zh-TW" dirty="0" err="1"/>
              <a:t>href</a:t>
            </a:r>
            <a:r>
              <a:rPr kumimoji="1" lang="en-US" altLang="zh-TW" dirty="0"/>
              <a:t>="#"</a:t>
            </a:r>
            <a:r>
              <a:rPr kumimoji="1" lang="zh-TW" altLang="en-US" dirty="0"/>
              <a:t>来替代或者再事件结束时，</a:t>
            </a:r>
          </a:p>
          <a:p>
            <a:pPr marL="0" indent="0">
              <a:buNone/>
            </a:pPr>
            <a:r>
              <a:rPr kumimoji="1" lang="zh-TW" altLang="en-US" dirty="0"/>
              <a:t>调用阻止默认事件的方法来阻止掉默认事件</a:t>
            </a:r>
          </a:p>
          <a:p>
            <a:pPr marL="0" indent="0">
              <a:buNone/>
            </a:pPr>
            <a:r>
              <a:rPr kumimoji="1" lang="zh-TW" altLang="en-US" dirty="0"/>
              <a:t>  </a:t>
            </a:r>
            <a:r>
              <a:rPr kumimoji="1" lang="en-US" altLang="zh-TW" dirty="0"/>
              <a:t>$('a').on('click', function () {</a:t>
            </a:r>
          </a:p>
          <a:p>
            <a:pPr marL="0" indent="0">
              <a:buNone/>
            </a:pPr>
            <a:r>
              <a:rPr kumimoji="1" lang="en-US" altLang="zh-TW" dirty="0"/>
              <a:t>    </a:t>
            </a:r>
            <a:r>
              <a:rPr kumimoji="1" lang="en-US" altLang="zh-TW" dirty="0" err="1"/>
              <a:t>window.loocation.href</a:t>
            </a:r>
            <a:r>
              <a:rPr kumimoji="1" lang="en-US" altLang="zh-TW" dirty="0"/>
              <a:t> = "http://</a:t>
            </a:r>
            <a:r>
              <a:rPr kumimoji="1" lang="en-US" altLang="zh-TW" dirty="0" err="1"/>
              <a:t>www.sina.com</a:t>
            </a:r>
            <a:r>
              <a:rPr kumimoji="1" lang="en-US" altLang="zh-TW" dirty="0"/>
              <a:t>";</a:t>
            </a:r>
          </a:p>
          <a:p>
            <a:pPr marL="0" indent="0">
              <a:buNone/>
            </a:pPr>
            <a:r>
              <a:rPr kumimoji="1" lang="en-US" altLang="zh-TW" dirty="0"/>
              <a:t>    return false;</a:t>
            </a:r>
          </a:p>
          <a:p>
            <a:pPr marL="0" indent="0">
              <a:buNone/>
            </a:pPr>
            <a:r>
              <a:rPr kumimoji="1" lang="en-US" altLang="zh-TW" dirty="0"/>
              <a:t>  });</a:t>
            </a:r>
            <a:endParaRPr kumimoji="1" lang="zh-CN" altLang="en-US" dirty="0"/>
          </a:p>
        </p:txBody>
      </p:sp>
    </p:spTree>
    <p:extLst>
      <p:ext uri="{BB962C8B-B14F-4D97-AF65-F5344CB8AC3E}">
        <p14:creationId xmlns:p14="http://schemas.microsoft.com/office/powerpoint/2010/main" val="85400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TW" dirty="0"/>
              <a:t>BX VS </a:t>
            </a:r>
            <a:r>
              <a:rPr kumimoji="1" lang="en-US" altLang="zh-TW" dirty="0" err="1" smtClean="0"/>
              <a:t>jQuery</a:t>
            </a:r>
            <a:endParaRPr kumimoji="1" lang="zh-CN" altLang="en-US" dirty="0"/>
          </a:p>
        </p:txBody>
      </p:sp>
      <p:sp>
        <p:nvSpPr>
          <p:cNvPr id="3" name="内容占位符 2"/>
          <p:cNvSpPr>
            <a:spLocks noGrp="1"/>
          </p:cNvSpPr>
          <p:nvPr>
            <p:ph idx="1"/>
          </p:nvPr>
        </p:nvSpPr>
        <p:spPr/>
        <p:txBody>
          <a:bodyPr>
            <a:normAutofit fontScale="70000" lnSpcReduction="20000"/>
          </a:bodyPr>
          <a:lstStyle/>
          <a:p>
            <a:pPr marL="0" indent="0">
              <a:buNone/>
            </a:pPr>
            <a:r>
              <a:rPr kumimoji="1" lang="en-US" altLang="zh-TW" dirty="0" smtClean="0"/>
              <a:t>BX </a:t>
            </a:r>
            <a:r>
              <a:rPr kumimoji="1" lang="zh-TW" altLang="en-US" dirty="0"/>
              <a:t>是早起网站上使用的一个</a:t>
            </a:r>
            <a:r>
              <a:rPr kumimoji="1" lang="en-US" altLang="zh-TW" dirty="0" err="1"/>
              <a:t>js</a:t>
            </a:r>
            <a:r>
              <a:rPr kumimoji="1" lang="zh-TW" altLang="en-US" dirty="0"/>
              <a:t>库，现在线上还有不少</a:t>
            </a:r>
          </a:p>
          <a:p>
            <a:pPr marL="0" indent="0">
              <a:buNone/>
            </a:pPr>
            <a:r>
              <a:rPr kumimoji="1" lang="zh-TW" altLang="en-US" dirty="0"/>
              <a:t>由于</a:t>
            </a:r>
            <a:r>
              <a:rPr kumimoji="1" lang="en-US" altLang="zh-TW" dirty="0"/>
              <a:t>BX</a:t>
            </a:r>
            <a:r>
              <a:rPr kumimoji="1" lang="zh-TW" altLang="en-US" dirty="0"/>
              <a:t>中间有一个函数使用了</a:t>
            </a:r>
            <a:r>
              <a:rPr kumimoji="1" lang="en-US" altLang="zh-TW" dirty="0"/>
              <a:t>$</a:t>
            </a:r>
            <a:r>
              <a:rPr kumimoji="1" lang="zh-TW" altLang="en-US" dirty="0"/>
              <a:t>，导致其和</a:t>
            </a:r>
            <a:r>
              <a:rPr kumimoji="1" lang="en-US" altLang="zh-TW" dirty="0" err="1"/>
              <a:t>jQuery</a:t>
            </a:r>
            <a:r>
              <a:rPr kumimoji="1" lang="zh-TW" altLang="en-US" dirty="0"/>
              <a:t>有冲突</a:t>
            </a:r>
          </a:p>
          <a:p>
            <a:pPr marL="0" indent="0">
              <a:buNone/>
            </a:pPr>
            <a:r>
              <a:rPr kumimoji="1" lang="zh-TW" altLang="en-US" dirty="0"/>
              <a:t>解决办法：使用</a:t>
            </a:r>
            <a:r>
              <a:rPr kumimoji="1" lang="en-US" altLang="zh-TW" dirty="0" err="1"/>
              <a:t>jquery</a:t>
            </a:r>
            <a:r>
              <a:rPr kumimoji="1" lang="zh-TW" altLang="en-US" dirty="0"/>
              <a:t>的</a:t>
            </a:r>
            <a:r>
              <a:rPr kumimoji="1" lang="en-US" altLang="zh-TW" dirty="0" err="1"/>
              <a:t>noConflict</a:t>
            </a:r>
            <a:r>
              <a:rPr kumimoji="1" lang="en-US" altLang="zh-TW" dirty="0"/>
              <a:t>()</a:t>
            </a:r>
            <a:r>
              <a:rPr kumimoji="1" lang="zh-TW" altLang="en-US" dirty="0"/>
              <a:t>对其进行重命名</a:t>
            </a:r>
          </a:p>
          <a:p>
            <a:pPr marL="0" indent="0">
              <a:buNone/>
            </a:pPr>
            <a:r>
              <a:rPr kumimoji="1" lang="zh-TW" altLang="en-US" dirty="0"/>
              <a:t>在使用</a:t>
            </a:r>
            <a:r>
              <a:rPr kumimoji="1" lang="en-US" altLang="zh-TW" dirty="0" err="1"/>
              <a:t>jQuery</a:t>
            </a:r>
            <a:r>
              <a:rPr kumimoji="1" lang="zh-TW" altLang="en-US" dirty="0"/>
              <a:t>进行代码编写的地方，使用闭包传入</a:t>
            </a:r>
            <a:r>
              <a:rPr kumimoji="1" lang="en-US" altLang="zh-TW" dirty="0"/>
              <a:t>$</a:t>
            </a:r>
          </a:p>
          <a:p>
            <a:pPr marL="0" indent="0">
              <a:buNone/>
            </a:pPr>
            <a:r>
              <a:rPr kumimoji="1" lang="en-US" altLang="zh-TW" dirty="0"/>
              <a:t>  </a:t>
            </a:r>
            <a:r>
              <a:rPr kumimoji="1" lang="en-US" altLang="zh-TW" dirty="0" err="1"/>
              <a:t>var</a:t>
            </a:r>
            <a:r>
              <a:rPr kumimoji="1" lang="en-US" altLang="zh-TW" dirty="0"/>
              <a:t> </a:t>
            </a:r>
            <a:r>
              <a:rPr kumimoji="1" lang="en-US" altLang="zh-TW" dirty="0" err="1"/>
              <a:t>jq</a:t>
            </a:r>
            <a:r>
              <a:rPr kumimoji="1" lang="en-US" altLang="zh-TW" dirty="0"/>
              <a:t> = </a:t>
            </a:r>
            <a:r>
              <a:rPr kumimoji="1" lang="en-US" altLang="zh-TW" dirty="0" err="1"/>
              <a:t>jQuery.noConflict</a:t>
            </a:r>
            <a:r>
              <a:rPr kumimoji="1" lang="en-US" altLang="zh-TW" dirty="0"/>
              <a:t>();</a:t>
            </a:r>
          </a:p>
          <a:p>
            <a:pPr marL="0" indent="0">
              <a:buNone/>
            </a:pPr>
            <a:r>
              <a:rPr kumimoji="1" lang="en-US" altLang="zh-TW" dirty="0"/>
              <a:t> </a:t>
            </a:r>
            <a:r>
              <a:rPr kumimoji="1" lang="zh-TW" altLang="en-US" dirty="0"/>
              <a:t>（</a:t>
            </a:r>
            <a:r>
              <a:rPr kumimoji="1" lang="en-US" altLang="zh-TW" dirty="0"/>
              <a:t>function($){</a:t>
            </a:r>
          </a:p>
          <a:p>
            <a:pPr marL="0" indent="0">
              <a:buNone/>
            </a:pPr>
            <a:endParaRPr kumimoji="1" lang="en-US" altLang="zh-TW" dirty="0"/>
          </a:p>
          <a:p>
            <a:pPr marL="0" indent="0">
              <a:buNone/>
            </a:pPr>
            <a:r>
              <a:rPr kumimoji="1" lang="en-US" altLang="zh-TW" dirty="0"/>
              <a:t>  }(</a:t>
            </a:r>
            <a:r>
              <a:rPr kumimoji="1" lang="en-US" altLang="zh-TW" dirty="0" err="1"/>
              <a:t>jQuery</a:t>
            </a:r>
            <a:r>
              <a:rPr kumimoji="1" lang="en-US" altLang="zh-TW" dirty="0"/>
              <a:t>)</a:t>
            </a:r>
            <a:endParaRPr kumimoji="1" lang="zh-CN" altLang="en-US" dirty="0"/>
          </a:p>
        </p:txBody>
      </p:sp>
    </p:spTree>
    <p:extLst>
      <p:ext uri="{BB962C8B-B14F-4D97-AF65-F5344CB8AC3E}">
        <p14:creationId xmlns:p14="http://schemas.microsoft.com/office/powerpoint/2010/main" val="2473250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ie6</a:t>
            </a:r>
            <a:r>
              <a:rPr kumimoji="1" lang="zh-CN" altLang="en-US" dirty="0" smtClean="0"/>
              <a:t>下页面崩溃</a:t>
            </a:r>
            <a:endParaRPr kumimoji="1"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kumimoji="1" lang="zh-CN" altLang="en-US" dirty="0" smtClean="0"/>
              <a:t>页面未加载</a:t>
            </a:r>
            <a:r>
              <a:rPr kumimoji="1" lang="zh-CN" altLang="en-US" dirty="0"/>
              <a:t>完的时候，对</a:t>
            </a:r>
            <a:r>
              <a:rPr kumimoji="1" lang="en-US" altLang="zh-CN" dirty="0"/>
              <a:t>body</a:t>
            </a:r>
            <a:r>
              <a:rPr kumimoji="1" lang="zh-CN" altLang="en-US" dirty="0"/>
              <a:t>进行</a:t>
            </a:r>
            <a:r>
              <a:rPr kumimoji="1" lang="en-US" altLang="zh-CN" dirty="0" err="1"/>
              <a:t>appendChild</a:t>
            </a:r>
            <a:r>
              <a:rPr kumimoji="1" lang="zh-CN" altLang="en-US" dirty="0"/>
              <a:t>操作，会导致页面在</a:t>
            </a:r>
            <a:r>
              <a:rPr kumimoji="1" lang="en-US" altLang="zh-CN" dirty="0"/>
              <a:t>ie6</a:t>
            </a:r>
            <a:r>
              <a:rPr kumimoji="1" lang="zh-CN" altLang="en-US" dirty="0"/>
              <a:t>下面崩溃</a:t>
            </a:r>
          </a:p>
          <a:p>
            <a:pPr marL="0" indent="0">
              <a:buNone/>
            </a:pPr>
            <a:r>
              <a:rPr kumimoji="1" lang="zh-CN" altLang="en-US" dirty="0"/>
              <a:t>错误信息：</a:t>
            </a:r>
          </a:p>
          <a:p>
            <a:pPr marL="0" indent="0">
              <a:buNone/>
            </a:pPr>
            <a:r>
              <a:rPr kumimoji="1" lang="en-US" altLang="zh-CN" dirty="0">
                <a:solidFill>
                  <a:srgbClr val="FF0000"/>
                </a:solidFill>
              </a:rPr>
              <a:t>Internet Explorer </a:t>
            </a:r>
            <a:r>
              <a:rPr kumimoji="1" lang="zh-CN" altLang="en-US" dirty="0">
                <a:solidFill>
                  <a:srgbClr val="FF0000"/>
                </a:solidFill>
              </a:rPr>
              <a:t>无法打开 </a:t>
            </a:r>
            <a:r>
              <a:rPr kumimoji="1" lang="en-US" altLang="zh-CN" dirty="0">
                <a:solidFill>
                  <a:srgbClr val="FF0000"/>
                </a:solidFill>
              </a:rPr>
              <a:t>Internet </a:t>
            </a:r>
            <a:r>
              <a:rPr kumimoji="1" lang="zh-CN" altLang="en-US" dirty="0">
                <a:solidFill>
                  <a:srgbClr val="FF0000"/>
                </a:solidFill>
              </a:rPr>
              <a:t>站点 </a:t>
            </a:r>
            <a:r>
              <a:rPr kumimoji="1" lang="en-US" altLang="zh-CN" dirty="0">
                <a:solidFill>
                  <a:srgbClr val="FF0000"/>
                </a:solidFill>
              </a:rPr>
              <a:t>http://</a:t>
            </a:r>
            <a:r>
              <a:rPr kumimoji="1" lang="en-US" altLang="zh-CN" dirty="0" err="1">
                <a:solidFill>
                  <a:srgbClr val="FF0000"/>
                </a:solidFill>
              </a:rPr>
              <a:t>www.ifeng.com</a:t>
            </a:r>
            <a:r>
              <a:rPr kumimoji="1" lang="en-US" altLang="zh-CN" dirty="0">
                <a:solidFill>
                  <a:srgbClr val="FF0000"/>
                </a:solidFill>
              </a:rPr>
              <a:t>/</a:t>
            </a:r>
          </a:p>
          <a:p>
            <a:pPr marL="0" indent="0">
              <a:buNone/>
            </a:pPr>
            <a:r>
              <a:rPr kumimoji="1" lang="zh-CN" altLang="en-US" dirty="0"/>
              <a:t>已终止操作</a:t>
            </a:r>
          </a:p>
          <a:p>
            <a:pPr marL="0" indent="0">
              <a:buNone/>
            </a:pPr>
            <a:r>
              <a:rPr kumimoji="1" lang="zh-CN" altLang="en-US" dirty="0"/>
              <a:t>一般此错误是由广告脚本引起的，而且有可能因为广告在页面加载时，有其特定的逻辑，可能不是每次都复现</a:t>
            </a:r>
          </a:p>
        </p:txBody>
      </p:sp>
    </p:spTree>
    <p:extLst>
      <p:ext uri="{BB962C8B-B14F-4D97-AF65-F5344CB8AC3E}">
        <p14:creationId xmlns:p14="http://schemas.microsoft.com/office/powerpoint/2010/main" val="164418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748559"/>
            <a:ext cx="7770813" cy="1371600"/>
          </a:xfrm>
        </p:spPr>
        <p:txBody>
          <a:bodyPr/>
          <a:lstStyle/>
          <a:p>
            <a:r>
              <a:rPr kumimoji="1" lang="zh-CN" altLang="en-US" dirty="0" smtClean="0"/>
              <a:t>准备知识</a:t>
            </a:r>
            <a:endParaRPr kumimoji="1" lang="zh-CN" altLang="en-US" dirty="0"/>
          </a:p>
        </p:txBody>
      </p:sp>
    </p:spTree>
    <p:extLst>
      <p:ext uri="{BB962C8B-B14F-4D97-AF65-F5344CB8AC3E}">
        <p14:creationId xmlns:p14="http://schemas.microsoft.com/office/powerpoint/2010/main" val="2373813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ie6</a:t>
            </a:r>
            <a:r>
              <a:rPr kumimoji="1" lang="zh-CN" altLang="en-US" dirty="0" smtClean="0"/>
              <a:t>下页面崩溃</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zh-CN" altLang="en-US" dirty="0" smtClean="0"/>
              <a:t>解决办法</a:t>
            </a:r>
            <a:endParaRPr kumimoji="1" lang="zh-CN" altLang="en-US" dirty="0"/>
          </a:p>
          <a:p>
            <a:pPr marL="0" indent="0">
              <a:buNone/>
            </a:pPr>
            <a:r>
              <a:rPr kumimoji="1" lang="zh-CN" altLang="en-US" dirty="0"/>
              <a:t>首先将页面上的广告脚本全部去掉，看页面是否还会出现该问题，如果仍旧出现，则与广告无关， 需要查询其他脚本中是否存哪些针对</a:t>
            </a:r>
            <a:r>
              <a:rPr kumimoji="1" lang="en-US" altLang="zh-CN" dirty="0"/>
              <a:t>body</a:t>
            </a:r>
            <a:r>
              <a:rPr kumimoji="1" lang="zh-CN" altLang="en-US" dirty="0"/>
              <a:t>的</a:t>
            </a:r>
            <a:r>
              <a:rPr kumimoji="1" lang="en-US" altLang="zh-CN" dirty="0" err="1"/>
              <a:t>appendChild</a:t>
            </a:r>
            <a:r>
              <a:rPr kumimoji="1" lang="zh-CN" altLang="en-US" dirty="0"/>
              <a:t>操作，并且该操作在</a:t>
            </a:r>
            <a:r>
              <a:rPr kumimoji="1" lang="en-US" altLang="zh-CN" dirty="0"/>
              <a:t>body</a:t>
            </a:r>
            <a:r>
              <a:rPr kumimoji="1" lang="zh-CN" altLang="en-US" dirty="0"/>
              <a:t>加载完成前就已经执行，将其调整为其他形式的</a:t>
            </a:r>
            <a:r>
              <a:rPr kumimoji="1" lang="en-US" altLang="zh-CN" dirty="0" err="1"/>
              <a:t>dom</a:t>
            </a:r>
            <a:r>
              <a:rPr kumimoji="1" lang="zh-CN" altLang="en-US" dirty="0"/>
              <a:t>操作，比如说</a:t>
            </a:r>
            <a:r>
              <a:rPr kumimoji="1" lang="en-US" altLang="zh-CN" dirty="0" err="1"/>
              <a:t>insertBefore</a:t>
            </a:r>
            <a:endParaRPr kumimoji="1" lang="en-US" altLang="zh-CN" dirty="0"/>
          </a:p>
          <a:p>
            <a:pPr marL="0" indent="0">
              <a:buNone/>
            </a:pPr>
            <a:r>
              <a:rPr kumimoji="1" lang="zh-CN" altLang="en-US" dirty="0"/>
              <a:t>如果去掉后该问题不复现，则逐条将广告恢复，找到出问题的广告片段，联系相关人员进行修改</a:t>
            </a:r>
          </a:p>
        </p:txBody>
      </p:sp>
    </p:spTree>
    <p:extLst>
      <p:ext uri="{BB962C8B-B14F-4D97-AF65-F5344CB8AC3E}">
        <p14:creationId xmlns:p14="http://schemas.microsoft.com/office/powerpoint/2010/main" val="332820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200" dirty="0"/>
              <a:t>由于语法错误导致的其下方代码未执</a:t>
            </a:r>
            <a:r>
              <a:rPr kumimoji="1" lang="zh-CN" altLang="en-US" sz="3200" dirty="0" smtClean="0"/>
              <a:t>行</a:t>
            </a:r>
            <a:endParaRPr kumimoji="1" lang="zh-CN" altLang="en-US" sz="3200" dirty="0"/>
          </a:p>
        </p:txBody>
      </p:sp>
      <p:sp>
        <p:nvSpPr>
          <p:cNvPr id="3" name="内容占位符 2"/>
          <p:cNvSpPr>
            <a:spLocks noGrp="1"/>
          </p:cNvSpPr>
          <p:nvPr>
            <p:ph idx="1"/>
          </p:nvPr>
        </p:nvSpPr>
        <p:spPr/>
        <p:txBody>
          <a:bodyPr>
            <a:normAutofit fontScale="77500" lnSpcReduction="20000"/>
          </a:bodyPr>
          <a:lstStyle/>
          <a:p>
            <a:pPr marL="0" indent="0">
              <a:buNone/>
            </a:pPr>
            <a:r>
              <a:rPr kumimoji="1" lang="zh-CN" altLang="en-US" dirty="0" smtClean="0"/>
              <a:t>看</a:t>
            </a:r>
            <a:r>
              <a:rPr kumimoji="1" lang="zh-CN" altLang="en-US" dirty="0"/>
              <a:t>上去像是脚本没有按照预期执行，然后使用断点调试的时候，断点打不上去，这样就有可能是该脚本没有执行到</a:t>
            </a:r>
          </a:p>
          <a:p>
            <a:pPr marL="0" indent="0">
              <a:buNone/>
            </a:pPr>
            <a:r>
              <a:rPr kumimoji="1" lang="zh-CN" altLang="en-US" dirty="0"/>
              <a:t>可以查看其上方是否有脚本出错，导致下方脚本未执行。</a:t>
            </a:r>
          </a:p>
          <a:p>
            <a:pPr marL="0" indent="0">
              <a:buNone/>
            </a:pPr>
            <a:r>
              <a:rPr kumimoji="1" lang="zh-CN" altLang="en-US" dirty="0"/>
              <a:t>在一个文件中，如果有一个地方脚本出现错误，会立即停止其后续脚本的执行</a:t>
            </a:r>
          </a:p>
          <a:p>
            <a:pPr marL="0" indent="0">
              <a:buNone/>
            </a:pPr>
            <a:r>
              <a:rPr kumimoji="1" lang="zh-CN" altLang="en-US" dirty="0"/>
              <a:t>我们的线上页面广告有的会增加一句</a:t>
            </a:r>
            <a:r>
              <a:rPr kumimoji="1" lang="en-US" altLang="zh-CN" dirty="0" err="1">
                <a:solidFill>
                  <a:srgbClr val="FF0000"/>
                </a:solidFill>
              </a:rPr>
              <a:t>window.onerror</a:t>
            </a:r>
            <a:r>
              <a:rPr kumimoji="1" lang="en-US" altLang="zh-CN" dirty="0">
                <a:solidFill>
                  <a:srgbClr val="FF0000"/>
                </a:solidFill>
              </a:rPr>
              <a:t>=function(){return true;}</a:t>
            </a:r>
          </a:p>
          <a:p>
            <a:pPr marL="0" indent="0">
              <a:buNone/>
            </a:pPr>
            <a:r>
              <a:rPr kumimoji="1" lang="zh-CN" altLang="en-US" dirty="0"/>
              <a:t>会将所有错误屏蔽掉，这个时候如果发现自己脚本没有按照预期运行，需要先查找一下页面上是否有这句话，如果有，想办法去除掉再运行页面，这个时候一般就能看到页面上的报错信息了，再根据错误信息进行调试。</a:t>
            </a:r>
          </a:p>
        </p:txBody>
      </p:sp>
    </p:spTree>
    <p:extLst>
      <p:ext uri="{BB962C8B-B14F-4D97-AF65-F5344CB8AC3E}">
        <p14:creationId xmlns:p14="http://schemas.microsoft.com/office/powerpoint/2010/main" val="2652995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2800" dirty="0" smtClean="0"/>
              <a:t>返回头问题错误导致异步请求数据加载无效</a:t>
            </a:r>
            <a:endParaRPr kumimoji="1" lang="zh-CN" altLang="en-US" sz="2800" dirty="0"/>
          </a:p>
        </p:txBody>
      </p:sp>
      <p:sp>
        <p:nvSpPr>
          <p:cNvPr id="3" name="内容占位符 2"/>
          <p:cNvSpPr>
            <a:spLocks noGrp="1"/>
          </p:cNvSpPr>
          <p:nvPr>
            <p:ph idx="1"/>
          </p:nvPr>
        </p:nvSpPr>
        <p:spPr/>
        <p:txBody>
          <a:bodyPr>
            <a:normAutofit/>
          </a:bodyPr>
          <a:lstStyle/>
          <a:p>
            <a:pPr marL="0" indent="0">
              <a:buNone/>
            </a:pPr>
            <a:r>
              <a:rPr kumimoji="1" lang="zh-CN" altLang="en-US" dirty="0" smtClean="0"/>
              <a:t>同域异步请求数据</a:t>
            </a:r>
            <a:r>
              <a:rPr kumimoji="1" lang="zh-CN" altLang="en-US" dirty="0"/>
              <a:t>，在其他浏览器一切正常，在</a:t>
            </a:r>
            <a:r>
              <a:rPr kumimoji="1" lang="en-US" altLang="zh-CN" dirty="0"/>
              <a:t>ie6,ie7</a:t>
            </a:r>
            <a:r>
              <a:rPr kumimoji="1" lang="zh-CN" altLang="en-US" dirty="0"/>
              <a:t>下面无反应，使用抓包工具可以看到请求正常发出和接收</a:t>
            </a:r>
          </a:p>
          <a:p>
            <a:pPr marL="0" indent="0">
              <a:buNone/>
            </a:pPr>
            <a:r>
              <a:rPr kumimoji="1" lang="zh-CN" altLang="en-US" dirty="0"/>
              <a:t>查看响应头，发现：</a:t>
            </a:r>
          </a:p>
          <a:p>
            <a:pPr marL="0" indent="0">
              <a:buNone/>
            </a:pPr>
            <a:r>
              <a:rPr kumimoji="1" lang="en-US" altLang="zh-CN" dirty="0">
                <a:solidFill>
                  <a:srgbClr val="FF0000"/>
                </a:solidFill>
              </a:rPr>
              <a:t>content-Type: text/html; charset=utf8</a:t>
            </a:r>
          </a:p>
          <a:p>
            <a:pPr marL="0" indent="0">
              <a:buNone/>
            </a:pPr>
            <a:r>
              <a:rPr kumimoji="1" lang="zh-CN" altLang="en-US" dirty="0"/>
              <a:t>正确的格式为：</a:t>
            </a:r>
          </a:p>
          <a:p>
            <a:pPr marL="0" indent="0">
              <a:buNone/>
            </a:pPr>
            <a:r>
              <a:rPr kumimoji="1" lang="en-US" altLang="zh-CN" dirty="0" err="1">
                <a:solidFill>
                  <a:srgbClr val="0000FF"/>
                </a:solidFill>
              </a:rPr>
              <a:t>content-Type:text</a:t>
            </a:r>
            <a:r>
              <a:rPr kumimoji="1" lang="en-US" altLang="zh-CN" dirty="0">
                <a:solidFill>
                  <a:srgbClr val="0000FF"/>
                </a:solidFill>
              </a:rPr>
              <a:t>/</a:t>
            </a:r>
            <a:r>
              <a:rPr kumimoji="1" lang="en-US" altLang="zh-CN" dirty="0" err="1">
                <a:solidFill>
                  <a:srgbClr val="0000FF"/>
                </a:solidFill>
              </a:rPr>
              <a:t>html;charset</a:t>
            </a:r>
            <a:r>
              <a:rPr kumimoji="1" lang="en-US" altLang="zh-CN" dirty="0">
                <a:solidFill>
                  <a:srgbClr val="0000FF"/>
                </a:solidFill>
              </a:rPr>
              <a:t>=UTF-8</a:t>
            </a:r>
            <a:endParaRPr kumimoji="1" lang="zh-CN" altLang="en-US" dirty="0">
              <a:solidFill>
                <a:srgbClr val="0000FF"/>
              </a:solidFill>
            </a:endParaRPr>
          </a:p>
        </p:txBody>
      </p:sp>
    </p:spTree>
    <p:extLst>
      <p:ext uri="{BB962C8B-B14F-4D97-AF65-F5344CB8AC3E}">
        <p14:creationId xmlns:p14="http://schemas.microsoft.com/office/powerpoint/2010/main" val="1532112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2800" dirty="0" smtClean="0"/>
              <a:t>返回头问题错误导致异步请求数据加载无效</a:t>
            </a:r>
            <a:endParaRPr kumimoji="1" lang="zh-CN" altLang="en-US" sz="2800" dirty="0"/>
          </a:p>
        </p:txBody>
      </p:sp>
      <p:sp>
        <p:nvSpPr>
          <p:cNvPr id="3" name="内容占位符 2"/>
          <p:cNvSpPr>
            <a:spLocks noGrp="1"/>
          </p:cNvSpPr>
          <p:nvPr>
            <p:ph idx="1"/>
          </p:nvPr>
        </p:nvSpPr>
        <p:spPr/>
        <p:txBody>
          <a:bodyPr/>
          <a:lstStyle/>
          <a:p>
            <a:pPr marL="0" indent="0">
              <a:buNone/>
            </a:pPr>
            <a:r>
              <a:rPr kumimoji="1" lang="zh-CN" altLang="en-US" dirty="0" smtClean="0"/>
              <a:t>为什么我们会没有发现错误呢</a:t>
            </a:r>
            <a:r>
              <a:rPr kumimoji="1" lang="zh-CN" altLang="en-US" dirty="0"/>
              <a:t>？我们在使用</a:t>
            </a:r>
            <a:r>
              <a:rPr kumimoji="1" lang="en-US" altLang="zh-CN" dirty="0" err="1"/>
              <a:t>jQuery.ajax</a:t>
            </a:r>
            <a:r>
              <a:rPr kumimoji="1" lang="zh-CN" altLang="en-US" dirty="0"/>
              <a:t>的时候，一般情况下，只会实现他的</a:t>
            </a:r>
            <a:r>
              <a:rPr kumimoji="1" lang="en-US" altLang="zh-CN" dirty="0"/>
              <a:t>success</a:t>
            </a:r>
            <a:r>
              <a:rPr kumimoji="1" lang="zh-CN" altLang="en-US" dirty="0"/>
              <a:t>函数，</a:t>
            </a:r>
          </a:p>
          <a:p>
            <a:pPr marL="0" indent="0">
              <a:buNone/>
            </a:pPr>
            <a:r>
              <a:rPr kumimoji="1" lang="zh-CN" altLang="en-US" dirty="0"/>
              <a:t>这个时候，如果返回的由于数据字符集有问题的话，则不会进入到</a:t>
            </a:r>
            <a:r>
              <a:rPr kumimoji="1" lang="en-US" altLang="zh-CN" dirty="0"/>
              <a:t>success</a:t>
            </a:r>
            <a:r>
              <a:rPr kumimoji="1" lang="zh-CN" altLang="en-US" dirty="0"/>
              <a:t>函数中，一般这个时候，可以增加</a:t>
            </a:r>
            <a:r>
              <a:rPr kumimoji="1" lang="en-US" altLang="zh-CN" dirty="0"/>
              <a:t>complete</a:t>
            </a:r>
            <a:r>
              <a:rPr kumimoji="1" lang="zh-CN" altLang="en-US" dirty="0"/>
              <a:t>函数，来监控请求结束后的情况。</a:t>
            </a:r>
          </a:p>
        </p:txBody>
      </p:sp>
    </p:spTree>
    <p:extLst>
      <p:ext uri="{BB962C8B-B14F-4D97-AF65-F5344CB8AC3E}">
        <p14:creationId xmlns:p14="http://schemas.microsoft.com/office/powerpoint/2010/main" val="1227097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200" dirty="0"/>
              <a:t>脚本重复引用导致</a:t>
            </a:r>
            <a:r>
              <a:rPr kumimoji="1" lang="zh-CN" altLang="en-US" sz="3200" dirty="0" smtClean="0"/>
              <a:t>的环境初始化问题</a:t>
            </a:r>
            <a:endParaRPr kumimoji="1" lang="zh-CN" altLang="en-US" sz="3200" dirty="0"/>
          </a:p>
        </p:txBody>
      </p:sp>
      <p:sp>
        <p:nvSpPr>
          <p:cNvPr id="3" name="内容占位符 2"/>
          <p:cNvSpPr>
            <a:spLocks noGrp="1"/>
          </p:cNvSpPr>
          <p:nvPr>
            <p:ph idx="1"/>
          </p:nvPr>
        </p:nvSpPr>
        <p:spPr/>
        <p:txBody>
          <a:bodyPr/>
          <a:lstStyle/>
          <a:p>
            <a:pPr marL="0" indent="0">
              <a:buNone/>
            </a:pPr>
            <a:r>
              <a:rPr kumimoji="1" lang="zh-CN" altLang="en-US" dirty="0" smtClean="0"/>
              <a:t>脚本</a:t>
            </a:r>
            <a:r>
              <a:rPr kumimoji="1" lang="zh-CN" altLang="en-US" dirty="0"/>
              <a:t>写的没有问题，也没有报错，但是就是没有执行</a:t>
            </a:r>
          </a:p>
          <a:p>
            <a:pPr marL="0" indent="0">
              <a:buNone/>
            </a:pPr>
            <a:r>
              <a:rPr kumimoji="1" lang="zh-CN" altLang="en-US" dirty="0"/>
              <a:t>查找后发现</a:t>
            </a:r>
            <a:r>
              <a:rPr kumimoji="1" lang="en-US" altLang="zh-CN" dirty="0"/>
              <a:t>F-</a:t>
            </a:r>
            <a:r>
              <a:rPr kumimoji="1" lang="en-US" altLang="zh-CN" dirty="0" err="1"/>
              <a:t>RequireJS.min.js</a:t>
            </a:r>
            <a:r>
              <a:rPr kumimoji="1" lang="zh-CN" altLang="en-US" dirty="0"/>
              <a:t>被加载了两次，由于此脚本中保存了任务列表的全局变量，多次加载会后面的会将前面的覆盖掉，导致执行任务列表时，执行的是新的任务列表</a:t>
            </a:r>
          </a:p>
          <a:p>
            <a:pPr marL="0" indent="0">
              <a:buNone/>
            </a:pPr>
            <a:r>
              <a:rPr kumimoji="1" lang="zh-CN" altLang="en-US" dirty="0"/>
              <a:t>解决方法：对此库只加载一次。</a:t>
            </a:r>
          </a:p>
        </p:txBody>
      </p:sp>
    </p:spTree>
    <p:extLst>
      <p:ext uri="{BB962C8B-B14F-4D97-AF65-F5344CB8AC3E}">
        <p14:creationId xmlns:p14="http://schemas.microsoft.com/office/powerpoint/2010/main" val="3209435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TW" altLang="en-US" dirty="0"/>
              <a:t>编码不一致导致</a:t>
            </a:r>
            <a:r>
              <a:rPr kumimoji="1" lang="zh-TW" altLang="en-US" dirty="0" smtClean="0"/>
              <a:t>的问题</a:t>
            </a:r>
            <a:endParaRPr kumimoji="1" lang="zh-CN" altLang="en-US" dirty="0"/>
          </a:p>
        </p:txBody>
      </p:sp>
      <p:sp>
        <p:nvSpPr>
          <p:cNvPr id="3" name="内容占位符 2"/>
          <p:cNvSpPr>
            <a:spLocks noGrp="1"/>
          </p:cNvSpPr>
          <p:nvPr>
            <p:ph idx="1"/>
          </p:nvPr>
        </p:nvSpPr>
        <p:spPr/>
        <p:txBody>
          <a:bodyPr>
            <a:normAutofit fontScale="85000" lnSpcReduction="10000"/>
          </a:bodyPr>
          <a:lstStyle/>
          <a:p>
            <a:pPr marL="0" indent="0">
              <a:buNone/>
            </a:pPr>
            <a:r>
              <a:rPr kumimoji="1" lang="zh-TW" altLang="en-US" dirty="0" smtClean="0"/>
              <a:t>读取某项</a:t>
            </a:r>
            <a:r>
              <a:rPr kumimoji="1" lang="en-US" altLang="zh-TW" dirty="0"/>
              <a:t>cookie</a:t>
            </a:r>
            <a:r>
              <a:rPr kumimoji="1" lang="zh-TW" altLang="en-US" dirty="0"/>
              <a:t>的时候，出现语法错误 </a:t>
            </a:r>
            <a:r>
              <a:rPr kumimoji="1" lang="en-US" altLang="zh-TW" dirty="0" err="1"/>
              <a:t>URIError</a:t>
            </a:r>
            <a:r>
              <a:rPr kumimoji="1" lang="en-US" altLang="zh-TW" dirty="0"/>
              <a:t>: URI malformed</a:t>
            </a:r>
          </a:p>
          <a:p>
            <a:pPr marL="0" indent="0">
              <a:buNone/>
            </a:pPr>
            <a:r>
              <a:rPr kumimoji="1" lang="zh-TW" altLang="en-US" dirty="0"/>
              <a:t>查找后发现原来是由于该</a:t>
            </a:r>
            <a:r>
              <a:rPr kumimoji="1" lang="en-US" altLang="zh-TW" dirty="0"/>
              <a:t>cookie</a:t>
            </a:r>
            <a:r>
              <a:rPr kumimoji="1" lang="zh-TW" altLang="en-US" dirty="0"/>
              <a:t>在写入时采用的是</a:t>
            </a:r>
            <a:r>
              <a:rPr kumimoji="1" lang="en-US" altLang="zh-TW" dirty="0"/>
              <a:t>escape</a:t>
            </a:r>
            <a:r>
              <a:rPr kumimoji="1" lang="zh-TW" altLang="en-US" dirty="0"/>
              <a:t>方法，而读取时采用的是</a:t>
            </a:r>
            <a:r>
              <a:rPr kumimoji="1" lang="en-US" altLang="zh-TW" dirty="0" err="1"/>
              <a:t>decodeURIComponent</a:t>
            </a:r>
            <a:r>
              <a:rPr kumimoji="1" lang="zh-TW" altLang="en-US" dirty="0"/>
              <a:t>方法，导致错误发生</a:t>
            </a:r>
          </a:p>
          <a:p>
            <a:pPr marL="0" indent="0">
              <a:buNone/>
            </a:pPr>
            <a:r>
              <a:rPr kumimoji="1" lang="zh-TW" altLang="en-US" dirty="0">
                <a:solidFill>
                  <a:srgbClr val="FF0000"/>
                </a:solidFill>
              </a:rPr>
              <a:t>  </a:t>
            </a:r>
            <a:r>
              <a:rPr kumimoji="1" lang="en-US" altLang="zh-TW" dirty="0" err="1">
                <a:solidFill>
                  <a:srgbClr val="FF0000"/>
                </a:solidFill>
              </a:rPr>
              <a:t>var</a:t>
            </a:r>
            <a:r>
              <a:rPr kumimoji="1" lang="en-US" altLang="zh-TW" dirty="0">
                <a:solidFill>
                  <a:srgbClr val="FF0000"/>
                </a:solidFill>
              </a:rPr>
              <a:t> name = '</a:t>
            </a:r>
            <a:r>
              <a:rPr kumimoji="1" lang="en-US" altLang="zh-TW" dirty="0" err="1">
                <a:solidFill>
                  <a:srgbClr val="FF0000"/>
                </a:solidFill>
              </a:rPr>
              <a:t>abc</a:t>
            </a:r>
            <a:r>
              <a:rPr kumimoji="1" lang="zh-TW" altLang="en-US" dirty="0">
                <a:solidFill>
                  <a:srgbClr val="FF0000"/>
                </a:solidFill>
              </a:rPr>
              <a:t>张林</a:t>
            </a:r>
            <a:r>
              <a:rPr kumimoji="1" lang="en-US" altLang="zh-TW" dirty="0">
                <a:solidFill>
                  <a:srgbClr val="FF0000"/>
                </a:solidFill>
              </a:rPr>
              <a:t>';</a:t>
            </a:r>
          </a:p>
          <a:p>
            <a:pPr marL="0" indent="0">
              <a:buNone/>
            </a:pPr>
            <a:r>
              <a:rPr kumimoji="1" lang="en-US" altLang="zh-TW" dirty="0">
                <a:solidFill>
                  <a:srgbClr val="FF0000"/>
                </a:solidFill>
              </a:rPr>
              <a:t>  </a:t>
            </a:r>
            <a:r>
              <a:rPr kumimoji="1" lang="en-US" altLang="zh-TW" dirty="0" err="1">
                <a:solidFill>
                  <a:srgbClr val="FF0000"/>
                </a:solidFill>
              </a:rPr>
              <a:t>var</a:t>
            </a:r>
            <a:r>
              <a:rPr kumimoji="1" lang="en-US" altLang="zh-TW" dirty="0">
                <a:solidFill>
                  <a:srgbClr val="FF0000"/>
                </a:solidFill>
              </a:rPr>
              <a:t> </a:t>
            </a:r>
            <a:r>
              <a:rPr kumimoji="1" lang="en-US" altLang="zh-TW" dirty="0" err="1">
                <a:solidFill>
                  <a:srgbClr val="FF0000"/>
                </a:solidFill>
              </a:rPr>
              <a:t>escapeName</a:t>
            </a:r>
            <a:r>
              <a:rPr kumimoji="1" lang="en-US" altLang="zh-TW" dirty="0">
                <a:solidFill>
                  <a:srgbClr val="FF0000"/>
                </a:solidFill>
              </a:rPr>
              <a:t> = escape(name);</a:t>
            </a:r>
          </a:p>
          <a:p>
            <a:pPr marL="0" indent="0">
              <a:buNone/>
            </a:pPr>
            <a:r>
              <a:rPr kumimoji="1" lang="en-US" altLang="zh-TW" dirty="0">
                <a:solidFill>
                  <a:srgbClr val="FF0000"/>
                </a:solidFill>
              </a:rPr>
              <a:t>  </a:t>
            </a:r>
            <a:r>
              <a:rPr kumimoji="1" lang="en-US" altLang="zh-TW" dirty="0" err="1">
                <a:solidFill>
                  <a:srgbClr val="FF0000"/>
                </a:solidFill>
              </a:rPr>
              <a:t>decodeURIComponent</a:t>
            </a:r>
            <a:r>
              <a:rPr kumimoji="1" lang="en-US" altLang="zh-TW" dirty="0">
                <a:solidFill>
                  <a:srgbClr val="FF0000"/>
                </a:solidFill>
              </a:rPr>
              <a:t>(</a:t>
            </a:r>
            <a:r>
              <a:rPr kumimoji="1" lang="en-US" altLang="zh-TW" dirty="0" err="1">
                <a:solidFill>
                  <a:srgbClr val="FF0000"/>
                </a:solidFill>
              </a:rPr>
              <a:t>escapeName</a:t>
            </a:r>
            <a:r>
              <a:rPr kumimoji="1" lang="en-US" altLang="zh-TW" dirty="0">
                <a:solidFill>
                  <a:srgbClr val="FF0000"/>
                </a:solidFill>
              </a:rPr>
              <a:t>);</a:t>
            </a:r>
          </a:p>
          <a:p>
            <a:pPr marL="0" indent="0">
              <a:buNone/>
            </a:pPr>
            <a:r>
              <a:rPr kumimoji="1" lang="zh-TW" altLang="en-US" dirty="0"/>
              <a:t>由于此问题是否发生依赖与传入的数据有关，如果全部传入非编码数据，则不会发生，有时候还比较隐晦</a:t>
            </a:r>
            <a:endParaRPr kumimoji="1" lang="zh-CN" altLang="en-US" dirty="0"/>
          </a:p>
        </p:txBody>
      </p:sp>
    </p:spTree>
    <p:extLst>
      <p:ext uri="{BB962C8B-B14F-4D97-AF65-F5344CB8AC3E}">
        <p14:creationId xmlns:p14="http://schemas.microsoft.com/office/powerpoint/2010/main" val="2305099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TW" altLang="en-US" dirty="0"/>
              <a:t>编码不一致导致</a:t>
            </a:r>
            <a:r>
              <a:rPr kumimoji="1" lang="zh-TW" altLang="en-US" dirty="0" smtClean="0"/>
              <a:t>的问题</a:t>
            </a:r>
            <a:endParaRPr kumimoji="1" lang="zh-CN" altLang="en-US" dirty="0"/>
          </a:p>
        </p:txBody>
      </p:sp>
      <p:sp>
        <p:nvSpPr>
          <p:cNvPr id="6" name="矩形 5"/>
          <p:cNvSpPr/>
          <p:nvPr/>
        </p:nvSpPr>
        <p:spPr>
          <a:xfrm>
            <a:off x="863991" y="1962285"/>
            <a:ext cx="7592621" cy="4639732"/>
          </a:xfrm>
          <a:prstGeom prst="rect">
            <a:avLst/>
          </a:prstGeom>
        </p:spPr>
        <p:txBody>
          <a:bodyPr wrap="square">
            <a:spAutoFit/>
          </a:bodyPr>
          <a:lstStyle/>
          <a:p>
            <a:pPr>
              <a:lnSpc>
                <a:spcPct val="150000"/>
              </a:lnSpc>
            </a:pPr>
            <a:r>
              <a:rPr lang="zh-TW" altLang="en-US" dirty="0"/>
              <a:t>解决方法：使用正确的解码方式进行解码，完全解决的话，最好能够把所有人的编码规则统一（前后端）</a:t>
            </a:r>
          </a:p>
          <a:p>
            <a:pPr>
              <a:lnSpc>
                <a:spcPct val="150000"/>
              </a:lnSpc>
            </a:pPr>
            <a:r>
              <a:rPr lang="zh-TW" altLang="en-US" dirty="0"/>
              <a:t>或者在无法确定改编码规则的情况下，使用</a:t>
            </a:r>
            <a:r>
              <a:rPr lang="en-US" altLang="zh-TW" dirty="0"/>
              <a:t>try catch</a:t>
            </a:r>
            <a:r>
              <a:rPr lang="zh-TW" altLang="en-US" dirty="0"/>
              <a:t>方法进行试探</a:t>
            </a:r>
          </a:p>
          <a:p>
            <a:pPr>
              <a:lnSpc>
                <a:spcPct val="150000"/>
              </a:lnSpc>
            </a:pPr>
            <a:r>
              <a:rPr lang="zh-TW" altLang="en-US" dirty="0">
                <a:solidFill>
                  <a:srgbClr val="0000FF"/>
                </a:solidFill>
              </a:rPr>
              <a:t>  </a:t>
            </a:r>
            <a:r>
              <a:rPr lang="en-US" altLang="zh-TW" dirty="0" err="1">
                <a:solidFill>
                  <a:srgbClr val="0000FF"/>
                </a:solidFill>
              </a:rPr>
              <a:t>var</a:t>
            </a:r>
            <a:r>
              <a:rPr lang="en-US" altLang="zh-TW" dirty="0">
                <a:solidFill>
                  <a:srgbClr val="0000FF"/>
                </a:solidFill>
              </a:rPr>
              <a:t> name = '</a:t>
            </a:r>
            <a:r>
              <a:rPr lang="en-US" altLang="zh-TW" dirty="0" err="1">
                <a:solidFill>
                  <a:srgbClr val="0000FF"/>
                </a:solidFill>
              </a:rPr>
              <a:t>abc</a:t>
            </a:r>
            <a:r>
              <a:rPr lang="zh-TW" altLang="en-US" dirty="0">
                <a:solidFill>
                  <a:srgbClr val="0000FF"/>
                </a:solidFill>
              </a:rPr>
              <a:t>张林</a:t>
            </a:r>
            <a:r>
              <a:rPr lang="en-US" altLang="zh-TW" dirty="0">
                <a:solidFill>
                  <a:srgbClr val="0000FF"/>
                </a:solidFill>
              </a:rPr>
              <a:t>';</a:t>
            </a:r>
          </a:p>
          <a:p>
            <a:pPr>
              <a:lnSpc>
                <a:spcPct val="150000"/>
              </a:lnSpc>
            </a:pPr>
            <a:r>
              <a:rPr lang="en-US" altLang="zh-TW" dirty="0">
                <a:solidFill>
                  <a:srgbClr val="0000FF"/>
                </a:solidFill>
              </a:rPr>
              <a:t>  </a:t>
            </a:r>
            <a:r>
              <a:rPr lang="en-US" altLang="zh-TW" dirty="0" err="1">
                <a:solidFill>
                  <a:srgbClr val="0000FF"/>
                </a:solidFill>
              </a:rPr>
              <a:t>var</a:t>
            </a:r>
            <a:r>
              <a:rPr lang="en-US" altLang="zh-TW" dirty="0">
                <a:solidFill>
                  <a:srgbClr val="0000FF"/>
                </a:solidFill>
              </a:rPr>
              <a:t> </a:t>
            </a:r>
            <a:r>
              <a:rPr lang="en-US" altLang="zh-TW" dirty="0" err="1">
                <a:solidFill>
                  <a:srgbClr val="0000FF"/>
                </a:solidFill>
              </a:rPr>
              <a:t>escapeName</a:t>
            </a:r>
            <a:r>
              <a:rPr lang="en-US" altLang="zh-TW" dirty="0">
                <a:solidFill>
                  <a:srgbClr val="0000FF"/>
                </a:solidFill>
              </a:rPr>
              <a:t> = escape(name);</a:t>
            </a:r>
          </a:p>
          <a:p>
            <a:pPr>
              <a:lnSpc>
                <a:spcPct val="150000"/>
              </a:lnSpc>
            </a:pPr>
            <a:r>
              <a:rPr lang="en-US" altLang="zh-TW" dirty="0">
                <a:solidFill>
                  <a:srgbClr val="0000FF"/>
                </a:solidFill>
              </a:rPr>
              <a:t>  </a:t>
            </a:r>
            <a:r>
              <a:rPr lang="en-US" altLang="zh-TW" dirty="0" err="1">
                <a:solidFill>
                  <a:srgbClr val="0000FF"/>
                </a:solidFill>
              </a:rPr>
              <a:t>var</a:t>
            </a:r>
            <a:r>
              <a:rPr lang="en-US" altLang="zh-TW" dirty="0">
                <a:solidFill>
                  <a:srgbClr val="0000FF"/>
                </a:solidFill>
              </a:rPr>
              <a:t> c;</a:t>
            </a:r>
          </a:p>
          <a:p>
            <a:pPr>
              <a:lnSpc>
                <a:spcPct val="150000"/>
              </a:lnSpc>
            </a:pPr>
            <a:r>
              <a:rPr lang="en-US" altLang="zh-TW" dirty="0">
                <a:solidFill>
                  <a:srgbClr val="0000FF"/>
                </a:solidFill>
              </a:rPr>
              <a:t>  try {</a:t>
            </a:r>
          </a:p>
          <a:p>
            <a:pPr>
              <a:lnSpc>
                <a:spcPct val="150000"/>
              </a:lnSpc>
            </a:pPr>
            <a:r>
              <a:rPr lang="en-US" altLang="zh-TW" dirty="0">
                <a:solidFill>
                  <a:srgbClr val="0000FF"/>
                </a:solidFill>
              </a:rPr>
              <a:t>    c = </a:t>
            </a:r>
            <a:r>
              <a:rPr lang="en-US" altLang="zh-TW" dirty="0" err="1">
                <a:solidFill>
                  <a:srgbClr val="0000FF"/>
                </a:solidFill>
              </a:rPr>
              <a:t>decodeURIComponent</a:t>
            </a:r>
            <a:r>
              <a:rPr lang="en-US" altLang="zh-TW" dirty="0">
                <a:solidFill>
                  <a:srgbClr val="0000FF"/>
                </a:solidFill>
              </a:rPr>
              <a:t>(</a:t>
            </a:r>
            <a:r>
              <a:rPr lang="en-US" altLang="zh-TW" dirty="0" err="1">
                <a:solidFill>
                  <a:srgbClr val="0000FF"/>
                </a:solidFill>
              </a:rPr>
              <a:t>escapeName</a:t>
            </a:r>
            <a:r>
              <a:rPr lang="en-US" altLang="zh-TW" dirty="0">
                <a:solidFill>
                  <a:srgbClr val="0000FF"/>
                </a:solidFill>
              </a:rPr>
              <a:t>);</a:t>
            </a:r>
          </a:p>
          <a:p>
            <a:pPr>
              <a:lnSpc>
                <a:spcPct val="150000"/>
              </a:lnSpc>
            </a:pPr>
            <a:r>
              <a:rPr lang="en-US" altLang="zh-TW" dirty="0">
                <a:solidFill>
                  <a:srgbClr val="0000FF"/>
                </a:solidFill>
              </a:rPr>
              <a:t>  } catch(e) {</a:t>
            </a:r>
          </a:p>
          <a:p>
            <a:pPr>
              <a:lnSpc>
                <a:spcPct val="150000"/>
              </a:lnSpc>
            </a:pPr>
            <a:r>
              <a:rPr lang="en-US" altLang="zh-TW" dirty="0">
                <a:solidFill>
                  <a:srgbClr val="0000FF"/>
                </a:solidFill>
              </a:rPr>
              <a:t>    c = </a:t>
            </a:r>
            <a:r>
              <a:rPr lang="en-US" altLang="zh-TW" dirty="0" err="1">
                <a:solidFill>
                  <a:srgbClr val="0000FF"/>
                </a:solidFill>
              </a:rPr>
              <a:t>unescape</a:t>
            </a:r>
            <a:r>
              <a:rPr lang="en-US" altLang="zh-TW" dirty="0">
                <a:solidFill>
                  <a:srgbClr val="0000FF"/>
                </a:solidFill>
              </a:rPr>
              <a:t>(</a:t>
            </a:r>
            <a:r>
              <a:rPr lang="en-US" altLang="zh-TW" dirty="0" err="1">
                <a:solidFill>
                  <a:srgbClr val="0000FF"/>
                </a:solidFill>
              </a:rPr>
              <a:t>escapeName</a:t>
            </a:r>
            <a:r>
              <a:rPr lang="en-US" altLang="zh-TW" dirty="0">
                <a:solidFill>
                  <a:srgbClr val="0000FF"/>
                </a:solidFill>
              </a:rPr>
              <a:t>);</a:t>
            </a:r>
          </a:p>
          <a:p>
            <a:pPr>
              <a:lnSpc>
                <a:spcPct val="150000"/>
              </a:lnSpc>
            </a:pPr>
            <a:r>
              <a:rPr lang="en-US" altLang="zh-TW" dirty="0">
                <a:solidFill>
                  <a:srgbClr val="0000FF"/>
                </a:solidFill>
              </a:rPr>
              <a:t>  }</a:t>
            </a:r>
            <a:endParaRPr lang="zh-CN" altLang="en-US" dirty="0">
              <a:solidFill>
                <a:srgbClr val="0000FF"/>
              </a:solidFill>
            </a:endParaRPr>
          </a:p>
        </p:txBody>
      </p:sp>
    </p:spTree>
    <p:extLst>
      <p:ext uri="{BB962C8B-B14F-4D97-AF65-F5344CB8AC3E}">
        <p14:creationId xmlns:p14="http://schemas.microsoft.com/office/powerpoint/2010/main" val="2947819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ie6</a:t>
            </a:r>
            <a:r>
              <a:rPr kumimoji="1" lang="zh-CN" altLang="en-US" dirty="0" smtClean="0"/>
              <a:t>的调试建议</a:t>
            </a:r>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dirty="0" smtClean="0"/>
              <a:t>能</a:t>
            </a:r>
            <a:r>
              <a:rPr kumimoji="1" lang="zh-CN" altLang="en-US" dirty="0"/>
              <a:t>不在</a:t>
            </a:r>
            <a:r>
              <a:rPr kumimoji="1" lang="en-US" altLang="zh-CN" dirty="0"/>
              <a:t>ie6</a:t>
            </a:r>
            <a:r>
              <a:rPr kumimoji="1" lang="zh-CN" altLang="en-US" dirty="0"/>
              <a:t>下面调试，就不要在</a:t>
            </a:r>
            <a:r>
              <a:rPr kumimoji="1" lang="en-US" altLang="zh-CN" dirty="0"/>
              <a:t>ie6</a:t>
            </a:r>
            <a:r>
              <a:rPr kumimoji="1" lang="zh-CN" altLang="en-US" dirty="0"/>
              <a:t>下面调试</a:t>
            </a:r>
          </a:p>
          <a:p>
            <a:pPr marL="0" indent="0">
              <a:buNone/>
            </a:pPr>
            <a:r>
              <a:rPr kumimoji="1" lang="zh-CN" altLang="en-US" dirty="0"/>
              <a:t>尽量将逻辑性的，业务性的</a:t>
            </a:r>
            <a:r>
              <a:rPr kumimoji="1" lang="en-US" altLang="zh-CN" dirty="0"/>
              <a:t>bug</a:t>
            </a:r>
            <a:r>
              <a:rPr kumimoji="1" lang="zh-CN" altLang="en-US" dirty="0"/>
              <a:t>在方便调试的浏览器中解决</a:t>
            </a:r>
          </a:p>
          <a:p>
            <a:pPr marL="0" indent="0">
              <a:buNone/>
            </a:pPr>
            <a:r>
              <a:rPr kumimoji="1" lang="zh-CN" altLang="en-US" dirty="0"/>
              <a:t>剩下的问题要尽量缩小错误范围，使用</a:t>
            </a:r>
            <a:r>
              <a:rPr kumimoji="1" lang="en-US" altLang="zh-CN" dirty="0"/>
              <a:t>alert</a:t>
            </a:r>
            <a:r>
              <a:rPr kumimoji="1" lang="zh-CN" altLang="en-US" dirty="0"/>
              <a:t>，自制</a:t>
            </a:r>
            <a:r>
              <a:rPr kumimoji="1" lang="en-US" altLang="zh-CN" dirty="0"/>
              <a:t>log</a:t>
            </a:r>
            <a:r>
              <a:rPr kumimoji="1" lang="zh-CN" altLang="en-US" dirty="0"/>
              <a:t>等手段来辅助问题定位。</a:t>
            </a:r>
          </a:p>
        </p:txBody>
      </p:sp>
    </p:spTree>
    <p:extLst>
      <p:ext uri="{BB962C8B-B14F-4D97-AF65-F5344CB8AC3E}">
        <p14:creationId xmlns:p14="http://schemas.microsoft.com/office/powerpoint/2010/main" val="39404689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总结</a:t>
            </a:r>
            <a:endParaRPr kumimoji="1" lang="zh-CN" altLang="en-US" dirty="0"/>
          </a:p>
        </p:txBody>
      </p:sp>
      <p:sp>
        <p:nvSpPr>
          <p:cNvPr id="3" name="内容占位符 2"/>
          <p:cNvSpPr>
            <a:spLocks noGrp="1"/>
          </p:cNvSpPr>
          <p:nvPr>
            <p:ph idx="1"/>
          </p:nvPr>
        </p:nvSpPr>
        <p:spPr/>
        <p:txBody>
          <a:bodyPr>
            <a:normAutofit fontScale="92500"/>
          </a:bodyPr>
          <a:lstStyle/>
          <a:p>
            <a:r>
              <a:rPr kumimoji="1" lang="zh-CN" altLang="en-US" dirty="0" smtClean="0"/>
              <a:t>前端代码调试</a:t>
            </a:r>
            <a:r>
              <a:rPr kumimoji="1" lang="zh-CN" altLang="en-US" dirty="0"/>
              <a:t>的能力可以从以下方面提高：</a:t>
            </a:r>
          </a:p>
          <a:p>
            <a:r>
              <a:rPr kumimoji="1" lang="zh-CN" altLang="en-US" dirty="0"/>
              <a:t>对于</a:t>
            </a:r>
            <a:r>
              <a:rPr kumimoji="1" lang="en-US" altLang="zh-CN" dirty="0" err="1"/>
              <a:t>js</a:t>
            </a:r>
            <a:r>
              <a:rPr kumimoji="1" lang="zh-CN" altLang="en-US" dirty="0"/>
              <a:t>兼容性与差异的掌握程度</a:t>
            </a:r>
          </a:p>
          <a:p>
            <a:r>
              <a:rPr kumimoji="1" lang="zh-CN" altLang="en-US" dirty="0"/>
              <a:t>以往开发中遇到问题，解决问题的经验</a:t>
            </a:r>
          </a:p>
          <a:p>
            <a:r>
              <a:rPr kumimoji="1" lang="zh-CN" altLang="en-US" dirty="0"/>
              <a:t>追踪查找代码的能力</a:t>
            </a:r>
          </a:p>
          <a:p>
            <a:r>
              <a:rPr kumimoji="1" lang="zh-CN" altLang="en-US" dirty="0"/>
              <a:t>变通的思维能力，能从多个角度入手去探查问题的所在</a:t>
            </a:r>
          </a:p>
          <a:p>
            <a:r>
              <a:rPr kumimoji="1" lang="zh-CN" altLang="en-US" dirty="0"/>
              <a:t>多动手，多交流，多总结</a:t>
            </a:r>
          </a:p>
        </p:txBody>
      </p:sp>
    </p:spTree>
    <p:extLst>
      <p:ext uri="{BB962C8B-B14F-4D97-AF65-F5344CB8AC3E}">
        <p14:creationId xmlns:p14="http://schemas.microsoft.com/office/powerpoint/2010/main" val="3187658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574871"/>
            <a:ext cx="7770813" cy="1371600"/>
          </a:xfrm>
        </p:spPr>
        <p:txBody>
          <a:bodyPr/>
          <a:lstStyle/>
          <a:p>
            <a:r>
              <a:rPr kumimoji="1" lang="zh-CN" altLang="en-US" dirty="0" smtClean="0"/>
              <a:t>谢谢</a:t>
            </a:r>
            <a:r>
              <a:rPr kumimoji="1" lang="en-US" altLang="zh-CN" dirty="0" smtClean="0"/>
              <a:t/>
            </a:r>
            <a:br>
              <a:rPr kumimoji="1" lang="en-US" altLang="zh-CN" dirty="0" smtClean="0"/>
            </a:br>
            <a:r>
              <a:rPr kumimoji="1" lang="en-US" altLang="zh-CN" dirty="0" smtClean="0"/>
              <a:t>Q&amp;A</a:t>
            </a:r>
            <a:endParaRPr kumimoji="1" lang="zh-CN" altLang="en-US" dirty="0"/>
          </a:p>
        </p:txBody>
      </p:sp>
    </p:spTree>
    <p:extLst>
      <p:ext uri="{BB962C8B-B14F-4D97-AF65-F5344CB8AC3E}">
        <p14:creationId xmlns:p14="http://schemas.microsoft.com/office/powerpoint/2010/main" val="4216036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一个页面包含什么内容</a:t>
            </a:r>
          </a:p>
        </p:txBody>
      </p:sp>
      <p:sp>
        <p:nvSpPr>
          <p:cNvPr id="3" name="内容占位符 2"/>
          <p:cNvSpPr>
            <a:spLocks noGrp="1"/>
          </p:cNvSpPr>
          <p:nvPr>
            <p:ph idx="1"/>
          </p:nvPr>
        </p:nvSpPr>
        <p:spPr/>
        <p:txBody>
          <a:bodyPr>
            <a:normAutofit/>
          </a:bodyPr>
          <a:lstStyle/>
          <a:p>
            <a:r>
              <a:rPr kumimoji="1" lang="zh-CN" altLang="en-US" dirty="0" smtClean="0"/>
              <a:t>通用头</a:t>
            </a:r>
            <a:endParaRPr kumimoji="1" lang="zh-CN" altLang="en-US" dirty="0"/>
          </a:p>
          <a:p>
            <a:r>
              <a:rPr kumimoji="1" lang="zh-CN" altLang="en-US" dirty="0"/>
              <a:t>文字</a:t>
            </a:r>
          </a:p>
          <a:p>
            <a:r>
              <a:rPr kumimoji="1" lang="zh-CN" altLang="en-US" dirty="0"/>
              <a:t>图片</a:t>
            </a:r>
          </a:p>
          <a:p>
            <a:r>
              <a:rPr kumimoji="1" lang="zh-CN" altLang="en-US" dirty="0"/>
              <a:t>视频</a:t>
            </a:r>
          </a:p>
          <a:p>
            <a:r>
              <a:rPr kumimoji="1" lang="zh-CN" altLang="en-US" dirty="0"/>
              <a:t>广告</a:t>
            </a:r>
          </a:p>
          <a:p>
            <a:r>
              <a:rPr kumimoji="1" lang="zh-CN" altLang="en-US" dirty="0"/>
              <a:t>通用尾</a:t>
            </a:r>
          </a:p>
        </p:txBody>
      </p:sp>
    </p:spTree>
    <p:extLst>
      <p:ext uri="{BB962C8B-B14F-4D97-AF65-F5344CB8AC3E}">
        <p14:creationId xmlns:p14="http://schemas.microsoft.com/office/powerpoint/2010/main" val="572802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页面代码都来</a:t>
            </a:r>
            <a:r>
              <a:rPr kumimoji="1" lang="zh-CN" altLang="en-US" dirty="0" smtClean="0"/>
              <a:t>自何方</a:t>
            </a:r>
            <a:endParaRPr kumimoji="1" lang="zh-CN" altLang="en-US" dirty="0"/>
          </a:p>
        </p:txBody>
      </p:sp>
      <p:sp>
        <p:nvSpPr>
          <p:cNvPr id="3" name="内容占位符 2"/>
          <p:cNvSpPr>
            <a:spLocks noGrp="1"/>
          </p:cNvSpPr>
          <p:nvPr>
            <p:ph idx="1"/>
          </p:nvPr>
        </p:nvSpPr>
        <p:spPr/>
        <p:txBody>
          <a:bodyPr/>
          <a:lstStyle/>
          <a:p>
            <a:r>
              <a:rPr kumimoji="1" lang="zh-CN" altLang="en-US" dirty="0" smtClean="0"/>
              <a:t>你开发业务代码</a:t>
            </a:r>
            <a:endParaRPr kumimoji="1" lang="zh-CN" altLang="en-US" dirty="0"/>
          </a:p>
          <a:p>
            <a:r>
              <a:rPr kumimoji="1" lang="zh-CN" altLang="en-US" dirty="0"/>
              <a:t>页面引入的其他业务代码</a:t>
            </a:r>
          </a:p>
          <a:p>
            <a:r>
              <a:rPr kumimoji="1" lang="zh-CN" altLang="en-US" dirty="0"/>
              <a:t>第三方统计</a:t>
            </a:r>
          </a:p>
          <a:p>
            <a:r>
              <a:rPr kumimoji="1" lang="zh-CN" altLang="en-US" dirty="0"/>
              <a:t>广告脚本</a:t>
            </a:r>
          </a:p>
        </p:txBody>
      </p:sp>
    </p:spTree>
    <p:extLst>
      <p:ext uri="{BB962C8B-B14F-4D97-AF65-F5344CB8AC3E}">
        <p14:creationId xmlns:p14="http://schemas.microsoft.com/office/powerpoint/2010/main" val="7584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bug</a:t>
            </a:r>
            <a:r>
              <a:rPr kumimoji="1" lang="zh-CN" altLang="en-US" dirty="0"/>
              <a:t>来</a:t>
            </a:r>
            <a:r>
              <a:rPr kumimoji="1" lang="zh-CN" altLang="en-US" dirty="0" smtClean="0"/>
              <a:t>自何方</a:t>
            </a: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zh-CN" altLang="en-US" dirty="0" smtClean="0"/>
              <a:t>业务代码本</a:t>
            </a:r>
            <a:r>
              <a:rPr kumimoji="1" lang="zh-CN" altLang="en-US" dirty="0"/>
              <a:t>身的问题</a:t>
            </a:r>
          </a:p>
          <a:p>
            <a:r>
              <a:rPr kumimoji="1" lang="zh-CN" altLang="en-US" dirty="0"/>
              <a:t>输入数据有问题导致业务代码出问题</a:t>
            </a:r>
          </a:p>
          <a:p>
            <a:r>
              <a:rPr kumimoji="1" lang="zh-CN" altLang="en-US" dirty="0"/>
              <a:t>页面模板和业务代码约定的不一致导致的问题</a:t>
            </a:r>
          </a:p>
          <a:p>
            <a:r>
              <a:rPr kumimoji="1" lang="zh-CN" altLang="en-US" dirty="0"/>
              <a:t>业务代码与页面代码冲突导致的问题</a:t>
            </a:r>
          </a:p>
          <a:p>
            <a:r>
              <a:rPr kumimoji="1" lang="en-US" altLang="zh-CN" dirty="0"/>
              <a:t>BX VS </a:t>
            </a:r>
            <a:r>
              <a:rPr kumimoji="1" lang="en-US" altLang="zh-CN" dirty="0" err="1"/>
              <a:t>jQuery</a:t>
            </a:r>
            <a:endParaRPr kumimoji="1" lang="en-US" altLang="zh-CN" dirty="0"/>
          </a:p>
          <a:p>
            <a:r>
              <a:rPr kumimoji="1" lang="zh-CN" altLang="en-US" dirty="0"/>
              <a:t>脚本重复加载引入的问题</a:t>
            </a:r>
          </a:p>
          <a:p>
            <a:r>
              <a:rPr kumimoji="1" lang="zh-CN" altLang="en-US" dirty="0"/>
              <a:t>页面本身就有问题</a:t>
            </a:r>
          </a:p>
        </p:txBody>
      </p:sp>
    </p:spTree>
    <p:extLst>
      <p:ext uri="{BB962C8B-B14F-4D97-AF65-F5344CB8AC3E}">
        <p14:creationId xmlns:p14="http://schemas.microsoft.com/office/powerpoint/2010/main" val="1344412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bug</a:t>
            </a:r>
            <a:r>
              <a:rPr kumimoji="1" lang="zh-CN" altLang="en-US" dirty="0" smtClean="0"/>
              <a:t>分类</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语法相关</a:t>
            </a:r>
            <a:endParaRPr kumimoji="1" lang="zh-CN" altLang="en-US" dirty="0"/>
          </a:p>
          <a:p>
            <a:r>
              <a:rPr kumimoji="1" lang="zh-CN" altLang="en-US" dirty="0"/>
              <a:t>兼容性相关</a:t>
            </a:r>
          </a:p>
          <a:p>
            <a:r>
              <a:rPr kumimoji="1" lang="zh-CN" altLang="en-US" dirty="0"/>
              <a:t>逻辑相关</a:t>
            </a:r>
          </a:p>
          <a:p>
            <a:r>
              <a:rPr kumimoji="1" lang="zh-CN" altLang="en-US" dirty="0"/>
              <a:t>业务相关</a:t>
            </a:r>
          </a:p>
          <a:p>
            <a:r>
              <a:rPr kumimoji="1" lang="zh-CN" altLang="en-US" dirty="0"/>
              <a:t>时序性</a:t>
            </a:r>
          </a:p>
          <a:p>
            <a:r>
              <a:rPr kumimoji="1" lang="zh-CN" altLang="en-US" dirty="0"/>
              <a:t>综合性</a:t>
            </a:r>
          </a:p>
        </p:txBody>
      </p:sp>
    </p:spTree>
    <p:extLst>
      <p:ext uri="{BB962C8B-B14F-4D97-AF65-F5344CB8AC3E}">
        <p14:creationId xmlns:p14="http://schemas.microsoft.com/office/powerpoint/2010/main" val="3050354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813693"/>
            <a:ext cx="7770813" cy="1371600"/>
          </a:xfrm>
        </p:spPr>
        <p:txBody>
          <a:bodyPr/>
          <a:lstStyle/>
          <a:p>
            <a:r>
              <a:rPr kumimoji="1" lang="zh-CN" altLang="en-US" dirty="0" smtClean="0"/>
              <a:t>工具介绍</a:t>
            </a:r>
            <a:endParaRPr kumimoji="1" lang="zh-CN" altLang="en-US" dirty="0"/>
          </a:p>
        </p:txBody>
      </p:sp>
    </p:spTree>
    <p:extLst>
      <p:ext uri="{BB962C8B-B14F-4D97-AF65-F5344CB8AC3E}">
        <p14:creationId xmlns:p14="http://schemas.microsoft.com/office/powerpoint/2010/main" val="2580198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chrome </a:t>
            </a:r>
            <a:r>
              <a:rPr kumimoji="1" lang="en-US" altLang="zh-CN" dirty="0" err="1" smtClean="0"/>
              <a:t>dev</a:t>
            </a:r>
            <a:endParaRPr kumimoji="1" lang="zh-CN" altLang="en-US" dirty="0"/>
          </a:p>
        </p:txBody>
      </p:sp>
      <p:sp>
        <p:nvSpPr>
          <p:cNvPr id="3" name="内容占位符 2"/>
          <p:cNvSpPr>
            <a:spLocks noGrp="1"/>
          </p:cNvSpPr>
          <p:nvPr>
            <p:ph idx="1"/>
          </p:nvPr>
        </p:nvSpPr>
        <p:spPr/>
        <p:txBody>
          <a:bodyPr/>
          <a:lstStyle/>
          <a:p>
            <a:r>
              <a:rPr kumimoji="1" lang="en-US" altLang="zh-CN" dirty="0" smtClean="0"/>
              <a:t>search</a:t>
            </a:r>
            <a:endParaRPr kumimoji="1" lang="en-US" altLang="zh-CN" dirty="0"/>
          </a:p>
          <a:p>
            <a:r>
              <a:rPr kumimoji="1" lang="en-US" altLang="zh-CN" dirty="0"/>
              <a:t>Call </a:t>
            </a:r>
            <a:r>
              <a:rPr kumimoji="1" lang="en-US" altLang="zh-CN" dirty="0" err="1"/>
              <a:t>Statck</a:t>
            </a:r>
            <a:endParaRPr kumimoji="1" lang="en-US" altLang="zh-CN" dirty="0"/>
          </a:p>
          <a:p>
            <a:r>
              <a:rPr kumimoji="1" lang="en-US" altLang="zh-CN" dirty="0"/>
              <a:t>Watch Expressions</a:t>
            </a:r>
          </a:p>
          <a:p>
            <a:r>
              <a:rPr kumimoji="1" lang="en-US" altLang="zh-CN" dirty="0"/>
              <a:t>Scope Variables</a:t>
            </a:r>
          </a:p>
          <a:p>
            <a:r>
              <a:rPr kumimoji="1" lang="en-US" altLang="zh-CN" dirty="0"/>
              <a:t>Breakpoints</a:t>
            </a:r>
            <a:endParaRPr kumimoji="1" lang="zh-CN" altLang="en-US" dirty="0"/>
          </a:p>
        </p:txBody>
      </p:sp>
    </p:spTree>
    <p:extLst>
      <p:ext uri="{BB962C8B-B14F-4D97-AF65-F5344CB8AC3E}">
        <p14:creationId xmlns:p14="http://schemas.microsoft.com/office/powerpoint/2010/main" val="1409689745"/>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对开">
  <a:themeElements>
    <a:clrScheme name="Folio">
      <a:dk1>
        <a:sysClr val="windowText" lastClr="000000"/>
      </a:dk1>
      <a:lt1>
        <a:sysClr val="window" lastClr="FFFFFF"/>
      </a:lt1>
      <a:dk2>
        <a:srgbClr val="2D2F2B"/>
      </a:dk2>
      <a:lt2>
        <a:srgbClr val="DEDED7"/>
      </a:lt2>
      <a:accent1>
        <a:srgbClr val="294171"/>
      </a:accent1>
      <a:accent2>
        <a:srgbClr val="748CBC"/>
      </a:accent2>
      <a:accent3>
        <a:srgbClr val="8E887C"/>
      </a:accent3>
      <a:accent4>
        <a:srgbClr val="834736"/>
      </a:accent4>
      <a:accent5>
        <a:srgbClr val="5A1705"/>
      </a:accent5>
      <a:accent6>
        <a:srgbClr val="A0A16A"/>
      </a:accent6>
      <a:hlink>
        <a:srgbClr val="74B6BC"/>
      </a:hlink>
      <a:folHlink>
        <a:srgbClr val="7F95A4"/>
      </a:folHlink>
    </a:clrScheme>
    <a:fontScheme name="Folio">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Folio">
      <a:fillStyleLst>
        <a:solidFill>
          <a:schemeClr val="phClr"/>
        </a:solidFill>
        <a:blipFill rotWithShape="1">
          <a:blip xmlns:r="http://schemas.openxmlformats.org/officeDocument/2006/relationships" r:embed="rId1">
            <a:duotone>
              <a:schemeClr val="phClr">
                <a:shade val="30000"/>
                <a:satMod val="120000"/>
              </a:schemeClr>
              <a:schemeClr val="phClr">
                <a:tint val="70000"/>
                <a:satMod val="350000"/>
                <a:lumMod val="110000"/>
              </a:schemeClr>
            </a:duotone>
          </a:blip>
          <a:stretch/>
        </a:blipFill>
        <a:blipFill rotWithShape="1">
          <a:blip xmlns:r="http://schemas.openxmlformats.org/officeDocument/2006/relationships" r:embed="rId2">
            <a:duotone>
              <a:schemeClr val="phClr">
                <a:shade val="40000"/>
                <a:satMod val="120000"/>
              </a:schemeClr>
              <a:schemeClr val="phClr">
                <a:tint val="70000"/>
                <a:satMod val="300000"/>
                <a:lumMod val="110000"/>
              </a:schemeClr>
            </a:duotone>
          </a:blip>
          <a:tile tx="0" ty="0" sx="50000" sy="50000" flip="none" algn="tl"/>
        </a:blip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38100" dist="25400" dir="5400000" algn="br" rotWithShape="0">
              <a:srgbClr val="000000">
                <a:alpha val="50000"/>
              </a:srgbClr>
            </a:outerShdw>
          </a:effectLst>
        </a:effectStyle>
        <a:effectStyle>
          <a:effectLst>
            <a:innerShdw blurRad="190500" dist="25400">
              <a:srgbClr val="000000">
                <a:alpha val="50000"/>
              </a:srgbClr>
            </a:innerShdw>
          </a:effectLst>
        </a:effectStyle>
      </a:effectStyleLst>
      <a:bgFillStyleLst>
        <a:blipFill rotWithShape="1">
          <a:blip xmlns:r="http://schemas.openxmlformats.org/officeDocument/2006/relationships" r:embed="rId3">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4">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5">
            <a:duotone>
              <a:schemeClr val="phClr">
                <a:shade val="3000"/>
                <a:lumMod val="10000"/>
              </a:schemeClr>
              <a:schemeClr val="phClr">
                <a:tint val="91000"/>
                <a:satMod val="500000"/>
                <a:lumMod val="125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对开.thmx</Template>
  <TotalTime>43</TotalTime>
  <Words>1084</Words>
  <Application>Microsoft Macintosh PowerPoint</Application>
  <PresentationFormat>全屏显示(4:3)</PresentationFormat>
  <Paragraphs>198</Paragraphs>
  <Slides>39</Slides>
  <Notes>0</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对开</vt:lpstr>
      <vt:lpstr>前端调试技巧</vt:lpstr>
      <vt:lpstr>目录</vt:lpstr>
      <vt:lpstr>准备知识</vt:lpstr>
      <vt:lpstr>一个页面包含什么内容</vt:lpstr>
      <vt:lpstr>页面代码都来自何方</vt:lpstr>
      <vt:lpstr>bug来自何方</vt:lpstr>
      <vt:lpstr>bug分类</vt:lpstr>
      <vt:lpstr>工具介绍</vt:lpstr>
      <vt:lpstr>chrome dev</vt:lpstr>
      <vt:lpstr>Fiddle</vt:lpstr>
      <vt:lpstr>调试方针</vt:lpstr>
      <vt:lpstr>调试方针</vt:lpstr>
      <vt:lpstr>调试方针</vt:lpstr>
      <vt:lpstr>调试方针</vt:lpstr>
      <vt:lpstr>调试方法</vt:lpstr>
      <vt:lpstr>调试方法</vt:lpstr>
      <vt:lpstr>调试方法</vt:lpstr>
      <vt:lpstr>错误类型</vt:lpstr>
      <vt:lpstr>SyntaxError: Unexpected token</vt:lpstr>
      <vt:lpstr>ReferenceError: a is not defined</vt:lpstr>
      <vt:lpstr>TypeError: undefined is not a function</vt:lpstr>
      <vt:lpstr>其他错误类型</vt:lpstr>
      <vt:lpstr>关于ie和ie6</vt:lpstr>
      <vt:lpstr>常见bug</vt:lpstr>
      <vt:lpstr>定义对象时，尾部多出现一个逗号</vt:lpstr>
      <vt:lpstr>javascript:void(0)</vt:lpstr>
      <vt:lpstr>javascript:void(0)</vt:lpstr>
      <vt:lpstr>BX VS jQuery</vt:lpstr>
      <vt:lpstr>ie6下页面崩溃</vt:lpstr>
      <vt:lpstr>ie6下页面崩溃</vt:lpstr>
      <vt:lpstr>由于语法错误导致的其下方代码未执行</vt:lpstr>
      <vt:lpstr>返回头问题错误导致异步请求数据加载无效</vt:lpstr>
      <vt:lpstr>返回头问题错误导致异步请求数据加载无效</vt:lpstr>
      <vt:lpstr>脚本重复引用导致的环境初始化问题</vt:lpstr>
      <vt:lpstr>编码不一致导致的问题</vt:lpstr>
      <vt:lpstr>编码不一致导致的问题</vt:lpstr>
      <vt:lpstr>ie6的调试建议</vt:lpstr>
      <vt:lpstr>总结</vt:lpstr>
      <vt:lpstr>谢谢 Q&amp;A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前端调试技巧</dc:title>
  <dc:creator>zhang</dc:creator>
  <cp:lastModifiedBy>zhang</cp:lastModifiedBy>
  <cp:revision>4</cp:revision>
  <dcterms:created xsi:type="dcterms:W3CDTF">2014-12-04T02:04:48Z</dcterms:created>
  <dcterms:modified xsi:type="dcterms:W3CDTF">2014-12-04T02:48:35Z</dcterms:modified>
</cp:coreProperties>
</file>