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91" r:id="rId13"/>
    <p:sldId id="295" r:id="rId14"/>
    <p:sldId id="292" r:id="rId15"/>
    <p:sldId id="293" r:id="rId16"/>
    <p:sldId id="296" r:id="rId17"/>
    <p:sldId id="294" r:id="rId18"/>
    <p:sldId id="297" r:id="rId19"/>
    <p:sldId id="302" r:id="rId20"/>
    <p:sldId id="298" r:id="rId21"/>
    <p:sldId id="299" r:id="rId22"/>
    <p:sldId id="300" r:id="rId23"/>
    <p:sldId id="303" r:id="rId24"/>
    <p:sldId id="329" r:id="rId25"/>
    <p:sldId id="304"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24" r:id="rId41"/>
    <p:sldId id="325" r:id="rId42"/>
    <p:sldId id="326" r:id="rId43"/>
    <p:sldId id="327" r:id="rId44"/>
    <p:sldId id="328" r:id="rId45"/>
    <p:sldId id="309" r:id="rId46"/>
    <p:sldId id="279" r:id="rId47"/>
    <p:sldId id="280" r:id="rId48"/>
    <p:sldId id="281" r:id="rId49"/>
    <p:sldId id="282" r:id="rId50"/>
    <p:sldId id="283" r:id="rId51"/>
    <p:sldId id="284" r:id="rId52"/>
    <p:sldId id="285" r:id="rId53"/>
    <p:sldId id="286" r:id="rId54"/>
    <p:sldId id="330" r:id="rId55"/>
    <p:sldId id="288" r:id="rId56"/>
    <p:sldId id="289" r:id="rId57"/>
    <p:sldId id="331" r:id="rId58"/>
    <p:sldId id="332" r:id="rId59"/>
    <p:sldId id="333" r:id="rId60"/>
    <p:sldId id="334" r:id="rId61"/>
    <p:sldId id="335" r:id="rId62"/>
    <p:sldId id="336" r:id="rId63"/>
    <p:sldId id="337" r:id="rId64"/>
    <p:sldId id="338" r:id="rId65"/>
    <p:sldId id="339" r:id="rId66"/>
    <p:sldId id="340" r:id="rId67"/>
    <p:sldId id="341" r:id="rId68"/>
    <p:sldId id="342" r:id="rId69"/>
    <p:sldId id="343" r:id="rId70"/>
    <p:sldId id="344" r:id="rId71"/>
    <p:sldId id="346" r:id="rId72"/>
    <p:sldId id="345" r:id="rId73"/>
    <p:sldId id="347" r:id="rId74"/>
    <p:sldId id="348" r:id="rId75"/>
    <p:sldId id="349"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4" d="100"/>
          <a:sy n="144" d="100"/>
        </p:scale>
        <p:origin x="-150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theme" Target="theme/theme1.xml"/><Relationship Id="rId81"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printerSettings" Target="printerSettings/printerSettings1.bin"/><Relationship Id="rId78" Type="http://schemas.openxmlformats.org/officeDocument/2006/relationships/presProps" Target="presProps.xml"/><Relationship Id="rId79" Type="http://schemas.openxmlformats.org/officeDocument/2006/relationships/viewProps" Target="view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副标题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标题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zh-CN" altLang="en-US" smtClean="0"/>
              <a:t>单击此处编辑母版标题样式</a:t>
            </a:r>
            <a:endParaRPr kumimoji="0" lang="en-US"/>
          </a:p>
        </p:txBody>
      </p:sp>
      <p:cxnSp>
        <p:nvCxnSpPr>
          <p:cNvPr id="8" name="直线连接符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日期占位符 14"/>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15-4-2</a:t>
            </a:fld>
            <a:endParaRPr lang="en-US"/>
          </a:p>
        </p:txBody>
      </p:sp>
      <p:sp>
        <p:nvSpPr>
          <p:cNvPr id="16" name="幻灯片编号占位符 15"/>
          <p:cNvSpPr>
            <a:spLocks noGrp="1"/>
          </p:cNvSpPr>
          <p:nvPr>
            <p:ph type="sldNum" sz="quarter" idx="11"/>
          </p:nvPr>
        </p:nvSpPr>
        <p:spPr/>
        <p:txBody>
          <a:bodyPr/>
          <a:lstStyle/>
          <a:p>
            <a:fld id="{D2E57653-3E58-4892-A7ED-712530ACC680}" type="slidenum">
              <a:rPr kumimoji="0" lang="en-US" smtClean="0"/>
              <a:pPr eaLnBrk="1" latinLnBrk="0" hangingPunct="1"/>
              <a:t>‹#›</a:t>
            </a:fld>
            <a:endParaRPr kumimoji="0" lang="en-US"/>
          </a:p>
        </p:txBody>
      </p:sp>
      <p:sp>
        <p:nvSpPr>
          <p:cNvPr id="17" name="页脚占位符 16"/>
          <p:cNvSpPr>
            <a:spLocks noGrp="1"/>
          </p:cNvSpPr>
          <p:nvPr>
            <p:ph type="ftr" sz="quarter" idx="12"/>
          </p:nvPr>
        </p:nvSpPr>
        <p:spPr/>
        <p:txBody>
          <a:bodyPr/>
          <a:lstStyle/>
          <a:p>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本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4" name="日期占位符 3"/>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15-4-2</a:t>
            </a:fld>
            <a:endParaRPr lang="en-US"/>
          </a:p>
        </p:txBody>
      </p:sp>
      <p:sp>
        <p:nvSpPr>
          <p:cNvPr id="5" name="页脚占位符 4"/>
          <p:cNvSpPr>
            <a:spLocks noGrp="1"/>
          </p:cNvSpPr>
          <p:nvPr>
            <p:ph type="ftr" sz="quarter" idx="11"/>
          </p:nvPr>
        </p:nvSpPr>
        <p:spPr/>
        <p:txBody>
          <a:bodyPr/>
          <a:lstStyle/>
          <a:p>
            <a:endParaRPr kumimoji="0" lang="en-US"/>
          </a:p>
        </p:txBody>
      </p:sp>
      <p:sp>
        <p:nvSpPr>
          <p:cNvPr id="6" name="幻灯片编号占位符 5"/>
          <p:cNvSpPr>
            <a:spLocks noGrp="1"/>
          </p:cNvSpPr>
          <p:nvPr>
            <p:ph type="sldNum" sz="quarter" idx="12"/>
          </p:nvPr>
        </p:nvSpPr>
        <p:spPr/>
        <p:txBody>
          <a:bodyPr/>
          <a:lstStyle/>
          <a:p>
            <a:fld id="{D2E57653-3E58-4892-A7ED-712530ACC680}"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本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4" name="日期占位符 3"/>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15-4-2</a:t>
            </a:fld>
            <a:endParaRPr lang="en-US"/>
          </a:p>
        </p:txBody>
      </p:sp>
      <p:sp>
        <p:nvSpPr>
          <p:cNvPr id="5" name="页脚占位符 4"/>
          <p:cNvSpPr>
            <a:spLocks noGrp="1"/>
          </p:cNvSpPr>
          <p:nvPr>
            <p:ph type="ftr" sz="quarter" idx="11"/>
          </p:nvPr>
        </p:nvSpPr>
        <p:spPr/>
        <p:txBody>
          <a:bodyPr/>
          <a:lstStyle/>
          <a:p>
            <a:endParaRPr kumimoji="0" lang="en-US"/>
          </a:p>
        </p:txBody>
      </p:sp>
      <p:sp>
        <p:nvSpPr>
          <p:cNvPr id="6" name="幻灯片编号占位符 5"/>
          <p:cNvSpPr>
            <a:spLocks noGrp="1"/>
          </p:cNvSpPr>
          <p:nvPr>
            <p:ph type="sldNum" sz="quarter" idx="12"/>
          </p:nvPr>
        </p:nvSpPr>
        <p:spPr/>
        <p:txBody>
          <a:bodyPr/>
          <a:lstStyle/>
          <a:p>
            <a:fld id="{D2E57653-3E58-4892-A7ED-712530ACC680}"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内容占位符 8"/>
          <p:cNvSpPr>
            <a:spLocks noGrp="1"/>
          </p:cNvSpPr>
          <p:nvPr>
            <p:ph idx="1"/>
          </p:nvPr>
        </p:nvSpPr>
        <p:spPr>
          <a:xfrm>
            <a:off x="457200" y="1524000"/>
            <a:ext cx="8229600" cy="45720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14" name="日期占位符 13"/>
          <p:cNvSpPr>
            <a:spLocks noGrp="1"/>
          </p:cNvSpPr>
          <p:nvPr>
            <p:ph type="dt" sz="half" idx="14"/>
          </p:nvPr>
        </p:nvSpPr>
        <p:spPr/>
        <p:txBody>
          <a:bodyPr/>
          <a:lstStyle/>
          <a:p>
            <a:pPr eaLnBrk="1" latinLnBrk="0" hangingPunct="1"/>
            <a:fld id="{B41ABA4E-CD72-497B-97AA-7213B3980F60}" type="datetimeFigureOut">
              <a:rPr lang="en-US" smtClean="0"/>
              <a:pPr eaLnBrk="1" latinLnBrk="0" hangingPunct="1"/>
              <a:t>15-4-2</a:t>
            </a:fld>
            <a:endParaRPr lang="en-US"/>
          </a:p>
        </p:txBody>
      </p:sp>
      <p:sp>
        <p:nvSpPr>
          <p:cNvPr id="15" name="幻灯片编号占位符 14"/>
          <p:cNvSpPr>
            <a:spLocks noGrp="1"/>
          </p:cNvSpPr>
          <p:nvPr>
            <p:ph type="sldNum" sz="quarter" idx="15"/>
          </p:nvPr>
        </p:nvSpPr>
        <p:spPr/>
        <p:txBody>
          <a:bodyPr/>
          <a:lstStyle>
            <a:lvl1pPr algn="ctr">
              <a:defRPr/>
            </a:lvl1pPr>
          </a:lstStyle>
          <a:p>
            <a:fld id="{D2E57653-3E58-4892-A7ED-712530ACC680}" type="slidenum">
              <a:rPr kumimoji="0" lang="en-US" smtClean="0"/>
              <a:pPr eaLnBrk="1" latinLnBrk="0" hangingPunct="1"/>
              <a:t>‹#›</a:t>
            </a:fld>
            <a:endParaRPr kumimoji="0" lang="en-US"/>
          </a:p>
        </p:txBody>
      </p:sp>
      <p:sp>
        <p:nvSpPr>
          <p:cNvPr id="16" name="页脚占位符 15"/>
          <p:cNvSpPr>
            <a:spLocks noGrp="1"/>
          </p:cNvSpPr>
          <p:nvPr>
            <p:ph type="ftr" sz="quarter" idx="16"/>
          </p:nvPr>
        </p:nvSpPr>
        <p:spPr/>
        <p:txBody>
          <a:bodyPr/>
          <a:lstStyle/>
          <a:p>
            <a:endParaRPr kumimoji="0" lang="en-US"/>
          </a:p>
        </p:txBody>
      </p:sp>
      <p:sp>
        <p:nvSpPr>
          <p:cNvPr id="17" name="标题 16"/>
          <p:cNvSpPr>
            <a:spLocks noGrp="1"/>
          </p:cNvSpPr>
          <p:nvPr>
            <p:ph type="title"/>
          </p:nvPr>
        </p:nvSpPr>
        <p:spPr/>
        <p:txBody>
          <a:bodyPr rtlCol="0" anchor="b" anchorCtr="0"/>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15-4-2</a:t>
            </a:fld>
            <a:endParaRPr lang="en-US"/>
          </a:p>
        </p:txBody>
      </p:sp>
      <p:sp>
        <p:nvSpPr>
          <p:cNvPr id="5" name="页脚占位符 4"/>
          <p:cNvSpPr>
            <a:spLocks noGrp="1"/>
          </p:cNvSpPr>
          <p:nvPr>
            <p:ph type="ftr" sz="quarter" idx="11"/>
          </p:nvPr>
        </p:nvSpPr>
        <p:spPr/>
        <p:txBody>
          <a:bodyPr/>
          <a:lstStyle/>
          <a:p>
            <a:endParaRPr kumimoji="0" lang="en-US"/>
          </a:p>
        </p:txBody>
      </p:sp>
      <p:sp>
        <p:nvSpPr>
          <p:cNvPr id="6" name="幻灯片编号占位符 5"/>
          <p:cNvSpPr>
            <a:spLocks noGrp="1"/>
          </p:cNvSpPr>
          <p:nvPr>
            <p:ph type="sldNum" sz="quarter" idx="12"/>
          </p:nvPr>
        </p:nvSpPr>
        <p:spPr/>
        <p:txBody>
          <a:bodyPr/>
          <a:lstStyle/>
          <a:p>
            <a:fld id="{D2E57653-3E58-4892-A7ED-712530ACC680}" type="slidenum">
              <a:rPr kumimoji="0" lang="en-US" smtClean="0"/>
              <a:pPr eaLnBrk="1" latinLnBrk="0" hangingPunct="1"/>
              <a:t>‹#›</a:t>
            </a:fld>
            <a:endParaRPr kumimoji="0" lang="en-US"/>
          </a:p>
        </p:txBody>
      </p:sp>
      <p:sp>
        <p:nvSpPr>
          <p:cNvPr id="2" name="标题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cxnSp>
        <p:nvCxnSpPr>
          <p:cNvPr id="7" name="直线连接符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15-4-2</a:t>
            </a:fld>
            <a:endParaRPr lang="en-US"/>
          </a:p>
        </p:txBody>
      </p:sp>
      <p:sp>
        <p:nvSpPr>
          <p:cNvPr id="6" name="页脚占位符 5"/>
          <p:cNvSpPr>
            <a:spLocks noGrp="1"/>
          </p:cNvSpPr>
          <p:nvPr>
            <p:ph type="ftr" sz="quarter" idx="11"/>
          </p:nvPr>
        </p:nvSpPr>
        <p:spPr/>
        <p:txBody>
          <a:bodyPr/>
          <a:lstStyle/>
          <a:p>
            <a:endParaRPr kumimoji="0" lang="en-US"/>
          </a:p>
        </p:txBody>
      </p:sp>
      <p:sp>
        <p:nvSpPr>
          <p:cNvPr id="7" name="幻灯片编号占位符 6"/>
          <p:cNvSpPr>
            <a:spLocks noGrp="1"/>
          </p:cNvSpPr>
          <p:nvPr>
            <p:ph type="sldNum" sz="quarter" idx="12"/>
          </p:nvPr>
        </p:nvSpPr>
        <p:spPr/>
        <p:txBody>
          <a:bodyPr/>
          <a:lstStyle/>
          <a:p>
            <a:fld id="{D2E57653-3E58-4892-A7ED-712530ACC680}" type="slidenum">
              <a:rPr kumimoji="0" lang="en-US" smtClean="0"/>
              <a:pPr eaLnBrk="1" latinLnBrk="0" hangingPunct="1"/>
              <a:t>‹#›</a:t>
            </a:fld>
            <a:endParaRPr kumimoji="0" 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11" name="内容占位符 10"/>
          <p:cNvSpPr>
            <a:spLocks noGrp="1"/>
          </p:cNvSpPr>
          <p:nvPr>
            <p:ph sz="half" idx="1"/>
          </p:nvPr>
        </p:nvSpPr>
        <p:spPr>
          <a:xfrm>
            <a:off x="457200" y="1524000"/>
            <a:ext cx="4059936" cy="45720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13" name="内容占位符 12"/>
          <p:cNvSpPr>
            <a:spLocks noGrp="1"/>
          </p:cNvSpPr>
          <p:nvPr>
            <p:ph sz="half" idx="2"/>
          </p:nvPr>
        </p:nvSpPr>
        <p:spPr>
          <a:xfrm>
            <a:off x="4648200" y="1524000"/>
            <a:ext cx="4059936" cy="45720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9" name="幻灯片编号占位符 8"/>
          <p:cNvSpPr>
            <a:spLocks noGrp="1"/>
          </p:cNvSpPr>
          <p:nvPr>
            <p:ph type="sldNum" sz="quarter" idx="12"/>
          </p:nvPr>
        </p:nvSpPr>
        <p:spPr/>
        <p:txBody>
          <a:bodyPr/>
          <a:lstStyle/>
          <a:p>
            <a:fld id="{D2E57653-3E58-4892-A7ED-712530ACC680}" type="slidenum">
              <a:rPr kumimoji="0" lang="en-US" smtClean="0"/>
              <a:pPr eaLnBrk="1" latinLnBrk="0" hangingPunct="1"/>
              <a:t>‹#›</a:t>
            </a:fld>
            <a:endParaRPr kumimoji="0" lang="en-US"/>
          </a:p>
        </p:txBody>
      </p:sp>
      <p:sp>
        <p:nvSpPr>
          <p:cNvPr id="8" name="页脚占位符 7"/>
          <p:cNvSpPr>
            <a:spLocks noGrp="1"/>
          </p:cNvSpPr>
          <p:nvPr>
            <p:ph type="ftr" sz="quarter" idx="11"/>
          </p:nvPr>
        </p:nvSpPr>
        <p:spPr/>
        <p:txBody>
          <a:bodyPr/>
          <a:lstStyle/>
          <a:p>
            <a:endParaRPr kumimoji="0" lang="en-US"/>
          </a:p>
        </p:txBody>
      </p:sp>
      <p:sp>
        <p:nvSpPr>
          <p:cNvPr id="7" name="日期占位符 6"/>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15-4-2</a:t>
            </a:fld>
            <a:endParaRPr lang="en-US"/>
          </a:p>
        </p:txBody>
      </p:sp>
      <p:sp>
        <p:nvSpPr>
          <p:cNvPr id="3" name="文本占位符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32" name="内容占位符 31"/>
          <p:cNvSpPr>
            <a:spLocks noGrp="1"/>
          </p:cNvSpPr>
          <p:nvPr>
            <p:ph sz="half" idx="2"/>
          </p:nvPr>
        </p:nvSpPr>
        <p:spPr>
          <a:xfrm>
            <a:off x="457200" y="2201896"/>
            <a:ext cx="4038600" cy="3913632"/>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34" name="内容占位符 33"/>
          <p:cNvSpPr>
            <a:spLocks noGrp="1"/>
          </p:cNvSpPr>
          <p:nvPr>
            <p:ph sz="quarter" idx="4"/>
          </p:nvPr>
        </p:nvSpPr>
        <p:spPr>
          <a:xfrm>
            <a:off x="4649788" y="2201896"/>
            <a:ext cx="4038600" cy="3913632"/>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2" name="标题 1"/>
          <p:cNvSpPr>
            <a:spLocks noGrp="1"/>
          </p:cNvSpPr>
          <p:nvPr>
            <p:ph type="title"/>
          </p:nvPr>
        </p:nvSpPr>
        <p:spPr>
          <a:xfrm>
            <a:off x="457200" y="155448"/>
            <a:ext cx="8229600" cy="1143000"/>
          </a:xfrm>
        </p:spPr>
        <p:txBody>
          <a:bodyPr anchor="b" anchorCtr="0"/>
          <a:lstStyle>
            <a:lvl1pPr>
              <a:defRPr/>
            </a:lvl1pPr>
          </a:lstStyle>
          <a:p>
            <a:r>
              <a:rPr kumimoji="0" lang="zh-CN" altLang="en-US" smtClean="0"/>
              <a:t>单击此处编辑母版标题样式</a:t>
            </a:r>
            <a:endParaRPr kumimoji="0" lang="en-US"/>
          </a:p>
        </p:txBody>
      </p:sp>
      <p:sp>
        <p:nvSpPr>
          <p:cNvPr id="12" name="文本占位符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cxnSp>
        <p:nvCxnSpPr>
          <p:cNvPr id="10" name="直线连接符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直线连接符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15-4-2</a:t>
            </a:fld>
            <a:endParaRPr lang="en-US"/>
          </a:p>
        </p:txBody>
      </p:sp>
      <p:sp>
        <p:nvSpPr>
          <p:cNvPr id="4" name="页脚占位符 3"/>
          <p:cNvSpPr>
            <a:spLocks noGrp="1"/>
          </p:cNvSpPr>
          <p:nvPr>
            <p:ph type="ftr" sz="quarter" idx="11"/>
          </p:nvPr>
        </p:nvSpPr>
        <p:spPr/>
        <p:txBody>
          <a:bodyPr/>
          <a:lstStyle/>
          <a:p>
            <a:endParaRPr kumimoji="0" lang="en-US"/>
          </a:p>
        </p:txBody>
      </p:sp>
      <p:sp>
        <p:nvSpPr>
          <p:cNvPr id="5" name="幻灯片编号占位符 4"/>
          <p:cNvSpPr>
            <a:spLocks noGrp="1"/>
          </p:cNvSpPr>
          <p:nvPr>
            <p:ph type="sldNum" sz="quarter" idx="12"/>
          </p:nvPr>
        </p:nvSpPr>
        <p:spPr/>
        <p:txBody>
          <a:bodyPr/>
          <a:lstStyle/>
          <a:p>
            <a:fld id="{D2E57653-3E58-4892-A7ED-712530ACC680}" type="slidenum">
              <a:rPr kumimoji="0" lang="en-US" smtClean="0"/>
              <a:pPr eaLnBrk="1" latinLnBrk="0" hangingPunct="1"/>
              <a:t>‹#›</a:t>
            </a:fld>
            <a:endParaRPr kumimoji="0" 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15-4-2</a:t>
            </a:fld>
            <a:endParaRPr lang="en-US"/>
          </a:p>
        </p:txBody>
      </p:sp>
      <p:sp>
        <p:nvSpPr>
          <p:cNvPr id="3" name="页脚占位符 2"/>
          <p:cNvSpPr>
            <a:spLocks noGrp="1"/>
          </p:cNvSpPr>
          <p:nvPr>
            <p:ph type="ftr" sz="quarter" idx="11"/>
          </p:nvPr>
        </p:nvSpPr>
        <p:spPr/>
        <p:txBody>
          <a:bodyPr/>
          <a:lstStyle/>
          <a:p>
            <a:endParaRPr kumimoji="0" lang="en-US"/>
          </a:p>
        </p:txBody>
      </p:sp>
      <p:sp>
        <p:nvSpPr>
          <p:cNvPr id="4" name="幻灯片编号占位符 3"/>
          <p:cNvSpPr>
            <a:spLocks noGrp="1"/>
          </p:cNvSpPr>
          <p:nvPr>
            <p:ph type="sldNum" sz="quarter" idx="12"/>
          </p:nvPr>
        </p:nvSpPr>
        <p:spPr/>
        <p:txBody>
          <a:bodyPr/>
          <a:lstStyle/>
          <a:p>
            <a:fld id="{D2E57653-3E58-4892-A7ED-712530ACC680}"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9" name="内容占位符 28"/>
          <p:cNvSpPr>
            <a:spLocks noGrp="1"/>
          </p:cNvSpPr>
          <p:nvPr>
            <p:ph sz="quarter" idx="1"/>
          </p:nvPr>
        </p:nvSpPr>
        <p:spPr>
          <a:xfrm>
            <a:off x="457200" y="457200"/>
            <a:ext cx="6248400" cy="57150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3" name="文本占位符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31" name="标题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zh-CN" altLang="en-US" smtClean="0"/>
              <a:t>单击此处编辑母版标题样式</a:t>
            </a:r>
            <a:endParaRPr kumimoji="0" lang="en-US"/>
          </a:p>
        </p:txBody>
      </p:sp>
      <p:sp>
        <p:nvSpPr>
          <p:cNvPr id="8" name="日期占位符 7"/>
          <p:cNvSpPr>
            <a:spLocks noGrp="1"/>
          </p:cNvSpPr>
          <p:nvPr>
            <p:ph type="dt" sz="half" idx="14"/>
          </p:nvPr>
        </p:nvSpPr>
        <p:spPr/>
        <p:txBody>
          <a:bodyPr/>
          <a:lstStyle/>
          <a:p>
            <a:pPr eaLnBrk="1" latinLnBrk="0" hangingPunct="1"/>
            <a:fld id="{B41ABA4E-CD72-497B-97AA-7213B3980F60}" type="datetimeFigureOut">
              <a:rPr lang="en-US" smtClean="0"/>
              <a:pPr eaLnBrk="1" latinLnBrk="0" hangingPunct="1"/>
              <a:t>15-4-2</a:t>
            </a:fld>
            <a:endParaRPr lang="en-US"/>
          </a:p>
        </p:txBody>
      </p:sp>
      <p:sp>
        <p:nvSpPr>
          <p:cNvPr id="9" name="幻灯片编号占位符 8"/>
          <p:cNvSpPr>
            <a:spLocks noGrp="1"/>
          </p:cNvSpPr>
          <p:nvPr>
            <p:ph type="sldNum" sz="quarter" idx="15"/>
          </p:nvPr>
        </p:nvSpPr>
        <p:spPr/>
        <p:txBody>
          <a:bodyPr/>
          <a:lstStyle/>
          <a:p>
            <a:fld id="{D2E57653-3E58-4892-A7ED-712530ACC680}" type="slidenum">
              <a:rPr kumimoji="0" lang="en-US" smtClean="0"/>
              <a:pPr eaLnBrk="1" latinLnBrk="0" hangingPunct="1"/>
              <a:t>‹#›</a:t>
            </a:fld>
            <a:endParaRPr kumimoji="0" lang="en-US"/>
          </a:p>
        </p:txBody>
      </p:sp>
      <p:sp>
        <p:nvSpPr>
          <p:cNvPr id="10" name="页脚占位符 9"/>
          <p:cNvSpPr>
            <a:spLocks noGrp="1"/>
          </p:cNvSpPr>
          <p:nvPr>
            <p:ph type="ftr" sz="quarter" idx="16"/>
          </p:nvPr>
        </p:nvSpPr>
        <p:spPr/>
        <p:txBody>
          <a:bodyPr/>
          <a:lstStyle/>
          <a:p>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zh-CN" altLang="en-US" smtClean="0"/>
              <a:t>将图片拖动到占位符，或单击添加图标</a:t>
            </a:r>
            <a:endParaRPr kumimoji="0" lang="en-US"/>
          </a:p>
        </p:txBody>
      </p:sp>
      <p:sp>
        <p:nvSpPr>
          <p:cNvPr id="4" name="文本占位符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8" name="日期占位符 7"/>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15-4-2</a:t>
            </a:fld>
            <a:endParaRPr lang="en-US"/>
          </a:p>
        </p:txBody>
      </p:sp>
      <p:sp>
        <p:nvSpPr>
          <p:cNvPr id="9" name="幻灯片编号占位符 8"/>
          <p:cNvSpPr>
            <a:spLocks noGrp="1"/>
          </p:cNvSpPr>
          <p:nvPr>
            <p:ph type="sldNum" sz="quarter" idx="11"/>
          </p:nvPr>
        </p:nvSpPr>
        <p:spPr/>
        <p:txBody>
          <a:bodyPr/>
          <a:lstStyle/>
          <a:p>
            <a:fld id="{D2E57653-3E58-4892-A7ED-712530ACC680}" type="slidenum">
              <a:rPr kumimoji="0" lang="en-US" smtClean="0"/>
              <a:pPr eaLnBrk="1" latinLnBrk="0" hangingPunct="1"/>
              <a:t>‹#›</a:t>
            </a:fld>
            <a:endParaRPr kumimoji="0" lang="en-US"/>
          </a:p>
        </p:txBody>
      </p:sp>
      <p:sp>
        <p:nvSpPr>
          <p:cNvPr id="10" name="页脚占位符 9"/>
          <p:cNvSpPr>
            <a:spLocks noGrp="1"/>
          </p:cNvSpPr>
          <p:nvPr>
            <p:ph type="ftr" sz="quarter" idx="12"/>
          </p:nvPr>
        </p:nvSpPr>
        <p:spPr/>
        <p:txBody>
          <a:bodyPr/>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文本占位符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二级</a:t>
            </a:r>
          </a:p>
          <a:p>
            <a:pPr lvl="2" eaLnBrk="1" latinLnBrk="0" hangingPunct="1"/>
            <a:r>
              <a:rPr kumimoji="0" lang="zh-CN" altLang="en-US" smtClean="0"/>
              <a:t>三级</a:t>
            </a:r>
          </a:p>
          <a:p>
            <a:pPr lvl="3" eaLnBrk="1" latinLnBrk="0" hangingPunct="1"/>
            <a:r>
              <a:rPr kumimoji="0" lang="zh-CN" altLang="en-US" smtClean="0"/>
              <a:t>四级</a:t>
            </a:r>
          </a:p>
          <a:p>
            <a:pPr lvl="4" eaLnBrk="1" latinLnBrk="0" hangingPunct="1"/>
            <a:r>
              <a:rPr kumimoji="0" lang="zh-CN" altLang="en-US" smtClean="0"/>
              <a:t>五级</a:t>
            </a:r>
            <a:endParaRPr kumimoji="0" lang="en-US"/>
          </a:p>
        </p:txBody>
      </p:sp>
      <p:sp>
        <p:nvSpPr>
          <p:cNvPr id="24" name="日期占位符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pPr eaLnBrk="1" latinLnBrk="0" hangingPunct="1"/>
            <a:fld id="{B41ABA4E-CD72-497B-97AA-7213B3980F60}" type="datetimeFigureOut">
              <a:rPr lang="en-US" smtClean="0"/>
              <a:pPr eaLnBrk="1" latinLnBrk="0" hangingPunct="1"/>
              <a:t>15-4-2</a:t>
            </a:fld>
            <a:endParaRPr lang="en-US"/>
          </a:p>
        </p:txBody>
      </p:sp>
      <p:sp>
        <p:nvSpPr>
          <p:cNvPr id="10" name="页脚占位符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kumimoji="0" lang="en-US"/>
          </a:p>
        </p:txBody>
      </p:sp>
      <p:sp>
        <p:nvSpPr>
          <p:cNvPr id="22" name="幻灯片编号占位符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D2E57653-3E58-4892-A7ED-712530ACC680}" type="slidenum">
              <a:rPr kumimoji="0" lang="en-US" smtClean="0"/>
              <a:pPr eaLnBrk="1" latinLnBrk="0" hangingPunct="1"/>
              <a:t>‹#›</a:t>
            </a:fld>
            <a:endParaRPr kumimoji="0" lang="en-US"/>
          </a:p>
        </p:txBody>
      </p:sp>
      <p:sp>
        <p:nvSpPr>
          <p:cNvPr id="5" name="标题占位符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zh-CN" altLang="en-US" smtClean="0"/>
              <a:t>单击此处编辑母版标题样式</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p:txBody>
          <a:bodyPr/>
          <a:lstStyle/>
          <a:p>
            <a:r>
              <a:rPr kumimoji="1" lang="zh-CN" altLang="en-US" dirty="0" smtClean="0"/>
              <a:t>张林</a:t>
            </a:r>
            <a:endParaRPr kumimoji="1" lang="zh-CN" altLang="en-US" dirty="0"/>
          </a:p>
        </p:txBody>
      </p:sp>
      <p:sp>
        <p:nvSpPr>
          <p:cNvPr id="3" name="标题 2"/>
          <p:cNvSpPr>
            <a:spLocks noGrp="1"/>
          </p:cNvSpPr>
          <p:nvPr>
            <p:ph type="ctrTitle"/>
          </p:nvPr>
        </p:nvSpPr>
        <p:spPr/>
        <p:txBody>
          <a:bodyPr/>
          <a:lstStyle/>
          <a:p>
            <a:r>
              <a:rPr kumimoji="1" lang="zh-CN" altLang="en-US" dirty="0" smtClean="0"/>
              <a:t>移动端</a:t>
            </a:r>
            <a:r>
              <a:rPr kumimoji="1" lang="en-US" altLang="zh-CN" dirty="0" smtClean="0"/>
              <a:t>web</a:t>
            </a:r>
            <a:r>
              <a:rPr kumimoji="1" lang="zh-CN" altLang="en-US" dirty="0" smtClean="0"/>
              <a:t>开发</a:t>
            </a:r>
            <a:endParaRPr kumimoji="1" lang="zh-CN" altLang="en-US" dirty="0"/>
          </a:p>
        </p:txBody>
      </p:sp>
    </p:spTree>
    <p:extLst>
      <p:ext uri="{BB962C8B-B14F-4D97-AF65-F5344CB8AC3E}">
        <p14:creationId xmlns:p14="http://schemas.microsoft.com/office/powerpoint/2010/main" val="2414042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marL="0" indent="0">
              <a:buNone/>
            </a:pPr>
            <a:r>
              <a:rPr kumimoji="1" lang="zh-CN" altLang="en-US" dirty="0" smtClean="0"/>
              <a:t>调试问题</a:t>
            </a:r>
            <a:endParaRPr kumimoji="1" lang="en-US" altLang="zh-CN" dirty="0" smtClean="0"/>
          </a:p>
          <a:p>
            <a:pPr marL="0" indent="0">
              <a:buNone/>
            </a:pPr>
            <a:r>
              <a:rPr kumimoji="1" lang="zh-CN" altLang="en-US" dirty="0" smtClean="0"/>
              <a:t> </a:t>
            </a:r>
            <a:endParaRPr kumimoji="1" lang="zh-CN" altLang="en-US" dirty="0"/>
          </a:p>
          <a:p>
            <a:r>
              <a:rPr kumimoji="1" lang="zh-CN" altLang="en-US" dirty="0"/>
              <a:t>调试比较麻烦，各种系统，各种设备调试方法、难度和手段不一 </a:t>
            </a:r>
          </a:p>
          <a:p>
            <a:r>
              <a:rPr kumimoji="1" lang="zh-CN" altLang="en-US" dirty="0"/>
              <a:t>设备众多，花费时间长 </a:t>
            </a:r>
          </a:p>
          <a:p>
            <a:r>
              <a:rPr kumimoji="1" lang="zh-CN" altLang="en-US" dirty="0"/>
              <a:t>网络状况不好模拟 </a:t>
            </a:r>
          </a:p>
          <a:p>
            <a:r>
              <a:rPr kumimoji="1" lang="zh-CN" altLang="en-US" dirty="0"/>
              <a:t>混合式开发的调试更加困难（如何定位错误，如何更新）</a:t>
            </a:r>
          </a:p>
          <a:p>
            <a:endParaRPr kumimoji="1" lang="zh-CN" altLang="en-US" dirty="0"/>
          </a:p>
          <a:p>
            <a:pPr marL="0" indent="0">
              <a:buNone/>
            </a:pPr>
            <a:r>
              <a:rPr kumimoji="1" lang="zh-CN" altLang="en-US" dirty="0"/>
              <a:t>总的来说，移动端发展迅速，不够稳定，碎片化严重，导致很多问题没有一个统一稳定的解决方案（最大的恐惧来自于未知）</a:t>
            </a:r>
          </a:p>
          <a:p>
            <a:pPr marL="0" indent="0">
              <a:buNone/>
            </a:pPr>
            <a:endParaRPr kumimoji="1" lang="zh-CN" altLang="en-US" dirty="0"/>
          </a:p>
        </p:txBody>
      </p:sp>
      <p:sp>
        <p:nvSpPr>
          <p:cNvPr id="3" name="标题 2"/>
          <p:cNvSpPr>
            <a:spLocks noGrp="1"/>
          </p:cNvSpPr>
          <p:nvPr>
            <p:ph type="title"/>
          </p:nvPr>
        </p:nvSpPr>
        <p:spPr/>
        <p:txBody>
          <a:bodyPr/>
          <a:lstStyle/>
          <a:p>
            <a:r>
              <a:rPr kumimoji="1" lang="zh-CN" altLang="en-US" dirty="0"/>
              <a:t>移动端开发的难点在哪里</a:t>
            </a:r>
          </a:p>
        </p:txBody>
      </p:sp>
    </p:spTree>
    <p:extLst>
      <p:ext uri="{BB962C8B-B14F-4D97-AF65-F5344CB8AC3E}">
        <p14:creationId xmlns:p14="http://schemas.microsoft.com/office/powerpoint/2010/main" val="1234531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kumimoji="1" lang="en-US" altLang="zh-CN" dirty="0" smtClean="0"/>
              <a:t>Browser</a:t>
            </a:r>
          </a:p>
          <a:p>
            <a:r>
              <a:rPr kumimoji="1" lang="en-US" altLang="zh-CN" dirty="0" smtClean="0"/>
              <a:t>Viewport</a:t>
            </a:r>
          </a:p>
          <a:p>
            <a:r>
              <a:rPr kumimoji="1" lang="zh-CN" altLang="en-US" dirty="0" smtClean="0"/>
              <a:t>媒体查询</a:t>
            </a:r>
            <a:endParaRPr kumimoji="1" lang="en-US" altLang="zh-CN" dirty="0" smtClean="0"/>
          </a:p>
        </p:txBody>
      </p:sp>
      <p:sp>
        <p:nvSpPr>
          <p:cNvPr id="3" name="标题 2"/>
          <p:cNvSpPr>
            <a:spLocks noGrp="1"/>
          </p:cNvSpPr>
          <p:nvPr>
            <p:ph type="title"/>
          </p:nvPr>
        </p:nvSpPr>
        <p:spPr/>
        <p:txBody>
          <a:bodyPr/>
          <a:lstStyle/>
          <a:p>
            <a:r>
              <a:rPr kumimoji="1" lang="zh-CN" altLang="en-US" dirty="0" smtClean="0"/>
              <a:t>基础知识</a:t>
            </a:r>
            <a:endParaRPr kumimoji="1" lang="zh-CN" altLang="en-US" dirty="0"/>
          </a:p>
        </p:txBody>
      </p:sp>
    </p:spTree>
    <p:extLst>
      <p:ext uri="{BB962C8B-B14F-4D97-AF65-F5344CB8AC3E}">
        <p14:creationId xmlns:p14="http://schemas.microsoft.com/office/powerpoint/2010/main" val="2280383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383648"/>
            <a:ext cx="8229600" cy="1219200"/>
          </a:xfrm>
        </p:spPr>
        <p:txBody>
          <a:bodyPr/>
          <a:lstStyle/>
          <a:p>
            <a:pPr algn="ctr"/>
            <a:r>
              <a:rPr kumimoji="1" lang="en-US" altLang="zh-CN" dirty="0" smtClean="0"/>
              <a:t>Browser</a:t>
            </a:r>
            <a:endParaRPr kumimoji="1" lang="zh-CN" altLang="en-US" dirty="0"/>
          </a:p>
        </p:txBody>
      </p:sp>
    </p:spTree>
    <p:extLst>
      <p:ext uri="{BB962C8B-B14F-4D97-AF65-F5344CB8AC3E}">
        <p14:creationId xmlns:p14="http://schemas.microsoft.com/office/powerpoint/2010/main" val="4228522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kumimoji="1" lang="zh-CN" altLang="en-US" dirty="0"/>
              <a:t>在移动开发中，你要面临以下四种浏览器</a:t>
            </a:r>
            <a:r>
              <a:rPr kumimoji="1" lang="zh-CN" altLang="en-US" dirty="0" smtClean="0"/>
              <a:t>：</a:t>
            </a:r>
            <a:endParaRPr kumimoji="1" lang="en-US" altLang="zh-CN" dirty="0" smtClean="0"/>
          </a:p>
          <a:p>
            <a:pPr marL="0" indent="0">
              <a:buNone/>
            </a:pPr>
            <a:endParaRPr kumimoji="1" lang="zh-CN" altLang="en-US" dirty="0"/>
          </a:p>
          <a:p>
            <a:r>
              <a:rPr kumimoji="1" lang="zh-CN" altLang="en-US" dirty="0"/>
              <a:t>默认浏览器</a:t>
            </a:r>
          </a:p>
          <a:p>
            <a:r>
              <a:rPr kumimoji="1" lang="zh-CN" altLang="en-US" dirty="0"/>
              <a:t>可下载的浏览器</a:t>
            </a:r>
          </a:p>
          <a:p>
            <a:r>
              <a:rPr kumimoji="1" lang="zh-CN" altLang="en-US" dirty="0"/>
              <a:t>代理浏览器</a:t>
            </a:r>
          </a:p>
          <a:p>
            <a:r>
              <a:rPr kumimoji="1" lang="en-US" altLang="zh-CN" dirty="0" err="1"/>
              <a:t>WebViews</a:t>
            </a:r>
            <a:endParaRPr kumimoji="1" lang="en-US" altLang="zh-CN" dirty="0"/>
          </a:p>
          <a:p>
            <a:pPr marL="0" indent="0">
              <a:buNone/>
            </a:pPr>
            <a:endParaRPr kumimoji="1" lang="zh-CN" altLang="en-US" dirty="0"/>
          </a:p>
        </p:txBody>
      </p:sp>
      <p:sp>
        <p:nvSpPr>
          <p:cNvPr id="3" name="标题 2"/>
          <p:cNvSpPr>
            <a:spLocks noGrp="1"/>
          </p:cNvSpPr>
          <p:nvPr>
            <p:ph type="title"/>
          </p:nvPr>
        </p:nvSpPr>
        <p:spPr/>
        <p:txBody>
          <a:bodyPr/>
          <a:lstStyle/>
          <a:p>
            <a:r>
              <a:rPr kumimoji="1" lang="en-US" altLang="zh-CN" dirty="0" smtClean="0"/>
              <a:t>Browser</a:t>
            </a:r>
            <a:endParaRPr kumimoji="1" lang="zh-CN" altLang="en-US" dirty="0"/>
          </a:p>
        </p:txBody>
      </p:sp>
    </p:spTree>
    <p:extLst>
      <p:ext uri="{BB962C8B-B14F-4D97-AF65-F5344CB8AC3E}">
        <p14:creationId xmlns:p14="http://schemas.microsoft.com/office/powerpoint/2010/main" val="3992505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kumimoji="1" lang="zh-CN" altLang="en-US" dirty="0" smtClean="0"/>
              <a:t>默认浏览器</a:t>
            </a:r>
            <a:endParaRPr kumimoji="1" lang="en-US" altLang="zh-CN" dirty="0" smtClean="0"/>
          </a:p>
          <a:p>
            <a:pPr marL="0" indent="0">
              <a:buNone/>
            </a:pPr>
            <a:endParaRPr kumimoji="1" lang="zh-CN" altLang="en-US" dirty="0"/>
          </a:p>
          <a:p>
            <a:r>
              <a:rPr kumimoji="1" lang="zh-CN" altLang="en-US" dirty="0"/>
              <a:t>每个移动设备都会有一个默认浏览器</a:t>
            </a:r>
          </a:p>
          <a:p>
            <a:r>
              <a:rPr kumimoji="1" lang="zh-CN" altLang="en-US" dirty="0" smtClean="0"/>
              <a:t>默认浏览器版本只会跟随</a:t>
            </a:r>
            <a:r>
              <a:rPr kumimoji="1" lang="en-US" altLang="zh-CN" dirty="0"/>
              <a:t>OS</a:t>
            </a:r>
            <a:r>
              <a:rPr kumimoji="1" lang="zh-CN" altLang="en-US" dirty="0"/>
              <a:t>版本进行更新</a:t>
            </a:r>
          </a:p>
        </p:txBody>
      </p:sp>
      <p:sp>
        <p:nvSpPr>
          <p:cNvPr id="3" name="标题 2"/>
          <p:cNvSpPr>
            <a:spLocks noGrp="1"/>
          </p:cNvSpPr>
          <p:nvPr>
            <p:ph type="title"/>
          </p:nvPr>
        </p:nvSpPr>
        <p:spPr/>
        <p:txBody>
          <a:bodyPr/>
          <a:lstStyle/>
          <a:p>
            <a:r>
              <a:rPr kumimoji="1" lang="en-US" altLang="zh-CN" dirty="0" smtClean="0"/>
              <a:t>Browser</a:t>
            </a:r>
            <a:endParaRPr kumimoji="1" lang="zh-CN" altLang="en-US" dirty="0"/>
          </a:p>
        </p:txBody>
      </p:sp>
    </p:spTree>
    <p:extLst>
      <p:ext uri="{BB962C8B-B14F-4D97-AF65-F5344CB8AC3E}">
        <p14:creationId xmlns:p14="http://schemas.microsoft.com/office/powerpoint/2010/main" val="1472837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kumimoji="1" lang="zh-CN" altLang="en-US" dirty="0"/>
              <a:t>可下载浏览器</a:t>
            </a:r>
          </a:p>
          <a:p>
            <a:pPr marL="0" indent="0">
              <a:buNone/>
            </a:pPr>
            <a:endParaRPr kumimoji="1" lang="zh-CN" altLang="en-US" dirty="0"/>
          </a:p>
          <a:p>
            <a:r>
              <a:rPr kumimoji="1" lang="zh-CN" altLang="en-US" dirty="0" smtClean="0"/>
              <a:t>可以下载单独安装升级</a:t>
            </a:r>
            <a:endParaRPr kumimoji="1" lang="zh-CN" altLang="en-US" dirty="0"/>
          </a:p>
          <a:p>
            <a:r>
              <a:rPr kumimoji="1" lang="zh-CN" altLang="en-US" dirty="0"/>
              <a:t>在安卓下面，可以使用其他的渲染引擎</a:t>
            </a:r>
          </a:p>
          <a:p>
            <a:r>
              <a:rPr kumimoji="1" lang="zh-CN" altLang="en-US" dirty="0"/>
              <a:t>在</a:t>
            </a:r>
            <a:r>
              <a:rPr kumimoji="1" lang="en-US" altLang="zh-CN" dirty="0"/>
              <a:t>IOS</a:t>
            </a:r>
            <a:r>
              <a:rPr kumimoji="1" lang="zh-CN" altLang="en-US" dirty="0"/>
              <a:t>下面，只能使用</a:t>
            </a:r>
            <a:r>
              <a:rPr kumimoji="1" lang="en-US" altLang="zh-CN" dirty="0"/>
              <a:t>IOS</a:t>
            </a:r>
            <a:r>
              <a:rPr kumimoji="1" lang="zh-CN" altLang="en-US" dirty="0"/>
              <a:t>自带的渲染引擎</a:t>
            </a:r>
          </a:p>
        </p:txBody>
      </p:sp>
      <p:sp>
        <p:nvSpPr>
          <p:cNvPr id="3" name="标题 2"/>
          <p:cNvSpPr>
            <a:spLocks noGrp="1"/>
          </p:cNvSpPr>
          <p:nvPr>
            <p:ph type="title"/>
          </p:nvPr>
        </p:nvSpPr>
        <p:spPr/>
        <p:txBody>
          <a:bodyPr/>
          <a:lstStyle/>
          <a:p>
            <a:r>
              <a:rPr kumimoji="1" lang="en-US" altLang="zh-CN" dirty="0" smtClean="0"/>
              <a:t>Browser</a:t>
            </a:r>
            <a:endParaRPr kumimoji="1" lang="zh-CN" altLang="en-US" dirty="0"/>
          </a:p>
        </p:txBody>
      </p:sp>
    </p:spTree>
    <p:extLst>
      <p:ext uri="{BB962C8B-B14F-4D97-AF65-F5344CB8AC3E}">
        <p14:creationId xmlns:p14="http://schemas.microsoft.com/office/powerpoint/2010/main" val="1189078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3999"/>
            <a:ext cx="8229600" cy="4913987"/>
          </a:xfrm>
        </p:spPr>
        <p:txBody>
          <a:bodyPr>
            <a:normAutofit fontScale="92500" lnSpcReduction="20000"/>
          </a:bodyPr>
          <a:lstStyle/>
          <a:p>
            <a:pPr marL="0" indent="0">
              <a:buNone/>
            </a:pPr>
            <a:r>
              <a:rPr kumimoji="1" lang="zh-CN" altLang="en-US" dirty="0"/>
              <a:t>代理浏览器</a:t>
            </a:r>
          </a:p>
          <a:p>
            <a:pPr marL="0" indent="0">
              <a:buNone/>
            </a:pPr>
            <a:endParaRPr kumimoji="1" lang="zh-CN" altLang="en-US" dirty="0"/>
          </a:p>
          <a:p>
            <a:r>
              <a:rPr kumimoji="1" lang="zh-CN" altLang="en-US" dirty="0" smtClean="0"/>
              <a:t>会在服务器端对请</a:t>
            </a:r>
            <a:r>
              <a:rPr kumimoji="1" lang="zh-CN" altLang="en-US" dirty="0"/>
              <a:t>求到的页面进行解析和渲染，然后把结果返回给客户端</a:t>
            </a:r>
          </a:p>
          <a:p>
            <a:pPr marL="0" indent="0">
              <a:buNone/>
            </a:pPr>
            <a:r>
              <a:rPr kumimoji="1" lang="zh-CN" altLang="en-US" dirty="0" smtClean="0"/>
              <a:t>    </a:t>
            </a:r>
            <a:r>
              <a:rPr kumimoji="1" lang="en-US" altLang="zh-CN" dirty="0" smtClean="0"/>
              <a:t>Opera </a:t>
            </a:r>
            <a:r>
              <a:rPr kumimoji="1" lang="en-US" altLang="zh-CN" dirty="0"/>
              <a:t>Mini</a:t>
            </a:r>
            <a:r>
              <a:rPr kumimoji="1" lang="zh-CN" altLang="en-US" dirty="0"/>
              <a:t>，</a:t>
            </a:r>
            <a:r>
              <a:rPr kumimoji="1" lang="en-US" altLang="zh-CN" dirty="0"/>
              <a:t>UC Mini</a:t>
            </a:r>
            <a:r>
              <a:rPr kumimoji="1" lang="zh-CN" altLang="en-US" dirty="0"/>
              <a:t>，</a:t>
            </a:r>
            <a:r>
              <a:rPr kumimoji="1" lang="en-US" altLang="zh-CN" dirty="0"/>
              <a:t>Nokia Xpress</a:t>
            </a:r>
          </a:p>
          <a:p>
            <a:pPr marL="0" indent="0">
              <a:buNone/>
            </a:pPr>
            <a:endParaRPr kumimoji="1" lang="en-US" altLang="zh-CN" dirty="0" smtClean="0"/>
          </a:p>
          <a:p>
            <a:pPr marL="0" indent="0">
              <a:buNone/>
            </a:pPr>
            <a:r>
              <a:rPr kumimoji="1" lang="zh-CN" altLang="en-US" dirty="0" smtClean="0"/>
              <a:t>优点</a:t>
            </a:r>
            <a:r>
              <a:rPr kumimoji="1" lang="zh-CN" altLang="en-US" dirty="0"/>
              <a:t>：</a:t>
            </a:r>
          </a:p>
          <a:p>
            <a:r>
              <a:rPr kumimoji="1" lang="zh-CN" altLang="en-US" dirty="0"/>
              <a:t>对手机要求低</a:t>
            </a:r>
          </a:p>
          <a:p>
            <a:r>
              <a:rPr kumimoji="1" lang="zh-CN" altLang="en-US" dirty="0"/>
              <a:t>节省带宽</a:t>
            </a:r>
          </a:p>
          <a:p>
            <a:pPr marL="0" indent="0">
              <a:buNone/>
            </a:pPr>
            <a:endParaRPr kumimoji="1" lang="en-US" altLang="zh-CN" dirty="0" smtClean="0"/>
          </a:p>
          <a:p>
            <a:pPr marL="0" indent="0">
              <a:buNone/>
            </a:pPr>
            <a:r>
              <a:rPr kumimoji="1" lang="zh-CN" altLang="en-US" dirty="0" smtClean="0"/>
              <a:t>缺点</a:t>
            </a:r>
            <a:r>
              <a:rPr kumimoji="1" lang="zh-CN" altLang="en-US" dirty="0"/>
              <a:t>：</a:t>
            </a:r>
          </a:p>
          <a:p>
            <a:r>
              <a:rPr kumimoji="1" lang="zh-CN" altLang="en-US" dirty="0"/>
              <a:t>响应都要通过服务端，会有延迟</a:t>
            </a:r>
          </a:p>
          <a:p>
            <a:r>
              <a:rPr kumimoji="1" lang="zh-CN" altLang="en-US" dirty="0"/>
              <a:t>对</a:t>
            </a:r>
            <a:r>
              <a:rPr kumimoji="1" lang="en-US" altLang="zh-CN" dirty="0" err="1"/>
              <a:t>javascript</a:t>
            </a:r>
            <a:r>
              <a:rPr kumimoji="1" lang="zh-CN" altLang="en-US" dirty="0"/>
              <a:t>支持不好</a:t>
            </a:r>
          </a:p>
        </p:txBody>
      </p:sp>
      <p:sp>
        <p:nvSpPr>
          <p:cNvPr id="3" name="标题 2"/>
          <p:cNvSpPr>
            <a:spLocks noGrp="1"/>
          </p:cNvSpPr>
          <p:nvPr>
            <p:ph type="title"/>
          </p:nvPr>
        </p:nvSpPr>
        <p:spPr/>
        <p:txBody>
          <a:bodyPr/>
          <a:lstStyle/>
          <a:p>
            <a:r>
              <a:rPr kumimoji="1" lang="en-US" altLang="zh-CN" dirty="0" smtClean="0"/>
              <a:t>Browser</a:t>
            </a:r>
            <a:endParaRPr kumimoji="1" lang="zh-CN" altLang="en-US" dirty="0"/>
          </a:p>
        </p:txBody>
      </p:sp>
    </p:spTree>
    <p:extLst>
      <p:ext uri="{BB962C8B-B14F-4D97-AF65-F5344CB8AC3E}">
        <p14:creationId xmlns:p14="http://schemas.microsoft.com/office/powerpoint/2010/main" val="21001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marL="0" indent="0">
              <a:buNone/>
            </a:pPr>
            <a:r>
              <a:rPr kumimoji="1" lang="en-US" altLang="zh-CN" dirty="0" err="1" smtClean="0"/>
              <a:t>WebView</a:t>
            </a:r>
            <a:endParaRPr kumimoji="1" lang="en-US" altLang="zh-CN" dirty="0" smtClean="0"/>
          </a:p>
          <a:p>
            <a:pPr marL="0" indent="0">
              <a:buNone/>
            </a:pPr>
            <a:endParaRPr kumimoji="1" lang="zh-CN" altLang="en-US" dirty="0"/>
          </a:p>
          <a:p>
            <a:r>
              <a:rPr kumimoji="1" lang="en-US" altLang="zh-CN" dirty="0" err="1" smtClean="0"/>
              <a:t>WebView</a:t>
            </a:r>
            <a:r>
              <a:rPr kumimoji="1" lang="zh-CN" altLang="en-US" dirty="0" smtClean="0"/>
              <a:t>是系统原生应</a:t>
            </a:r>
            <a:r>
              <a:rPr kumimoji="1" lang="zh-CN" altLang="en-US" dirty="0"/>
              <a:t>用的浏览器接口。</a:t>
            </a:r>
          </a:p>
          <a:p>
            <a:r>
              <a:rPr kumimoji="1" lang="zh-CN" altLang="en-US" dirty="0" smtClean="0"/>
              <a:t>你可以在一个</a:t>
            </a:r>
            <a:r>
              <a:rPr kumimoji="1" lang="en-US" altLang="zh-CN" dirty="0" smtClean="0"/>
              <a:t>native</a:t>
            </a:r>
            <a:r>
              <a:rPr kumimoji="1" lang="zh-CN" altLang="en-US" dirty="0" smtClean="0"/>
              <a:t> </a:t>
            </a:r>
            <a:r>
              <a:rPr kumimoji="1" lang="en-US" altLang="zh-CN" dirty="0" smtClean="0"/>
              <a:t>app</a:t>
            </a:r>
            <a:r>
              <a:rPr kumimoji="1" lang="zh-CN" altLang="en-US" dirty="0" smtClean="0"/>
              <a:t>中</a:t>
            </a:r>
            <a:r>
              <a:rPr kumimoji="1" lang="zh-CN" altLang="en-US" dirty="0"/>
              <a:t>使用</a:t>
            </a:r>
            <a:r>
              <a:rPr kumimoji="1" lang="en-US" altLang="zh-CN" dirty="0" err="1"/>
              <a:t>WebView</a:t>
            </a:r>
            <a:r>
              <a:rPr kumimoji="1" lang="zh-CN" altLang="en-US" dirty="0"/>
              <a:t>来显示一个网页。</a:t>
            </a:r>
          </a:p>
          <a:p>
            <a:r>
              <a:rPr kumimoji="1" lang="zh-CN" altLang="en-US" dirty="0"/>
              <a:t>在</a:t>
            </a:r>
            <a:r>
              <a:rPr kumimoji="1" lang="en-US" altLang="zh-CN" dirty="0"/>
              <a:t>IOS</a:t>
            </a:r>
            <a:r>
              <a:rPr kumimoji="1" lang="zh-CN" altLang="en-US" dirty="0"/>
              <a:t>系统中，不允许使用其他渲染引擎，其他浏览器如果想移植到</a:t>
            </a:r>
            <a:r>
              <a:rPr kumimoji="1" lang="en-US" altLang="zh-CN" dirty="0"/>
              <a:t>IOS</a:t>
            </a:r>
            <a:r>
              <a:rPr kumimoji="1" lang="zh-CN" altLang="en-US" dirty="0"/>
              <a:t>系统，就必须使用苹果的</a:t>
            </a:r>
            <a:r>
              <a:rPr kumimoji="1" lang="en-US" altLang="zh-CN" dirty="0" err="1"/>
              <a:t>WebView</a:t>
            </a:r>
            <a:r>
              <a:rPr kumimoji="1" lang="zh-CN" altLang="en-US" dirty="0"/>
              <a:t>。</a:t>
            </a:r>
          </a:p>
          <a:p>
            <a:r>
              <a:rPr kumimoji="1" lang="zh-CN" altLang="en-US" dirty="0"/>
              <a:t>通常情况下，</a:t>
            </a:r>
            <a:r>
              <a:rPr kumimoji="1" lang="en-US" altLang="zh-CN" dirty="0" err="1" smtClean="0"/>
              <a:t>WebView</a:t>
            </a:r>
            <a:r>
              <a:rPr kumimoji="1" lang="zh-CN" altLang="en-US" dirty="0" smtClean="0"/>
              <a:t>使用了很多默认浏览</a:t>
            </a:r>
            <a:r>
              <a:rPr kumimoji="1" lang="zh-CN" altLang="en-US" dirty="0"/>
              <a:t>器的底层组件（比如渲染引擎），但是它和默认浏览器在其他方面还是有区别的。</a:t>
            </a:r>
          </a:p>
        </p:txBody>
      </p:sp>
      <p:sp>
        <p:nvSpPr>
          <p:cNvPr id="3" name="标题 2"/>
          <p:cNvSpPr>
            <a:spLocks noGrp="1"/>
          </p:cNvSpPr>
          <p:nvPr>
            <p:ph type="title"/>
          </p:nvPr>
        </p:nvSpPr>
        <p:spPr/>
        <p:txBody>
          <a:bodyPr/>
          <a:lstStyle/>
          <a:p>
            <a:r>
              <a:rPr kumimoji="1" lang="en-US" altLang="zh-CN" dirty="0" smtClean="0"/>
              <a:t>Browser</a:t>
            </a:r>
            <a:endParaRPr kumimoji="1" lang="zh-CN" altLang="en-US" dirty="0"/>
          </a:p>
        </p:txBody>
      </p:sp>
    </p:spTree>
    <p:extLst>
      <p:ext uri="{BB962C8B-B14F-4D97-AF65-F5344CB8AC3E}">
        <p14:creationId xmlns:p14="http://schemas.microsoft.com/office/powerpoint/2010/main" val="1068228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buNone/>
            </a:pPr>
            <a:r>
              <a:rPr kumimoji="1" lang="zh-CN" altLang="en-US" dirty="0" smtClean="0"/>
              <a:t>混合浏览器</a:t>
            </a:r>
            <a:endParaRPr kumimoji="1" lang="en-US" altLang="zh-CN" dirty="0" smtClean="0"/>
          </a:p>
          <a:p>
            <a:pPr marL="0" indent="0">
              <a:buNone/>
            </a:pPr>
            <a:endParaRPr kumimoji="1" lang="zh-CN" altLang="en-US" dirty="0"/>
          </a:p>
          <a:p>
            <a:r>
              <a:rPr kumimoji="1" lang="zh-CN" altLang="en-US" dirty="0"/>
              <a:t>由于节省带宽在现在看来在移动端是一个非常好的主意。</a:t>
            </a:r>
          </a:p>
          <a:p>
            <a:r>
              <a:rPr kumimoji="1" lang="zh-CN" altLang="en-US" dirty="0"/>
              <a:t>一些浏览器也加入了代理浏览器的功能，用户可以在全功能浏览器和代理浏览器之间进行切换。</a:t>
            </a:r>
          </a:p>
        </p:txBody>
      </p:sp>
      <p:sp>
        <p:nvSpPr>
          <p:cNvPr id="3" name="标题 2"/>
          <p:cNvSpPr>
            <a:spLocks noGrp="1"/>
          </p:cNvSpPr>
          <p:nvPr>
            <p:ph type="title"/>
          </p:nvPr>
        </p:nvSpPr>
        <p:spPr/>
        <p:txBody>
          <a:bodyPr/>
          <a:lstStyle/>
          <a:p>
            <a:r>
              <a:rPr kumimoji="1" lang="en-US" altLang="zh-CN" dirty="0" smtClean="0"/>
              <a:t>Browser</a:t>
            </a:r>
            <a:endParaRPr kumimoji="1" lang="zh-CN" altLang="en-US" dirty="0"/>
          </a:p>
        </p:txBody>
      </p:sp>
    </p:spTree>
    <p:extLst>
      <p:ext uri="{BB962C8B-B14F-4D97-AF65-F5344CB8AC3E}">
        <p14:creationId xmlns:p14="http://schemas.microsoft.com/office/powerpoint/2010/main" val="1136852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29600" cy="4931626"/>
          </a:xfrm>
        </p:spPr>
        <p:txBody>
          <a:bodyPr>
            <a:normAutofit fontScale="92500" lnSpcReduction="10000"/>
          </a:bodyPr>
          <a:lstStyle/>
          <a:p>
            <a:pPr marL="0" indent="0">
              <a:buNone/>
            </a:pPr>
            <a:r>
              <a:rPr kumimoji="1" lang="en-US" altLang="zh-CN" dirty="0"/>
              <a:t>Android </a:t>
            </a:r>
            <a:r>
              <a:rPr kumimoji="1" lang="en-US" altLang="zh-CN" dirty="0" err="1"/>
              <a:t>Webkit</a:t>
            </a:r>
            <a:endParaRPr kumimoji="1" lang="en-US" altLang="zh-CN" dirty="0"/>
          </a:p>
          <a:p>
            <a:pPr marL="0" indent="0">
              <a:buNone/>
            </a:pPr>
            <a:endParaRPr kumimoji="1" lang="zh-CN" altLang="en-US" dirty="0" smtClean="0"/>
          </a:p>
          <a:p>
            <a:r>
              <a:rPr kumimoji="1" lang="zh-CN" altLang="en-US" dirty="0" smtClean="0"/>
              <a:t>大部分</a:t>
            </a:r>
            <a:r>
              <a:rPr kumimoji="1" lang="en-US" altLang="zh-CN" dirty="0" smtClean="0"/>
              <a:t>Android</a:t>
            </a:r>
            <a:r>
              <a:rPr kumimoji="1" lang="zh-CN" altLang="en-US" dirty="0"/>
              <a:t>设备都会把</a:t>
            </a:r>
            <a:r>
              <a:rPr kumimoji="1" lang="en-US" altLang="zh-CN" dirty="0"/>
              <a:t>Android </a:t>
            </a:r>
            <a:r>
              <a:rPr kumimoji="1" lang="en-US" altLang="zh-CN" dirty="0" err="1"/>
              <a:t>Webkit</a:t>
            </a:r>
            <a:r>
              <a:rPr kumimoji="1" lang="zh-CN" altLang="en-US" dirty="0"/>
              <a:t>当作他的默认浏览器</a:t>
            </a:r>
          </a:p>
          <a:p>
            <a:r>
              <a:rPr kumimoji="1" lang="en-US" altLang="zh-CN" dirty="0"/>
              <a:t>Android </a:t>
            </a:r>
            <a:r>
              <a:rPr kumimoji="1" lang="en-US" altLang="zh-CN" dirty="0" err="1"/>
              <a:t>Webit</a:t>
            </a:r>
            <a:r>
              <a:rPr kumimoji="1" lang="zh-CN" altLang="en-US" dirty="0"/>
              <a:t>会随着</a:t>
            </a:r>
            <a:r>
              <a:rPr kumimoji="1" lang="en-US" altLang="zh-CN" dirty="0"/>
              <a:t>Android</a:t>
            </a:r>
            <a:r>
              <a:rPr kumimoji="1" lang="zh-CN" altLang="en-US" dirty="0"/>
              <a:t>的版本更新而更新</a:t>
            </a:r>
          </a:p>
          <a:p>
            <a:r>
              <a:rPr kumimoji="1" lang="en-US" altLang="zh-CN" dirty="0"/>
              <a:t>Android 4.3</a:t>
            </a:r>
            <a:r>
              <a:rPr kumimoji="1" lang="zh-CN" altLang="en-US" dirty="0"/>
              <a:t>以后，谷歌停止了对</a:t>
            </a:r>
            <a:r>
              <a:rPr kumimoji="1" lang="en-US" altLang="zh-CN" dirty="0"/>
              <a:t>Android </a:t>
            </a:r>
            <a:r>
              <a:rPr kumimoji="1" lang="en-US" altLang="zh-CN" dirty="0" err="1"/>
              <a:t>Webkit</a:t>
            </a:r>
            <a:r>
              <a:rPr kumimoji="1" lang="zh-CN" altLang="en-US" dirty="0"/>
              <a:t>的更新转而用</a:t>
            </a:r>
            <a:r>
              <a:rPr kumimoji="1" lang="en-US" altLang="zh-CN" dirty="0"/>
              <a:t>chrome</a:t>
            </a:r>
            <a:r>
              <a:rPr kumimoji="1" lang="zh-CN" altLang="en-US" dirty="0"/>
              <a:t>代替</a:t>
            </a:r>
          </a:p>
          <a:p>
            <a:r>
              <a:rPr kumimoji="1" lang="en-US" altLang="zh-CN" dirty="0" smtClean="0"/>
              <a:t>Android </a:t>
            </a:r>
            <a:r>
              <a:rPr kumimoji="1" lang="en-US" altLang="zh-CN" dirty="0" err="1"/>
              <a:t>WebKit</a:t>
            </a:r>
            <a:r>
              <a:rPr kumimoji="1" lang="en-US" altLang="zh-CN" dirty="0"/>
              <a:t> </a:t>
            </a:r>
            <a:r>
              <a:rPr kumimoji="1" lang="zh-CN" altLang="en-US" dirty="0"/>
              <a:t>包含很多开关，可以关闭和开启一些功能，而厂商可以任意设置这些开关。</a:t>
            </a:r>
          </a:p>
          <a:p>
            <a:r>
              <a:rPr kumimoji="1" lang="zh-CN" altLang="en-US" dirty="0"/>
              <a:t>设备厂商可以使用另外一个浏览器当作他们的默认浏览器。</a:t>
            </a:r>
          </a:p>
          <a:p>
            <a:r>
              <a:rPr kumimoji="1" lang="en-US" altLang="zh-CN" dirty="0"/>
              <a:t>Samsung Galaxy S4</a:t>
            </a:r>
            <a:r>
              <a:rPr kumimoji="1" lang="zh-CN" altLang="en-US" dirty="0"/>
              <a:t>使用了自己的一个浏览器，这个浏览器是基于</a:t>
            </a:r>
            <a:r>
              <a:rPr kumimoji="1" lang="en-US" altLang="zh-CN" dirty="0"/>
              <a:t>chromium</a:t>
            </a:r>
            <a:r>
              <a:rPr kumimoji="1" lang="zh-CN" altLang="en-US" dirty="0"/>
              <a:t>的。</a:t>
            </a:r>
          </a:p>
        </p:txBody>
      </p:sp>
      <p:sp>
        <p:nvSpPr>
          <p:cNvPr id="3" name="标题 2"/>
          <p:cNvSpPr>
            <a:spLocks noGrp="1"/>
          </p:cNvSpPr>
          <p:nvPr>
            <p:ph type="title"/>
          </p:nvPr>
        </p:nvSpPr>
        <p:spPr/>
        <p:txBody>
          <a:bodyPr/>
          <a:lstStyle/>
          <a:p>
            <a:r>
              <a:rPr kumimoji="1" lang="en-US" altLang="zh-CN" dirty="0" smtClean="0"/>
              <a:t>Browser</a:t>
            </a:r>
            <a:endParaRPr kumimoji="1" lang="zh-CN" altLang="en-US" dirty="0"/>
          </a:p>
        </p:txBody>
      </p:sp>
    </p:spTree>
    <p:extLst>
      <p:ext uri="{BB962C8B-B14F-4D97-AF65-F5344CB8AC3E}">
        <p14:creationId xmlns:p14="http://schemas.microsoft.com/office/powerpoint/2010/main" val="344459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zh-CN" altLang="en-US" dirty="0" smtClean="0"/>
              <a:t>概述</a:t>
            </a:r>
            <a:endParaRPr kumimoji="1" lang="en-US" altLang="zh-CN" dirty="0" smtClean="0"/>
          </a:p>
          <a:p>
            <a:r>
              <a:rPr kumimoji="1" lang="zh-CN" altLang="en-US" dirty="0" smtClean="0"/>
              <a:t>基础知识</a:t>
            </a:r>
            <a:endParaRPr kumimoji="1" lang="en-US" altLang="zh-CN" dirty="0" smtClean="0"/>
          </a:p>
          <a:p>
            <a:pPr marL="0" indent="0">
              <a:buNone/>
            </a:pPr>
            <a:endParaRPr kumimoji="1" lang="en-US" altLang="zh-CN" dirty="0" smtClean="0"/>
          </a:p>
        </p:txBody>
      </p:sp>
      <p:sp>
        <p:nvSpPr>
          <p:cNvPr id="3" name="标题 2"/>
          <p:cNvSpPr>
            <a:spLocks noGrp="1"/>
          </p:cNvSpPr>
          <p:nvPr>
            <p:ph type="title"/>
          </p:nvPr>
        </p:nvSpPr>
        <p:spPr/>
        <p:txBody>
          <a:bodyPr/>
          <a:lstStyle/>
          <a:p>
            <a:r>
              <a:rPr kumimoji="1" lang="zh-CN" altLang="en-US" dirty="0" smtClean="0"/>
              <a:t>目录</a:t>
            </a:r>
            <a:endParaRPr kumimoji="1" lang="zh-CN" altLang="en-US" dirty="0"/>
          </a:p>
        </p:txBody>
      </p:sp>
    </p:spTree>
    <p:extLst>
      <p:ext uri="{BB962C8B-B14F-4D97-AF65-F5344CB8AC3E}">
        <p14:creationId xmlns:p14="http://schemas.microsoft.com/office/powerpoint/2010/main" val="3679705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buNone/>
            </a:pPr>
            <a:r>
              <a:rPr kumimoji="1" lang="en-US" altLang="zh-CN" dirty="0"/>
              <a:t>IOS</a:t>
            </a:r>
            <a:r>
              <a:rPr kumimoji="1" lang="zh-CN" altLang="en-US" dirty="0"/>
              <a:t>上浏览器的现状</a:t>
            </a:r>
          </a:p>
          <a:p>
            <a:pPr marL="0" indent="0">
              <a:buNone/>
            </a:pPr>
            <a:endParaRPr kumimoji="1" lang="zh-CN" altLang="en-US" dirty="0"/>
          </a:p>
          <a:p>
            <a:r>
              <a:rPr kumimoji="1" lang="en-US" altLang="zh-CN" dirty="0" smtClean="0"/>
              <a:t>Safari</a:t>
            </a:r>
            <a:r>
              <a:rPr kumimoji="1" lang="zh-CN" altLang="en-US" dirty="0"/>
              <a:t>是</a:t>
            </a:r>
            <a:r>
              <a:rPr kumimoji="1" lang="en-US" altLang="zh-CN" dirty="0"/>
              <a:t>IOS</a:t>
            </a:r>
            <a:r>
              <a:rPr kumimoji="1" lang="zh-CN" altLang="en-US" dirty="0"/>
              <a:t>上的默认浏览器</a:t>
            </a:r>
          </a:p>
          <a:p>
            <a:r>
              <a:rPr kumimoji="1" lang="zh-CN" altLang="en-US" dirty="0" smtClean="0"/>
              <a:t>在</a:t>
            </a:r>
            <a:r>
              <a:rPr kumimoji="1" lang="en-US" altLang="zh-CN" dirty="0" smtClean="0"/>
              <a:t>IOS7</a:t>
            </a:r>
            <a:r>
              <a:rPr kumimoji="1" lang="zh-CN" altLang="en-US" dirty="0"/>
              <a:t>及以前版本，</a:t>
            </a:r>
            <a:r>
              <a:rPr kumimoji="1" lang="en-US" altLang="zh-CN" dirty="0" err="1" smtClean="0"/>
              <a:t>WebView</a:t>
            </a:r>
            <a:r>
              <a:rPr kumimoji="1" lang="zh-CN" altLang="en-US" dirty="0" smtClean="0"/>
              <a:t>和</a:t>
            </a:r>
            <a:r>
              <a:rPr kumimoji="1" lang="en-US" altLang="zh-CN" dirty="0"/>
              <a:t>Safari</a:t>
            </a:r>
            <a:r>
              <a:rPr kumimoji="1" lang="zh-CN" altLang="en-US" dirty="0"/>
              <a:t>存在细微差别，</a:t>
            </a:r>
            <a:r>
              <a:rPr kumimoji="1" lang="en-US" altLang="zh-CN" dirty="0" smtClean="0"/>
              <a:t>IOS8</a:t>
            </a:r>
            <a:r>
              <a:rPr kumimoji="1" lang="zh-CN" altLang="en-US" dirty="0" smtClean="0"/>
              <a:t>下面就没有差别</a:t>
            </a:r>
            <a:endParaRPr kumimoji="1" lang="zh-CN" altLang="en-US" dirty="0"/>
          </a:p>
          <a:p>
            <a:r>
              <a:rPr kumimoji="1" lang="zh-CN" altLang="en-US" dirty="0" smtClean="0"/>
              <a:t>其他浏览器在</a:t>
            </a:r>
            <a:r>
              <a:rPr kumimoji="1" lang="en-US" altLang="zh-CN" dirty="0"/>
              <a:t>IOS</a:t>
            </a:r>
            <a:r>
              <a:rPr kumimoji="1" lang="zh-CN" altLang="en-US" dirty="0"/>
              <a:t>下面将被强制使用</a:t>
            </a:r>
            <a:r>
              <a:rPr kumimoji="1" lang="en-US" altLang="zh-CN" dirty="0"/>
              <a:t>IOS</a:t>
            </a:r>
            <a:r>
              <a:rPr kumimoji="1" lang="zh-CN" altLang="en-US" dirty="0"/>
              <a:t>的</a:t>
            </a:r>
            <a:r>
              <a:rPr kumimoji="1" lang="en-US" altLang="zh-CN" dirty="0" err="1" smtClean="0"/>
              <a:t>WebView</a:t>
            </a:r>
            <a:r>
              <a:rPr kumimoji="1" lang="zh-CN" altLang="en-US" dirty="0" smtClean="0"/>
              <a:t>。</a:t>
            </a:r>
            <a:endParaRPr kumimoji="1" lang="zh-CN" altLang="en-US" dirty="0"/>
          </a:p>
        </p:txBody>
      </p:sp>
      <p:sp>
        <p:nvSpPr>
          <p:cNvPr id="3" name="标题 2"/>
          <p:cNvSpPr>
            <a:spLocks noGrp="1"/>
          </p:cNvSpPr>
          <p:nvPr>
            <p:ph type="title"/>
          </p:nvPr>
        </p:nvSpPr>
        <p:spPr/>
        <p:txBody>
          <a:bodyPr/>
          <a:lstStyle/>
          <a:p>
            <a:r>
              <a:rPr kumimoji="1" lang="en-US" altLang="zh-CN" dirty="0" smtClean="0"/>
              <a:t>Browser</a:t>
            </a:r>
            <a:endParaRPr kumimoji="1" lang="zh-CN" altLang="en-US" dirty="0"/>
          </a:p>
        </p:txBody>
      </p:sp>
    </p:spTree>
    <p:extLst>
      <p:ext uri="{BB962C8B-B14F-4D97-AF65-F5344CB8AC3E}">
        <p14:creationId xmlns:p14="http://schemas.microsoft.com/office/powerpoint/2010/main" val="2572730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buNone/>
            </a:pPr>
            <a:r>
              <a:rPr kumimoji="1" lang="zh-CN" altLang="en-US" dirty="0"/>
              <a:t>浏览器在其他平台的现状</a:t>
            </a:r>
          </a:p>
          <a:p>
            <a:pPr marL="0" indent="0">
              <a:buNone/>
            </a:pPr>
            <a:endParaRPr kumimoji="1" lang="zh-CN" altLang="en-US" dirty="0"/>
          </a:p>
          <a:p>
            <a:r>
              <a:rPr kumimoji="1" lang="zh-CN" altLang="en-US" dirty="0" smtClean="0"/>
              <a:t>有</a:t>
            </a:r>
            <a:r>
              <a:rPr kumimoji="1" lang="zh-CN" altLang="en-US" dirty="0"/>
              <a:t>各自不同的默认浏览器</a:t>
            </a:r>
          </a:p>
          <a:p>
            <a:r>
              <a:rPr kumimoji="1" lang="zh-CN" altLang="en-US" dirty="0" smtClean="0"/>
              <a:t>允许</a:t>
            </a:r>
            <a:r>
              <a:rPr kumimoji="1" lang="zh-CN" altLang="en-US" dirty="0"/>
              <a:t>使用其他渲染引擎</a:t>
            </a:r>
          </a:p>
        </p:txBody>
      </p:sp>
      <p:sp>
        <p:nvSpPr>
          <p:cNvPr id="3" name="标题 2"/>
          <p:cNvSpPr>
            <a:spLocks noGrp="1"/>
          </p:cNvSpPr>
          <p:nvPr>
            <p:ph type="title"/>
          </p:nvPr>
        </p:nvSpPr>
        <p:spPr/>
        <p:txBody>
          <a:bodyPr/>
          <a:lstStyle/>
          <a:p>
            <a:r>
              <a:rPr kumimoji="1" lang="en-US" altLang="zh-CN" dirty="0" smtClean="0"/>
              <a:t>Browser</a:t>
            </a:r>
            <a:endParaRPr kumimoji="1" lang="zh-CN" altLang="en-US" dirty="0"/>
          </a:p>
        </p:txBody>
      </p:sp>
    </p:spTree>
    <p:extLst>
      <p:ext uri="{BB962C8B-B14F-4D97-AF65-F5344CB8AC3E}">
        <p14:creationId xmlns:p14="http://schemas.microsoft.com/office/powerpoint/2010/main" val="752992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buNone/>
            </a:pPr>
            <a:r>
              <a:rPr kumimoji="1" lang="en-US" altLang="zh-CN" dirty="0"/>
              <a:t>Android</a:t>
            </a:r>
            <a:r>
              <a:rPr kumimoji="1" lang="zh-CN" altLang="en-US" dirty="0"/>
              <a:t>上的浏览器</a:t>
            </a:r>
          </a:p>
          <a:p>
            <a:pPr marL="0" indent="0">
              <a:buNone/>
            </a:pPr>
            <a:endParaRPr kumimoji="1" lang="zh-CN" altLang="en-US" dirty="0"/>
          </a:p>
          <a:p>
            <a:r>
              <a:rPr kumimoji="1" lang="zh-CN" altLang="en-US" dirty="0" smtClean="0"/>
              <a:t>由于</a:t>
            </a:r>
            <a:r>
              <a:rPr kumimoji="1" lang="en-US" altLang="zh-CN" dirty="0"/>
              <a:t>Android</a:t>
            </a:r>
            <a:r>
              <a:rPr kumimoji="1" lang="zh-CN" altLang="en-US" dirty="0"/>
              <a:t>的开源特性，每个厂商可以根据自己的情况对</a:t>
            </a:r>
            <a:r>
              <a:rPr kumimoji="1" lang="en-US" altLang="zh-CN" dirty="0"/>
              <a:t>Android</a:t>
            </a:r>
            <a:r>
              <a:rPr kumimoji="1" lang="zh-CN" altLang="en-US" dirty="0"/>
              <a:t>系统进行定制。</a:t>
            </a:r>
          </a:p>
          <a:p>
            <a:r>
              <a:rPr kumimoji="1" lang="zh-CN" altLang="en-US" dirty="0" smtClean="0"/>
              <a:t>出于各种各样</a:t>
            </a:r>
            <a:r>
              <a:rPr kumimoji="1" lang="zh-CN" altLang="en-US" dirty="0"/>
              <a:t>的原因，</a:t>
            </a:r>
            <a:r>
              <a:rPr kumimoji="1" lang="zh-CN" altLang="en-US" dirty="0" smtClean="0"/>
              <a:t>设备厂商有动机调整默认浏览器</a:t>
            </a:r>
            <a:r>
              <a:rPr kumimoji="1" lang="zh-CN" altLang="en-US" dirty="0"/>
              <a:t>，即使他们使用的</a:t>
            </a:r>
            <a:r>
              <a:rPr kumimoji="1" lang="en-US" altLang="zh-CN" dirty="0"/>
              <a:t>Android </a:t>
            </a:r>
            <a:r>
              <a:rPr kumimoji="1" lang="en-US" altLang="zh-CN" dirty="0" err="1"/>
              <a:t>WebKit</a:t>
            </a:r>
            <a:r>
              <a:rPr kumimoji="1" lang="zh-CN" altLang="en-US" dirty="0"/>
              <a:t>是相同的。</a:t>
            </a:r>
          </a:p>
        </p:txBody>
      </p:sp>
      <p:sp>
        <p:nvSpPr>
          <p:cNvPr id="3" name="标题 2"/>
          <p:cNvSpPr>
            <a:spLocks noGrp="1"/>
          </p:cNvSpPr>
          <p:nvPr>
            <p:ph type="title"/>
          </p:nvPr>
        </p:nvSpPr>
        <p:spPr/>
        <p:txBody>
          <a:bodyPr/>
          <a:lstStyle/>
          <a:p>
            <a:r>
              <a:rPr kumimoji="1" lang="en-US" altLang="zh-CN" dirty="0" smtClean="0"/>
              <a:t>Browser</a:t>
            </a:r>
            <a:endParaRPr kumimoji="1" lang="zh-CN" altLang="en-US" dirty="0"/>
          </a:p>
        </p:txBody>
      </p:sp>
    </p:spTree>
    <p:extLst>
      <p:ext uri="{BB962C8B-B14F-4D97-AF65-F5344CB8AC3E}">
        <p14:creationId xmlns:p14="http://schemas.microsoft.com/office/powerpoint/2010/main" val="2947808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pPr marL="0" indent="0">
              <a:buNone/>
            </a:pPr>
            <a:r>
              <a:rPr kumimoji="1" lang="en-US" altLang="zh-CN" dirty="0" err="1"/>
              <a:t>Webkit</a:t>
            </a:r>
            <a:r>
              <a:rPr kumimoji="1" lang="zh-CN" altLang="en-US" dirty="0"/>
              <a:t>在其他平台的乱象</a:t>
            </a:r>
          </a:p>
          <a:p>
            <a:pPr marL="0" indent="0">
              <a:buNone/>
            </a:pPr>
            <a:endParaRPr kumimoji="1" lang="zh-CN" altLang="en-US" dirty="0"/>
          </a:p>
          <a:p>
            <a:r>
              <a:rPr kumimoji="1" lang="zh-CN" altLang="en-US" dirty="0" smtClean="0"/>
              <a:t>大多数浏览器选择</a:t>
            </a:r>
            <a:r>
              <a:rPr kumimoji="1" lang="zh-CN" altLang="en-US" dirty="0"/>
              <a:t>使用</a:t>
            </a:r>
            <a:r>
              <a:rPr kumimoji="1" lang="en-US" altLang="zh-CN" dirty="0" err="1"/>
              <a:t>Webkit</a:t>
            </a:r>
            <a:endParaRPr kumimoji="1" lang="en-US" altLang="zh-CN" dirty="0"/>
          </a:p>
          <a:p>
            <a:r>
              <a:rPr kumimoji="1" lang="zh-CN" altLang="en-US" dirty="0" smtClean="0"/>
              <a:t>不幸的时候</a:t>
            </a:r>
            <a:r>
              <a:rPr kumimoji="1" lang="zh-CN" altLang="en-US" dirty="0"/>
              <a:t>，两个使用了</a:t>
            </a:r>
            <a:r>
              <a:rPr kumimoji="1" lang="en-US" altLang="zh-CN" dirty="0" err="1"/>
              <a:t>Webkit</a:t>
            </a:r>
            <a:r>
              <a:rPr kumimoji="1" lang="zh-CN" altLang="en-US" dirty="0"/>
              <a:t>的浏览器也不一定在所有方面表现的一致。</a:t>
            </a:r>
          </a:p>
          <a:p>
            <a:pPr marL="0" indent="0">
              <a:buNone/>
            </a:pPr>
            <a:r>
              <a:rPr kumimoji="1" lang="zh-CN" altLang="en-US" dirty="0" smtClean="0"/>
              <a:t>    </a:t>
            </a:r>
            <a:r>
              <a:rPr kumimoji="1" lang="en-US" altLang="zh-CN" dirty="0" err="1" smtClean="0"/>
              <a:t>Webkit</a:t>
            </a:r>
            <a:r>
              <a:rPr kumimoji="1" lang="zh-CN" altLang="en-US" dirty="0"/>
              <a:t>只是一个渲染引擎，</a:t>
            </a:r>
            <a:r>
              <a:rPr kumimoji="1" lang="zh-CN" altLang="en-US" dirty="0" smtClean="0"/>
              <a:t>而非一个浏览器</a:t>
            </a:r>
            <a:endParaRPr kumimoji="1" lang="en-US" altLang="zh-CN" dirty="0" smtClean="0"/>
          </a:p>
          <a:p>
            <a:pPr marL="0" indent="0">
              <a:buNone/>
            </a:pPr>
            <a:r>
              <a:rPr kumimoji="1" lang="zh-CN" altLang="zh-CN" dirty="0"/>
              <a:t> </a:t>
            </a:r>
            <a:r>
              <a:rPr kumimoji="1" lang="zh-CN" altLang="en-US" dirty="0" smtClean="0"/>
              <a:t>   设备硬</a:t>
            </a:r>
            <a:r>
              <a:rPr kumimoji="1" lang="zh-CN" altLang="en-US" dirty="0"/>
              <a:t>件支持</a:t>
            </a:r>
            <a:r>
              <a:rPr kumimoji="1" lang="zh-CN" altLang="en-US" dirty="0" smtClean="0"/>
              <a:t>不同</a:t>
            </a:r>
            <a:endParaRPr kumimoji="1" lang="en-US" altLang="zh-CN" dirty="0" smtClean="0"/>
          </a:p>
          <a:p>
            <a:pPr marL="0" indent="0">
              <a:buNone/>
            </a:pPr>
            <a:r>
              <a:rPr kumimoji="1" lang="zh-CN" altLang="zh-CN" dirty="0"/>
              <a:t> </a:t>
            </a:r>
            <a:r>
              <a:rPr kumimoji="1" lang="zh-CN" altLang="en-US" dirty="0" smtClean="0"/>
              <a:t>    </a:t>
            </a:r>
            <a:r>
              <a:rPr kumimoji="1" lang="en-US" altLang="zh-CN" dirty="0" err="1" smtClean="0"/>
              <a:t>js</a:t>
            </a:r>
            <a:r>
              <a:rPr kumimoji="1" lang="zh-CN" altLang="en-US" dirty="0"/>
              <a:t>引擎不同</a:t>
            </a:r>
          </a:p>
          <a:p>
            <a:pPr marL="0" indent="0">
              <a:buNone/>
            </a:pPr>
            <a:r>
              <a:rPr kumimoji="1" lang="zh-CN" altLang="en-US" dirty="0" smtClean="0"/>
              <a:t>   浏览器引入</a:t>
            </a:r>
            <a:r>
              <a:rPr kumimoji="1" lang="zh-CN" altLang="en-US" dirty="0"/>
              <a:t>的</a:t>
            </a:r>
            <a:r>
              <a:rPr kumimoji="1" lang="en-US" altLang="zh-CN" dirty="0" err="1"/>
              <a:t>Webkit</a:t>
            </a:r>
            <a:r>
              <a:rPr kumimoji="1" lang="zh-CN" altLang="en-US" dirty="0"/>
              <a:t>版本不一致</a:t>
            </a:r>
          </a:p>
          <a:p>
            <a:pPr marL="0" indent="0">
              <a:buNone/>
            </a:pPr>
            <a:r>
              <a:rPr kumimoji="1" lang="zh-CN" altLang="en-US" dirty="0" smtClean="0"/>
              <a:t>   就算</a:t>
            </a:r>
            <a:r>
              <a:rPr kumimoji="1" lang="en-US" altLang="zh-CN" dirty="0" err="1"/>
              <a:t>Webkit</a:t>
            </a:r>
            <a:r>
              <a:rPr kumimoji="1" lang="zh-CN" altLang="en-US" dirty="0"/>
              <a:t>版本相同，两个浏览器之间也会有细微的差别。</a:t>
            </a:r>
          </a:p>
        </p:txBody>
      </p:sp>
      <p:sp>
        <p:nvSpPr>
          <p:cNvPr id="3" name="标题 2"/>
          <p:cNvSpPr>
            <a:spLocks noGrp="1"/>
          </p:cNvSpPr>
          <p:nvPr>
            <p:ph type="title"/>
          </p:nvPr>
        </p:nvSpPr>
        <p:spPr/>
        <p:txBody>
          <a:bodyPr/>
          <a:lstStyle/>
          <a:p>
            <a:r>
              <a:rPr kumimoji="1" lang="en-US" altLang="zh-CN" dirty="0" smtClean="0"/>
              <a:t>Browser</a:t>
            </a:r>
            <a:endParaRPr kumimoji="1" lang="zh-CN" altLang="en-US" dirty="0"/>
          </a:p>
        </p:txBody>
      </p:sp>
    </p:spTree>
    <p:extLst>
      <p:ext uri="{BB962C8B-B14F-4D97-AF65-F5344CB8AC3E}">
        <p14:creationId xmlns:p14="http://schemas.microsoft.com/office/powerpoint/2010/main" val="1322319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kumimoji="1" lang="zh-CN" altLang="en-US" dirty="0" smtClean="0"/>
              <a:t>总的来说，对于移动端的浏览器，碎片和定制化现象严重，我们不能用一个设备的一个浏览器去推断在其他设备上的浏览器是否正确。</a:t>
            </a:r>
            <a:endParaRPr kumimoji="1" lang="en-US" altLang="zh-CN" dirty="0" smtClean="0"/>
          </a:p>
          <a:p>
            <a:pPr marL="0" indent="0">
              <a:buNone/>
            </a:pPr>
            <a:endParaRPr kumimoji="1" lang="en-US" altLang="zh-CN" dirty="0"/>
          </a:p>
          <a:p>
            <a:pPr marL="0" indent="0">
              <a:buNone/>
            </a:pPr>
            <a:r>
              <a:rPr kumimoji="1" lang="zh-CN" altLang="en-US" dirty="0" smtClean="0"/>
              <a:t>对于我们重点需要关注的平台、设备和浏览器，都需要进行实际的测试。</a:t>
            </a:r>
            <a:endParaRPr kumimoji="1" lang="en-US" altLang="zh-CN" dirty="0" smtClean="0"/>
          </a:p>
        </p:txBody>
      </p:sp>
      <p:sp>
        <p:nvSpPr>
          <p:cNvPr id="3" name="标题 2"/>
          <p:cNvSpPr>
            <a:spLocks noGrp="1"/>
          </p:cNvSpPr>
          <p:nvPr>
            <p:ph type="title"/>
          </p:nvPr>
        </p:nvSpPr>
        <p:spPr/>
        <p:txBody>
          <a:bodyPr/>
          <a:lstStyle/>
          <a:p>
            <a:r>
              <a:rPr kumimoji="1" lang="en-US" altLang="zh-CN" dirty="0" smtClean="0"/>
              <a:t>Browser</a:t>
            </a:r>
            <a:endParaRPr kumimoji="1" lang="zh-CN" altLang="en-US" dirty="0"/>
          </a:p>
        </p:txBody>
      </p:sp>
    </p:spTree>
    <p:extLst>
      <p:ext uri="{BB962C8B-B14F-4D97-AF65-F5344CB8AC3E}">
        <p14:creationId xmlns:p14="http://schemas.microsoft.com/office/powerpoint/2010/main" val="863348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383648"/>
            <a:ext cx="8229600" cy="1219200"/>
          </a:xfrm>
        </p:spPr>
        <p:txBody>
          <a:bodyPr/>
          <a:lstStyle/>
          <a:p>
            <a:pPr algn="ctr"/>
            <a:r>
              <a:rPr kumimoji="1" lang="en-US" altLang="zh-CN" dirty="0" smtClean="0"/>
              <a:t>Viewport</a:t>
            </a:r>
            <a:endParaRPr kumimoji="1" lang="zh-CN" altLang="en-US" dirty="0"/>
          </a:p>
        </p:txBody>
      </p:sp>
    </p:spTree>
    <p:extLst>
      <p:ext uri="{BB962C8B-B14F-4D97-AF65-F5344CB8AC3E}">
        <p14:creationId xmlns:p14="http://schemas.microsoft.com/office/powerpoint/2010/main" val="2789062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kumimoji="1" lang="zh-CN" altLang="en-US" dirty="0" smtClean="0"/>
              <a:t>在做移动端开发的时候，人们面临的一个主要问题是如何在一个比桌面屏幕小的多的屏幕上让页面能很好的呈现。</a:t>
            </a:r>
            <a:endParaRPr kumimoji="1" lang="en-US" altLang="zh-CN" dirty="0" smtClean="0"/>
          </a:p>
          <a:p>
            <a:pPr marL="0" indent="0">
              <a:buNone/>
            </a:pPr>
            <a:r>
              <a:rPr kumimoji="1" lang="zh-CN" altLang="en-US" dirty="0" smtClean="0"/>
              <a:t>我们的应对措施就是使用响应式设计。</a:t>
            </a:r>
            <a:endParaRPr kumimoji="1" lang="zh-CN" altLang="en-US" dirty="0"/>
          </a:p>
        </p:txBody>
      </p:sp>
      <p:sp>
        <p:nvSpPr>
          <p:cNvPr id="3" name="标题 2"/>
          <p:cNvSpPr>
            <a:spLocks noGrp="1"/>
          </p:cNvSpPr>
          <p:nvPr>
            <p:ph type="title"/>
          </p:nvPr>
        </p:nvSpPr>
        <p:spPr/>
        <p:txBody>
          <a:bodyPr/>
          <a:lstStyle/>
          <a:p>
            <a:pPr algn="r"/>
            <a:r>
              <a:rPr kumimoji="1" lang="en-US" altLang="zh-CN" dirty="0" smtClean="0"/>
              <a:t>Viewport</a:t>
            </a:r>
            <a:endParaRPr kumimoji="1" lang="zh-CN" altLang="en-US" dirty="0"/>
          </a:p>
        </p:txBody>
      </p:sp>
      <p:pic>
        <p:nvPicPr>
          <p:cNvPr id="5" name="图片 4"/>
          <p:cNvPicPr>
            <a:picLocks noChangeAspect="1"/>
          </p:cNvPicPr>
          <p:nvPr/>
        </p:nvPicPr>
        <p:blipFill>
          <a:blip r:embed="rId2"/>
          <a:stretch>
            <a:fillRect/>
          </a:stretch>
        </p:blipFill>
        <p:spPr>
          <a:xfrm>
            <a:off x="1663700" y="3618751"/>
            <a:ext cx="5803900" cy="2324100"/>
          </a:xfrm>
          <a:prstGeom prst="rect">
            <a:avLst/>
          </a:prstGeom>
        </p:spPr>
      </p:pic>
    </p:spTree>
    <p:extLst>
      <p:ext uri="{BB962C8B-B14F-4D97-AF65-F5344CB8AC3E}">
        <p14:creationId xmlns:p14="http://schemas.microsoft.com/office/powerpoint/2010/main" val="2831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kumimoji="1" lang="zh-CN" altLang="en-US" dirty="0" smtClean="0"/>
              <a:t>对于移动设备生产商需要面对一个问题：</a:t>
            </a:r>
            <a:endParaRPr kumimoji="1" lang="en-US" altLang="zh-CN" dirty="0" smtClean="0"/>
          </a:p>
          <a:p>
            <a:pPr marL="0" indent="0">
              <a:buNone/>
            </a:pPr>
            <a:r>
              <a:rPr kumimoji="1" lang="zh-CN" altLang="en-US" dirty="0" smtClean="0"/>
              <a:t>用户希望他们可以在手机设备上访问任意网站（甚至是针对桌面的）。</a:t>
            </a:r>
            <a:endParaRPr kumimoji="1" lang="en-US" altLang="zh-CN" dirty="0" smtClean="0"/>
          </a:p>
          <a:p>
            <a:pPr marL="0" indent="0">
              <a:buNone/>
            </a:pPr>
            <a:r>
              <a:rPr kumimoji="1" lang="zh-CN" altLang="en-US" dirty="0" smtClean="0"/>
              <a:t>他们找到了一个办法去显示这些网站，即使效果并不是那么完美。</a:t>
            </a:r>
            <a:endParaRPr kumimoji="1" lang="en-US" altLang="zh-CN" dirty="0" smtClean="0"/>
          </a:p>
          <a:p>
            <a:pPr marL="0" indent="0">
              <a:buNone/>
            </a:pPr>
            <a:r>
              <a:rPr kumimoji="1" lang="zh-CN" altLang="en-US" dirty="0" smtClean="0"/>
              <a:t>他们也给了开发者一些手段来开发适应小屏的应用。</a:t>
            </a:r>
            <a:endParaRPr kumimoji="1" lang="en-US" altLang="zh-CN" dirty="0" smtClean="0"/>
          </a:p>
          <a:p>
            <a:pPr marL="0" indent="0">
              <a:buNone/>
            </a:pPr>
            <a:endParaRPr kumimoji="1" lang="en-US" altLang="zh-CN" dirty="0"/>
          </a:p>
          <a:p>
            <a:pPr marL="0" indent="0">
              <a:buNone/>
            </a:pPr>
            <a:r>
              <a:rPr kumimoji="1" lang="zh-CN" altLang="en-US" dirty="0" smtClean="0"/>
              <a:t>在介绍这些之前，我们先了解一些基础知识。</a:t>
            </a:r>
            <a:endParaRPr kumimoji="1" lang="zh-CN" altLang="en-US" dirty="0"/>
          </a:p>
        </p:txBody>
      </p:sp>
      <p:sp>
        <p:nvSpPr>
          <p:cNvPr id="3" name="标题 2"/>
          <p:cNvSpPr>
            <a:spLocks noGrp="1"/>
          </p:cNvSpPr>
          <p:nvPr>
            <p:ph type="title"/>
          </p:nvPr>
        </p:nvSpPr>
        <p:spPr/>
        <p:txBody>
          <a:bodyPr/>
          <a:lstStyle/>
          <a:p>
            <a:pPr algn="r"/>
            <a:r>
              <a:rPr kumimoji="1" lang="en-US" altLang="zh-CN" dirty="0" smtClean="0"/>
              <a:t>Viewport</a:t>
            </a:r>
            <a:endParaRPr kumimoji="1" lang="zh-CN" altLang="en-US" dirty="0"/>
          </a:p>
        </p:txBody>
      </p:sp>
    </p:spTree>
    <p:extLst>
      <p:ext uri="{BB962C8B-B14F-4D97-AF65-F5344CB8AC3E}">
        <p14:creationId xmlns:p14="http://schemas.microsoft.com/office/powerpoint/2010/main" val="2198860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kumimoji="1" lang="zh-CN" altLang="en-US" dirty="0" smtClean="0"/>
              <a:t>像素指的计算机屏幕上设置颜色的最小单位</a:t>
            </a:r>
            <a:endParaRPr kumimoji="1" lang="en-US" altLang="zh-CN" dirty="0" smtClean="0"/>
          </a:p>
          <a:p>
            <a:r>
              <a:rPr kumimoji="1" lang="zh-CN" altLang="en-US" dirty="0" smtClean="0"/>
              <a:t>像素密度不变的情况下，像素越多，看到的东西越多</a:t>
            </a:r>
            <a:endParaRPr kumimoji="1" lang="en-US" altLang="zh-CN" dirty="0" smtClean="0"/>
          </a:p>
          <a:p>
            <a:r>
              <a:rPr kumimoji="1" lang="zh-CN" altLang="en-US" dirty="0" smtClean="0"/>
              <a:t>设备尺寸不变的情况下，像素越多，显示的质量越高</a:t>
            </a:r>
            <a:endParaRPr kumimoji="1" lang="en-US" altLang="zh-CN" dirty="0" smtClean="0"/>
          </a:p>
          <a:p>
            <a:pPr marL="0" indent="0">
              <a:buNone/>
            </a:pPr>
            <a:endParaRPr kumimoji="1" lang="en-US" altLang="zh-CN" dirty="0"/>
          </a:p>
          <a:p>
            <a:pPr marL="0" indent="0">
              <a:buNone/>
            </a:pPr>
            <a:r>
              <a:rPr kumimoji="1" lang="zh-CN" altLang="en-US" dirty="0" smtClean="0"/>
              <a:t>设备像素：</a:t>
            </a:r>
            <a:r>
              <a:rPr kumimoji="1" lang="zh-CN" altLang="en-US" dirty="0"/>
              <a:t>显示屏幕的最小物理单位，每个</a:t>
            </a:r>
            <a:r>
              <a:rPr kumimoji="1" lang="en-US" altLang="zh-CN" dirty="0" err="1"/>
              <a:t>dp</a:t>
            </a:r>
            <a:r>
              <a:rPr kumimoji="1" lang="zh-CN" altLang="en-US" dirty="0"/>
              <a:t>包含自己的颜色、亮度</a:t>
            </a:r>
          </a:p>
          <a:p>
            <a:pPr marL="0" indent="0">
              <a:buNone/>
            </a:pPr>
            <a:endParaRPr kumimoji="1" lang="en-US" altLang="zh-CN" dirty="0"/>
          </a:p>
          <a:p>
            <a:pPr marL="0" indent="0">
              <a:buNone/>
            </a:pPr>
            <a:r>
              <a:rPr kumimoji="1" lang="zh-CN" altLang="zh-CN" dirty="0"/>
              <a:t>c</a:t>
            </a:r>
            <a:r>
              <a:rPr kumimoji="1" lang="en-US" altLang="zh-CN" dirty="0" err="1" smtClean="0"/>
              <a:t>ss</a:t>
            </a:r>
            <a:r>
              <a:rPr kumimoji="1" lang="zh-CN" altLang="en-US" dirty="0" smtClean="0"/>
              <a:t>像素：</a:t>
            </a:r>
            <a:r>
              <a:rPr kumimoji="1" lang="zh-CN" altLang="en-US" dirty="0"/>
              <a:t>浏览器使用的抽象单位，主要用来在网页上绘制内容。</a:t>
            </a:r>
          </a:p>
          <a:p>
            <a:pPr marL="0" indent="0">
              <a:buNone/>
            </a:pPr>
            <a:endParaRPr kumimoji="1" lang="zh-CN" altLang="en-US" dirty="0"/>
          </a:p>
        </p:txBody>
      </p:sp>
      <p:sp>
        <p:nvSpPr>
          <p:cNvPr id="3" name="标题 2"/>
          <p:cNvSpPr>
            <a:spLocks noGrp="1"/>
          </p:cNvSpPr>
          <p:nvPr>
            <p:ph type="title"/>
          </p:nvPr>
        </p:nvSpPr>
        <p:spPr/>
        <p:txBody>
          <a:bodyPr/>
          <a:lstStyle/>
          <a:p>
            <a:pPr algn="r"/>
            <a:r>
              <a:rPr kumimoji="1" lang="en-US" altLang="zh-CN" dirty="0" smtClean="0"/>
              <a:t>Viewport</a:t>
            </a:r>
            <a:endParaRPr kumimoji="1" lang="zh-CN" altLang="en-US" dirty="0"/>
          </a:p>
        </p:txBody>
      </p:sp>
      <p:sp>
        <p:nvSpPr>
          <p:cNvPr id="4" name="文本框 3"/>
          <p:cNvSpPr txBox="1"/>
          <p:nvPr/>
        </p:nvSpPr>
        <p:spPr>
          <a:xfrm>
            <a:off x="377822" y="691038"/>
            <a:ext cx="1107996" cy="646331"/>
          </a:xfrm>
          <a:prstGeom prst="rect">
            <a:avLst/>
          </a:prstGeom>
          <a:noFill/>
        </p:spPr>
        <p:txBody>
          <a:bodyPr wrap="none" rtlCol="0">
            <a:spAutoFit/>
          </a:bodyPr>
          <a:lstStyle/>
          <a:p>
            <a:r>
              <a:rPr kumimoji="1" lang="zh-CN" altLang="en-US" sz="3600" dirty="0" smtClean="0"/>
              <a:t>像素</a:t>
            </a:r>
            <a:endParaRPr kumimoji="1" lang="zh-CN" altLang="en-US" sz="3600" dirty="0"/>
          </a:p>
        </p:txBody>
      </p:sp>
    </p:spTree>
    <p:extLst>
      <p:ext uri="{BB962C8B-B14F-4D97-AF65-F5344CB8AC3E}">
        <p14:creationId xmlns:p14="http://schemas.microsoft.com/office/powerpoint/2010/main" val="42070211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r"/>
            <a:r>
              <a:rPr kumimoji="1" lang="en-US" altLang="zh-CN" dirty="0" smtClean="0"/>
              <a:t>Viewport</a:t>
            </a:r>
            <a:endParaRPr kumimoji="1" lang="zh-CN" altLang="en-US" dirty="0"/>
          </a:p>
        </p:txBody>
      </p:sp>
      <p:sp>
        <p:nvSpPr>
          <p:cNvPr id="4" name="文本框 3"/>
          <p:cNvSpPr txBox="1"/>
          <p:nvPr/>
        </p:nvSpPr>
        <p:spPr>
          <a:xfrm>
            <a:off x="377822" y="691038"/>
            <a:ext cx="1107996" cy="646331"/>
          </a:xfrm>
          <a:prstGeom prst="rect">
            <a:avLst/>
          </a:prstGeom>
          <a:noFill/>
        </p:spPr>
        <p:txBody>
          <a:bodyPr wrap="none" rtlCol="0">
            <a:spAutoFit/>
          </a:bodyPr>
          <a:lstStyle/>
          <a:p>
            <a:r>
              <a:rPr kumimoji="1" lang="zh-CN" altLang="en-US" sz="3600" dirty="0" smtClean="0"/>
              <a:t>像素</a:t>
            </a:r>
            <a:endParaRPr kumimoji="1" lang="zh-CN" altLang="en-US" sz="3600" dirty="0"/>
          </a:p>
        </p:txBody>
      </p:sp>
      <p:pic>
        <p:nvPicPr>
          <p:cNvPr id="5" name="图片 4"/>
          <p:cNvPicPr>
            <a:picLocks noChangeAspect="1"/>
          </p:cNvPicPr>
          <p:nvPr/>
        </p:nvPicPr>
        <p:blipFill>
          <a:blip r:embed="rId2"/>
          <a:stretch>
            <a:fillRect/>
          </a:stretch>
        </p:blipFill>
        <p:spPr>
          <a:xfrm>
            <a:off x="1041400" y="1683792"/>
            <a:ext cx="7061200" cy="4495800"/>
          </a:xfrm>
          <a:prstGeom prst="rect">
            <a:avLst/>
          </a:prstGeom>
        </p:spPr>
      </p:pic>
    </p:spTree>
    <p:extLst>
      <p:ext uri="{BB962C8B-B14F-4D97-AF65-F5344CB8AC3E}">
        <p14:creationId xmlns:p14="http://schemas.microsoft.com/office/powerpoint/2010/main" val="2581568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zh-CN" altLang="en-US" dirty="0"/>
              <a:t>什么是移动端</a:t>
            </a:r>
            <a:r>
              <a:rPr kumimoji="1" lang="en-US" altLang="zh-CN" dirty="0"/>
              <a:t>web</a:t>
            </a:r>
            <a:r>
              <a:rPr kumimoji="1" lang="zh-CN" altLang="en-US" dirty="0"/>
              <a:t>开发</a:t>
            </a:r>
          </a:p>
          <a:p>
            <a:r>
              <a:rPr kumimoji="1" lang="zh-CN" altLang="en-US" dirty="0"/>
              <a:t>移动端</a:t>
            </a:r>
            <a:r>
              <a:rPr kumimoji="1" lang="en-US" altLang="zh-CN" dirty="0"/>
              <a:t>web</a:t>
            </a:r>
            <a:r>
              <a:rPr kumimoji="1" lang="zh-CN" altLang="en-US" dirty="0"/>
              <a:t>开发和</a:t>
            </a:r>
            <a:r>
              <a:rPr kumimoji="1" lang="en-US" altLang="zh-CN" dirty="0"/>
              <a:t>pc</a:t>
            </a:r>
            <a:r>
              <a:rPr kumimoji="1" lang="zh-CN" altLang="en-US" dirty="0"/>
              <a:t>端</a:t>
            </a:r>
            <a:r>
              <a:rPr kumimoji="1" lang="en-US" altLang="zh-CN" dirty="0"/>
              <a:t>web</a:t>
            </a:r>
            <a:r>
              <a:rPr kumimoji="1" lang="zh-CN" altLang="en-US" dirty="0"/>
              <a:t>开发的比较</a:t>
            </a:r>
          </a:p>
          <a:p>
            <a:r>
              <a:rPr kumimoji="1" lang="en-US" altLang="zh-CN" dirty="0"/>
              <a:t>web</a:t>
            </a:r>
            <a:r>
              <a:rPr kumimoji="1" lang="zh-CN" altLang="en-US" dirty="0"/>
              <a:t>开发与</a:t>
            </a:r>
            <a:r>
              <a:rPr kumimoji="1" lang="en-US" altLang="zh-CN" dirty="0"/>
              <a:t>native</a:t>
            </a:r>
            <a:r>
              <a:rPr kumimoji="1" lang="zh-CN" altLang="en-US" dirty="0"/>
              <a:t>开发的比较</a:t>
            </a:r>
          </a:p>
          <a:p>
            <a:r>
              <a:rPr kumimoji="1" lang="zh-CN" altLang="en-US" dirty="0"/>
              <a:t>移动端开发的限制</a:t>
            </a:r>
          </a:p>
          <a:p>
            <a:r>
              <a:rPr kumimoji="1" lang="zh-CN" altLang="en-US" dirty="0"/>
              <a:t>移动端开发的难点在哪里</a:t>
            </a:r>
          </a:p>
        </p:txBody>
      </p:sp>
      <p:sp>
        <p:nvSpPr>
          <p:cNvPr id="3" name="标题 2"/>
          <p:cNvSpPr>
            <a:spLocks noGrp="1"/>
          </p:cNvSpPr>
          <p:nvPr>
            <p:ph type="title"/>
          </p:nvPr>
        </p:nvSpPr>
        <p:spPr/>
        <p:txBody>
          <a:bodyPr/>
          <a:lstStyle/>
          <a:p>
            <a:r>
              <a:rPr kumimoji="1" lang="zh-CN" altLang="en-US" dirty="0" smtClean="0"/>
              <a:t>概述</a:t>
            </a:r>
            <a:endParaRPr kumimoji="1" lang="zh-CN" altLang="en-US" dirty="0"/>
          </a:p>
        </p:txBody>
      </p:sp>
    </p:spTree>
    <p:extLst>
      <p:ext uri="{BB962C8B-B14F-4D97-AF65-F5344CB8AC3E}">
        <p14:creationId xmlns:p14="http://schemas.microsoft.com/office/powerpoint/2010/main" val="30738116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r"/>
            <a:r>
              <a:rPr kumimoji="1" lang="en-US" altLang="zh-CN" dirty="0" smtClean="0"/>
              <a:t>Viewport</a:t>
            </a:r>
            <a:endParaRPr kumimoji="1" lang="zh-CN" altLang="en-US" dirty="0"/>
          </a:p>
        </p:txBody>
      </p:sp>
      <p:sp>
        <p:nvSpPr>
          <p:cNvPr id="4" name="文本框 3"/>
          <p:cNvSpPr txBox="1"/>
          <p:nvPr/>
        </p:nvSpPr>
        <p:spPr>
          <a:xfrm>
            <a:off x="377822" y="691038"/>
            <a:ext cx="1107996" cy="646331"/>
          </a:xfrm>
          <a:prstGeom prst="rect">
            <a:avLst/>
          </a:prstGeom>
          <a:noFill/>
        </p:spPr>
        <p:txBody>
          <a:bodyPr wrap="none" rtlCol="0">
            <a:spAutoFit/>
          </a:bodyPr>
          <a:lstStyle/>
          <a:p>
            <a:r>
              <a:rPr kumimoji="1" lang="zh-CN" altLang="en-US" sz="3600" dirty="0" smtClean="0"/>
              <a:t>像素</a:t>
            </a:r>
            <a:endParaRPr kumimoji="1" lang="zh-CN" altLang="en-US" sz="3600" dirty="0"/>
          </a:p>
        </p:txBody>
      </p:sp>
      <p:pic>
        <p:nvPicPr>
          <p:cNvPr id="2" name="图片 1"/>
          <p:cNvPicPr>
            <a:picLocks noChangeAspect="1"/>
          </p:cNvPicPr>
          <p:nvPr/>
        </p:nvPicPr>
        <p:blipFill>
          <a:blip r:embed="rId2"/>
          <a:stretch>
            <a:fillRect/>
          </a:stretch>
        </p:blipFill>
        <p:spPr>
          <a:xfrm>
            <a:off x="1043161" y="1841839"/>
            <a:ext cx="6934200" cy="4038600"/>
          </a:xfrm>
          <a:prstGeom prst="rect">
            <a:avLst/>
          </a:prstGeom>
        </p:spPr>
      </p:pic>
    </p:spTree>
    <p:extLst>
      <p:ext uri="{BB962C8B-B14F-4D97-AF65-F5344CB8AC3E}">
        <p14:creationId xmlns:p14="http://schemas.microsoft.com/office/powerpoint/2010/main" val="591700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r"/>
            <a:r>
              <a:rPr kumimoji="1" lang="en-US" altLang="zh-CN" dirty="0" smtClean="0"/>
              <a:t>Viewport</a:t>
            </a:r>
            <a:endParaRPr kumimoji="1" lang="zh-CN" altLang="en-US" dirty="0"/>
          </a:p>
        </p:txBody>
      </p:sp>
      <p:sp>
        <p:nvSpPr>
          <p:cNvPr id="4" name="文本框 3"/>
          <p:cNvSpPr txBox="1"/>
          <p:nvPr/>
        </p:nvSpPr>
        <p:spPr>
          <a:xfrm>
            <a:off x="377822" y="691038"/>
            <a:ext cx="1107996" cy="646331"/>
          </a:xfrm>
          <a:prstGeom prst="rect">
            <a:avLst/>
          </a:prstGeom>
          <a:noFill/>
        </p:spPr>
        <p:txBody>
          <a:bodyPr wrap="none" rtlCol="0">
            <a:spAutoFit/>
          </a:bodyPr>
          <a:lstStyle/>
          <a:p>
            <a:r>
              <a:rPr kumimoji="1" lang="zh-CN" altLang="en-US" sz="3600" dirty="0" smtClean="0"/>
              <a:t>像素</a:t>
            </a:r>
            <a:endParaRPr kumimoji="1" lang="zh-CN" altLang="en-US" sz="3600" dirty="0"/>
          </a:p>
        </p:txBody>
      </p:sp>
      <p:pic>
        <p:nvPicPr>
          <p:cNvPr id="5" name="图片 4"/>
          <p:cNvPicPr>
            <a:picLocks noChangeAspect="1"/>
          </p:cNvPicPr>
          <p:nvPr/>
        </p:nvPicPr>
        <p:blipFill>
          <a:blip r:embed="rId2"/>
          <a:stretch>
            <a:fillRect/>
          </a:stretch>
        </p:blipFill>
        <p:spPr>
          <a:xfrm>
            <a:off x="1028700" y="1670743"/>
            <a:ext cx="7086600" cy="4279900"/>
          </a:xfrm>
          <a:prstGeom prst="rect">
            <a:avLst/>
          </a:prstGeom>
        </p:spPr>
      </p:pic>
    </p:spTree>
    <p:extLst>
      <p:ext uri="{BB962C8B-B14F-4D97-AF65-F5344CB8AC3E}">
        <p14:creationId xmlns:p14="http://schemas.microsoft.com/office/powerpoint/2010/main" val="39529540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r"/>
            <a:r>
              <a:rPr kumimoji="1" lang="en-US" altLang="zh-CN" dirty="0" smtClean="0"/>
              <a:t>Viewport</a:t>
            </a:r>
            <a:endParaRPr kumimoji="1" lang="zh-CN" altLang="en-US" dirty="0"/>
          </a:p>
        </p:txBody>
      </p:sp>
      <p:sp>
        <p:nvSpPr>
          <p:cNvPr id="4" name="文本框 3"/>
          <p:cNvSpPr txBox="1"/>
          <p:nvPr/>
        </p:nvSpPr>
        <p:spPr>
          <a:xfrm>
            <a:off x="377822" y="691038"/>
            <a:ext cx="3330209" cy="646331"/>
          </a:xfrm>
          <a:prstGeom prst="rect">
            <a:avLst/>
          </a:prstGeom>
          <a:noFill/>
        </p:spPr>
        <p:txBody>
          <a:bodyPr wrap="none" rtlCol="0">
            <a:spAutoFit/>
          </a:bodyPr>
          <a:lstStyle/>
          <a:p>
            <a:r>
              <a:rPr kumimoji="1" lang="zh-CN" altLang="en-US" sz="3600" dirty="0" smtClean="0"/>
              <a:t>什么是</a:t>
            </a:r>
            <a:r>
              <a:rPr kumimoji="1" lang="en-US" altLang="zh-CN" sz="3600" dirty="0" smtClean="0"/>
              <a:t>viewport</a:t>
            </a:r>
            <a:endParaRPr kumimoji="1" lang="zh-CN" altLang="en-US" sz="3600" dirty="0"/>
          </a:p>
        </p:txBody>
      </p:sp>
      <p:pic>
        <p:nvPicPr>
          <p:cNvPr id="5" name="图片 4"/>
          <p:cNvPicPr>
            <a:picLocks noChangeAspect="1"/>
          </p:cNvPicPr>
          <p:nvPr/>
        </p:nvPicPr>
        <p:blipFill>
          <a:blip r:embed="rId2"/>
          <a:stretch>
            <a:fillRect/>
          </a:stretch>
        </p:blipFill>
        <p:spPr>
          <a:xfrm>
            <a:off x="1194546" y="1636852"/>
            <a:ext cx="6849174" cy="4713300"/>
          </a:xfrm>
          <a:prstGeom prst="rect">
            <a:avLst/>
          </a:prstGeom>
        </p:spPr>
      </p:pic>
    </p:spTree>
    <p:extLst>
      <p:ext uri="{BB962C8B-B14F-4D97-AF65-F5344CB8AC3E}">
        <p14:creationId xmlns:p14="http://schemas.microsoft.com/office/powerpoint/2010/main" val="14103650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4000"/>
            <a:ext cx="8229600" cy="4869892"/>
          </a:xfrm>
        </p:spPr>
        <p:txBody>
          <a:bodyPr>
            <a:normAutofit/>
          </a:bodyPr>
          <a:lstStyle/>
          <a:p>
            <a:pPr marL="0" indent="0">
              <a:buNone/>
            </a:pPr>
            <a:r>
              <a:rPr kumimoji="1" lang="zh-CN" altLang="en-US" dirty="0" smtClean="0"/>
              <a:t>对于一个</a:t>
            </a:r>
            <a:r>
              <a:rPr kumimoji="1" lang="en-US" altLang="zh-CN" dirty="0" err="1" smtClean="0"/>
              <a:t>css</a:t>
            </a:r>
            <a:r>
              <a:rPr kumimoji="1" lang="zh-CN" altLang="en-US" dirty="0" smtClean="0"/>
              <a:t>设置为百分比的宽度来说，他的实际宽度是根据父容器的宽度来计算的，以此类推，对于</a:t>
            </a:r>
            <a:r>
              <a:rPr kumimoji="1" lang="en-US" altLang="zh-CN" dirty="0" smtClean="0"/>
              <a:t>html</a:t>
            </a:r>
            <a:r>
              <a:rPr kumimoji="1" lang="zh-CN" altLang="en-US" dirty="0" smtClean="0"/>
              <a:t>元素来说，需要有一个容器对其进行约束，那么这个容器就被称为</a:t>
            </a:r>
            <a:r>
              <a:rPr kumimoji="1" lang="en-US" altLang="zh-CN" dirty="0" smtClean="0"/>
              <a:t>viewport</a:t>
            </a:r>
            <a:r>
              <a:rPr kumimoji="1" lang="zh-CN" altLang="en-US" dirty="0" smtClean="0"/>
              <a:t>。在</a:t>
            </a:r>
            <a:r>
              <a:rPr kumimoji="1" lang="en-US" altLang="zh-CN" dirty="0" err="1" smtClean="0"/>
              <a:t>css</a:t>
            </a:r>
            <a:r>
              <a:rPr kumimoji="1" lang="zh-CN" altLang="en-US" dirty="0" smtClean="0"/>
              <a:t>的定义中称之为初始容器（</a:t>
            </a:r>
            <a:r>
              <a:rPr kumimoji="1" lang="en-US" altLang="zh-CN" dirty="0" err="1" smtClean="0"/>
              <a:t>initiial</a:t>
            </a:r>
            <a:r>
              <a:rPr kumimoji="1" lang="zh-CN" altLang="en-US" dirty="0"/>
              <a:t> </a:t>
            </a:r>
            <a:r>
              <a:rPr kumimoji="1" lang="en-US" altLang="zh-CN" dirty="0" smtClean="0"/>
              <a:t>containing block</a:t>
            </a:r>
            <a:r>
              <a:rPr kumimoji="1" lang="zh-CN" altLang="en-US" dirty="0" smtClean="0"/>
              <a:t>）</a:t>
            </a:r>
            <a:endParaRPr kumimoji="1" lang="en-US" altLang="zh-CN" dirty="0" smtClean="0"/>
          </a:p>
          <a:p>
            <a:pPr marL="0" indent="0">
              <a:buNone/>
            </a:pPr>
            <a:endParaRPr kumimoji="1" lang="en-US" altLang="zh-CN" dirty="0"/>
          </a:p>
          <a:p>
            <a:pPr marL="0" indent="0">
              <a:buNone/>
            </a:pPr>
            <a:r>
              <a:rPr kumimoji="1" lang="zh-CN" altLang="en-US" dirty="0" smtClean="0"/>
              <a:t>有了这个容器的约束，页面内部的百分比单位就有了一个计算的依据。</a:t>
            </a:r>
            <a:endParaRPr kumimoji="1" lang="en-US" altLang="zh-CN" dirty="0" smtClean="0"/>
          </a:p>
          <a:p>
            <a:pPr marL="0" indent="0">
              <a:buNone/>
            </a:pPr>
            <a:endParaRPr kumimoji="1" lang="en-US" altLang="zh-CN" dirty="0"/>
          </a:p>
          <a:p>
            <a:pPr marL="0" indent="0">
              <a:buNone/>
            </a:pPr>
            <a:r>
              <a:rPr kumimoji="1" lang="zh-CN" altLang="en-US" dirty="0"/>
              <a:t>在桌面系统中，</a:t>
            </a:r>
            <a:r>
              <a:rPr kumimoji="1" lang="en-US" altLang="zh-CN" dirty="0"/>
              <a:t>viewport</a:t>
            </a:r>
            <a:r>
              <a:rPr kumimoji="1" lang="zh-CN" altLang="en-US" dirty="0"/>
              <a:t>的宽度就等于浏览器窗口的宽度。</a:t>
            </a:r>
            <a:endParaRPr kumimoji="1" lang="en-US" altLang="zh-CN" dirty="0"/>
          </a:p>
          <a:p>
            <a:pPr marL="0" indent="0">
              <a:buNone/>
            </a:pPr>
            <a:endParaRPr kumimoji="1" lang="zh-CN" altLang="en-US" dirty="0"/>
          </a:p>
        </p:txBody>
      </p:sp>
      <p:sp>
        <p:nvSpPr>
          <p:cNvPr id="3" name="标题 2"/>
          <p:cNvSpPr>
            <a:spLocks noGrp="1"/>
          </p:cNvSpPr>
          <p:nvPr>
            <p:ph type="title"/>
          </p:nvPr>
        </p:nvSpPr>
        <p:spPr/>
        <p:txBody>
          <a:bodyPr/>
          <a:lstStyle/>
          <a:p>
            <a:pPr algn="r"/>
            <a:r>
              <a:rPr kumimoji="1" lang="en-US" altLang="zh-CN" dirty="0" smtClean="0"/>
              <a:t>Viewport</a:t>
            </a:r>
            <a:endParaRPr kumimoji="1" lang="zh-CN" altLang="en-US" dirty="0"/>
          </a:p>
        </p:txBody>
      </p:sp>
      <p:sp>
        <p:nvSpPr>
          <p:cNvPr id="4" name="文本框 3"/>
          <p:cNvSpPr txBox="1"/>
          <p:nvPr/>
        </p:nvSpPr>
        <p:spPr>
          <a:xfrm>
            <a:off x="377822" y="691038"/>
            <a:ext cx="3330209" cy="646331"/>
          </a:xfrm>
          <a:prstGeom prst="rect">
            <a:avLst/>
          </a:prstGeom>
          <a:noFill/>
        </p:spPr>
        <p:txBody>
          <a:bodyPr wrap="none" rtlCol="0">
            <a:spAutoFit/>
          </a:bodyPr>
          <a:lstStyle/>
          <a:p>
            <a:r>
              <a:rPr kumimoji="1" lang="zh-CN" altLang="en-US" sz="3600" dirty="0" smtClean="0"/>
              <a:t>什么是</a:t>
            </a:r>
            <a:r>
              <a:rPr kumimoji="1" lang="en-US" altLang="zh-CN" sz="3600" dirty="0" smtClean="0"/>
              <a:t>viewport</a:t>
            </a:r>
            <a:endParaRPr kumimoji="1" lang="zh-CN" altLang="en-US" sz="3600" dirty="0"/>
          </a:p>
        </p:txBody>
      </p:sp>
    </p:spTree>
    <p:extLst>
      <p:ext uri="{BB962C8B-B14F-4D97-AF65-F5344CB8AC3E}">
        <p14:creationId xmlns:p14="http://schemas.microsoft.com/office/powerpoint/2010/main" val="22034582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buNone/>
            </a:pPr>
            <a:r>
              <a:rPr kumimoji="1" lang="zh-CN" altLang="en-US" sz="3200" dirty="0" smtClean="0"/>
              <a:t>问题出现在小屏上，如果还按照桌面的原则，就会出现一些问题。</a:t>
            </a:r>
            <a:endParaRPr kumimoji="1" lang="en-US" altLang="zh-CN" sz="3200" dirty="0" smtClean="0"/>
          </a:p>
          <a:p>
            <a:pPr marL="0" indent="0">
              <a:buNone/>
            </a:pPr>
            <a:endParaRPr kumimoji="1" lang="en-US" altLang="zh-CN" sz="3200" dirty="0" smtClean="0"/>
          </a:p>
          <a:p>
            <a:pPr marL="0" indent="0">
              <a:buNone/>
            </a:pPr>
            <a:r>
              <a:rPr kumimoji="1" lang="zh-CN" altLang="en-US" sz="3200" dirty="0" smtClean="0"/>
              <a:t>由于移动设备分辨率一般都很小，把基于桌面设计的页面放到其中，使用百分比的容器实际的像素数就会比桌面上的小的多，从而造成显示问题。</a:t>
            </a:r>
            <a:endParaRPr kumimoji="1" lang="en-US" altLang="zh-CN" sz="3200" dirty="0" smtClean="0"/>
          </a:p>
        </p:txBody>
      </p:sp>
      <p:sp>
        <p:nvSpPr>
          <p:cNvPr id="3" name="标题 2"/>
          <p:cNvSpPr>
            <a:spLocks noGrp="1"/>
          </p:cNvSpPr>
          <p:nvPr>
            <p:ph type="title"/>
          </p:nvPr>
        </p:nvSpPr>
        <p:spPr/>
        <p:txBody>
          <a:bodyPr/>
          <a:lstStyle/>
          <a:p>
            <a:pPr algn="r"/>
            <a:r>
              <a:rPr kumimoji="1" lang="en-US" altLang="zh-CN" dirty="0" smtClean="0"/>
              <a:t>Viewport</a:t>
            </a:r>
            <a:endParaRPr kumimoji="1" lang="zh-CN" altLang="en-US" dirty="0"/>
          </a:p>
        </p:txBody>
      </p:sp>
      <p:sp>
        <p:nvSpPr>
          <p:cNvPr id="4" name="文本框 3"/>
          <p:cNvSpPr txBox="1"/>
          <p:nvPr/>
        </p:nvSpPr>
        <p:spPr>
          <a:xfrm>
            <a:off x="377822" y="691038"/>
            <a:ext cx="3523621" cy="646331"/>
          </a:xfrm>
          <a:prstGeom prst="rect">
            <a:avLst/>
          </a:prstGeom>
          <a:noFill/>
        </p:spPr>
        <p:txBody>
          <a:bodyPr wrap="none" rtlCol="0">
            <a:spAutoFit/>
          </a:bodyPr>
          <a:lstStyle/>
          <a:p>
            <a:r>
              <a:rPr kumimoji="1" lang="en-US" altLang="zh-CN" sz="3600" dirty="0" smtClean="0"/>
              <a:t>Layout</a:t>
            </a:r>
            <a:r>
              <a:rPr kumimoji="1" lang="zh-CN" altLang="en-US" sz="3600" dirty="0" smtClean="0"/>
              <a:t> </a:t>
            </a:r>
            <a:r>
              <a:rPr kumimoji="1" lang="en-US" altLang="zh-CN" sz="3600" dirty="0" smtClean="0"/>
              <a:t>Viewport</a:t>
            </a:r>
            <a:endParaRPr kumimoji="1" lang="zh-CN" altLang="en-US" sz="3600" dirty="0"/>
          </a:p>
        </p:txBody>
      </p:sp>
    </p:spTree>
    <p:extLst>
      <p:ext uri="{BB962C8B-B14F-4D97-AF65-F5344CB8AC3E}">
        <p14:creationId xmlns:p14="http://schemas.microsoft.com/office/powerpoint/2010/main" val="2387116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kumimoji="1" lang="zh-CN" altLang="en-US" dirty="0"/>
              <a:t>设备厂商（苹果）找到了一种解决方案，将浏览器的</a:t>
            </a:r>
            <a:r>
              <a:rPr kumimoji="1" lang="en-US" altLang="zh-CN" dirty="0"/>
              <a:t>viewport</a:t>
            </a:r>
            <a:r>
              <a:rPr kumimoji="1" lang="zh-CN" altLang="en-US" dirty="0"/>
              <a:t>的默认宽度设置为一个和桌面浏览器差不多的宽度</a:t>
            </a:r>
            <a:r>
              <a:rPr kumimoji="1" lang="zh-CN" altLang="zh-CN" dirty="0"/>
              <a:t>（</a:t>
            </a:r>
            <a:r>
              <a:rPr kumimoji="1" lang="en-US" altLang="zh-CN" dirty="0"/>
              <a:t>980</a:t>
            </a:r>
            <a:r>
              <a:rPr kumimoji="1" lang="zh-CN" altLang="en-US" dirty="0"/>
              <a:t>），这样，基于桌面浏览器设计的页面就可以基本显示在移动设备中了（被缩小）</a:t>
            </a:r>
            <a:endParaRPr kumimoji="1" lang="en-US" altLang="zh-CN" dirty="0"/>
          </a:p>
          <a:p>
            <a:pPr marL="0" indent="0">
              <a:buNone/>
            </a:pPr>
            <a:endParaRPr kumimoji="1" lang="en-US" altLang="zh-CN" dirty="0" smtClean="0"/>
          </a:p>
          <a:p>
            <a:pPr marL="0" indent="0">
              <a:buNone/>
            </a:pPr>
            <a:r>
              <a:rPr kumimoji="1" lang="zh-CN" altLang="en-US" dirty="0" smtClean="0"/>
              <a:t>这个</a:t>
            </a:r>
            <a:r>
              <a:rPr kumimoji="1" lang="en-US" altLang="zh-CN" dirty="0"/>
              <a:t>viewport</a:t>
            </a:r>
            <a:r>
              <a:rPr kumimoji="1" lang="zh-CN" altLang="en-US" dirty="0"/>
              <a:t>被称之为</a:t>
            </a:r>
            <a:r>
              <a:rPr kumimoji="1" lang="en-US" altLang="zh-CN" dirty="0"/>
              <a:t>layout viewport</a:t>
            </a:r>
          </a:p>
          <a:p>
            <a:pPr marL="0" indent="0">
              <a:buNone/>
            </a:pPr>
            <a:endParaRPr kumimoji="1" lang="en-US" altLang="zh-CN" dirty="0" smtClean="0"/>
          </a:p>
          <a:p>
            <a:pPr marL="0" indent="0">
              <a:buNone/>
            </a:pPr>
            <a:r>
              <a:rPr kumimoji="1" lang="zh-CN" altLang="en-US" dirty="0" smtClean="0"/>
              <a:t>不同的设备和浏览器下面，</a:t>
            </a:r>
            <a:r>
              <a:rPr kumimoji="1" lang="en-US" altLang="zh-CN" dirty="0" smtClean="0"/>
              <a:t>layout viewport</a:t>
            </a:r>
            <a:r>
              <a:rPr kumimoji="1" lang="zh-CN" altLang="en-US" dirty="0" smtClean="0"/>
              <a:t>不尽相同，不过大概都和桌面的宽度差不多</a:t>
            </a:r>
            <a:r>
              <a:rPr kumimoji="1" lang="zh-CN" altLang="zh-CN" dirty="0" smtClean="0"/>
              <a:t>（</a:t>
            </a:r>
            <a:r>
              <a:rPr kumimoji="1" lang="en-US" altLang="zh-CN" dirty="0" smtClean="0"/>
              <a:t>768-1024</a:t>
            </a:r>
            <a:r>
              <a:rPr kumimoji="1" lang="zh-CN" altLang="en-US" dirty="0" smtClean="0"/>
              <a:t>）</a:t>
            </a:r>
            <a:r>
              <a:rPr kumimoji="1" lang="zh-CN" altLang="zh-CN" dirty="0" smtClean="0"/>
              <a:t>。</a:t>
            </a:r>
            <a:endParaRPr kumimoji="1" lang="en-US" altLang="zh-CN" dirty="0"/>
          </a:p>
        </p:txBody>
      </p:sp>
      <p:sp>
        <p:nvSpPr>
          <p:cNvPr id="3" name="标题 2"/>
          <p:cNvSpPr>
            <a:spLocks noGrp="1"/>
          </p:cNvSpPr>
          <p:nvPr>
            <p:ph type="title"/>
          </p:nvPr>
        </p:nvSpPr>
        <p:spPr/>
        <p:txBody>
          <a:bodyPr/>
          <a:lstStyle/>
          <a:p>
            <a:pPr algn="r"/>
            <a:r>
              <a:rPr kumimoji="1" lang="en-US" altLang="zh-CN" dirty="0" smtClean="0"/>
              <a:t>Viewport</a:t>
            </a:r>
            <a:endParaRPr kumimoji="1" lang="zh-CN" altLang="en-US" dirty="0"/>
          </a:p>
        </p:txBody>
      </p:sp>
      <p:sp>
        <p:nvSpPr>
          <p:cNvPr id="4" name="文本框 3"/>
          <p:cNvSpPr txBox="1"/>
          <p:nvPr/>
        </p:nvSpPr>
        <p:spPr>
          <a:xfrm>
            <a:off x="377822" y="691038"/>
            <a:ext cx="3523621" cy="646331"/>
          </a:xfrm>
          <a:prstGeom prst="rect">
            <a:avLst/>
          </a:prstGeom>
          <a:noFill/>
        </p:spPr>
        <p:txBody>
          <a:bodyPr wrap="none" rtlCol="0">
            <a:spAutoFit/>
          </a:bodyPr>
          <a:lstStyle/>
          <a:p>
            <a:r>
              <a:rPr kumimoji="1" lang="en-US" altLang="zh-CN" sz="3600" dirty="0" smtClean="0"/>
              <a:t>Layout</a:t>
            </a:r>
            <a:r>
              <a:rPr kumimoji="1" lang="zh-CN" altLang="en-US" sz="3600" dirty="0" smtClean="0"/>
              <a:t> </a:t>
            </a:r>
            <a:r>
              <a:rPr kumimoji="1" lang="en-US" altLang="zh-CN" sz="3600" dirty="0" smtClean="0"/>
              <a:t>Viewport</a:t>
            </a:r>
            <a:endParaRPr kumimoji="1" lang="zh-CN" altLang="en-US" sz="3600" dirty="0"/>
          </a:p>
        </p:txBody>
      </p:sp>
    </p:spTree>
    <p:extLst>
      <p:ext uri="{BB962C8B-B14F-4D97-AF65-F5344CB8AC3E}">
        <p14:creationId xmlns:p14="http://schemas.microsoft.com/office/powerpoint/2010/main" val="40140074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kumimoji="1" lang="zh-CN" altLang="en-US" dirty="0" smtClean="0"/>
              <a:t>有了</a:t>
            </a:r>
            <a:r>
              <a:rPr kumimoji="1" lang="en-US" altLang="zh-CN" dirty="0" smtClean="0"/>
              <a:t>Layout Viewport</a:t>
            </a:r>
            <a:r>
              <a:rPr kumimoji="1" lang="zh-CN" altLang="en-US" dirty="0" smtClean="0"/>
              <a:t>，页面可以以一种缩小的形式将全貌展现在移动设备中，但是这样，用户很难看清楚具体内容，这个时候，浏览器允许用户对页面进行放大缩小，以方便用户查看内容。</a:t>
            </a:r>
            <a:endParaRPr kumimoji="1" lang="en-US" altLang="zh-CN" dirty="0" smtClean="0"/>
          </a:p>
          <a:p>
            <a:pPr marL="0" indent="0">
              <a:buNone/>
            </a:pPr>
            <a:endParaRPr kumimoji="1" lang="en-US" altLang="zh-CN" dirty="0"/>
          </a:p>
          <a:p>
            <a:pPr marL="0" indent="0">
              <a:buNone/>
            </a:pPr>
            <a:r>
              <a:rPr kumimoji="1" lang="en-US" altLang="zh-CN" dirty="0" smtClean="0"/>
              <a:t>Visual Viewport</a:t>
            </a:r>
            <a:r>
              <a:rPr kumimoji="1" lang="zh-CN" altLang="en-US" dirty="0" smtClean="0"/>
              <a:t>：指的是用户可以看到的区域，用户可以通过放大和缩小改变这个区域</a:t>
            </a:r>
            <a:r>
              <a:rPr kumimoji="1" lang="zh-CN" altLang="zh-CN" dirty="0" smtClean="0"/>
              <a:t>。</a:t>
            </a:r>
            <a:endParaRPr kumimoji="1" lang="en-US" altLang="zh-CN" dirty="0" smtClean="0"/>
          </a:p>
          <a:p>
            <a:pPr marL="0" indent="0">
              <a:buNone/>
            </a:pPr>
            <a:endParaRPr kumimoji="1" lang="en-US" altLang="zh-CN" dirty="0"/>
          </a:p>
          <a:p>
            <a:pPr marL="0" indent="0">
              <a:buNone/>
            </a:pPr>
            <a:r>
              <a:rPr kumimoji="1" lang="zh-CN" altLang="en-US" dirty="0" smtClean="0"/>
              <a:t>放大和缩小只是改变</a:t>
            </a:r>
            <a:r>
              <a:rPr kumimoji="1" lang="en-US" altLang="zh-CN" dirty="0" smtClean="0"/>
              <a:t>Visual Viewport</a:t>
            </a:r>
            <a:r>
              <a:rPr kumimoji="1" lang="zh-CN" altLang="en-US" dirty="0" smtClean="0"/>
              <a:t>的大小，并不会改变</a:t>
            </a:r>
            <a:r>
              <a:rPr kumimoji="1" lang="en-US" altLang="zh-CN" dirty="0"/>
              <a:t>L</a:t>
            </a:r>
            <a:r>
              <a:rPr kumimoji="1" lang="en-US" altLang="zh-CN" dirty="0" smtClean="0"/>
              <a:t>ayout </a:t>
            </a:r>
            <a:r>
              <a:rPr kumimoji="1" lang="en-US" altLang="zh-CN" dirty="0"/>
              <a:t>V</a:t>
            </a:r>
            <a:r>
              <a:rPr kumimoji="1" lang="en-US" altLang="zh-CN" dirty="0" smtClean="0"/>
              <a:t>iewport</a:t>
            </a:r>
            <a:endParaRPr kumimoji="1" lang="en-US" altLang="zh-CN" dirty="0"/>
          </a:p>
        </p:txBody>
      </p:sp>
      <p:sp>
        <p:nvSpPr>
          <p:cNvPr id="3" name="标题 2"/>
          <p:cNvSpPr>
            <a:spLocks noGrp="1"/>
          </p:cNvSpPr>
          <p:nvPr>
            <p:ph type="title"/>
          </p:nvPr>
        </p:nvSpPr>
        <p:spPr/>
        <p:txBody>
          <a:bodyPr/>
          <a:lstStyle/>
          <a:p>
            <a:pPr algn="r"/>
            <a:r>
              <a:rPr kumimoji="1" lang="en-US" altLang="zh-CN" dirty="0" smtClean="0"/>
              <a:t>Viewport</a:t>
            </a:r>
            <a:endParaRPr kumimoji="1" lang="zh-CN" altLang="en-US" dirty="0"/>
          </a:p>
        </p:txBody>
      </p:sp>
      <p:sp>
        <p:nvSpPr>
          <p:cNvPr id="4" name="文本框 3"/>
          <p:cNvSpPr txBox="1"/>
          <p:nvPr/>
        </p:nvSpPr>
        <p:spPr>
          <a:xfrm>
            <a:off x="377822" y="691038"/>
            <a:ext cx="3402093" cy="646331"/>
          </a:xfrm>
          <a:prstGeom prst="rect">
            <a:avLst/>
          </a:prstGeom>
          <a:noFill/>
        </p:spPr>
        <p:txBody>
          <a:bodyPr wrap="none" rtlCol="0">
            <a:spAutoFit/>
          </a:bodyPr>
          <a:lstStyle/>
          <a:p>
            <a:r>
              <a:rPr kumimoji="1" lang="en-US" altLang="zh-CN" sz="3600" dirty="0" smtClean="0"/>
              <a:t>Visual</a:t>
            </a:r>
            <a:r>
              <a:rPr kumimoji="1" lang="zh-CN" altLang="en-US" sz="3600" dirty="0" smtClean="0"/>
              <a:t> </a:t>
            </a:r>
            <a:r>
              <a:rPr kumimoji="1" lang="en-US" altLang="zh-CN" sz="3600" dirty="0" smtClean="0"/>
              <a:t>Viewport</a:t>
            </a:r>
            <a:endParaRPr kumimoji="1" lang="zh-CN" altLang="en-US" sz="3600" dirty="0"/>
          </a:p>
        </p:txBody>
      </p:sp>
    </p:spTree>
    <p:extLst>
      <p:ext uri="{BB962C8B-B14F-4D97-AF65-F5344CB8AC3E}">
        <p14:creationId xmlns:p14="http://schemas.microsoft.com/office/powerpoint/2010/main" val="21606264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r"/>
            <a:r>
              <a:rPr kumimoji="1" lang="en-US" altLang="zh-CN" dirty="0" smtClean="0"/>
              <a:t>Viewport</a:t>
            </a:r>
            <a:endParaRPr kumimoji="1" lang="zh-CN" altLang="en-US" dirty="0"/>
          </a:p>
        </p:txBody>
      </p:sp>
      <p:sp>
        <p:nvSpPr>
          <p:cNvPr id="4" name="文本框 3"/>
          <p:cNvSpPr txBox="1"/>
          <p:nvPr/>
        </p:nvSpPr>
        <p:spPr>
          <a:xfrm>
            <a:off x="377822" y="691038"/>
            <a:ext cx="3402093" cy="646331"/>
          </a:xfrm>
          <a:prstGeom prst="rect">
            <a:avLst/>
          </a:prstGeom>
          <a:noFill/>
        </p:spPr>
        <p:txBody>
          <a:bodyPr wrap="none" rtlCol="0">
            <a:spAutoFit/>
          </a:bodyPr>
          <a:lstStyle/>
          <a:p>
            <a:r>
              <a:rPr kumimoji="1" lang="en-US" altLang="zh-CN" sz="3600" dirty="0" smtClean="0"/>
              <a:t>Visual</a:t>
            </a:r>
            <a:r>
              <a:rPr kumimoji="1" lang="zh-CN" altLang="en-US" sz="3600" dirty="0" smtClean="0"/>
              <a:t> </a:t>
            </a:r>
            <a:r>
              <a:rPr kumimoji="1" lang="en-US" altLang="zh-CN" sz="3600" dirty="0" smtClean="0"/>
              <a:t>Viewport</a:t>
            </a:r>
            <a:endParaRPr kumimoji="1" lang="zh-CN" altLang="en-US" sz="3600" dirty="0"/>
          </a:p>
        </p:txBody>
      </p:sp>
      <p:pic>
        <p:nvPicPr>
          <p:cNvPr id="5" name="图片 4"/>
          <p:cNvPicPr>
            <a:picLocks noChangeAspect="1"/>
          </p:cNvPicPr>
          <p:nvPr/>
        </p:nvPicPr>
        <p:blipFill>
          <a:blip r:embed="rId2"/>
          <a:stretch>
            <a:fillRect/>
          </a:stretch>
        </p:blipFill>
        <p:spPr>
          <a:xfrm>
            <a:off x="709020" y="1746194"/>
            <a:ext cx="3271941" cy="4427219"/>
          </a:xfrm>
          <a:prstGeom prst="rect">
            <a:avLst/>
          </a:prstGeom>
        </p:spPr>
      </p:pic>
      <p:pic>
        <p:nvPicPr>
          <p:cNvPr id="6" name="图片 5"/>
          <p:cNvPicPr>
            <a:picLocks noChangeAspect="1"/>
          </p:cNvPicPr>
          <p:nvPr/>
        </p:nvPicPr>
        <p:blipFill>
          <a:blip r:embed="rId3"/>
          <a:stretch>
            <a:fillRect/>
          </a:stretch>
        </p:blipFill>
        <p:spPr>
          <a:xfrm>
            <a:off x="4988418" y="1746195"/>
            <a:ext cx="3350560" cy="4427218"/>
          </a:xfrm>
          <a:prstGeom prst="rect">
            <a:avLst/>
          </a:prstGeom>
        </p:spPr>
      </p:pic>
    </p:spTree>
    <p:extLst>
      <p:ext uri="{BB962C8B-B14F-4D97-AF65-F5344CB8AC3E}">
        <p14:creationId xmlns:p14="http://schemas.microsoft.com/office/powerpoint/2010/main" val="34571826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marL="0" indent="0">
              <a:buNone/>
            </a:pPr>
            <a:r>
              <a:rPr kumimoji="1" lang="zh-CN" altLang="en-US" dirty="0" smtClean="0"/>
              <a:t>使用默认</a:t>
            </a:r>
            <a:r>
              <a:rPr kumimoji="1" lang="en-US" altLang="zh-CN" dirty="0" smtClean="0"/>
              <a:t>Layout Viewport</a:t>
            </a:r>
            <a:r>
              <a:rPr kumimoji="1" lang="zh-CN" altLang="en-US" dirty="0" smtClean="0"/>
              <a:t>展示的网站，在移动设备上并不理想，用户需要不停的放大缩小移动。</a:t>
            </a:r>
            <a:endParaRPr kumimoji="1" lang="en-US" altLang="zh-CN" dirty="0" smtClean="0"/>
          </a:p>
          <a:p>
            <a:pPr marL="0" indent="0">
              <a:buNone/>
            </a:pPr>
            <a:r>
              <a:rPr kumimoji="1" lang="zh-CN" altLang="en-US" dirty="0" smtClean="0"/>
              <a:t>默认</a:t>
            </a:r>
            <a:r>
              <a:rPr kumimoji="1" lang="en-US" altLang="zh-CN" dirty="0" smtClean="0"/>
              <a:t>Layout Viewport</a:t>
            </a:r>
            <a:r>
              <a:rPr kumimoji="1" lang="zh-CN" altLang="en-US" dirty="0" smtClean="0"/>
              <a:t>对于移动设备来说，并不是一个理想的尺寸。</a:t>
            </a:r>
            <a:endParaRPr kumimoji="1" lang="en-US" altLang="zh-CN" dirty="0" smtClean="0"/>
          </a:p>
          <a:p>
            <a:pPr marL="0" indent="0">
              <a:buNone/>
            </a:pPr>
            <a:r>
              <a:rPr kumimoji="1" lang="zh-CN" altLang="en-US" dirty="0" smtClean="0"/>
              <a:t>设备厂商厂商推荐了一种叫做</a:t>
            </a:r>
            <a:r>
              <a:rPr kumimoji="1" lang="en-US" altLang="zh-CN" dirty="0" smtClean="0"/>
              <a:t>Ideal Viewport</a:t>
            </a:r>
            <a:r>
              <a:rPr kumimoji="1" lang="zh-CN" altLang="en-US" dirty="0" smtClean="0"/>
              <a:t>，可以将</a:t>
            </a:r>
            <a:r>
              <a:rPr kumimoji="1" lang="en-US" altLang="zh-CN" dirty="0" smtClean="0"/>
              <a:t>layout</a:t>
            </a:r>
            <a:r>
              <a:rPr kumimoji="1" lang="zh-CN" altLang="en-US" dirty="0" smtClean="0"/>
              <a:t> </a:t>
            </a:r>
            <a:r>
              <a:rPr kumimoji="1" lang="en-US" altLang="zh-CN" dirty="0" smtClean="0"/>
              <a:t>viewport</a:t>
            </a:r>
            <a:r>
              <a:rPr kumimoji="1" lang="zh-CN" altLang="en-US" dirty="0" smtClean="0"/>
              <a:t> 的尺寸设置的适合该设备。</a:t>
            </a:r>
            <a:endParaRPr kumimoji="1" lang="en-US" altLang="zh-CN" dirty="0" smtClean="0"/>
          </a:p>
          <a:p>
            <a:pPr marL="0" indent="0">
              <a:buNone/>
            </a:pPr>
            <a:endParaRPr kumimoji="1" lang="en-US" altLang="zh-CN" dirty="0"/>
          </a:p>
          <a:p>
            <a:pPr marL="0" indent="0">
              <a:buNone/>
            </a:pPr>
            <a:r>
              <a:rPr kumimoji="1" lang="en-US" altLang="zh-CN" dirty="0" smtClean="0"/>
              <a:t>Ideal</a:t>
            </a:r>
            <a:r>
              <a:rPr kumimoji="1" lang="zh-CN" altLang="en-US" dirty="0" smtClean="0"/>
              <a:t> </a:t>
            </a:r>
            <a:r>
              <a:rPr kumimoji="1" lang="en-US" altLang="zh-CN" dirty="0" smtClean="0"/>
              <a:t>Viewport </a:t>
            </a:r>
            <a:r>
              <a:rPr kumimoji="1" lang="zh-CN" altLang="en-US" dirty="0" smtClean="0"/>
              <a:t>只能用于专门为移动设备设计的网站。</a:t>
            </a:r>
            <a:endParaRPr kumimoji="1" lang="en-US" altLang="zh-CN" dirty="0" smtClean="0"/>
          </a:p>
          <a:p>
            <a:pPr marL="0" indent="0">
              <a:buNone/>
            </a:pPr>
            <a:endParaRPr kumimoji="1" lang="en-US" altLang="zh-CN" dirty="0"/>
          </a:p>
          <a:p>
            <a:pPr marL="0" indent="0">
              <a:buNone/>
            </a:pPr>
            <a:r>
              <a:rPr kumimoji="1" lang="en-US" altLang="zh-CN" dirty="0" smtClean="0"/>
              <a:t>&lt;meta name=“viewport” content=“width=device-width”&gt;</a:t>
            </a:r>
            <a:endParaRPr kumimoji="1" lang="en-US" altLang="zh-CN" dirty="0"/>
          </a:p>
        </p:txBody>
      </p:sp>
      <p:sp>
        <p:nvSpPr>
          <p:cNvPr id="3" name="标题 2"/>
          <p:cNvSpPr>
            <a:spLocks noGrp="1"/>
          </p:cNvSpPr>
          <p:nvPr>
            <p:ph type="title"/>
          </p:nvPr>
        </p:nvSpPr>
        <p:spPr/>
        <p:txBody>
          <a:bodyPr/>
          <a:lstStyle/>
          <a:p>
            <a:pPr algn="r"/>
            <a:r>
              <a:rPr kumimoji="1" lang="en-US" altLang="zh-CN" dirty="0" smtClean="0"/>
              <a:t>Viewport</a:t>
            </a:r>
            <a:endParaRPr kumimoji="1" lang="zh-CN" altLang="en-US" dirty="0"/>
          </a:p>
        </p:txBody>
      </p:sp>
      <p:sp>
        <p:nvSpPr>
          <p:cNvPr id="4" name="文本框 3"/>
          <p:cNvSpPr txBox="1"/>
          <p:nvPr/>
        </p:nvSpPr>
        <p:spPr>
          <a:xfrm>
            <a:off x="377822" y="691038"/>
            <a:ext cx="3139050" cy="646331"/>
          </a:xfrm>
          <a:prstGeom prst="rect">
            <a:avLst/>
          </a:prstGeom>
          <a:noFill/>
        </p:spPr>
        <p:txBody>
          <a:bodyPr wrap="none" rtlCol="0">
            <a:spAutoFit/>
          </a:bodyPr>
          <a:lstStyle/>
          <a:p>
            <a:r>
              <a:rPr kumimoji="1" lang="en-US" altLang="zh-CN" sz="3600" dirty="0" smtClean="0"/>
              <a:t>Ideal Viewport</a:t>
            </a:r>
            <a:endParaRPr kumimoji="1" lang="zh-CN" altLang="en-US" sz="3600" dirty="0"/>
          </a:p>
        </p:txBody>
      </p:sp>
    </p:spTree>
    <p:extLst>
      <p:ext uri="{BB962C8B-B14F-4D97-AF65-F5344CB8AC3E}">
        <p14:creationId xmlns:p14="http://schemas.microsoft.com/office/powerpoint/2010/main" val="27302368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buNone/>
            </a:pPr>
            <a:r>
              <a:rPr kumimoji="1" lang="en-US" altLang="zh-CN" dirty="0" smtClean="0"/>
              <a:t>ideal</a:t>
            </a:r>
            <a:r>
              <a:rPr kumimoji="1" lang="zh-CN" altLang="en-US" dirty="0" smtClean="0"/>
              <a:t> </a:t>
            </a:r>
            <a:r>
              <a:rPr kumimoji="1" lang="en-US" altLang="zh-CN" dirty="0" smtClean="0"/>
              <a:t>viewport</a:t>
            </a:r>
            <a:r>
              <a:rPr kumimoji="1" lang="zh-CN" altLang="en-US" dirty="0" smtClean="0"/>
              <a:t>的尺寸是浏览器定义的，而不是设备或者操作系统定义的。</a:t>
            </a:r>
            <a:endParaRPr kumimoji="1" lang="en-US" altLang="zh-CN" dirty="0" smtClean="0"/>
          </a:p>
          <a:p>
            <a:pPr marL="0" indent="0">
              <a:buNone/>
            </a:pPr>
            <a:endParaRPr kumimoji="1" lang="en-US" altLang="zh-CN" dirty="0" smtClean="0"/>
          </a:p>
          <a:p>
            <a:pPr marL="0" indent="0">
              <a:buNone/>
            </a:pPr>
            <a:r>
              <a:rPr kumimoji="1" lang="zh-CN" altLang="en-US" dirty="0" smtClean="0"/>
              <a:t>不同的浏览器在同一个设备上可能存在不同的</a:t>
            </a:r>
            <a:r>
              <a:rPr kumimoji="1" lang="en-US" altLang="zh-CN" dirty="0" smtClean="0"/>
              <a:t>ideal viewport</a:t>
            </a:r>
            <a:r>
              <a:rPr kumimoji="1" lang="zh-CN" altLang="en-US" dirty="0" smtClean="0"/>
              <a:t>。</a:t>
            </a:r>
            <a:endParaRPr kumimoji="1" lang="en-US" altLang="zh-CN" dirty="0" smtClean="0"/>
          </a:p>
          <a:p>
            <a:pPr marL="0" indent="0">
              <a:buNone/>
            </a:pPr>
            <a:endParaRPr kumimoji="1" lang="en-US" altLang="zh-CN" dirty="0"/>
          </a:p>
          <a:p>
            <a:pPr marL="0" indent="0">
              <a:buNone/>
            </a:pPr>
            <a:r>
              <a:rPr kumimoji="1" lang="zh-CN" altLang="en-US" dirty="0" smtClean="0"/>
              <a:t>通过设备旋转，</a:t>
            </a:r>
            <a:r>
              <a:rPr kumimoji="1" lang="en-US" altLang="zh-CN" dirty="0" smtClean="0"/>
              <a:t>ideal viewport</a:t>
            </a:r>
            <a:r>
              <a:rPr kumimoji="1" lang="zh-CN" altLang="en-US" dirty="0" smtClean="0"/>
              <a:t>的宽度会进行改变。可以使用</a:t>
            </a:r>
            <a:r>
              <a:rPr kumimoji="1" lang="en-US" altLang="zh-CN" dirty="0" smtClean="0"/>
              <a:t>media queries</a:t>
            </a:r>
            <a:r>
              <a:rPr kumimoji="1" lang="zh-CN" altLang="en-US" dirty="0" smtClean="0"/>
              <a:t>来应对这种改变。</a:t>
            </a:r>
            <a:endParaRPr kumimoji="1" lang="en-US" altLang="zh-CN" dirty="0"/>
          </a:p>
        </p:txBody>
      </p:sp>
      <p:sp>
        <p:nvSpPr>
          <p:cNvPr id="3" name="标题 2"/>
          <p:cNvSpPr>
            <a:spLocks noGrp="1"/>
          </p:cNvSpPr>
          <p:nvPr>
            <p:ph type="title"/>
          </p:nvPr>
        </p:nvSpPr>
        <p:spPr/>
        <p:txBody>
          <a:bodyPr/>
          <a:lstStyle/>
          <a:p>
            <a:pPr algn="r"/>
            <a:r>
              <a:rPr kumimoji="1" lang="en-US" altLang="zh-CN" dirty="0" smtClean="0"/>
              <a:t>Viewport</a:t>
            </a:r>
            <a:endParaRPr kumimoji="1" lang="zh-CN" altLang="en-US" dirty="0"/>
          </a:p>
        </p:txBody>
      </p:sp>
      <p:sp>
        <p:nvSpPr>
          <p:cNvPr id="4" name="文本框 3"/>
          <p:cNvSpPr txBox="1"/>
          <p:nvPr/>
        </p:nvSpPr>
        <p:spPr>
          <a:xfrm>
            <a:off x="377822" y="691038"/>
            <a:ext cx="3139050" cy="646331"/>
          </a:xfrm>
          <a:prstGeom prst="rect">
            <a:avLst/>
          </a:prstGeom>
          <a:noFill/>
        </p:spPr>
        <p:txBody>
          <a:bodyPr wrap="none" rtlCol="0">
            <a:spAutoFit/>
          </a:bodyPr>
          <a:lstStyle/>
          <a:p>
            <a:r>
              <a:rPr kumimoji="1" lang="en-US" altLang="zh-CN" sz="3600" dirty="0" smtClean="0"/>
              <a:t>Ideal Viewport</a:t>
            </a:r>
            <a:endParaRPr kumimoji="1" lang="zh-CN" altLang="en-US" sz="3600" dirty="0"/>
          </a:p>
        </p:txBody>
      </p:sp>
    </p:spTree>
    <p:extLst>
      <p:ext uri="{BB962C8B-B14F-4D97-AF65-F5344CB8AC3E}">
        <p14:creationId xmlns:p14="http://schemas.microsoft.com/office/powerpoint/2010/main" val="1107297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marL="0" indent="0">
              <a:buNone/>
            </a:pPr>
            <a:r>
              <a:rPr kumimoji="1" lang="zh-CN" altLang="en-US" dirty="0" smtClean="0"/>
              <a:t>随着智能手持设备</a:t>
            </a:r>
            <a:r>
              <a:rPr kumimoji="1" lang="zh-CN" altLang="en-US" dirty="0"/>
              <a:t>的增长，越来越多的人开始在手持设备上上网和使用应用程序</a:t>
            </a:r>
            <a:r>
              <a:rPr kumimoji="1" lang="zh-CN" altLang="en-US" dirty="0" smtClean="0"/>
              <a:t>。针对</a:t>
            </a:r>
            <a:r>
              <a:rPr kumimoji="1" lang="en-US" altLang="zh-CN" dirty="0" smtClean="0"/>
              <a:t>pc</a:t>
            </a:r>
            <a:r>
              <a:rPr kumimoji="1" lang="zh-CN" altLang="en-US" dirty="0" smtClean="0"/>
              <a:t>设备设计和开发的页面在手持设备上存在这这样和那样的问题。进而</a:t>
            </a:r>
            <a:r>
              <a:rPr kumimoji="1" lang="zh-CN" altLang="en-US" dirty="0"/>
              <a:t>，我们需要针对手持设备的特性进行开发。</a:t>
            </a:r>
          </a:p>
          <a:p>
            <a:endParaRPr kumimoji="1" lang="zh-CN" altLang="en-US" dirty="0"/>
          </a:p>
          <a:p>
            <a:r>
              <a:rPr kumimoji="1" lang="zh-CN" altLang="en-US" dirty="0"/>
              <a:t>移动端</a:t>
            </a:r>
            <a:r>
              <a:rPr kumimoji="1" lang="en-US" altLang="zh-CN" dirty="0"/>
              <a:t>web</a:t>
            </a:r>
            <a:r>
              <a:rPr kumimoji="1" lang="zh-CN" altLang="en-US" dirty="0"/>
              <a:t>开发是利用 </a:t>
            </a:r>
            <a:r>
              <a:rPr kumimoji="1" lang="en-US" altLang="zh-CN" dirty="0"/>
              <a:t>html </a:t>
            </a:r>
            <a:r>
              <a:rPr kumimoji="1" lang="en-US" altLang="zh-CN" dirty="0" err="1"/>
              <a:t>css</a:t>
            </a:r>
            <a:r>
              <a:rPr kumimoji="1" lang="en-US" altLang="zh-CN" dirty="0"/>
              <a:t> </a:t>
            </a:r>
            <a:r>
              <a:rPr kumimoji="1" lang="en-US" altLang="zh-CN" dirty="0" err="1"/>
              <a:t>js</a:t>
            </a:r>
            <a:r>
              <a:rPr kumimoji="1" lang="zh-CN" altLang="en-US" dirty="0"/>
              <a:t>技术，针对手持设备的特性进行的开发。</a:t>
            </a:r>
          </a:p>
          <a:p>
            <a:r>
              <a:rPr kumimoji="1" lang="zh-CN" altLang="en-US" dirty="0"/>
              <a:t>移动端</a:t>
            </a:r>
            <a:r>
              <a:rPr kumimoji="1" lang="en-US" altLang="zh-CN" dirty="0"/>
              <a:t>web</a:t>
            </a:r>
            <a:r>
              <a:rPr kumimoji="1" lang="zh-CN" altLang="en-US" dirty="0"/>
              <a:t>开发不仅仅只是针对移动设备里面的浏览器进行开发。</a:t>
            </a:r>
          </a:p>
          <a:p>
            <a:r>
              <a:rPr kumimoji="1" lang="zh-CN" altLang="en-US" dirty="0"/>
              <a:t>有些</a:t>
            </a:r>
            <a:r>
              <a:rPr kumimoji="1" lang="en-US" altLang="zh-CN" dirty="0"/>
              <a:t>app</a:t>
            </a:r>
            <a:r>
              <a:rPr kumimoji="1" lang="zh-CN" altLang="en-US" dirty="0"/>
              <a:t>（应用）中的一些功能，也是</a:t>
            </a:r>
            <a:r>
              <a:rPr kumimoji="1" lang="zh-CN" altLang="en-US" dirty="0" smtClean="0"/>
              <a:t>在</a:t>
            </a:r>
            <a:r>
              <a:rPr kumimoji="1" lang="en-US" altLang="zh-CN" dirty="0" smtClean="0"/>
              <a:t>app</a:t>
            </a:r>
            <a:r>
              <a:rPr kumimoji="1" lang="zh-CN" altLang="en-US" dirty="0" smtClean="0"/>
              <a:t>中针对</a:t>
            </a:r>
            <a:r>
              <a:rPr kumimoji="1" lang="en-US" altLang="zh-CN" dirty="0" err="1" smtClean="0"/>
              <a:t>webView</a:t>
            </a:r>
            <a:r>
              <a:rPr kumimoji="1" lang="zh-CN" altLang="en-US" dirty="0"/>
              <a:t>来进行</a:t>
            </a:r>
            <a:r>
              <a:rPr kumimoji="1" lang="en-US" altLang="zh-CN" dirty="0"/>
              <a:t>web</a:t>
            </a:r>
            <a:r>
              <a:rPr kumimoji="1" lang="zh-CN" altLang="en-US" dirty="0"/>
              <a:t>开发的。</a:t>
            </a:r>
          </a:p>
        </p:txBody>
      </p:sp>
      <p:sp>
        <p:nvSpPr>
          <p:cNvPr id="3" name="标题 2"/>
          <p:cNvSpPr>
            <a:spLocks noGrp="1"/>
          </p:cNvSpPr>
          <p:nvPr>
            <p:ph type="title"/>
          </p:nvPr>
        </p:nvSpPr>
        <p:spPr/>
        <p:txBody>
          <a:bodyPr>
            <a:normAutofit/>
          </a:bodyPr>
          <a:lstStyle/>
          <a:p>
            <a:r>
              <a:rPr kumimoji="1" lang="zh-CN" altLang="en-US" dirty="0" smtClean="0"/>
              <a:t>什么是移动端开发</a:t>
            </a:r>
            <a:endParaRPr kumimoji="1" lang="zh-CN" altLang="en-US" dirty="0"/>
          </a:p>
        </p:txBody>
      </p:sp>
    </p:spTree>
    <p:extLst>
      <p:ext uri="{BB962C8B-B14F-4D97-AF65-F5344CB8AC3E}">
        <p14:creationId xmlns:p14="http://schemas.microsoft.com/office/powerpoint/2010/main" val="35516819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kumimoji="1" lang="zh-CN" altLang="en-US" dirty="0" smtClean="0"/>
              <a:t>对于桌面浏览器，浏览器窗口就是</a:t>
            </a:r>
            <a:r>
              <a:rPr kumimoji="1" lang="en-US" altLang="zh-CN" dirty="0" smtClean="0"/>
              <a:t>viewport</a:t>
            </a:r>
            <a:r>
              <a:rPr kumimoji="1" lang="zh-CN" altLang="en-US" dirty="0" smtClean="0"/>
              <a:t>，它也定义了用户能看到的内容。</a:t>
            </a:r>
            <a:endParaRPr kumimoji="1" lang="en-US" altLang="zh-CN" dirty="0" smtClean="0"/>
          </a:p>
          <a:p>
            <a:r>
              <a:rPr kumimoji="1" lang="zh-CN" altLang="en-US" dirty="0" smtClean="0"/>
              <a:t>在移动端，</a:t>
            </a:r>
            <a:r>
              <a:rPr kumimoji="1" lang="en-US" altLang="zh-CN" dirty="0" smtClean="0"/>
              <a:t>viewport</a:t>
            </a:r>
            <a:r>
              <a:rPr kumimoji="1" lang="zh-CN" altLang="en-US" dirty="0" smtClean="0"/>
              <a:t>分为两个：</a:t>
            </a:r>
            <a:r>
              <a:rPr kumimoji="1" lang="en-US" altLang="zh-CN" dirty="0" smtClean="0"/>
              <a:t>layout</a:t>
            </a:r>
            <a:r>
              <a:rPr kumimoji="1" lang="zh-CN" altLang="en-US" dirty="0" smtClean="0"/>
              <a:t> </a:t>
            </a:r>
            <a:r>
              <a:rPr kumimoji="1" lang="en-US" altLang="zh-CN" dirty="0" smtClean="0"/>
              <a:t>viewport</a:t>
            </a:r>
            <a:r>
              <a:rPr kumimoji="1" lang="zh-CN" altLang="en-US" dirty="0" smtClean="0"/>
              <a:t> 用来限定</a:t>
            </a:r>
            <a:r>
              <a:rPr kumimoji="1" lang="en-US" altLang="zh-CN" dirty="0" err="1" smtClean="0"/>
              <a:t>css</a:t>
            </a:r>
            <a:r>
              <a:rPr kumimoji="1" lang="zh-CN" altLang="en-US" dirty="0" smtClean="0"/>
              <a:t> 层。而</a:t>
            </a:r>
            <a:r>
              <a:rPr kumimoji="1" lang="en-US" altLang="zh-CN" dirty="0" smtClean="0"/>
              <a:t>visual viewport</a:t>
            </a:r>
            <a:r>
              <a:rPr kumimoji="1" lang="zh-CN" altLang="en-US" dirty="0" smtClean="0"/>
              <a:t>用来定义用户看到的内容。</a:t>
            </a:r>
            <a:endParaRPr kumimoji="1" lang="en-US" altLang="zh-CN" dirty="0" smtClean="0"/>
          </a:p>
          <a:p>
            <a:r>
              <a:rPr kumimoji="1" lang="zh-CN" altLang="en-US" dirty="0" smtClean="0"/>
              <a:t>移动浏览器同时也有一个</a:t>
            </a:r>
            <a:r>
              <a:rPr kumimoji="1" lang="en-US" altLang="zh-CN" dirty="0" smtClean="0"/>
              <a:t>ideal viewport</a:t>
            </a:r>
            <a:r>
              <a:rPr kumimoji="1" lang="zh-CN" altLang="en-US" dirty="0" smtClean="0"/>
              <a:t>，它针对特定的浏览器和特定的设备，为</a:t>
            </a:r>
            <a:r>
              <a:rPr kumimoji="1" lang="en-US" altLang="zh-CN" dirty="0" smtClean="0"/>
              <a:t>layout viewport</a:t>
            </a:r>
            <a:r>
              <a:rPr kumimoji="1" lang="zh-CN" altLang="en-US" dirty="0" smtClean="0"/>
              <a:t>提供了一个理想的大小。</a:t>
            </a:r>
            <a:endParaRPr kumimoji="1" lang="en-US" altLang="zh-CN" dirty="0" smtClean="0"/>
          </a:p>
          <a:p>
            <a:r>
              <a:rPr kumimoji="1" lang="zh-CN" altLang="en-US" dirty="0" smtClean="0"/>
              <a:t>可以通过设置</a:t>
            </a:r>
            <a:r>
              <a:rPr kumimoji="1" lang="en-US" altLang="zh-CN" dirty="0" smtClean="0"/>
              <a:t>layout viewport</a:t>
            </a:r>
            <a:r>
              <a:rPr kumimoji="1" lang="zh-CN" altLang="en-US" dirty="0" smtClean="0"/>
              <a:t>的大小使其成为</a:t>
            </a:r>
            <a:r>
              <a:rPr kumimoji="1" lang="en-US" altLang="zh-CN" dirty="0" smtClean="0"/>
              <a:t>ideal viewport</a:t>
            </a:r>
            <a:r>
              <a:rPr kumimoji="1" lang="zh-CN" altLang="en-US" dirty="0" smtClean="0"/>
              <a:t>。</a:t>
            </a:r>
            <a:endParaRPr kumimoji="1" lang="en-US" altLang="zh-CN" dirty="0"/>
          </a:p>
        </p:txBody>
      </p:sp>
      <p:sp>
        <p:nvSpPr>
          <p:cNvPr id="3" name="标题 2"/>
          <p:cNvSpPr>
            <a:spLocks noGrp="1"/>
          </p:cNvSpPr>
          <p:nvPr>
            <p:ph type="title"/>
          </p:nvPr>
        </p:nvSpPr>
        <p:spPr/>
        <p:txBody>
          <a:bodyPr/>
          <a:lstStyle/>
          <a:p>
            <a:pPr algn="r"/>
            <a:r>
              <a:rPr kumimoji="1" lang="en-US" altLang="zh-CN" dirty="0" smtClean="0"/>
              <a:t>Viewport</a:t>
            </a:r>
            <a:endParaRPr kumimoji="1" lang="zh-CN" altLang="en-US" dirty="0"/>
          </a:p>
        </p:txBody>
      </p:sp>
      <p:sp>
        <p:nvSpPr>
          <p:cNvPr id="4" name="文本框 3"/>
          <p:cNvSpPr txBox="1"/>
          <p:nvPr/>
        </p:nvSpPr>
        <p:spPr>
          <a:xfrm>
            <a:off x="377822" y="691038"/>
            <a:ext cx="4002643" cy="646331"/>
          </a:xfrm>
          <a:prstGeom prst="rect">
            <a:avLst/>
          </a:prstGeom>
          <a:noFill/>
        </p:spPr>
        <p:txBody>
          <a:bodyPr wrap="none" rtlCol="0">
            <a:spAutoFit/>
          </a:bodyPr>
          <a:lstStyle/>
          <a:p>
            <a:r>
              <a:rPr kumimoji="1" lang="en-US" altLang="zh-CN" sz="3600" dirty="0" smtClean="0"/>
              <a:t>3</a:t>
            </a:r>
            <a:r>
              <a:rPr kumimoji="1" lang="zh-CN" altLang="en-US" sz="3600" dirty="0" smtClean="0"/>
              <a:t>个</a:t>
            </a:r>
            <a:r>
              <a:rPr kumimoji="1" lang="en-US" altLang="zh-CN" sz="3600" dirty="0" smtClean="0"/>
              <a:t>viewport</a:t>
            </a:r>
            <a:r>
              <a:rPr kumimoji="1" lang="zh-CN" altLang="en-US" sz="3600" dirty="0" smtClean="0"/>
              <a:t>的小结</a:t>
            </a:r>
            <a:endParaRPr kumimoji="1" lang="zh-CN" altLang="en-US" sz="3600" dirty="0"/>
          </a:p>
        </p:txBody>
      </p:sp>
    </p:spTree>
    <p:extLst>
      <p:ext uri="{BB962C8B-B14F-4D97-AF65-F5344CB8AC3E}">
        <p14:creationId xmlns:p14="http://schemas.microsoft.com/office/powerpoint/2010/main" val="9817823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kumimoji="1" lang="zh-CN" altLang="en-US" dirty="0" smtClean="0"/>
              <a:t>桌面浏览器上，进行放大缩小时，</a:t>
            </a:r>
            <a:r>
              <a:rPr kumimoji="1" lang="en-US" altLang="zh-CN" dirty="0" smtClean="0"/>
              <a:t>viewport</a:t>
            </a:r>
            <a:r>
              <a:rPr kumimoji="1" lang="zh-CN" altLang="en-US" dirty="0" smtClean="0"/>
              <a:t>的尺寸会改变</a:t>
            </a:r>
            <a:endParaRPr kumimoji="1" lang="en-US" altLang="zh-CN" dirty="0" smtClean="0"/>
          </a:p>
          <a:p>
            <a:r>
              <a:rPr kumimoji="1" lang="zh-CN" altLang="en-US" dirty="0" smtClean="0"/>
              <a:t>移动端浏览器上，进行放大所小时，</a:t>
            </a:r>
            <a:r>
              <a:rPr kumimoji="1" lang="en-US" altLang="zh-CN" dirty="0" smtClean="0"/>
              <a:t>layout</a:t>
            </a:r>
            <a:r>
              <a:rPr kumimoji="1" lang="zh-CN" altLang="en-US" dirty="0" smtClean="0"/>
              <a:t> </a:t>
            </a:r>
            <a:r>
              <a:rPr kumimoji="1" lang="en-US" altLang="zh-CN" dirty="0" smtClean="0"/>
              <a:t>viewport</a:t>
            </a:r>
            <a:r>
              <a:rPr kumimoji="1" lang="zh-CN" altLang="en-US" dirty="0" smtClean="0"/>
              <a:t>的尺寸并不会改变，改变的只是</a:t>
            </a:r>
            <a:r>
              <a:rPr kumimoji="1" lang="en-US" altLang="zh-CN" dirty="0" smtClean="0"/>
              <a:t>visual viewport</a:t>
            </a:r>
            <a:r>
              <a:rPr kumimoji="1" lang="zh-CN" altLang="en-US" dirty="0" smtClean="0"/>
              <a:t>的宽度。</a:t>
            </a:r>
            <a:endParaRPr kumimoji="1" lang="en-US" altLang="zh-CN" dirty="0" smtClean="0"/>
          </a:p>
          <a:p>
            <a:endParaRPr kumimoji="1" lang="en-US" altLang="zh-CN" dirty="0"/>
          </a:p>
          <a:p>
            <a:pPr marL="0" indent="0">
              <a:buNone/>
            </a:pPr>
            <a:r>
              <a:rPr kumimoji="1" lang="en-US" altLang="zh-CN" dirty="0" smtClean="0"/>
              <a:t>&lt;meta name=“viewport” content=“user-scalable=no”&gt;</a:t>
            </a:r>
          </a:p>
          <a:p>
            <a:pPr marL="0" indent="0">
              <a:buNone/>
            </a:pPr>
            <a:r>
              <a:rPr kumimoji="1" lang="zh-CN" altLang="en-US" dirty="0" smtClean="0"/>
              <a:t>禁止用户进行放大缩小。</a:t>
            </a:r>
            <a:endParaRPr kumimoji="1" lang="en-US" altLang="zh-CN" dirty="0"/>
          </a:p>
        </p:txBody>
      </p:sp>
      <p:sp>
        <p:nvSpPr>
          <p:cNvPr id="3" name="标题 2"/>
          <p:cNvSpPr>
            <a:spLocks noGrp="1"/>
          </p:cNvSpPr>
          <p:nvPr>
            <p:ph type="title"/>
          </p:nvPr>
        </p:nvSpPr>
        <p:spPr/>
        <p:txBody>
          <a:bodyPr/>
          <a:lstStyle/>
          <a:p>
            <a:pPr algn="r"/>
            <a:r>
              <a:rPr kumimoji="1" lang="en-US" altLang="zh-CN" dirty="0" smtClean="0"/>
              <a:t>Viewport</a:t>
            </a:r>
            <a:endParaRPr kumimoji="1" lang="zh-CN" altLang="en-US" dirty="0"/>
          </a:p>
        </p:txBody>
      </p:sp>
      <p:sp>
        <p:nvSpPr>
          <p:cNvPr id="4" name="文本框 3"/>
          <p:cNvSpPr txBox="1"/>
          <p:nvPr/>
        </p:nvSpPr>
        <p:spPr>
          <a:xfrm>
            <a:off x="377822" y="691038"/>
            <a:ext cx="1941557" cy="646331"/>
          </a:xfrm>
          <a:prstGeom prst="rect">
            <a:avLst/>
          </a:prstGeom>
          <a:noFill/>
        </p:spPr>
        <p:txBody>
          <a:bodyPr wrap="none" rtlCol="0">
            <a:spAutoFit/>
          </a:bodyPr>
          <a:lstStyle/>
          <a:p>
            <a:r>
              <a:rPr kumimoji="1" lang="en-US" altLang="zh-CN" sz="3600" dirty="0" smtClean="0"/>
              <a:t>zooming</a:t>
            </a:r>
            <a:endParaRPr kumimoji="1" lang="zh-CN" altLang="en-US" sz="3600" dirty="0"/>
          </a:p>
        </p:txBody>
      </p:sp>
    </p:spTree>
    <p:extLst>
      <p:ext uri="{BB962C8B-B14F-4D97-AF65-F5344CB8AC3E}">
        <p14:creationId xmlns:p14="http://schemas.microsoft.com/office/powerpoint/2010/main" val="7265640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kumimoji="1" lang="zh-CN" altLang="en-US" dirty="0" smtClean="0"/>
              <a:t>物理分辨率</a:t>
            </a:r>
            <a:endParaRPr kumimoji="1" lang="en-US" altLang="zh-CN" dirty="0" smtClean="0"/>
          </a:p>
          <a:p>
            <a:pPr marL="0" indent="0">
              <a:buNone/>
            </a:pPr>
            <a:r>
              <a:rPr kumimoji="1" lang="zh-CN" altLang="en-US" dirty="0" smtClean="0"/>
              <a:t>   一个设备实际拥有的像素点数。</a:t>
            </a:r>
            <a:endParaRPr kumimoji="1" lang="en-US" altLang="zh-CN" dirty="0" smtClean="0"/>
          </a:p>
          <a:p>
            <a:r>
              <a:rPr kumimoji="1" lang="en-US" altLang="zh-CN" dirty="0" smtClean="0"/>
              <a:t>dpi</a:t>
            </a:r>
            <a:r>
              <a:rPr kumimoji="1" lang="zh-CN" altLang="zh-CN" dirty="0" smtClean="0"/>
              <a:t> </a:t>
            </a:r>
            <a:r>
              <a:rPr kumimoji="1" lang="zh-CN" altLang="en-US" dirty="0" smtClean="0"/>
              <a:t>   </a:t>
            </a:r>
            <a:endParaRPr kumimoji="1" lang="en-US" altLang="zh-CN" dirty="0" smtClean="0"/>
          </a:p>
          <a:p>
            <a:pPr marL="0" indent="0">
              <a:buNone/>
            </a:pPr>
            <a:r>
              <a:rPr kumimoji="1" lang="zh-CN" altLang="zh-CN" dirty="0"/>
              <a:t> </a:t>
            </a:r>
            <a:r>
              <a:rPr kumimoji="1" lang="zh-CN" altLang="en-US" dirty="0" smtClean="0"/>
              <a:t>   设备屏幕每英寸包含的点数。</a:t>
            </a:r>
            <a:endParaRPr kumimoji="1" lang="en-US" altLang="zh-CN" dirty="0" smtClean="0"/>
          </a:p>
          <a:p>
            <a:pPr marL="0" indent="0">
              <a:buNone/>
            </a:pPr>
            <a:endParaRPr kumimoji="1" lang="en-US" altLang="zh-CN" dirty="0"/>
          </a:p>
          <a:p>
            <a:pPr marL="0" indent="0">
              <a:buNone/>
            </a:pPr>
            <a:r>
              <a:rPr kumimoji="1" lang="zh-CN" altLang="zh-CN" dirty="0" smtClean="0"/>
              <a:t> </a:t>
            </a:r>
            <a:r>
              <a:rPr kumimoji="1" lang="zh-CN" altLang="en-US" dirty="0" smtClean="0"/>
              <a:t>   对于物理分辨率，有些浏览器可以通过</a:t>
            </a:r>
            <a:r>
              <a:rPr kumimoji="1" lang="en-US" altLang="zh-CN" dirty="0" err="1" smtClean="0"/>
              <a:t>window.screen.width</a:t>
            </a:r>
            <a:r>
              <a:rPr kumimoji="1" lang="zh-CN" altLang="en-US" dirty="0" smtClean="0"/>
              <a:t>，没有一个专门的属性可以获取。</a:t>
            </a:r>
            <a:endParaRPr kumimoji="1" lang="en-US" altLang="zh-CN" dirty="0" smtClean="0"/>
          </a:p>
          <a:p>
            <a:pPr marL="0" indent="0">
              <a:buNone/>
            </a:pPr>
            <a:endParaRPr kumimoji="1" lang="en-US" altLang="zh-CN" dirty="0"/>
          </a:p>
        </p:txBody>
      </p:sp>
      <p:sp>
        <p:nvSpPr>
          <p:cNvPr id="3" name="标题 2"/>
          <p:cNvSpPr>
            <a:spLocks noGrp="1"/>
          </p:cNvSpPr>
          <p:nvPr>
            <p:ph type="title"/>
          </p:nvPr>
        </p:nvSpPr>
        <p:spPr/>
        <p:txBody>
          <a:bodyPr/>
          <a:lstStyle/>
          <a:p>
            <a:pPr algn="r"/>
            <a:r>
              <a:rPr kumimoji="1" lang="en-US" altLang="zh-CN" dirty="0" smtClean="0"/>
              <a:t>Viewport</a:t>
            </a:r>
            <a:endParaRPr kumimoji="1" lang="zh-CN" altLang="en-US" dirty="0"/>
          </a:p>
        </p:txBody>
      </p:sp>
      <p:sp>
        <p:nvSpPr>
          <p:cNvPr id="4" name="文本框 3"/>
          <p:cNvSpPr txBox="1"/>
          <p:nvPr/>
        </p:nvSpPr>
        <p:spPr>
          <a:xfrm>
            <a:off x="377822" y="691038"/>
            <a:ext cx="1569660" cy="646331"/>
          </a:xfrm>
          <a:prstGeom prst="rect">
            <a:avLst/>
          </a:prstGeom>
          <a:noFill/>
        </p:spPr>
        <p:txBody>
          <a:bodyPr wrap="none" rtlCol="0">
            <a:spAutoFit/>
          </a:bodyPr>
          <a:lstStyle/>
          <a:p>
            <a:r>
              <a:rPr kumimoji="1" lang="zh-CN" altLang="en-US" sz="3600" dirty="0" smtClean="0"/>
              <a:t>分辨率</a:t>
            </a:r>
            <a:endParaRPr kumimoji="1" lang="zh-CN" altLang="en-US" sz="3600" dirty="0"/>
          </a:p>
        </p:txBody>
      </p:sp>
    </p:spTree>
    <p:extLst>
      <p:ext uri="{BB962C8B-B14F-4D97-AF65-F5344CB8AC3E}">
        <p14:creationId xmlns:p14="http://schemas.microsoft.com/office/powerpoint/2010/main" val="34258950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kumimoji="1" lang="zh-CN" altLang="en-US" dirty="0" smtClean="0"/>
              <a:t>设备像素比</a:t>
            </a:r>
            <a:endParaRPr kumimoji="1" lang="en-US" altLang="zh-CN" dirty="0" smtClean="0"/>
          </a:p>
          <a:p>
            <a:pPr marL="0" indent="0">
              <a:buNone/>
            </a:pPr>
            <a:endParaRPr kumimoji="1" lang="en-US" altLang="zh-CN" dirty="0" smtClean="0"/>
          </a:p>
          <a:p>
            <a:pPr marL="0" indent="0">
              <a:buNone/>
            </a:pPr>
            <a:r>
              <a:rPr kumimoji="1" lang="en-US" altLang="zh-CN" dirty="0" err="1"/>
              <a:t>window.devicePixelRatio</a:t>
            </a:r>
            <a:r>
              <a:rPr kumimoji="1" lang="zh-CN" altLang="en-US" dirty="0"/>
              <a:t>是设备上物理像素和设备独立像素</a:t>
            </a:r>
            <a:r>
              <a:rPr kumimoji="1" lang="en-US" altLang="zh-CN" dirty="0"/>
              <a:t>(device-independent pixels(dips))</a:t>
            </a:r>
            <a:r>
              <a:rPr kumimoji="1" lang="zh-CN" altLang="en-US" dirty="0"/>
              <a:t>的比例 </a:t>
            </a:r>
          </a:p>
          <a:p>
            <a:pPr marL="0" indent="0">
              <a:buNone/>
            </a:pPr>
            <a:r>
              <a:rPr kumimoji="1" lang="zh-CN" altLang="en-US" dirty="0"/>
              <a:t>公式表示就是：</a:t>
            </a:r>
            <a:r>
              <a:rPr kumimoji="1" lang="en-US" altLang="zh-CN" dirty="0" err="1"/>
              <a:t>window.devicePixelRatio</a:t>
            </a:r>
            <a:r>
              <a:rPr kumimoji="1" lang="en-US" altLang="zh-CN" dirty="0"/>
              <a:t>=</a:t>
            </a:r>
            <a:r>
              <a:rPr kumimoji="1" lang="zh-CN" altLang="en-US" dirty="0"/>
              <a:t>物理像素</a:t>
            </a:r>
            <a:r>
              <a:rPr kumimoji="1" lang="en-US" altLang="zh-CN" dirty="0"/>
              <a:t>/dips</a:t>
            </a:r>
          </a:p>
          <a:p>
            <a:pPr marL="0" indent="0">
              <a:buNone/>
            </a:pPr>
            <a:endParaRPr kumimoji="1" lang="en-US" altLang="zh-CN" dirty="0"/>
          </a:p>
          <a:p>
            <a:pPr marL="0" indent="0">
              <a:buNone/>
            </a:pPr>
            <a:r>
              <a:rPr kumimoji="1" lang="zh-CN" altLang="en-US" dirty="0"/>
              <a:t>对于</a:t>
            </a:r>
            <a:r>
              <a:rPr kumimoji="1" lang="en-US" altLang="zh-CN" dirty="0"/>
              <a:t>iphone3GS</a:t>
            </a:r>
            <a:r>
              <a:rPr kumimoji="1" lang="zh-CN" altLang="en-US" dirty="0"/>
              <a:t>，他的设备物理像素和设备独立像素都是</a:t>
            </a:r>
            <a:r>
              <a:rPr kumimoji="1" lang="en-US" altLang="zh-CN" dirty="0"/>
              <a:t>320*480</a:t>
            </a:r>
            <a:r>
              <a:rPr kumimoji="1" lang="zh-CN" altLang="en-US" dirty="0"/>
              <a:t>，他的</a:t>
            </a:r>
            <a:r>
              <a:rPr kumimoji="1" lang="en-US" altLang="zh-CN" dirty="0" err="1"/>
              <a:t>devicePixelRatio</a:t>
            </a:r>
            <a:r>
              <a:rPr kumimoji="1" lang="zh-CN" altLang="en-US" dirty="0"/>
              <a:t>就是</a:t>
            </a:r>
            <a:r>
              <a:rPr kumimoji="1" lang="en-US" altLang="zh-CN" dirty="0"/>
              <a:t>1 </a:t>
            </a:r>
          </a:p>
          <a:p>
            <a:pPr marL="0" indent="0">
              <a:buNone/>
            </a:pPr>
            <a:r>
              <a:rPr kumimoji="1" lang="zh-CN" altLang="en-US" dirty="0"/>
              <a:t>对于</a:t>
            </a:r>
            <a:r>
              <a:rPr kumimoji="1" lang="en-US" altLang="zh-CN" dirty="0"/>
              <a:t>iphone4</a:t>
            </a:r>
            <a:r>
              <a:rPr kumimoji="1" lang="zh-CN" altLang="en-US" dirty="0"/>
              <a:t>，虽然</a:t>
            </a:r>
            <a:r>
              <a:rPr kumimoji="1" lang="en-US" altLang="zh-CN" dirty="0"/>
              <a:t>iphone4</a:t>
            </a:r>
            <a:r>
              <a:rPr kumimoji="1" lang="zh-CN" altLang="en-US" dirty="0"/>
              <a:t>的分辨率提高了，但它不同于普通的电脑显示器那样为了显示更多的内容，而是提升显示相同内容时的画面精细程度。</a:t>
            </a:r>
            <a:r>
              <a:rPr kumimoji="1" lang="en-US" altLang="zh-CN" dirty="0"/>
              <a:t>iphone4</a:t>
            </a:r>
            <a:r>
              <a:rPr kumimoji="1" lang="zh-CN" altLang="en-US" dirty="0"/>
              <a:t>的物理分辨率从</a:t>
            </a:r>
            <a:r>
              <a:rPr kumimoji="1" lang="en-US" altLang="zh-CN" dirty="0"/>
              <a:t>320*640</a:t>
            </a:r>
            <a:r>
              <a:rPr kumimoji="1" lang="zh-CN" altLang="en-US" dirty="0"/>
              <a:t>提升到了</a:t>
            </a:r>
            <a:r>
              <a:rPr kumimoji="1" lang="en-US" altLang="zh-CN" dirty="0"/>
              <a:t>640*960</a:t>
            </a:r>
            <a:r>
              <a:rPr kumimoji="1" lang="zh-CN" altLang="en-US" dirty="0"/>
              <a:t>，但是他的设备独立像素还是</a:t>
            </a:r>
            <a:r>
              <a:rPr kumimoji="1" lang="en-US" altLang="zh-CN" dirty="0"/>
              <a:t>320*480</a:t>
            </a:r>
            <a:r>
              <a:rPr kumimoji="1" lang="zh-CN" altLang="en-US" dirty="0"/>
              <a:t>，那么他的</a:t>
            </a:r>
            <a:r>
              <a:rPr kumimoji="1" lang="en-US" altLang="zh-CN" dirty="0" err="1"/>
              <a:t>devicePixelRatio</a:t>
            </a:r>
            <a:r>
              <a:rPr kumimoji="1" lang="zh-CN" altLang="en-US" dirty="0"/>
              <a:t>就是</a:t>
            </a:r>
            <a:r>
              <a:rPr kumimoji="1" lang="en-US" altLang="zh-CN" dirty="0"/>
              <a:t>2</a:t>
            </a:r>
            <a:r>
              <a:rPr kumimoji="1" lang="zh-CN" altLang="en-US" dirty="0"/>
              <a:t>。</a:t>
            </a:r>
          </a:p>
          <a:p>
            <a:pPr marL="0" indent="0">
              <a:buNone/>
            </a:pPr>
            <a:endParaRPr kumimoji="1" lang="en-US" altLang="zh-CN" dirty="0"/>
          </a:p>
        </p:txBody>
      </p:sp>
      <p:sp>
        <p:nvSpPr>
          <p:cNvPr id="3" name="标题 2"/>
          <p:cNvSpPr>
            <a:spLocks noGrp="1"/>
          </p:cNvSpPr>
          <p:nvPr>
            <p:ph type="title"/>
          </p:nvPr>
        </p:nvSpPr>
        <p:spPr/>
        <p:txBody>
          <a:bodyPr/>
          <a:lstStyle/>
          <a:p>
            <a:pPr algn="r"/>
            <a:r>
              <a:rPr kumimoji="1" lang="en-US" altLang="zh-CN" dirty="0" smtClean="0"/>
              <a:t>Viewport</a:t>
            </a:r>
            <a:endParaRPr kumimoji="1" lang="zh-CN" altLang="en-US" dirty="0"/>
          </a:p>
        </p:txBody>
      </p:sp>
      <p:sp>
        <p:nvSpPr>
          <p:cNvPr id="4" name="文本框 3"/>
          <p:cNvSpPr txBox="1"/>
          <p:nvPr/>
        </p:nvSpPr>
        <p:spPr>
          <a:xfrm>
            <a:off x="377822" y="691038"/>
            <a:ext cx="1569660" cy="646331"/>
          </a:xfrm>
          <a:prstGeom prst="rect">
            <a:avLst/>
          </a:prstGeom>
          <a:noFill/>
        </p:spPr>
        <p:txBody>
          <a:bodyPr wrap="none" rtlCol="0">
            <a:spAutoFit/>
          </a:bodyPr>
          <a:lstStyle/>
          <a:p>
            <a:r>
              <a:rPr kumimoji="1" lang="zh-CN" altLang="en-US" sz="3600" dirty="0" smtClean="0"/>
              <a:t>分辨率</a:t>
            </a:r>
            <a:endParaRPr kumimoji="1" lang="zh-CN" altLang="en-US" sz="3600" dirty="0"/>
          </a:p>
        </p:txBody>
      </p:sp>
    </p:spTree>
    <p:extLst>
      <p:ext uri="{BB962C8B-B14F-4D97-AF65-F5344CB8AC3E}">
        <p14:creationId xmlns:p14="http://schemas.microsoft.com/office/powerpoint/2010/main" val="37534726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3999"/>
            <a:ext cx="8229600" cy="4834615"/>
          </a:xfrm>
        </p:spPr>
        <p:txBody>
          <a:bodyPr>
            <a:normAutofit/>
          </a:bodyPr>
          <a:lstStyle/>
          <a:p>
            <a:pPr marL="0" indent="0">
              <a:buNone/>
            </a:pPr>
            <a:r>
              <a:rPr kumimoji="1" lang="en-US" altLang="zh-CN" dirty="0"/>
              <a:t>&lt;meta name=”viewport” content=”width=device-width, initial-scale=1.0, user-scalable=no”/&gt;</a:t>
            </a:r>
          </a:p>
          <a:p>
            <a:pPr marL="0" indent="0">
              <a:buNone/>
            </a:pPr>
            <a:endParaRPr kumimoji="1" lang="en-US" altLang="zh-CN" dirty="0"/>
          </a:p>
          <a:p>
            <a:pPr marL="0" indent="0">
              <a:buNone/>
            </a:pPr>
            <a:r>
              <a:rPr kumimoji="1" lang="en-US" altLang="zh-CN" dirty="0"/>
              <a:t>width           – viewport</a:t>
            </a:r>
            <a:r>
              <a:rPr kumimoji="1" lang="zh-CN" altLang="en-US" dirty="0"/>
              <a:t>的宽度</a:t>
            </a:r>
          </a:p>
          <a:p>
            <a:pPr marL="0" indent="0">
              <a:buNone/>
            </a:pPr>
            <a:r>
              <a:rPr kumimoji="1" lang="en-US" altLang="zh-CN" dirty="0"/>
              <a:t>height          – viewport</a:t>
            </a:r>
            <a:r>
              <a:rPr kumimoji="1" lang="zh-CN" altLang="en-US" dirty="0"/>
              <a:t>的高度</a:t>
            </a:r>
          </a:p>
          <a:p>
            <a:pPr marL="0" indent="0">
              <a:buNone/>
            </a:pPr>
            <a:r>
              <a:rPr kumimoji="1" lang="en-US" altLang="zh-CN" dirty="0"/>
              <a:t>initial-scale   – </a:t>
            </a:r>
            <a:r>
              <a:rPr kumimoji="1" lang="zh-CN" altLang="en-US" dirty="0"/>
              <a:t>初始的缩放比例</a:t>
            </a:r>
          </a:p>
          <a:p>
            <a:pPr marL="0" indent="0">
              <a:buNone/>
            </a:pPr>
            <a:r>
              <a:rPr kumimoji="1" lang="en-US" altLang="zh-CN" dirty="0"/>
              <a:t>minimum-scale   – </a:t>
            </a:r>
            <a:r>
              <a:rPr kumimoji="1" lang="zh-CN" altLang="en-US" dirty="0"/>
              <a:t>允许用户缩放到的最小比例</a:t>
            </a:r>
          </a:p>
          <a:p>
            <a:pPr marL="0" indent="0">
              <a:buNone/>
            </a:pPr>
            <a:r>
              <a:rPr kumimoji="1" lang="en-US" altLang="zh-CN" dirty="0"/>
              <a:t>maximum-scale   – </a:t>
            </a:r>
            <a:r>
              <a:rPr kumimoji="1" lang="zh-CN" altLang="en-US" dirty="0"/>
              <a:t>允许用户缩放到的最大比例</a:t>
            </a:r>
          </a:p>
          <a:p>
            <a:pPr marL="0" indent="0">
              <a:buNone/>
            </a:pPr>
            <a:r>
              <a:rPr kumimoji="1" lang="en-US" altLang="zh-CN" dirty="0"/>
              <a:t>user-scalable   – </a:t>
            </a:r>
            <a:r>
              <a:rPr kumimoji="1" lang="zh-CN" altLang="en-US" dirty="0"/>
              <a:t>用户是否可以手动缩</a:t>
            </a:r>
            <a:r>
              <a:rPr kumimoji="1" lang="zh-CN" altLang="en-US" dirty="0" smtClean="0"/>
              <a:t>放</a:t>
            </a:r>
            <a:endParaRPr kumimoji="1" lang="zh-CN" altLang="en-US" dirty="0"/>
          </a:p>
          <a:p>
            <a:pPr marL="0" indent="0">
              <a:buNone/>
            </a:pPr>
            <a:endParaRPr kumimoji="1" lang="en-US" altLang="zh-CN" dirty="0"/>
          </a:p>
        </p:txBody>
      </p:sp>
      <p:sp>
        <p:nvSpPr>
          <p:cNvPr id="3" name="标题 2"/>
          <p:cNvSpPr>
            <a:spLocks noGrp="1"/>
          </p:cNvSpPr>
          <p:nvPr>
            <p:ph type="title"/>
          </p:nvPr>
        </p:nvSpPr>
        <p:spPr/>
        <p:txBody>
          <a:bodyPr/>
          <a:lstStyle/>
          <a:p>
            <a:pPr algn="r"/>
            <a:r>
              <a:rPr kumimoji="1" lang="en-US" altLang="zh-CN" dirty="0" smtClean="0"/>
              <a:t>Viewport</a:t>
            </a:r>
            <a:endParaRPr kumimoji="1" lang="zh-CN" altLang="en-US" dirty="0"/>
          </a:p>
        </p:txBody>
      </p:sp>
      <p:sp>
        <p:nvSpPr>
          <p:cNvPr id="4" name="文本框 3"/>
          <p:cNvSpPr txBox="1"/>
          <p:nvPr/>
        </p:nvSpPr>
        <p:spPr>
          <a:xfrm>
            <a:off x="377822" y="691038"/>
            <a:ext cx="3084724" cy="646331"/>
          </a:xfrm>
          <a:prstGeom prst="rect">
            <a:avLst/>
          </a:prstGeom>
          <a:noFill/>
        </p:spPr>
        <p:txBody>
          <a:bodyPr wrap="none" rtlCol="0">
            <a:spAutoFit/>
          </a:bodyPr>
          <a:lstStyle/>
          <a:p>
            <a:r>
              <a:rPr kumimoji="1" lang="en-US" altLang="zh-CN" sz="3600" dirty="0" smtClean="0"/>
              <a:t>Meta</a:t>
            </a:r>
            <a:r>
              <a:rPr kumimoji="1" lang="zh-CN" altLang="en-US" sz="3600" dirty="0" smtClean="0"/>
              <a:t> </a:t>
            </a:r>
            <a:r>
              <a:rPr kumimoji="1" lang="en-US" altLang="zh-CN" sz="3600" dirty="0" smtClean="0"/>
              <a:t>viewport</a:t>
            </a:r>
            <a:endParaRPr kumimoji="1" lang="zh-CN" altLang="en-US" sz="3600" dirty="0"/>
          </a:p>
        </p:txBody>
      </p:sp>
    </p:spTree>
    <p:extLst>
      <p:ext uri="{BB962C8B-B14F-4D97-AF65-F5344CB8AC3E}">
        <p14:creationId xmlns:p14="http://schemas.microsoft.com/office/powerpoint/2010/main" val="40676304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383648"/>
            <a:ext cx="8229600" cy="1219200"/>
          </a:xfrm>
        </p:spPr>
        <p:txBody>
          <a:bodyPr/>
          <a:lstStyle/>
          <a:p>
            <a:pPr algn="ctr"/>
            <a:r>
              <a:rPr kumimoji="1" lang="zh-CN" altLang="en-US" dirty="0" smtClean="0"/>
              <a:t>媒体查询</a:t>
            </a:r>
            <a:endParaRPr kumimoji="1" lang="zh-CN" altLang="en-US" dirty="0"/>
          </a:p>
        </p:txBody>
      </p:sp>
    </p:spTree>
    <p:extLst>
      <p:ext uri="{BB962C8B-B14F-4D97-AF65-F5344CB8AC3E}">
        <p14:creationId xmlns:p14="http://schemas.microsoft.com/office/powerpoint/2010/main" val="14520783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kumimoji="1" lang="zh-CN" altLang="en-US" dirty="0"/>
              <a:t>从 </a:t>
            </a:r>
            <a:r>
              <a:rPr kumimoji="1" lang="en-US" altLang="zh-CN" dirty="0"/>
              <a:t>CSS </a:t>
            </a:r>
            <a:r>
              <a:rPr kumimoji="1" lang="zh-CN" altLang="en-US" dirty="0"/>
              <a:t>版本 </a:t>
            </a:r>
            <a:r>
              <a:rPr kumimoji="1" lang="en-US" altLang="zh-CN" dirty="0"/>
              <a:t>2 </a:t>
            </a:r>
            <a:r>
              <a:rPr kumimoji="1" lang="zh-CN" altLang="en-US" dirty="0"/>
              <a:t>开始，就可以通过媒体类型在 </a:t>
            </a:r>
            <a:r>
              <a:rPr kumimoji="1" lang="en-US" altLang="zh-CN" dirty="0"/>
              <a:t>CSS </a:t>
            </a:r>
            <a:r>
              <a:rPr kumimoji="1" lang="zh-CN" altLang="en-US" dirty="0"/>
              <a:t>中获得媒体支持。 </a:t>
            </a:r>
          </a:p>
          <a:p>
            <a:pPr marL="0" indent="0">
              <a:buNone/>
            </a:pPr>
            <a:r>
              <a:rPr kumimoji="1" lang="zh-CN" altLang="en-US" dirty="0"/>
              <a:t>作为 </a:t>
            </a:r>
            <a:r>
              <a:rPr kumimoji="1" lang="en-US" altLang="zh-CN" dirty="0"/>
              <a:t>CSS v3 </a:t>
            </a:r>
            <a:r>
              <a:rPr kumimoji="1" lang="zh-CN" altLang="en-US" dirty="0"/>
              <a:t>规范的一部分，可以扩展媒体类型函数，并允许在样式表中使用更精确的显示规则。媒体查询 是评估 </a:t>
            </a:r>
            <a:r>
              <a:rPr kumimoji="1" lang="en-US" altLang="zh-CN" dirty="0"/>
              <a:t>True </a:t>
            </a:r>
            <a:r>
              <a:rPr kumimoji="1" lang="zh-CN" altLang="en-US" dirty="0"/>
              <a:t>或 </a:t>
            </a:r>
            <a:r>
              <a:rPr kumimoji="1" lang="en-US" altLang="zh-CN" dirty="0"/>
              <a:t>False </a:t>
            </a:r>
            <a:r>
              <a:rPr kumimoji="1" lang="zh-CN" altLang="en-US" dirty="0"/>
              <a:t>的一种表达。如果为 </a:t>
            </a:r>
            <a:r>
              <a:rPr kumimoji="1" lang="en-US" altLang="zh-CN" dirty="0"/>
              <a:t>True</a:t>
            </a:r>
            <a:r>
              <a:rPr kumimoji="1" lang="zh-CN" altLang="en-US" dirty="0"/>
              <a:t>，则继续使用样式表。如果为 </a:t>
            </a:r>
            <a:r>
              <a:rPr kumimoji="1" lang="en-US" altLang="zh-CN" dirty="0"/>
              <a:t>False</a:t>
            </a:r>
            <a:r>
              <a:rPr kumimoji="1" lang="zh-CN" altLang="en-US" dirty="0"/>
              <a:t>，则不能使用样式表。这种简单逻辑通过表达式变得更加强大，使您能够更灵活地对特定的设计场景使用自定义的显示规则。 </a:t>
            </a:r>
          </a:p>
          <a:p>
            <a:pPr marL="0" indent="0">
              <a:buNone/>
            </a:pPr>
            <a:r>
              <a:rPr kumimoji="1" lang="zh-CN" altLang="en-US" dirty="0"/>
              <a:t>媒体查询包含一个媒体类型，后跟一个或多个检查特定条件（如最小的屏幕宽度）的表达式。</a:t>
            </a:r>
          </a:p>
        </p:txBody>
      </p:sp>
      <p:sp>
        <p:nvSpPr>
          <p:cNvPr id="3" name="标题 2"/>
          <p:cNvSpPr>
            <a:spLocks noGrp="1"/>
          </p:cNvSpPr>
          <p:nvPr>
            <p:ph type="title"/>
          </p:nvPr>
        </p:nvSpPr>
        <p:spPr/>
        <p:txBody>
          <a:bodyPr/>
          <a:lstStyle/>
          <a:p>
            <a:r>
              <a:rPr kumimoji="1" lang="zh-CN" altLang="en-US" dirty="0" smtClean="0"/>
              <a:t>媒体查询</a:t>
            </a:r>
            <a:endParaRPr kumimoji="1" lang="zh-CN" altLang="en-US" dirty="0"/>
          </a:p>
        </p:txBody>
      </p:sp>
    </p:spTree>
    <p:extLst>
      <p:ext uri="{BB962C8B-B14F-4D97-AF65-F5344CB8AC3E}">
        <p14:creationId xmlns:p14="http://schemas.microsoft.com/office/powerpoint/2010/main" val="40310747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kumimoji="1" lang="zh-CN" altLang="en-US" dirty="0"/>
              <a:t>使用媒体类型</a:t>
            </a:r>
          </a:p>
          <a:p>
            <a:pPr marL="0" indent="0">
              <a:buNone/>
            </a:pPr>
            <a:r>
              <a:rPr kumimoji="1" lang="en-US" altLang="zh-CN" dirty="0" smtClean="0"/>
              <a:t>&lt;</a:t>
            </a:r>
            <a:r>
              <a:rPr kumimoji="1" lang="en-US" altLang="zh-CN" dirty="0"/>
              <a:t>link </a:t>
            </a:r>
            <a:r>
              <a:rPr kumimoji="1" lang="en-US" altLang="zh-CN" dirty="0" err="1"/>
              <a:t>rel</a:t>
            </a:r>
            <a:r>
              <a:rPr kumimoji="1" lang="en-US" altLang="zh-CN" dirty="0"/>
              <a:t>="</a:t>
            </a:r>
            <a:r>
              <a:rPr kumimoji="1" lang="en-US" altLang="zh-CN" dirty="0" err="1"/>
              <a:t>stylesheet</a:t>
            </a:r>
            <a:r>
              <a:rPr kumimoji="1" lang="en-US" altLang="zh-CN" dirty="0"/>
              <a:t>" type="text/</a:t>
            </a:r>
            <a:r>
              <a:rPr kumimoji="1" lang="en-US" altLang="zh-CN" dirty="0" err="1"/>
              <a:t>css</a:t>
            </a:r>
            <a:r>
              <a:rPr kumimoji="1" lang="en-US" altLang="zh-CN" dirty="0"/>
              <a:t>" </a:t>
            </a:r>
            <a:r>
              <a:rPr kumimoji="1" lang="en-US" altLang="zh-CN" dirty="0" err="1"/>
              <a:t>href</a:t>
            </a:r>
            <a:r>
              <a:rPr kumimoji="1" lang="en-US" altLang="zh-CN" dirty="0"/>
              <a:t>="</a:t>
            </a:r>
            <a:r>
              <a:rPr kumimoji="1" lang="en-US" altLang="zh-CN" dirty="0" err="1"/>
              <a:t>site.css</a:t>
            </a:r>
            <a:r>
              <a:rPr kumimoji="1" lang="en-US" altLang="zh-CN" dirty="0"/>
              <a:t>" media="screen" /&gt;</a:t>
            </a:r>
          </a:p>
          <a:p>
            <a:pPr marL="0" indent="0">
              <a:buNone/>
            </a:pPr>
            <a:r>
              <a:rPr kumimoji="1" lang="en-US" altLang="zh-CN" dirty="0"/>
              <a:t>&lt;link </a:t>
            </a:r>
            <a:r>
              <a:rPr kumimoji="1" lang="en-US" altLang="zh-CN" dirty="0" err="1"/>
              <a:t>rel</a:t>
            </a:r>
            <a:r>
              <a:rPr kumimoji="1" lang="en-US" altLang="zh-CN" dirty="0"/>
              <a:t>="</a:t>
            </a:r>
            <a:r>
              <a:rPr kumimoji="1" lang="en-US" altLang="zh-CN" dirty="0" err="1"/>
              <a:t>stylesheet</a:t>
            </a:r>
            <a:r>
              <a:rPr kumimoji="1" lang="en-US" altLang="zh-CN" dirty="0"/>
              <a:t>" type="text/</a:t>
            </a:r>
            <a:r>
              <a:rPr kumimoji="1" lang="en-US" altLang="zh-CN" dirty="0" err="1"/>
              <a:t>css</a:t>
            </a:r>
            <a:r>
              <a:rPr kumimoji="1" lang="en-US" altLang="zh-CN" dirty="0"/>
              <a:t>" </a:t>
            </a:r>
            <a:r>
              <a:rPr kumimoji="1" lang="en-US" altLang="zh-CN" dirty="0" err="1"/>
              <a:t>href</a:t>
            </a:r>
            <a:r>
              <a:rPr kumimoji="1" lang="en-US" altLang="zh-CN" dirty="0"/>
              <a:t>="</a:t>
            </a:r>
            <a:r>
              <a:rPr kumimoji="1" lang="en-US" altLang="zh-CN" dirty="0" err="1"/>
              <a:t>print.css</a:t>
            </a:r>
            <a:r>
              <a:rPr kumimoji="1" lang="en-US" altLang="zh-CN" dirty="0"/>
              <a:t>" media="print" /&gt;</a:t>
            </a:r>
          </a:p>
          <a:p>
            <a:pPr marL="0" indent="0">
              <a:buNone/>
            </a:pPr>
            <a:endParaRPr kumimoji="1" lang="en-US" altLang="zh-CN" dirty="0" smtClean="0"/>
          </a:p>
          <a:p>
            <a:pPr marL="0" indent="0">
              <a:buNone/>
            </a:pPr>
            <a:r>
              <a:rPr kumimoji="1" lang="zh-CN" altLang="en-US" dirty="0" smtClean="0"/>
              <a:t>媒体查询规则</a:t>
            </a:r>
            <a:endParaRPr kumimoji="1" lang="zh-CN" altLang="en-US" dirty="0"/>
          </a:p>
          <a:p>
            <a:pPr marL="0" indent="0">
              <a:buNone/>
            </a:pPr>
            <a:r>
              <a:rPr kumimoji="1" lang="en-US" altLang="zh-CN" dirty="0" smtClean="0"/>
              <a:t>@</a:t>
            </a:r>
            <a:r>
              <a:rPr kumimoji="1" lang="en-US" altLang="zh-CN" dirty="0"/>
              <a:t>media all and (min-width: 800px) { </a:t>
            </a:r>
            <a:r>
              <a:rPr kumimoji="1" lang="en-US" altLang="zh-CN" dirty="0" smtClean="0"/>
              <a:t>... }</a:t>
            </a:r>
            <a:endParaRPr kumimoji="1" lang="zh-CN" altLang="en-US" dirty="0"/>
          </a:p>
        </p:txBody>
      </p:sp>
      <p:sp>
        <p:nvSpPr>
          <p:cNvPr id="3" name="标题 2"/>
          <p:cNvSpPr>
            <a:spLocks noGrp="1"/>
          </p:cNvSpPr>
          <p:nvPr>
            <p:ph type="title"/>
          </p:nvPr>
        </p:nvSpPr>
        <p:spPr/>
        <p:txBody>
          <a:bodyPr/>
          <a:lstStyle/>
          <a:p>
            <a:r>
              <a:rPr kumimoji="1" lang="zh-CN" altLang="en-US" dirty="0" smtClean="0"/>
              <a:t>媒体查询</a:t>
            </a:r>
            <a:endParaRPr kumimoji="1" lang="zh-CN" altLang="en-US" dirty="0"/>
          </a:p>
        </p:txBody>
      </p:sp>
    </p:spTree>
    <p:extLst>
      <p:ext uri="{BB962C8B-B14F-4D97-AF65-F5344CB8AC3E}">
        <p14:creationId xmlns:p14="http://schemas.microsoft.com/office/powerpoint/2010/main" val="4048023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marL="0" indent="0">
              <a:buNone/>
            </a:pPr>
            <a:r>
              <a:rPr kumimoji="1" lang="zh-TW" altLang="en-US" dirty="0"/>
              <a:t>可以对样式表文件添加媒体查询规则</a:t>
            </a:r>
          </a:p>
          <a:p>
            <a:pPr marL="0" indent="0">
              <a:buNone/>
            </a:pPr>
            <a:r>
              <a:rPr kumimoji="1" lang="en-US" altLang="zh-TW" dirty="0"/>
              <a:t>&lt;link </a:t>
            </a:r>
            <a:r>
              <a:rPr kumimoji="1" lang="en-US" altLang="zh-TW" dirty="0" err="1"/>
              <a:t>rel</a:t>
            </a:r>
            <a:r>
              <a:rPr kumimoji="1" lang="en-US" altLang="zh-TW" dirty="0"/>
              <a:t>="</a:t>
            </a:r>
            <a:r>
              <a:rPr kumimoji="1" lang="en-US" altLang="zh-TW" dirty="0" err="1"/>
              <a:t>stylesheet</a:t>
            </a:r>
            <a:r>
              <a:rPr kumimoji="1" lang="en-US" altLang="zh-TW" dirty="0"/>
              <a:t>" type="text/</a:t>
            </a:r>
            <a:r>
              <a:rPr kumimoji="1" lang="en-US" altLang="zh-TW" dirty="0" err="1"/>
              <a:t>css</a:t>
            </a:r>
            <a:r>
              <a:rPr kumimoji="1" lang="en-US" altLang="zh-TW" dirty="0"/>
              <a:t>" </a:t>
            </a:r>
            <a:r>
              <a:rPr kumimoji="1" lang="en-US" altLang="zh-TW" dirty="0" err="1"/>
              <a:t>href</a:t>
            </a:r>
            <a:r>
              <a:rPr kumimoji="1" lang="en-US" altLang="zh-TW" dirty="0"/>
              <a:t>="</a:t>
            </a:r>
            <a:r>
              <a:rPr kumimoji="1" lang="en-US" altLang="zh-TW" dirty="0" err="1"/>
              <a:t>site.css</a:t>
            </a:r>
            <a:r>
              <a:rPr kumimoji="1" lang="en-US" altLang="zh-TW" dirty="0"/>
              <a:t>" media="screen and (min-width:800px)" /&gt;</a:t>
            </a:r>
          </a:p>
          <a:p>
            <a:pPr marL="0" indent="0">
              <a:buNone/>
            </a:pPr>
            <a:endParaRPr kumimoji="1" lang="en-US" altLang="zh-TW" dirty="0" smtClean="0"/>
          </a:p>
          <a:p>
            <a:pPr marL="0" indent="0">
              <a:buNone/>
            </a:pPr>
            <a:r>
              <a:rPr kumimoji="1" lang="zh-TW" altLang="en-US" dirty="0" smtClean="0"/>
              <a:t>可以对</a:t>
            </a:r>
            <a:r>
              <a:rPr kumimoji="1" lang="en-US" altLang="zh-TW" dirty="0"/>
              <a:t>@import</a:t>
            </a:r>
            <a:r>
              <a:rPr kumimoji="1" lang="zh-TW" altLang="en-US" dirty="0"/>
              <a:t>添加媒体查询规则</a:t>
            </a:r>
          </a:p>
          <a:p>
            <a:pPr marL="0" indent="0">
              <a:buNone/>
            </a:pPr>
            <a:r>
              <a:rPr kumimoji="1" lang="en-US" altLang="zh-TW" dirty="0"/>
              <a:t>@import </a:t>
            </a:r>
            <a:r>
              <a:rPr kumimoji="1" lang="en-US" altLang="zh-TW" dirty="0" err="1"/>
              <a:t>url</a:t>
            </a:r>
            <a:r>
              <a:rPr kumimoji="1" lang="en-US" altLang="zh-TW" dirty="0"/>
              <a:t>("</a:t>
            </a:r>
            <a:r>
              <a:rPr kumimoji="1" lang="en-US" altLang="zh-TW" dirty="0" err="1"/>
              <a:t>phone.css</a:t>
            </a:r>
            <a:r>
              <a:rPr kumimoji="1" lang="en-US" altLang="zh-TW" dirty="0"/>
              <a:t>") screen and (max-width: 360px);</a:t>
            </a:r>
          </a:p>
          <a:p>
            <a:pPr marL="0" indent="0">
              <a:buNone/>
            </a:pPr>
            <a:endParaRPr kumimoji="1" lang="en-US" altLang="zh-TW" dirty="0" smtClean="0"/>
          </a:p>
          <a:p>
            <a:pPr marL="0" indent="0">
              <a:buNone/>
            </a:pPr>
            <a:r>
              <a:rPr kumimoji="1" lang="zh-TW" altLang="en-US" dirty="0" smtClean="0"/>
              <a:t>可以对样式片段添加媒体查询规则</a:t>
            </a:r>
            <a:endParaRPr kumimoji="1" lang="zh-TW" altLang="en-US" dirty="0"/>
          </a:p>
          <a:p>
            <a:pPr marL="0" indent="0">
              <a:buNone/>
            </a:pPr>
            <a:r>
              <a:rPr kumimoji="1" lang="en-US" altLang="zh-TW" dirty="0"/>
              <a:t>@media screen and (max-device-width: 400px);</a:t>
            </a:r>
            <a:endParaRPr kumimoji="1" lang="zh-CN" altLang="en-US" dirty="0"/>
          </a:p>
        </p:txBody>
      </p:sp>
      <p:sp>
        <p:nvSpPr>
          <p:cNvPr id="3" name="标题 2"/>
          <p:cNvSpPr>
            <a:spLocks noGrp="1"/>
          </p:cNvSpPr>
          <p:nvPr>
            <p:ph type="title"/>
          </p:nvPr>
        </p:nvSpPr>
        <p:spPr/>
        <p:txBody>
          <a:bodyPr/>
          <a:lstStyle/>
          <a:p>
            <a:r>
              <a:rPr kumimoji="1" lang="zh-CN" altLang="en-US" dirty="0" smtClean="0"/>
              <a:t>媒体查询 使用方法</a:t>
            </a:r>
            <a:endParaRPr kumimoji="1" lang="zh-CN" altLang="en-US" dirty="0"/>
          </a:p>
        </p:txBody>
      </p:sp>
    </p:spTree>
    <p:extLst>
      <p:ext uri="{BB962C8B-B14F-4D97-AF65-F5344CB8AC3E}">
        <p14:creationId xmlns:p14="http://schemas.microsoft.com/office/powerpoint/2010/main" val="6216014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buNone/>
            </a:pPr>
            <a:r>
              <a:rPr kumimoji="1" lang="en-US" altLang="zh-TW" dirty="0"/>
              <a:t>not </a:t>
            </a:r>
          </a:p>
          <a:p>
            <a:pPr marL="0" indent="0">
              <a:buNone/>
            </a:pPr>
            <a:endParaRPr kumimoji="1" lang="en-US" altLang="zh-TW" dirty="0" smtClean="0"/>
          </a:p>
          <a:p>
            <a:pPr marL="0" indent="0">
              <a:buNone/>
            </a:pPr>
            <a:r>
              <a:rPr kumimoji="1" lang="zh-TW" altLang="en-US" dirty="0" smtClean="0"/>
              <a:t>排除某种</a:t>
            </a:r>
            <a:r>
              <a:rPr kumimoji="1" lang="zh-TW" altLang="en-US" dirty="0"/>
              <a:t>指定的媒体类型，在查询头部增加</a:t>
            </a:r>
            <a:r>
              <a:rPr kumimoji="1" lang="en-US" altLang="zh-TW" dirty="0"/>
              <a:t>not </a:t>
            </a:r>
            <a:r>
              <a:rPr kumimoji="1" lang="zh-TW" altLang="en-US" dirty="0"/>
              <a:t>可以将查询逻辑进行反转</a:t>
            </a:r>
          </a:p>
          <a:p>
            <a:pPr marL="0" indent="0">
              <a:buNone/>
            </a:pPr>
            <a:r>
              <a:rPr kumimoji="1" lang="en-US" altLang="zh-TW" dirty="0"/>
              <a:t>// </a:t>
            </a:r>
            <a:r>
              <a:rPr kumimoji="1" lang="zh-TW" altLang="en-US" dirty="0"/>
              <a:t>除了最大宽度小于</a:t>
            </a:r>
            <a:r>
              <a:rPr kumimoji="1" lang="en-US" altLang="zh-TW" dirty="0"/>
              <a:t>800</a:t>
            </a:r>
            <a:r>
              <a:rPr kumimoji="1" lang="zh-TW" altLang="en-US" dirty="0"/>
              <a:t>，并且最小宽度大于</a:t>
            </a:r>
            <a:r>
              <a:rPr kumimoji="1" lang="en-US" altLang="zh-TW" dirty="0"/>
              <a:t>600</a:t>
            </a:r>
            <a:r>
              <a:rPr kumimoji="1" lang="zh-TW" altLang="en-US" dirty="0"/>
              <a:t>的屏幕</a:t>
            </a:r>
          </a:p>
          <a:p>
            <a:pPr marL="0" indent="0">
              <a:buNone/>
            </a:pPr>
            <a:r>
              <a:rPr kumimoji="1" lang="en-US" altLang="zh-TW" dirty="0"/>
              <a:t>@media not screen and (max-width: 800px) and (min-width: 600px</a:t>
            </a:r>
            <a:r>
              <a:rPr kumimoji="1" lang="en-US" altLang="zh-TW" dirty="0" smtClean="0"/>
              <a:t>)</a:t>
            </a:r>
            <a:endParaRPr kumimoji="1" lang="en-US" altLang="zh-TW" dirty="0"/>
          </a:p>
        </p:txBody>
      </p:sp>
      <p:sp>
        <p:nvSpPr>
          <p:cNvPr id="3" name="标题 2"/>
          <p:cNvSpPr>
            <a:spLocks noGrp="1"/>
          </p:cNvSpPr>
          <p:nvPr>
            <p:ph type="title"/>
          </p:nvPr>
        </p:nvSpPr>
        <p:spPr/>
        <p:txBody>
          <a:bodyPr/>
          <a:lstStyle/>
          <a:p>
            <a:r>
              <a:rPr kumimoji="1" lang="zh-CN" altLang="en-US" dirty="0" smtClean="0"/>
              <a:t>媒体查询  关键字</a:t>
            </a:r>
            <a:endParaRPr kumimoji="1" lang="zh-CN" altLang="en-US" dirty="0"/>
          </a:p>
        </p:txBody>
      </p:sp>
    </p:spTree>
    <p:extLst>
      <p:ext uri="{BB962C8B-B14F-4D97-AF65-F5344CB8AC3E}">
        <p14:creationId xmlns:p14="http://schemas.microsoft.com/office/powerpoint/2010/main" val="3461244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移动端开发和</a:t>
            </a:r>
            <a:r>
              <a:rPr kumimoji="1" lang="en-US" altLang="zh-CN" dirty="0"/>
              <a:t>pc</a:t>
            </a:r>
            <a:r>
              <a:rPr kumimoji="1" lang="zh-CN" altLang="en-US" dirty="0"/>
              <a:t>端开发的比较</a:t>
            </a:r>
          </a:p>
        </p:txBody>
      </p:sp>
      <p:pic>
        <p:nvPicPr>
          <p:cNvPr id="4" name="图片 3"/>
          <p:cNvPicPr>
            <a:picLocks noChangeAspect="1"/>
          </p:cNvPicPr>
          <p:nvPr/>
        </p:nvPicPr>
        <p:blipFill>
          <a:blip r:embed="rId2"/>
          <a:stretch>
            <a:fillRect/>
          </a:stretch>
        </p:blipFill>
        <p:spPr>
          <a:xfrm>
            <a:off x="579906" y="1913460"/>
            <a:ext cx="8045154" cy="3036250"/>
          </a:xfrm>
          <a:prstGeom prst="rect">
            <a:avLst/>
          </a:prstGeom>
        </p:spPr>
      </p:pic>
    </p:spTree>
    <p:extLst>
      <p:ext uri="{BB962C8B-B14F-4D97-AF65-F5344CB8AC3E}">
        <p14:creationId xmlns:p14="http://schemas.microsoft.com/office/powerpoint/2010/main" val="19204896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kumimoji="1" lang="en-US" altLang="zh-TW" dirty="0"/>
              <a:t>only </a:t>
            </a:r>
          </a:p>
          <a:p>
            <a:pPr marL="0" indent="0">
              <a:buNone/>
            </a:pPr>
            <a:endParaRPr kumimoji="1" lang="en-US" altLang="zh-TW" dirty="0" smtClean="0"/>
          </a:p>
          <a:p>
            <a:pPr marL="0" indent="0">
              <a:buNone/>
            </a:pPr>
            <a:r>
              <a:rPr kumimoji="1" lang="zh-TW" altLang="en-US" dirty="0" smtClean="0"/>
              <a:t>指定某种</a:t>
            </a:r>
            <a:r>
              <a:rPr kumimoji="1" lang="zh-TW" altLang="en-US" dirty="0"/>
              <a:t>特殊的媒体类型，可以用来排除不支持媒体查询的浏览器</a:t>
            </a:r>
          </a:p>
          <a:p>
            <a:pPr marL="0" indent="0">
              <a:buNone/>
            </a:pPr>
            <a:r>
              <a:rPr kumimoji="1" lang="en-US" altLang="zh-TW" dirty="0"/>
              <a:t>// </a:t>
            </a:r>
            <a:r>
              <a:rPr kumimoji="1" lang="zh-TW" altLang="en-US" dirty="0"/>
              <a:t>如果某浏览器不支持媒体查询，其会截取第一个空格前单词当作媒体类型</a:t>
            </a:r>
          </a:p>
          <a:p>
            <a:pPr marL="0" indent="0">
              <a:buNone/>
            </a:pPr>
            <a:r>
              <a:rPr kumimoji="1" lang="en-US" altLang="zh-TW" dirty="0"/>
              <a:t>&lt;link </a:t>
            </a:r>
            <a:r>
              <a:rPr kumimoji="1" lang="en-US" altLang="zh-TW" dirty="0" err="1"/>
              <a:t>rel</a:t>
            </a:r>
            <a:r>
              <a:rPr kumimoji="1" lang="en-US" altLang="zh-TW" dirty="0"/>
              <a:t>="</a:t>
            </a:r>
            <a:r>
              <a:rPr kumimoji="1" lang="en-US" altLang="zh-TW" dirty="0" err="1"/>
              <a:t>stylesheet</a:t>
            </a:r>
            <a:r>
              <a:rPr kumimoji="1" lang="en-US" altLang="zh-TW" dirty="0"/>
              <a:t>" type="text/</a:t>
            </a:r>
            <a:r>
              <a:rPr kumimoji="1" lang="en-US" altLang="zh-TW" dirty="0" err="1"/>
              <a:t>css</a:t>
            </a:r>
            <a:r>
              <a:rPr kumimoji="1" lang="en-US" altLang="zh-TW" dirty="0"/>
              <a:t>" </a:t>
            </a:r>
            <a:r>
              <a:rPr kumimoji="1" lang="en-US" altLang="zh-TW" dirty="0" err="1"/>
              <a:t>href</a:t>
            </a:r>
            <a:r>
              <a:rPr kumimoji="1" lang="en-US" altLang="zh-TW" dirty="0"/>
              <a:t>="</a:t>
            </a:r>
            <a:r>
              <a:rPr kumimoji="1" lang="en-US" altLang="zh-TW" dirty="0" err="1"/>
              <a:t>site.css</a:t>
            </a:r>
            <a:r>
              <a:rPr kumimoji="1" lang="en-US" altLang="zh-TW" dirty="0"/>
              <a:t>" media="only screen and (min-width:800px)" /&gt;</a:t>
            </a:r>
            <a:endParaRPr kumimoji="1" lang="zh-CN" altLang="en-US" dirty="0"/>
          </a:p>
          <a:p>
            <a:pPr marL="0" indent="0">
              <a:buNone/>
            </a:pPr>
            <a:endParaRPr kumimoji="1" lang="zh-CN" altLang="en-US" dirty="0"/>
          </a:p>
        </p:txBody>
      </p:sp>
      <p:sp>
        <p:nvSpPr>
          <p:cNvPr id="3" name="标题 2"/>
          <p:cNvSpPr>
            <a:spLocks noGrp="1"/>
          </p:cNvSpPr>
          <p:nvPr>
            <p:ph type="title"/>
          </p:nvPr>
        </p:nvSpPr>
        <p:spPr/>
        <p:txBody>
          <a:bodyPr/>
          <a:lstStyle/>
          <a:p>
            <a:r>
              <a:rPr kumimoji="1" lang="zh-CN" altLang="en-US" dirty="0" smtClean="0"/>
              <a:t>媒体查询  关键字</a:t>
            </a:r>
            <a:endParaRPr kumimoji="1" lang="zh-CN" altLang="en-US" dirty="0"/>
          </a:p>
        </p:txBody>
      </p:sp>
    </p:spTree>
    <p:extLst>
      <p:ext uri="{BB962C8B-B14F-4D97-AF65-F5344CB8AC3E}">
        <p14:creationId xmlns:p14="http://schemas.microsoft.com/office/powerpoint/2010/main" val="13796191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buNone/>
            </a:pPr>
            <a:r>
              <a:rPr kumimoji="1" lang="en-US" altLang="zh-CN" dirty="0"/>
              <a:t>and</a:t>
            </a:r>
            <a:r>
              <a:rPr kumimoji="1" lang="zh-CN" altLang="en-US" dirty="0"/>
              <a:t>（与） </a:t>
            </a:r>
            <a:endParaRPr kumimoji="1" lang="en-US" altLang="zh-CN" dirty="0" smtClean="0"/>
          </a:p>
          <a:p>
            <a:pPr marL="0" indent="0">
              <a:buNone/>
            </a:pPr>
            <a:endParaRPr kumimoji="1" lang="zh-CN" altLang="en-US" dirty="0"/>
          </a:p>
          <a:p>
            <a:pPr marL="0" indent="0">
              <a:buNone/>
            </a:pPr>
            <a:r>
              <a:rPr kumimoji="1" lang="zh-CN" altLang="en-US" dirty="0"/>
              <a:t>在查询条件直接使用</a:t>
            </a:r>
            <a:r>
              <a:rPr kumimoji="1" lang="en-US" altLang="zh-CN" dirty="0"/>
              <a:t>and</a:t>
            </a:r>
            <a:r>
              <a:rPr kumimoji="1" lang="zh-CN" altLang="en-US" dirty="0"/>
              <a:t>，可以起到与的作用</a:t>
            </a:r>
          </a:p>
          <a:p>
            <a:pPr marL="0" indent="0">
              <a:buNone/>
            </a:pPr>
            <a:r>
              <a:rPr kumimoji="1" lang="en-US" altLang="zh-CN" dirty="0"/>
              <a:t>// </a:t>
            </a:r>
            <a:r>
              <a:rPr kumimoji="1" lang="zh-CN" altLang="en-US" dirty="0"/>
              <a:t>最大宽度小于</a:t>
            </a:r>
            <a:r>
              <a:rPr kumimoji="1" lang="en-US" altLang="zh-CN" dirty="0"/>
              <a:t>800</a:t>
            </a:r>
            <a:r>
              <a:rPr kumimoji="1" lang="zh-CN" altLang="en-US" dirty="0"/>
              <a:t>，并且最小宽度大于</a:t>
            </a:r>
            <a:r>
              <a:rPr kumimoji="1" lang="en-US" altLang="zh-CN" dirty="0"/>
              <a:t>600</a:t>
            </a:r>
            <a:r>
              <a:rPr kumimoji="1" lang="zh-CN" altLang="en-US" dirty="0"/>
              <a:t>的屏幕</a:t>
            </a:r>
          </a:p>
          <a:p>
            <a:pPr marL="0" indent="0">
              <a:buNone/>
            </a:pPr>
            <a:r>
              <a:rPr kumimoji="1" lang="en-US" altLang="zh-CN" dirty="0"/>
              <a:t>@media screen and (max-width: 800px) and (min-width: 600px</a:t>
            </a:r>
            <a:r>
              <a:rPr kumimoji="1" lang="en-US" altLang="zh-CN" dirty="0" smtClean="0"/>
              <a:t>)</a:t>
            </a:r>
            <a:endParaRPr kumimoji="1" lang="en-US" altLang="zh-CN" dirty="0"/>
          </a:p>
        </p:txBody>
      </p:sp>
      <p:sp>
        <p:nvSpPr>
          <p:cNvPr id="3" name="标题 2"/>
          <p:cNvSpPr>
            <a:spLocks noGrp="1"/>
          </p:cNvSpPr>
          <p:nvPr>
            <p:ph type="title"/>
          </p:nvPr>
        </p:nvSpPr>
        <p:spPr/>
        <p:txBody>
          <a:bodyPr/>
          <a:lstStyle/>
          <a:p>
            <a:r>
              <a:rPr kumimoji="1" lang="zh-CN" altLang="en-US" dirty="0" smtClean="0"/>
              <a:t>媒体查询  逻辑操作</a:t>
            </a:r>
            <a:endParaRPr kumimoji="1" lang="zh-CN" altLang="en-US" dirty="0"/>
          </a:p>
        </p:txBody>
      </p:sp>
    </p:spTree>
    <p:extLst>
      <p:ext uri="{BB962C8B-B14F-4D97-AF65-F5344CB8AC3E}">
        <p14:creationId xmlns:p14="http://schemas.microsoft.com/office/powerpoint/2010/main" val="25258303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buNone/>
            </a:pPr>
            <a:r>
              <a:rPr kumimoji="1" lang="en-US" altLang="zh-CN" dirty="0"/>
              <a:t>,</a:t>
            </a:r>
            <a:r>
              <a:rPr kumimoji="1" lang="zh-CN" altLang="en-US" dirty="0"/>
              <a:t>（或） </a:t>
            </a:r>
            <a:endParaRPr kumimoji="1" lang="en-US" altLang="zh-CN" dirty="0" smtClean="0"/>
          </a:p>
          <a:p>
            <a:pPr marL="0" indent="0">
              <a:buNone/>
            </a:pPr>
            <a:endParaRPr kumimoji="1" lang="zh-CN" altLang="en-US" dirty="0"/>
          </a:p>
          <a:p>
            <a:pPr marL="0" indent="0">
              <a:buNone/>
            </a:pPr>
            <a:r>
              <a:rPr kumimoji="1" lang="zh-CN" altLang="en-US" dirty="0"/>
              <a:t>如果想适配多个条件，可以在条件之间使用逗号隔开，</a:t>
            </a:r>
          </a:p>
          <a:p>
            <a:pPr marL="0" indent="0">
              <a:buNone/>
            </a:pPr>
            <a:r>
              <a:rPr kumimoji="1" lang="en-US" altLang="zh-CN" dirty="0"/>
              <a:t>// </a:t>
            </a:r>
            <a:r>
              <a:rPr kumimoji="1" lang="zh-CN" altLang="en-US" dirty="0"/>
              <a:t>最大宽度小于</a:t>
            </a:r>
            <a:r>
              <a:rPr kumimoji="1" lang="en-US" altLang="zh-CN" dirty="0"/>
              <a:t>800</a:t>
            </a:r>
            <a:r>
              <a:rPr kumimoji="1" lang="zh-CN" altLang="en-US" dirty="0"/>
              <a:t>，并且最小宽度大于</a:t>
            </a:r>
            <a:r>
              <a:rPr kumimoji="1" lang="en-US" altLang="zh-CN" dirty="0"/>
              <a:t>600</a:t>
            </a:r>
            <a:r>
              <a:rPr kumimoji="1" lang="zh-CN" altLang="en-US" dirty="0"/>
              <a:t>的屏幕，或者最大宽度小于</a:t>
            </a:r>
            <a:r>
              <a:rPr kumimoji="1" lang="en-US" altLang="zh-CN" dirty="0"/>
              <a:t>400</a:t>
            </a:r>
            <a:r>
              <a:rPr kumimoji="1" lang="zh-CN" altLang="en-US" dirty="0"/>
              <a:t>并且最小宽度大于</a:t>
            </a:r>
            <a:r>
              <a:rPr kumimoji="1" lang="en-US" altLang="zh-CN" dirty="0"/>
              <a:t>200</a:t>
            </a:r>
            <a:r>
              <a:rPr kumimoji="1" lang="zh-CN" altLang="en-US" dirty="0"/>
              <a:t>的屏幕</a:t>
            </a:r>
          </a:p>
          <a:p>
            <a:pPr marL="0" indent="0">
              <a:buNone/>
            </a:pPr>
            <a:r>
              <a:rPr kumimoji="1" lang="en-US" altLang="zh-CN" dirty="0"/>
              <a:t>@media screen and (max-width: 800px) and (min-width: 600px), (max-width: 400px) and (min-width: 200px</a:t>
            </a:r>
            <a:r>
              <a:rPr kumimoji="1" lang="en-US" altLang="zh-CN" dirty="0" smtClean="0"/>
              <a:t>)</a:t>
            </a:r>
          </a:p>
          <a:p>
            <a:pPr marL="0" indent="0">
              <a:buNone/>
            </a:pPr>
            <a:endParaRPr kumimoji="1" lang="en-US" altLang="zh-CN" dirty="0"/>
          </a:p>
          <a:p>
            <a:pPr marL="0" indent="0">
              <a:buNone/>
            </a:pPr>
            <a:r>
              <a:rPr kumimoji="1" lang="en-US" altLang="zh-CN" dirty="0"/>
              <a:t>and</a:t>
            </a:r>
            <a:r>
              <a:rPr kumimoji="1" lang="zh-CN" altLang="en-US" dirty="0"/>
              <a:t>的优先级要高于逗号。</a:t>
            </a:r>
          </a:p>
        </p:txBody>
      </p:sp>
      <p:sp>
        <p:nvSpPr>
          <p:cNvPr id="3" name="标题 2"/>
          <p:cNvSpPr>
            <a:spLocks noGrp="1"/>
          </p:cNvSpPr>
          <p:nvPr>
            <p:ph type="title"/>
          </p:nvPr>
        </p:nvSpPr>
        <p:spPr/>
        <p:txBody>
          <a:bodyPr/>
          <a:lstStyle/>
          <a:p>
            <a:r>
              <a:rPr kumimoji="1" lang="zh-CN" altLang="en-US" dirty="0" smtClean="0"/>
              <a:t>媒体查询  逻辑操作</a:t>
            </a:r>
            <a:endParaRPr kumimoji="1" lang="zh-CN" altLang="en-US" dirty="0"/>
          </a:p>
        </p:txBody>
      </p:sp>
    </p:spTree>
    <p:extLst>
      <p:ext uri="{BB962C8B-B14F-4D97-AF65-F5344CB8AC3E}">
        <p14:creationId xmlns:p14="http://schemas.microsoft.com/office/powerpoint/2010/main" val="27085952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kumimoji="1" lang="zh-CN" altLang="en-US" dirty="0"/>
              <a:t>我们通常用到的类型是</a:t>
            </a:r>
            <a:r>
              <a:rPr kumimoji="1" lang="en-US" altLang="zh-CN" dirty="0"/>
              <a:t>all</a:t>
            </a:r>
            <a:r>
              <a:rPr kumimoji="1" lang="zh-CN" altLang="en-US" dirty="0"/>
              <a:t>和</a:t>
            </a:r>
            <a:r>
              <a:rPr kumimoji="1" lang="en-US" altLang="zh-CN" dirty="0"/>
              <a:t>screen</a:t>
            </a:r>
            <a:r>
              <a:rPr kumimoji="1" lang="zh-CN" altLang="en-US" dirty="0"/>
              <a:t>，然后还有</a:t>
            </a:r>
            <a:r>
              <a:rPr kumimoji="1" lang="en-US" altLang="zh-CN" dirty="0"/>
              <a:t>print</a:t>
            </a:r>
            <a:r>
              <a:rPr kumimoji="1" lang="zh-CN" altLang="en-US" dirty="0"/>
              <a:t>，下表列出了更多的</a:t>
            </a:r>
            <a:r>
              <a:rPr kumimoji="1" lang="en-US" altLang="zh-CN" dirty="0"/>
              <a:t>media type</a:t>
            </a:r>
            <a:endParaRPr kumimoji="1" lang="zh-CN" altLang="en-US" dirty="0"/>
          </a:p>
        </p:txBody>
      </p:sp>
      <p:sp>
        <p:nvSpPr>
          <p:cNvPr id="3" name="标题 2"/>
          <p:cNvSpPr>
            <a:spLocks noGrp="1"/>
          </p:cNvSpPr>
          <p:nvPr>
            <p:ph type="title"/>
          </p:nvPr>
        </p:nvSpPr>
        <p:spPr/>
        <p:txBody>
          <a:bodyPr/>
          <a:lstStyle/>
          <a:p>
            <a:r>
              <a:rPr kumimoji="1" lang="zh-CN" altLang="en-US" dirty="0" smtClean="0"/>
              <a:t>媒体查询  媒体类型</a:t>
            </a:r>
            <a:endParaRPr kumimoji="1" lang="zh-CN" altLang="en-US" dirty="0"/>
          </a:p>
        </p:txBody>
      </p:sp>
      <p:pic>
        <p:nvPicPr>
          <p:cNvPr id="4" name="图片 3"/>
          <p:cNvPicPr>
            <a:picLocks noChangeAspect="1"/>
          </p:cNvPicPr>
          <p:nvPr/>
        </p:nvPicPr>
        <p:blipFill>
          <a:blip r:embed="rId2"/>
          <a:stretch>
            <a:fillRect/>
          </a:stretch>
        </p:blipFill>
        <p:spPr>
          <a:xfrm>
            <a:off x="714409" y="2852870"/>
            <a:ext cx="7470430" cy="3159597"/>
          </a:xfrm>
          <a:prstGeom prst="rect">
            <a:avLst/>
          </a:prstGeom>
        </p:spPr>
      </p:pic>
    </p:spTree>
    <p:extLst>
      <p:ext uri="{BB962C8B-B14F-4D97-AF65-F5344CB8AC3E}">
        <p14:creationId xmlns:p14="http://schemas.microsoft.com/office/powerpoint/2010/main" val="41418071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kumimoji="1" lang="zh-CN" altLang="en-US" dirty="0" smtClean="0"/>
              <a:t>对于媒体类型，我们可以认为只有</a:t>
            </a:r>
            <a:r>
              <a:rPr kumimoji="1" lang="en-US" altLang="zh-CN" dirty="0" smtClean="0"/>
              <a:t>all</a:t>
            </a:r>
            <a:r>
              <a:rPr kumimoji="1" lang="zh-CN" altLang="en-US" smtClean="0"/>
              <a:t>，</a:t>
            </a:r>
            <a:r>
              <a:rPr kumimoji="1" lang="en-US" altLang="zh-CN" smtClean="0"/>
              <a:t>screen</a:t>
            </a:r>
            <a:r>
              <a:rPr kumimoji="1" lang="zh-CN" altLang="en-US" dirty="0" smtClean="0"/>
              <a:t>，</a:t>
            </a:r>
            <a:r>
              <a:rPr kumimoji="1" lang="en-US" altLang="zh-CN" dirty="0" smtClean="0"/>
              <a:t>print</a:t>
            </a:r>
            <a:r>
              <a:rPr kumimoji="1" lang="zh-CN" altLang="en-US" dirty="0" smtClean="0"/>
              <a:t>是有用的，其他的媒体类型出于一些原因，大家支持的都不好。</a:t>
            </a:r>
            <a:endParaRPr kumimoji="1" lang="zh-CN" altLang="en-US" dirty="0"/>
          </a:p>
        </p:txBody>
      </p:sp>
      <p:sp>
        <p:nvSpPr>
          <p:cNvPr id="3" name="标题 2"/>
          <p:cNvSpPr>
            <a:spLocks noGrp="1"/>
          </p:cNvSpPr>
          <p:nvPr>
            <p:ph type="title"/>
          </p:nvPr>
        </p:nvSpPr>
        <p:spPr/>
        <p:txBody>
          <a:bodyPr/>
          <a:lstStyle/>
          <a:p>
            <a:r>
              <a:rPr kumimoji="1" lang="zh-CN" altLang="en-US" dirty="0" smtClean="0"/>
              <a:t>媒体查询  媒体类型</a:t>
            </a:r>
            <a:endParaRPr kumimoji="1" lang="zh-CN" altLang="en-US" dirty="0"/>
          </a:p>
        </p:txBody>
      </p:sp>
    </p:spTree>
    <p:extLst>
      <p:ext uri="{BB962C8B-B14F-4D97-AF65-F5344CB8AC3E}">
        <p14:creationId xmlns:p14="http://schemas.microsoft.com/office/powerpoint/2010/main" val="4378768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kumimoji="1" lang="zh-CN" altLang="en-US" dirty="0"/>
              <a:t>创建媒体查询的时候，最常用的属性是 </a:t>
            </a:r>
            <a:r>
              <a:rPr kumimoji="1" lang="en-US" altLang="zh-CN" dirty="0"/>
              <a:t>width device-width height device-height </a:t>
            </a:r>
          </a:p>
        </p:txBody>
      </p:sp>
      <p:sp>
        <p:nvSpPr>
          <p:cNvPr id="3" name="标题 2"/>
          <p:cNvSpPr>
            <a:spLocks noGrp="1"/>
          </p:cNvSpPr>
          <p:nvPr>
            <p:ph type="title"/>
          </p:nvPr>
        </p:nvSpPr>
        <p:spPr/>
        <p:txBody>
          <a:bodyPr/>
          <a:lstStyle/>
          <a:p>
            <a:r>
              <a:rPr kumimoji="1" lang="zh-CN" altLang="en-US" dirty="0" smtClean="0"/>
              <a:t>媒体查询  特性</a:t>
            </a:r>
            <a:endParaRPr kumimoji="1" lang="zh-CN" altLang="en-US" dirty="0"/>
          </a:p>
        </p:txBody>
      </p:sp>
      <p:pic>
        <p:nvPicPr>
          <p:cNvPr id="4" name="图片 3"/>
          <p:cNvPicPr>
            <a:picLocks noChangeAspect="1"/>
          </p:cNvPicPr>
          <p:nvPr/>
        </p:nvPicPr>
        <p:blipFill>
          <a:blip r:embed="rId2"/>
          <a:stretch>
            <a:fillRect/>
          </a:stretch>
        </p:blipFill>
        <p:spPr>
          <a:xfrm>
            <a:off x="1084844" y="2456336"/>
            <a:ext cx="6853039" cy="4034822"/>
          </a:xfrm>
          <a:prstGeom prst="rect">
            <a:avLst/>
          </a:prstGeom>
        </p:spPr>
      </p:pic>
    </p:spTree>
    <p:extLst>
      <p:ext uri="{BB962C8B-B14F-4D97-AF65-F5344CB8AC3E}">
        <p14:creationId xmlns:p14="http://schemas.microsoft.com/office/powerpoint/2010/main" val="311273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kumimoji="1" lang="zh-CN" altLang="en-US" dirty="0" smtClean="0"/>
              <a:t>浏览器扩展  </a:t>
            </a:r>
            <a:r>
              <a:rPr kumimoji="1" lang="en-US" altLang="zh-CN" dirty="0" err="1" smtClean="0"/>
              <a:t>webkit</a:t>
            </a:r>
            <a:endParaRPr kumimoji="1" lang="zh-CN" altLang="en-US" dirty="0"/>
          </a:p>
        </p:txBody>
      </p:sp>
      <p:sp>
        <p:nvSpPr>
          <p:cNvPr id="3" name="标题 2"/>
          <p:cNvSpPr>
            <a:spLocks noGrp="1"/>
          </p:cNvSpPr>
          <p:nvPr>
            <p:ph type="title"/>
          </p:nvPr>
        </p:nvSpPr>
        <p:spPr/>
        <p:txBody>
          <a:bodyPr/>
          <a:lstStyle/>
          <a:p>
            <a:r>
              <a:rPr kumimoji="1" lang="zh-CN" altLang="en-US" dirty="0" smtClean="0"/>
              <a:t>媒体查询  特性</a:t>
            </a:r>
            <a:endParaRPr kumimoji="1" lang="zh-CN" altLang="en-US" dirty="0"/>
          </a:p>
        </p:txBody>
      </p:sp>
      <p:pic>
        <p:nvPicPr>
          <p:cNvPr id="4" name="图片 3"/>
          <p:cNvPicPr>
            <a:picLocks noChangeAspect="1"/>
          </p:cNvPicPr>
          <p:nvPr/>
        </p:nvPicPr>
        <p:blipFill>
          <a:blip r:embed="rId2"/>
          <a:stretch>
            <a:fillRect/>
          </a:stretch>
        </p:blipFill>
        <p:spPr>
          <a:xfrm>
            <a:off x="767328" y="2759770"/>
            <a:ext cx="7355771" cy="1567351"/>
          </a:xfrm>
          <a:prstGeom prst="rect">
            <a:avLst/>
          </a:prstGeom>
        </p:spPr>
      </p:pic>
    </p:spTree>
    <p:extLst>
      <p:ext uri="{BB962C8B-B14F-4D97-AF65-F5344CB8AC3E}">
        <p14:creationId xmlns:p14="http://schemas.microsoft.com/office/powerpoint/2010/main" val="23842938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3999"/>
            <a:ext cx="8229600" cy="4834615"/>
          </a:xfrm>
        </p:spPr>
        <p:txBody>
          <a:bodyPr>
            <a:normAutofit/>
          </a:bodyPr>
          <a:lstStyle/>
          <a:p>
            <a:pPr marL="0" indent="0">
              <a:buNone/>
            </a:pPr>
            <a:r>
              <a:rPr kumimoji="1" lang="zh-CN" altLang="en-US" dirty="0" smtClean="0">
                <a:solidFill>
                  <a:schemeClr val="tx2"/>
                </a:solidFill>
              </a:rPr>
              <a:t>描述：</a:t>
            </a:r>
            <a:endParaRPr kumimoji="1" lang="en-US" altLang="zh-CN" dirty="0" smtClean="0">
              <a:solidFill>
                <a:schemeClr val="tx2"/>
              </a:solidFill>
            </a:endParaRPr>
          </a:p>
          <a:p>
            <a:pPr marL="0" indent="0">
              <a:buNone/>
            </a:pPr>
            <a:r>
              <a:rPr kumimoji="1" lang="zh-CN" altLang="en-US" dirty="0" smtClean="0"/>
              <a:t>设备</a:t>
            </a:r>
            <a:r>
              <a:rPr kumimoji="1" lang="zh-CN" altLang="en-US" dirty="0"/>
              <a:t>的物理像</a:t>
            </a:r>
            <a:r>
              <a:rPr kumimoji="1" lang="zh-CN" altLang="en-US" dirty="0" smtClean="0"/>
              <a:t>素数</a:t>
            </a:r>
            <a:endParaRPr kumimoji="1" lang="en-US" altLang="zh-CN" dirty="0" smtClean="0"/>
          </a:p>
          <a:p>
            <a:pPr marL="0" indent="0">
              <a:buNone/>
            </a:pPr>
            <a:r>
              <a:rPr kumimoji="1" lang="en-US" altLang="zh-CN" dirty="0" err="1" smtClean="0">
                <a:solidFill>
                  <a:srgbClr val="FEFAC9"/>
                </a:solidFill>
              </a:rPr>
              <a:t>Javascript</a:t>
            </a:r>
            <a:r>
              <a:rPr kumimoji="1" lang="zh-CN" altLang="en-US" dirty="0" smtClean="0">
                <a:solidFill>
                  <a:srgbClr val="FEFAC9"/>
                </a:solidFill>
              </a:rPr>
              <a:t>属性：</a:t>
            </a:r>
            <a:endParaRPr kumimoji="1" lang="en-US" altLang="zh-CN" dirty="0" smtClean="0">
              <a:solidFill>
                <a:srgbClr val="FEFAC9"/>
              </a:solidFill>
            </a:endParaRPr>
          </a:p>
          <a:p>
            <a:pPr marL="0" indent="0">
              <a:buNone/>
            </a:pPr>
            <a:r>
              <a:rPr kumimoji="1" lang="en-US" altLang="zh-CN" dirty="0" err="1" smtClean="0"/>
              <a:t>screen.width</a:t>
            </a:r>
            <a:r>
              <a:rPr kumimoji="1" lang="en-US" altLang="zh-CN" dirty="0" smtClean="0"/>
              <a:t> </a:t>
            </a:r>
            <a:r>
              <a:rPr kumimoji="1" lang="en-US" altLang="zh-CN" dirty="0"/>
              <a:t>and </a:t>
            </a:r>
            <a:r>
              <a:rPr kumimoji="1" lang="en-US" altLang="zh-CN" dirty="0" err="1" smtClean="0"/>
              <a:t>screen.height</a:t>
            </a:r>
            <a:endParaRPr kumimoji="1" lang="en-US" altLang="zh-CN" dirty="0" smtClean="0"/>
          </a:p>
          <a:p>
            <a:pPr marL="0" indent="0">
              <a:buNone/>
            </a:pPr>
            <a:r>
              <a:rPr kumimoji="1" lang="en-US" altLang="zh-CN" dirty="0" smtClean="0">
                <a:solidFill>
                  <a:srgbClr val="FEFAC9"/>
                </a:solidFill>
              </a:rPr>
              <a:t>Media</a:t>
            </a:r>
            <a:r>
              <a:rPr kumimoji="1" lang="zh-CN" altLang="en-US" dirty="0" smtClean="0">
                <a:solidFill>
                  <a:srgbClr val="FEFAC9"/>
                </a:solidFill>
              </a:rPr>
              <a:t> </a:t>
            </a:r>
            <a:r>
              <a:rPr kumimoji="1" lang="en-US" altLang="zh-CN" dirty="0" smtClean="0">
                <a:solidFill>
                  <a:srgbClr val="FEFAC9"/>
                </a:solidFill>
              </a:rPr>
              <a:t>query</a:t>
            </a:r>
            <a:r>
              <a:rPr kumimoji="1" lang="zh-CN" altLang="en-US" dirty="0" smtClean="0">
                <a:solidFill>
                  <a:srgbClr val="FEFAC9"/>
                </a:solidFill>
              </a:rPr>
              <a:t>：</a:t>
            </a:r>
            <a:endParaRPr kumimoji="1" lang="en-US" altLang="zh-CN" dirty="0" smtClean="0">
              <a:solidFill>
                <a:srgbClr val="FEFAC9"/>
              </a:solidFill>
            </a:endParaRPr>
          </a:p>
          <a:p>
            <a:pPr marL="0" indent="0">
              <a:buNone/>
            </a:pPr>
            <a:r>
              <a:rPr kumimoji="1" lang="en-US" altLang="zh-CN" dirty="0" smtClean="0"/>
              <a:t>device</a:t>
            </a:r>
            <a:r>
              <a:rPr kumimoji="1" lang="en-US" altLang="zh-CN" dirty="0"/>
              <a:t>-width and device-</a:t>
            </a:r>
            <a:r>
              <a:rPr kumimoji="1" lang="en-US" altLang="zh-CN" dirty="0" smtClean="0"/>
              <a:t>height</a:t>
            </a:r>
          </a:p>
          <a:p>
            <a:pPr marL="0" indent="0">
              <a:buNone/>
            </a:pPr>
            <a:r>
              <a:rPr kumimoji="1" lang="en-US" altLang="zh-CN" dirty="0" smtClean="0">
                <a:solidFill>
                  <a:srgbClr val="FEFAC9"/>
                </a:solidFill>
              </a:rPr>
              <a:t>Meta</a:t>
            </a:r>
            <a:r>
              <a:rPr kumimoji="1" lang="zh-CN" altLang="en-US" dirty="0" smtClean="0">
                <a:solidFill>
                  <a:srgbClr val="FEFAC9"/>
                </a:solidFill>
              </a:rPr>
              <a:t> </a:t>
            </a:r>
            <a:r>
              <a:rPr kumimoji="1" lang="en-US" altLang="zh-CN" dirty="0" smtClean="0">
                <a:solidFill>
                  <a:srgbClr val="FEFAC9"/>
                </a:solidFill>
              </a:rPr>
              <a:t>viewport</a:t>
            </a:r>
            <a:r>
              <a:rPr kumimoji="1" lang="zh-CN" altLang="en-US" dirty="0" smtClean="0">
                <a:solidFill>
                  <a:srgbClr val="FEFAC9"/>
                </a:solidFill>
              </a:rPr>
              <a:t>：</a:t>
            </a:r>
            <a:endParaRPr kumimoji="1" lang="en-US" altLang="zh-CN" dirty="0" smtClean="0">
              <a:solidFill>
                <a:srgbClr val="FEFAC9"/>
              </a:solidFill>
            </a:endParaRPr>
          </a:p>
          <a:p>
            <a:pPr marL="0" indent="0">
              <a:buNone/>
            </a:pPr>
            <a:r>
              <a:rPr kumimoji="1" lang="en-US" altLang="zh-CN" dirty="0" smtClean="0"/>
              <a:t>-</a:t>
            </a:r>
          </a:p>
          <a:p>
            <a:pPr marL="0" indent="0">
              <a:buNone/>
            </a:pPr>
            <a:r>
              <a:rPr kumimoji="1" lang="zh-CN" altLang="en-US" dirty="0" smtClean="0">
                <a:solidFill>
                  <a:srgbClr val="FEFAC9"/>
                </a:solidFill>
              </a:rPr>
              <a:t>浏览器兼容性：</a:t>
            </a:r>
            <a:endParaRPr kumimoji="1" lang="en-US" altLang="zh-CN" dirty="0" smtClean="0">
              <a:solidFill>
                <a:srgbClr val="FEFAC9"/>
              </a:solidFill>
            </a:endParaRPr>
          </a:p>
          <a:p>
            <a:pPr marL="0" indent="0">
              <a:buNone/>
            </a:pPr>
            <a:r>
              <a:rPr kumimoji="1" lang="zh-CN" altLang="en-US" dirty="0" smtClean="0"/>
              <a:t>有些浏览器为像素</a:t>
            </a:r>
            <a:r>
              <a:rPr kumimoji="1" lang="zh-CN" altLang="en-US" dirty="0"/>
              <a:t>尺寸，有些浏览器为</a:t>
            </a:r>
            <a:r>
              <a:rPr kumimoji="1" lang="en-US" altLang="zh-CN" dirty="0"/>
              <a:t>Ideal viewport</a:t>
            </a:r>
          </a:p>
        </p:txBody>
      </p:sp>
      <p:sp>
        <p:nvSpPr>
          <p:cNvPr id="3" name="标题 2"/>
          <p:cNvSpPr>
            <a:spLocks noGrp="1"/>
          </p:cNvSpPr>
          <p:nvPr>
            <p:ph type="title"/>
          </p:nvPr>
        </p:nvSpPr>
        <p:spPr/>
        <p:txBody>
          <a:bodyPr/>
          <a:lstStyle/>
          <a:p>
            <a:pPr algn="r"/>
            <a:r>
              <a:rPr kumimoji="1" lang="zh-CN" altLang="en-US" dirty="0" smtClean="0"/>
              <a:t>总结一下</a:t>
            </a:r>
            <a:endParaRPr kumimoji="1" lang="zh-CN" altLang="en-US" dirty="0"/>
          </a:p>
        </p:txBody>
      </p:sp>
      <p:sp>
        <p:nvSpPr>
          <p:cNvPr id="4" name="文本框 3"/>
          <p:cNvSpPr txBox="1"/>
          <p:nvPr/>
        </p:nvSpPr>
        <p:spPr>
          <a:xfrm>
            <a:off x="377822" y="691038"/>
            <a:ext cx="3228543" cy="646331"/>
          </a:xfrm>
          <a:prstGeom prst="rect">
            <a:avLst/>
          </a:prstGeom>
          <a:noFill/>
        </p:spPr>
        <p:txBody>
          <a:bodyPr wrap="none" rtlCol="0">
            <a:spAutoFit/>
          </a:bodyPr>
          <a:lstStyle/>
          <a:p>
            <a:r>
              <a:rPr kumimoji="1" lang="en-US" altLang="zh-CN" sz="3600" dirty="0"/>
              <a:t>Physical screen</a:t>
            </a:r>
            <a:endParaRPr kumimoji="1" lang="zh-CN" altLang="en-US" sz="3600" dirty="0"/>
          </a:p>
        </p:txBody>
      </p:sp>
    </p:spTree>
    <p:extLst>
      <p:ext uri="{BB962C8B-B14F-4D97-AF65-F5344CB8AC3E}">
        <p14:creationId xmlns:p14="http://schemas.microsoft.com/office/powerpoint/2010/main" val="7899351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3999"/>
            <a:ext cx="8229600" cy="4834615"/>
          </a:xfrm>
        </p:spPr>
        <p:txBody>
          <a:bodyPr>
            <a:normAutofit lnSpcReduction="10000"/>
          </a:bodyPr>
          <a:lstStyle/>
          <a:p>
            <a:pPr marL="0" indent="0">
              <a:buNone/>
            </a:pPr>
            <a:r>
              <a:rPr kumimoji="1" lang="zh-CN" altLang="en-US" dirty="0" smtClean="0">
                <a:solidFill>
                  <a:schemeClr val="tx2"/>
                </a:solidFill>
              </a:rPr>
              <a:t>描述：</a:t>
            </a:r>
            <a:endParaRPr kumimoji="1" lang="en-US" altLang="zh-CN" dirty="0" smtClean="0">
              <a:solidFill>
                <a:schemeClr val="tx2"/>
              </a:solidFill>
            </a:endParaRPr>
          </a:p>
          <a:p>
            <a:pPr marL="0" indent="0">
              <a:buNone/>
            </a:pPr>
            <a:r>
              <a:rPr kumimoji="1" lang="en-US" altLang="zh-CN" dirty="0" err="1"/>
              <a:t>css</a:t>
            </a:r>
            <a:r>
              <a:rPr kumimoji="1" lang="en-US" altLang="zh-CN" dirty="0"/>
              <a:t> </a:t>
            </a:r>
            <a:r>
              <a:rPr kumimoji="1" lang="zh-CN" altLang="en-US" dirty="0"/>
              <a:t>依赖的初始化容器，所有的</a:t>
            </a:r>
            <a:r>
              <a:rPr kumimoji="1" lang="en-US" altLang="zh-CN" dirty="0" err="1"/>
              <a:t>css</a:t>
            </a:r>
            <a:r>
              <a:rPr kumimoji="1" lang="zh-CN" altLang="en-US" dirty="0"/>
              <a:t>百分比计算都是基于</a:t>
            </a:r>
            <a:r>
              <a:rPr kumimoji="1" lang="zh-CN" altLang="en-US" dirty="0" smtClean="0"/>
              <a:t>他的</a:t>
            </a:r>
            <a:endParaRPr kumimoji="1" lang="en-US" altLang="zh-CN" dirty="0" smtClean="0"/>
          </a:p>
          <a:p>
            <a:pPr marL="0" indent="0">
              <a:buNone/>
            </a:pPr>
            <a:r>
              <a:rPr kumimoji="1" lang="en-US" altLang="zh-CN" dirty="0" err="1" smtClean="0">
                <a:solidFill>
                  <a:srgbClr val="FEFAC9"/>
                </a:solidFill>
              </a:rPr>
              <a:t>Javascript</a:t>
            </a:r>
            <a:r>
              <a:rPr kumimoji="1" lang="zh-CN" altLang="en-US" dirty="0" smtClean="0">
                <a:solidFill>
                  <a:srgbClr val="FEFAC9"/>
                </a:solidFill>
              </a:rPr>
              <a:t>属性：</a:t>
            </a:r>
            <a:endParaRPr kumimoji="1" lang="en-US" altLang="zh-CN" dirty="0" smtClean="0">
              <a:solidFill>
                <a:srgbClr val="FEFAC9"/>
              </a:solidFill>
            </a:endParaRPr>
          </a:p>
          <a:p>
            <a:pPr marL="0" indent="0">
              <a:buNone/>
            </a:pPr>
            <a:r>
              <a:rPr kumimoji="1" lang="en-US" altLang="zh-CN" dirty="0" err="1" smtClean="0"/>
              <a:t>document.documentElement</a:t>
            </a:r>
            <a:r>
              <a:rPr kumimoji="1" lang="en-US" altLang="zh-CN" dirty="0"/>
              <a:t>. </a:t>
            </a:r>
            <a:r>
              <a:rPr kumimoji="1" lang="en-US" altLang="zh-CN" dirty="0" err="1"/>
              <a:t>clientWidth</a:t>
            </a:r>
            <a:r>
              <a:rPr kumimoji="1" lang="en-US" altLang="zh-CN" dirty="0"/>
              <a:t> and </a:t>
            </a:r>
            <a:r>
              <a:rPr kumimoji="1" lang="en-US" altLang="zh-CN" dirty="0" smtClean="0"/>
              <a:t>height</a:t>
            </a:r>
          </a:p>
          <a:p>
            <a:pPr marL="0" indent="0">
              <a:buNone/>
            </a:pPr>
            <a:r>
              <a:rPr kumimoji="1" lang="en-US" altLang="zh-CN" dirty="0" smtClean="0">
                <a:solidFill>
                  <a:srgbClr val="FEFAC9"/>
                </a:solidFill>
              </a:rPr>
              <a:t>Media</a:t>
            </a:r>
            <a:r>
              <a:rPr kumimoji="1" lang="zh-CN" altLang="en-US" dirty="0" smtClean="0">
                <a:solidFill>
                  <a:srgbClr val="FEFAC9"/>
                </a:solidFill>
              </a:rPr>
              <a:t> </a:t>
            </a:r>
            <a:r>
              <a:rPr kumimoji="1" lang="en-US" altLang="zh-CN" dirty="0" smtClean="0">
                <a:solidFill>
                  <a:srgbClr val="FEFAC9"/>
                </a:solidFill>
              </a:rPr>
              <a:t>query</a:t>
            </a:r>
            <a:r>
              <a:rPr kumimoji="1" lang="zh-CN" altLang="en-US" dirty="0" smtClean="0">
                <a:solidFill>
                  <a:srgbClr val="FEFAC9"/>
                </a:solidFill>
              </a:rPr>
              <a:t>：</a:t>
            </a:r>
            <a:endParaRPr kumimoji="1" lang="en-US" altLang="zh-CN" dirty="0" smtClean="0">
              <a:solidFill>
                <a:srgbClr val="FEFAC9"/>
              </a:solidFill>
            </a:endParaRPr>
          </a:p>
          <a:p>
            <a:pPr marL="0" indent="0">
              <a:buNone/>
            </a:pPr>
            <a:r>
              <a:rPr kumimoji="1" lang="en-US" altLang="zh-CN" dirty="0" smtClean="0"/>
              <a:t>width </a:t>
            </a:r>
            <a:r>
              <a:rPr kumimoji="1" lang="en-US" altLang="zh-CN" dirty="0"/>
              <a:t>and </a:t>
            </a:r>
            <a:r>
              <a:rPr kumimoji="1" lang="en-US" altLang="zh-CN" dirty="0" smtClean="0"/>
              <a:t>height</a:t>
            </a:r>
          </a:p>
          <a:p>
            <a:pPr marL="0" indent="0">
              <a:buNone/>
            </a:pPr>
            <a:r>
              <a:rPr kumimoji="1" lang="en-US" altLang="zh-CN" dirty="0" smtClean="0">
                <a:solidFill>
                  <a:srgbClr val="FEFAC9"/>
                </a:solidFill>
              </a:rPr>
              <a:t>Meta</a:t>
            </a:r>
            <a:r>
              <a:rPr kumimoji="1" lang="zh-CN" altLang="en-US" dirty="0" smtClean="0">
                <a:solidFill>
                  <a:srgbClr val="FEFAC9"/>
                </a:solidFill>
              </a:rPr>
              <a:t> </a:t>
            </a:r>
            <a:r>
              <a:rPr kumimoji="1" lang="en-US" altLang="zh-CN" dirty="0" smtClean="0">
                <a:solidFill>
                  <a:srgbClr val="FEFAC9"/>
                </a:solidFill>
              </a:rPr>
              <a:t>viewport</a:t>
            </a:r>
            <a:r>
              <a:rPr kumimoji="1" lang="zh-CN" altLang="en-US" dirty="0" smtClean="0">
                <a:solidFill>
                  <a:srgbClr val="FEFAC9"/>
                </a:solidFill>
              </a:rPr>
              <a:t>：</a:t>
            </a:r>
            <a:endParaRPr kumimoji="1" lang="en-US" altLang="zh-CN" dirty="0" smtClean="0">
              <a:solidFill>
                <a:srgbClr val="FEFAC9"/>
              </a:solidFill>
            </a:endParaRPr>
          </a:p>
          <a:p>
            <a:pPr marL="0" indent="0">
              <a:buNone/>
            </a:pPr>
            <a:r>
              <a:rPr kumimoji="1" lang="en-US" altLang="zh-CN" dirty="0" smtClean="0"/>
              <a:t>width</a:t>
            </a:r>
            <a:r>
              <a:rPr kumimoji="1" lang="zh-CN" altLang="en-US" dirty="0" smtClean="0"/>
              <a:t>指令</a:t>
            </a:r>
            <a:endParaRPr kumimoji="1" lang="en-US" altLang="zh-CN" dirty="0" smtClean="0"/>
          </a:p>
          <a:p>
            <a:pPr marL="0" indent="0">
              <a:buNone/>
            </a:pPr>
            <a:r>
              <a:rPr kumimoji="1" lang="zh-CN" altLang="en-US" dirty="0" smtClean="0">
                <a:solidFill>
                  <a:srgbClr val="FEFAC9"/>
                </a:solidFill>
              </a:rPr>
              <a:t>浏览器兼容性：</a:t>
            </a:r>
          </a:p>
          <a:p>
            <a:pPr marL="0" indent="0">
              <a:buNone/>
            </a:pPr>
            <a:r>
              <a:rPr kumimoji="1" lang="en-US" altLang="zh-CN" dirty="0" smtClean="0"/>
              <a:t>all</a:t>
            </a:r>
          </a:p>
        </p:txBody>
      </p:sp>
      <p:sp>
        <p:nvSpPr>
          <p:cNvPr id="3" name="标题 2"/>
          <p:cNvSpPr>
            <a:spLocks noGrp="1"/>
          </p:cNvSpPr>
          <p:nvPr>
            <p:ph type="title"/>
          </p:nvPr>
        </p:nvSpPr>
        <p:spPr/>
        <p:txBody>
          <a:bodyPr/>
          <a:lstStyle/>
          <a:p>
            <a:pPr algn="r"/>
            <a:r>
              <a:rPr kumimoji="1" lang="zh-CN" altLang="en-US" dirty="0" smtClean="0"/>
              <a:t>总结一下</a:t>
            </a:r>
            <a:endParaRPr kumimoji="1" lang="zh-CN" altLang="en-US" dirty="0"/>
          </a:p>
        </p:txBody>
      </p:sp>
      <p:sp>
        <p:nvSpPr>
          <p:cNvPr id="4" name="文本框 3"/>
          <p:cNvSpPr txBox="1"/>
          <p:nvPr/>
        </p:nvSpPr>
        <p:spPr>
          <a:xfrm>
            <a:off x="377822" y="691038"/>
            <a:ext cx="3436833" cy="646331"/>
          </a:xfrm>
          <a:prstGeom prst="rect">
            <a:avLst/>
          </a:prstGeom>
          <a:noFill/>
        </p:spPr>
        <p:txBody>
          <a:bodyPr wrap="none" rtlCol="0">
            <a:spAutoFit/>
          </a:bodyPr>
          <a:lstStyle/>
          <a:p>
            <a:r>
              <a:rPr kumimoji="1" lang="en-US" altLang="zh-CN" sz="3600" dirty="0"/>
              <a:t>Layout viewport</a:t>
            </a:r>
            <a:endParaRPr kumimoji="1" lang="zh-CN" altLang="en-US" sz="3600" dirty="0"/>
          </a:p>
        </p:txBody>
      </p:sp>
    </p:spTree>
    <p:extLst>
      <p:ext uri="{BB962C8B-B14F-4D97-AF65-F5344CB8AC3E}">
        <p14:creationId xmlns:p14="http://schemas.microsoft.com/office/powerpoint/2010/main" val="17571947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3999"/>
            <a:ext cx="8229600" cy="4834615"/>
          </a:xfrm>
        </p:spPr>
        <p:txBody>
          <a:bodyPr>
            <a:normAutofit/>
          </a:bodyPr>
          <a:lstStyle/>
          <a:p>
            <a:pPr marL="0" indent="0">
              <a:buNone/>
            </a:pPr>
            <a:r>
              <a:rPr kumimoji="1" lang="zh-CN" altLang="en-US" dirty="0" smtClean="0">
                <a:solidFill>
                  <a:schemeClr val="tx2"/>
                </a:solidFill>
              </a:rPr>
              <a:t>描述：</a:t>
            </a:r>
            <a:endParaRPr kumimoji="1" lang="en-US" altLang="zh-CN" dirty="0" smtClean="0">
              <a:solidFill>
                <a:schemeClr val="tx2"/>
              </a:solidFill>
            </a:endParaRPr>
          </a:p>
          <a:p>
            <a:pPr marL="0" indent="0">
              <a:buNone/>
            </a:pPr>
            <a:r>
              <a:rPr kumimoji="1" lang="zh-CN" altLang="en-US" dirty="0"/>
              <a:t>当前页面在屏幕中显示的部分的</a:t>
            </a:r>
            <a:r>
              <a:rPr kumimoji="1" lang="zh-CN" altLang="en-US" dirty="0" smtClean="0"/>
              <a:t>大小</a:t>
            </a:r>
            <a:endParaRPr kumimoji="1" lang="en-US" altLang="zh-CN" dirty="0" smtClean="0"/>
          </a:p>
          <a:p>
            <a:pPr marL="0" indent="0">
              <a:buNone/>
            </a:pPr>
            <a:r>
              <a:rPr kumimoji="1" lang="en-US" altLang="zh-CN" dirty="0" err="1" smtClean="0">
                <a:solidFill>
                  <a:srgbClr val="FEFAC9"/>
                </a:solidFill>
              </a:rPr>
              <a:t>Javascript</a:t>
            </a:r>
            <a:r>
              <a:rPr kumimoji="1" lang="zh-CN" altLang="en-US" dirty="0" smtClean="0">
                <a:solidFill>
                  <a:srgbClr val="FEFAC9"/>
                </a:solidFill>
              </a:rPr>
              <a:t>属性：</a:t>
            </a:r>
            <a:endParaRPr kumimoji="1" lang="en-US" altLang="zh-CN" dirty="0" smtClean="0">
              <a:solidFill>
                <a:srgbClr val="FEFAC9"/>
              </a:solidFill>
            </a:endParaRPr>
          </a:p>
          <a:p>
            <a:pPr marL="0" indent="0">
              <a:buNone/>
            </a:pPr>
            <a:r>
              <a:rPr kumimoji="1" lang="en-US" altLang="zh-CN" dirty="0" err="1" smtClean="0"/>
              <a:t>window.innerWidth</a:t>
            </a:r>
            <a:r>
              <a:rPr kumimoji="1" lang="en-US" altLang="zh-CN" dirty="0" smtClean="0"/>
              <a:t> and </a:t>
            </a:r>
            <a:r>
              <a:rPr kumimoji="1" lang="en-US" altLang="zh-CN" dirty="0" err="1" smtClean="0"/>
              <a:t>window.innerHeight</a:t>
            </a:r>
            <a:endParaRPr kumimoji="1" lang="en-US" altLang="zh-CN" dirty="0" smtClean="0"/>
          </a:p>
          <a:p>
            <a:pPr marL="0" indent="0">
              <a:buNone/>
            </a:pPr>
            <a:r>
              <a:rPr kumimoji="1" lang="en-US" altLang="zh-CN" dirty="0" smtClean="0">
                <a:solidFill>
                  <a:srgbClr val="FEFAC9"/>
                </a:solidFill>
              </a:rPr>
              <a:t>Media</a:t>
            </a:r>
            <a:r>
              <a:rPr kumimoji="1" lang="zh-CN" altLang="en-US" dirty="0" smtClean="0">
                <a:solidFill>
                  <a:srgbClr val="FEFAC9"/>
                </a:solidFill>
              </a:rPr>
              <a:t> </a:t>
            </a:r>
            <a:r>
              <a:rPr kumimoji="1" lang="en-US" altLang="zh-CN" dirty="0" smtClean="0">
                <a:solidFill>
                  <a:srgbClr val="FEFAC9"/>
                </a:solidFill>
              </a:rPr>
              <a:t>query</a:t>
            </a:r>
            <a:r>
              <a:rPr kumimoji="1" lang="zh-CN" altLang="en-US" dirty="0" smtClean="0">
                <a:solidFill>
                  <a:srgbClr val="FEFAC9"/>
                </a:solidFill>
              </a:rPr>
              <a:t>：</a:t>
            </a:r>
            <a:endParaRPr kumimoji="1" lang="en-US" altLang="zh-CN" dirty="0" smtClean="0">
              <a:solidFill>
                <a:srgbClr val="FEFAC9"/>
              </a:solidFill>
            </a:endParaRPr>
          </a:p>
          <a:p>
            <a:pPr marL="0" indent="0">
              <a:buNone/>
            </a:pPr>
            <a:r>
              <a:rPr kumimoji="1" lang="en-US" altLang="zh-CN" dirty="0" smtClean="0">
                <a:solidFill>
                  <a:srgbClr val="FFFFFF"/>
                </a:solidFill>
              </a:rPr>
              <a:t>-</a:t>
            </a:r>
          </a:p>
          <a:p>
            <a:pPr marL="0" indent="0">
              <a:buNone/>
            </a:pPr>
            <a:r>
              <a:rPr kumimoji="1" lang="en-US" altLang="zh-CN" dirty="0" smtClean="0">
                <a:solidFill>
                  <a:srgbClr val="FEFAC9"/>
                </a:solidFill>
              </a:rPr>
              <a:t>Meta</a:t>
            </a:r>
            <a:r>
              <a:rPr kumimoji="1" lang="zh-CN" altLang="en-US" dirty="0" smtClean="0">
                <a:solidFill>
                  <a:srgbClr val="FEFAC9"/>
                </a:solidFill>
              </a:rPr>
              <a:t> </a:t>
            </a:r>
            <a:r>
              <a:rPr kumimoji="1" lang="en-US" altLang="zh-CN" dirty="0" smtClean="0">
                <a:solidFill>
                  <a:srgbClr val="FEFAC9"/>
                </a:solidFill>
              </a:rPr>
              <a:t>viewport</a:t>
            </a:r>
            <a:r>
              <a:rPr kumimoji="1" lang="zh-CN" altLang="en-US" dirty="0" smtClean="0">
                <a:solidFill>
                  <a:srgbClr val="FEFAC9"/>
                </a:solidFill>
              </a:rPr>
              <a:t>：</a:t>
            </a:r>
            <a:endParaRPr kumimoji="1" lang="en-US" altLang="zh-CN" dirty="0" smtClean="0">
              <a:solidFill>
                <a:srgbClr val="FEFAC9"/>
              </a:solidFill>
            </a:endParaRPr>
          </a:p>
          <a:p>
            <a:pPr marL="0" indent="0">
              <a:buNone/>
            </a:pPr>
            <a:r>
              <a:rPr kumimoji="1" lang="en-US" altLang="zh-CN" dirty="0" smtClean="0">
                <a:solidFill>
                  <a:srgbClr val="FFFFFF"/>
                </a:solidFill>
              </a:rPr>
              <a:t>-</a:t>
            </a:r>
          </a:p>
          <a:p>
            <a:pPr marL="0" indent="0">
              <a:buNone/>
            </a:pPr>
            <a:r>
              <a:rPr kumimoji="1" lang="zh-CN" altLang="en-US" dirty="0" smtClean="0">
                <a:solidFill>
                  <a:srgbClr val="FEFAC9"/>
                </a:solidFill>
              </a:rPr>
              <a:t>浏览器兼容性：</a:t>
            </a:r>
          </a:p>
          <a:p>
            <a:pPr marL="0" indent="0">
              <a:buNone/>
            </a:pPr>
            <a:r>
              <a:rPr kumimoji="1" lang="en-US" altLang="zh-CN" dirty="0" smtClean="0"/>
              <a:t>most</a:t>
            </a:r>
          </a:p>
        </p:txBody>
      </p:sp>
      <p:sp>
        <p:nvSpPr>
          <p:cNvPr id="3" name="标题 2"/>
          <p:cNvSpPr>
            <a:spLocks noGrp="1"/>
          </p:cNvSpPr>
          <p:nvPr>
            <p:ph type="title"/>
          </p:nvPr>
        </p:nvSpPr>
        <p:spPr/>
        <p:txBody>
          <a:bodyPr/>
          <a:lstStyle/>
          <a:p>
            <a:pPr algn="r"/>
            <a:r>
              <a:rPr kumimoji="1" lang="zh-CN" altLang="en-US" dirty="0" smtClean="0"/>
              <a:t>总结一下</a:t>
            </a:r>
            <a:endParaRPr kumimoji="1" lang="zh-CN" altLang="en-US" dirty="0"/>
          </a:p>
        </p:txBody>
      </p:sp>
      <p:sp>
        <p:nvSpPr>
          <p:cNvPr id="4" name="文本框 3"/>
          <p:cNvSpPr txBox="1"/>
          <p:nvPr/>
        </p:nvSpPr>
        <p:spPr>
          <a:xfrm>
            <a:off x="377822" y="691038"/>
            <a:ext cx="3436833" cy="646331"/>
          </a:xfrm>
          <a:prstGeom prst="rect">
            <a:avLst/>
          </a:prstGeom>
          <a:noFill/>
        </p:spPr>
        <p:txBody>
          <a:bodyPr wrap="none" rtlCol="0">
            <a:spAutoFit/>
          </a:bodyPr>
          <a:lstStyle/>
          <a:p>
            <a:r>
              <a:rPr kumimoji="1" lang="en-US" altLang="zh-CN" sz="3600" dirty="0"/>
              <a:t>Visual viewport</a:t>
            </a:r>
            <a:endParaRPr kumimoji="1" lang="zh-CN" altLang="en-US" sz="3600" dirty="0"/>
          </a:p>
        </p:txBody>
      </p:sp>
    </p:spTree>
    <p:extLst>
      <p:ext uri="{BB962C8B-B14F-4D97-AF65-F5344CB8AC3E}">
        <p14:creationId xmlns:p14="http://schemas.microsoft.com/office/powerpoint/2010/main" val="2897650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kumimoji="1" lang="en-US" altLang="zh-CN" dirty="0"/>
              <a:t>web</a:t>
            </a:r>
            <a:r>
              <a:rPr kumimoji="1" lang="zh-CN" altLang="en-US" dirty="0"/>
              <a:t>开发与</a:t>
            </a:r>
            <a:r>
              <a:rPr kumimoji="1" lang="en-US" altLang="zh-CN" dirty="0"/>
              <a:t>native</a:t>
            </a:r>
            <a:r>
              <a:rPr kumimoji="1" lang="zh-CN" altLang="en-US" dirty="0"/>
              <a:t>开发</a:t>
            </a:r>
            <a:r>
              <a:rPr kumimoji="1" lang="zh-CN" altLang="en-US" dirty="0" smtClean="0"/>
              <a:t>的比较</a:t>
            </a:r>
            <a:endParaRPr kumimoji="1" lang="zh-CN" altLang="en-US" dirty="0"/>
          </a:p>
        </p:txBody>
      </p:sp>
      <p:pic>
        <p:nvPicPr>
          <p:cNvPr id="4" name="图片 3"/>
          <p:cNvPicPr>
            <a:picLocks noChangeAspect="1"/>
          </p:cNvPicPr>
          <p:nvPr/>
        </p:nvPicPr>
        <p:blipFill>
          <a:blip r:embed="rId2"/>
          <a:stretch>
            <a:fillRect/>
          </a:stretch>
        </p:blipFill>
        <p:spPr>
          <a:xfrm>
            <a:off x="624777" y="2296235"/>
            <a:ext cx="7807157" cy="1645929"/>
          </a:xfrm>
          <a:prstGeom prst="rect">
            <a:avLst/>
          </a:prstGeom>
        </p:spPr>
      </p:pic>
    </p:spTree>
    <p:extLst>
      <p:ext uri="{BB962C8B-B14F-4D97-AF65-F5344CB8AC3E}">
        <p14:creationId xmlns:p14="http://schemas.microsoft.com/office/powerpoint/2010/main" val="5518896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3999"/>
            <a:ext cx="8229600" cy="4834615"/>
          </a:xfrm>
        </p:spPr>
        <p:txBody>
          <a:bodyPr>
            <a:normAutofit fontScale="92500"/>
          </a:bodyPr>
          <a:lstStyle/>
          <a:p>
            <a:pPr marL="0" indent="0">
              <a:buNone/>
            </a:pPr>
            <a:r>
              <a:rPr kumimoji="1" lang="zh-CN" altLang="en-US" dirty="0" smtClean="0">
                <a:solidFill>
                  <a:schemeClr val="tx2"/>
                </a:solidFill>
              </a:rPr>
              <a:t>描述：</a:t>
            </a:r>
            <a:endParaRPr kumimoji="1" lang="en-US" altLang="zh-CN" dirty="0" smtClean="0">
              <a:solidFill>
                <a:schemeClr val="tx2"/>
              </a:solidFill>
            </a:endParaRPr>
          </a:p>
          <a:p>
            <a:pPr marL="0" indent="0">
              <a:buNone/>
            </a:pPr>
            <a:r>
              <a:rPr kumimoji="1" lang="zh-CN" altLang="en-US" dirty="0"/>
              <a:t>针对某设备浏览器给出的适合用户体验的大小</a:t>
            </a:r>
            <a:endParaRPr kumimoji="1" lang="en-US" altLang="zh-CN" dirty="0"/>
          </a:p>
          <a:p>
            <a:pPr marL="0" indent="0">
              <a:buNone/>
            </a:pPr>
            <a:r>
              <a:rPr kumimoji="1" lang="en-US" altLang="zh-CN" dirty="0" err="1" smtClean="0">
                <a:solidFill>
                  <a:srgbClr val="FEFAC9"/>
                </a:solidFill>
              </a:rPr>
              <a:t>Javascript</a:t>
            </a:r>
            <a:r>
              <a:rPr kumimoji="1" lang="zh-CN" altLang="en-US" dirty="0" smtClean="0">
                <a:solidFill>
                  <a:srgbClr val="FEFAC9"/>
                </a:solidFill>
              </a:rPr>
              <a:t>属性：</a:t>
            </a:r>
            <a:endParaRPr kumimoji="1" lang="en-US" altLang="zh-CN" dirty="0" smtClean="0">
              <a:solidFill>
                <a:srgbClr val="FEFAC9"/>
              </a:solidFill>
            </a:endParaRPr>
          </a:p>
          <a:p>
            <a:pPr marL="0" indent="0">
              <a:buNone/>
            </a:pPr>
            <a:r>
              <a:rPr kumimoji="1" lang="en-US" altLang="zh-CN" dirty="0" err="1"/>
              <a:t>screen.width</a:t>
            </a:r>
            <a:r>
              <a:rPr kumimoji="1" lang="en-US" altLang="zh-CN" dirty="0"/>
              <a:t> and </a:t>
            </a:r>
            <a:r>
              <a:rPr kumimoji="1" lang="en-US" altLang="zh-CN" dirty="0" err="1"/>
              <a:t>screen.height</a:t>
            </a:r>
            <a:endParaRPr kumimoji="1" lang="en-US" altLang="zh-CN" dirty="0" smtClean="0">
              <a:solidFill>
                <a:srgbClr val="FEFAC9"/>
              </a:solidFill>
            </a:endParaRPr>
          </a:p>
          <a:p>
            <a:pPr marL="0" indent="0">
              <a:buNone/>
            </a:pPr>
            <a:r>
              <a:rPr kumimoji="1" lang="en-US" altLang="zh-CN" dirty="0" smtClean="0">
                <a:solidFill>
                  <a:srgbClr val="FEFAC9"/>
                </a:solidFill>
              </a:rPr>
              <a:t>Media</a:t>
            </a:r>
            <a:r>
              <a:rPr kumimoji="1" lang="zh-CN" altLang="en-US" dirty="0" smtClean="0">
                <a:solidFill>
                  <a:srgbClr val="FEFAC9"/>
                </a:solidFill>
              </a:rPr>
              <a:t> </a:t>
            </a:r>
            <a:r>
              <a:rPr kumimoji="1" lang="en-US" altLang="zh-CN" dirty="0" smtClean="0">
                <a:solidFill>
                  <a:srgbClr val="FEFAC9"/>
                </a:solidFill>
              </a:rPr>
              <a:t>query</a:t>
            </a:r>
            <a:r>
              <a:rPr kumimoji="1" lang="zh-CN" altLang="en-US" dirty="0" smtClean="0">
                <a:solidFill>
                  <a:srgbClr val="FEFAC9"/>
                </a:solidFill>
              </a:rPr>
              <a:t>：</a:t>
            </a:r>
            <a:endParaRPr kumimoji="1" lang="en-US" altLang="zh-CN" dirty="0" smtClean="0">
              <a:solidFill>
                <a:srgbClr val="FEFAC9"/>
              </a:solidFill>
            </a:endParaRPr>
          </a:p>
          <a:p>
            <a:pPr marL="0" indent="0">
              <a:buNone/>
            </a:pPr>
            <a:r>
              <a:rPr kumimoji="1" lang="en-US" altLang="zh-CN" dirty="0" smtClean="0"/>
              <a:t>device</a:t>
            </a:r>
            <a:r>
              <a:rPr kumimoji="1" lang="en-US" altLang="zh-CN" dirty="0"/>
              <a:t>-width and device-</a:t>
            </a:r>
            <a:r>
              <a:rPr kumimoji="1" lang="en-US" altLang="zh-CN" dirty="0" smtClean="0"/>
              <a:t>height</a:t>
            </a:r>
          </a:p>
          <a:p>
            <a:pPr marL="0" indent="0">
              <a:buNone/>
            </a:pPr>
            <a:r>
              <a:rPr kumimoji="1" lang="en-US" altLang="zh-CN" dirty="0" smtClean="0">
                <a:solidFill>
                  <a:srgbClr val="FEFAC9"/>
                </a:solidFill>
              </a:rPr>
              <a:t>Meta</a:t>
            </a:r>
            <a:r>
              <a:rPr kumimoji="1" lang="zh-CN" altLang="en-US" dirty="0" smtClean="0">
                <a:solidFill>
                  <a:srgbClr val="FEFAC9"/>
                </a:solidFill>
              </a:rPr>
              <a:t> </a:t>
            </a:r>
            <a:r>
              <a:rPr kumimoji="1" lang="en-US" altLang="zh-CN" dirty="0" smtClean="0">
                <a:solidFill>
                  <a:srgbClr val="FEFAC9"/>
                </a:solidFill>
              </a:rPr>
              <a:t>viewport</a:t>
            </a:r>
            <a:r>
              <a:rPr kumimoji="1" lang="zh-CN" altLang="en-US" dirty="0" smtClean="0">
                <a:solidFill>
                  <a:srgbClr val="FEFAC9"/>
                </a:solidFill>
              </a:rPr>
              <a:t>：</a:t>
            </a:r>
            <a:endParaRPr kumimoji="1" lang="en-US" altLang="zh-CN" dirty="0" smtClean="0">
              <a:solidFill>
                <a:srgbClr val="FEFAC9"/>
              </a:solidFill>
            </a:endParaRPr>
          </a:p>
          <a:p>
            <a:pPr marL="0" indent="0">
              <a:buNone/>
            </a:pPr>
            <a:r>
              <a:rPr kumimoji="1" lang="en-US" altLang="zh-CN" dirty="0" smtClean="0"/>
              <a:t>width</a:t>
            </a:r>
            <a:r>
              <a:rPr kumimoji="1" lang="en-US" altLang="zh-CN" dirty="0"/>
              <a:t>=device-</a:t>
            </a:r>
            <a:r>
              <a:rPr kumimoji="1" lang="en-US" altLang="zh-CN" dirty="0" smtClean="0"/>
              <a:t>width</a:t>
            </a:r>
            <a:endParaRPr kumimoji="1" lang="en-US" altLang="zh-CN" dirty="0">
              <a:solidFill>
                <a:srgbClr val="FFFFFF"/>
              </a:solidFill>
            </a:endParaRPr>
          </a:p>
          <a:p>
            <a:pPr marL="0" indent="0">
              <a:buNone/>
            </a:pPr>
            <a:r>
              <a:rPr kumimoji="1" lang="zh-CN" altLang="en-US" dirty="0" smtClean="0">
                <a:solidFill>
                  <a:srgbClr val="FEFAC9"/>
                </a:solidFill>
              </a:rPr>
              <a:t>浏览器兼容性：</a:t>
            </a:r>
          </a:p>
          <a:p>
            <a:pPr marL="0" indent="0">
              <a:buNone/>
            </a:pPr>
            <a:r>
              <a:rPr kumimoji="1" lang="zh-CN" altLang="en-US" dirty="0" smtClean="0"/>
              <a:t>在有些浏览器中</a:t>
            </a:r>
            <a:r>
              <a:rPr kumimoji="1" lang="zh-CN" altLang="en-US" dirty="0"/>
              <a:t>，</a:t>
            </a:r>
            <a:r>
              <a:rPr kumimoji="1" lang="en-US" altLang="zh-CN" dirty="0" err="1"/>
              <a:t>js</a:t>
            </a:r>
            <a:r>
              <a:rPr kumimoji="1" lang="zh-CN" altLang="en-US" dirty="0"/>
              <a:t>和</a:t>
            </a:r>
            <a:r>
              <a:rPr kumimoji="1" lang="en-US" altLang="zh-CN" dirty="0"/>
              <a:t>media query</a:t>
            </a:r>
            <a:r>
              <a:rPr kumimoji="1" lang="zh-CN" altLang="en-US" dirty="0"/>
              <a:t>中，获取到的是</a:t>
            </a:r>
            <a:r>
              <a:rPr kumimoji="1" lang="en-US" altLang="zh-CN" dirty="0"/>
              <a:t>Ideal viewport</a:t>
            </a:r>
            <a:r>
              <a:rPr kumimoji="1" lang="zh-CN" altLang="en-US" dirty="0"/>
              <a:t>，而在其他浏览器中，获取到的是设备物理像</a:t>
            </a:r>
            <a:r>
              <a:rPr kumimoji="1" lang="zh-CN" altLang="en-US" dirty="0" smtClean="0"/>
              <a:t>素数</a:t>
            </a:r>
            <a:endParaRPr kumimoji="1" lang="en-US" altLang="zh-CN" dirty="0" smtClean="0"/>
          </a:p>
        </p:txBody>
      </p:sp>
      <p:sp>
        <p:nvSpPr>
          <p:cNvPr id="3" name="标题 2"/>
          <p:cNvSpPr>
            <a:spLocks noGrp="1"/>
          </p:cNvSpPr>
          <p:nvPr>
            <p:ph type="title"/>
          </p:nvPr>
        </p:nvSpPr>
        <p:spPr/>
        <p:txBody>
          <a:bodyPr/>
          <a:lstStyle/>
          <a:p>
            <a:pPr algn="r"/>
            <a:r>
              <a:rPr kumimoji="1" lang="zh-CN" altLang="en-US" dirty="0" smtClean="0"/>
              <a:t>总结一下</a:t>
            </a:r>
            <a:endParaRPr kumimoji="1" lang="zh-CN" altLang="en-US" dirty="0"/>
          </a:p>
        </p:txBody>
      </p:sp>
      <p:sp>
        <p:nvSpPr>
          <p:cNvPr id="4" name="文本框 3"/>
          <p:cNvSpPr txBox="1"/>
          <p:nvPr/>
        </p:nvSpPr>
        <p:spPr>
          <a:xfrm>
            <a:off x="377822" y="691038"/>
            <a:ext cx="3052263" cy="646331"/>
          </a:xfrm>
          <a:prstGeom prst="rect">
            <a:avLst/>
          </a:prstGeom>
          <a:noFill/>
        </p:spPr>
        <p:txBody>
          <a:bodyPr wrap="none" rtlCol="0">
            <a:spAutoFit/>
          </a:bodyPr>
          <a:lstStyle/>
          <a:p>
            <a:r>
              <a:rPr kumimoji="1" lang="en-US" altLang="zh-CN" sz="3600" dirty="0" smtClean="0"/>
              <a:t>Ideal </a:t>
            </a:r>
            <a:r>
              <a:rPr kumimoji="1" lang="en-US" altLang="zh-CN" sz="3600" dirty="0"/>
              <a:t>viewport</a:t>
            </a:r>
            <a:endParaRPr kumimoji="1" lang="zh-CN" altLang="en-US" sz="3600" dirty="0"/>
          </a:p>
        </p:txBody>
      </p:sp>
    </p:spTree>
    <p:extLst>
      <p:ext uri="{BB962C8B-B14F-4D97-AF65-F5344CB8AC3E}">
        <p14:creationId xmlns:p14="http://schemas.microsoft.com/office/powerpoint/2010/main" val="2789801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3999"/>
            <a:ext cx="8229600" cy="4834615"/>
          </a:xfrm>
        </p:spPr>
        <p:txBody>
          <a:bodyPr>
            <a:normAutofit lnSpcReduction="10000"/>
          </a:bodyPr>
          <a:lstStyle/>
          <a:p>
            <a:pPr marL="0" indent="0">
              <a:buNone/>
            </a:pPr>
            <a:r>
              <a:rPr kumimoji="1" lang="zh-CN" altLang="en-US" dirty="0" smtClean="0">
                <a:solidFill>
                  <a:schemeClr val="tx2"/>
                </a:solidFill>
              </a:rPr>
              <a:t>描述：</a:t>
            </a:r>
            <a:endParaRPr kumimoji="1" lang="en-US" altLang="zh-CN" dirty="0" smtClean="0">
              <a:solidFill>
                <a:schemeClr val="tx2"/>
              </a:solidFill>
            </a:endParaRPr>
          </a:p>
          <a:p>
            <a:pPr marL="0" indent="0">
              <a:buNone/>
            </a:pPr>
            <a:r>
              <a:rPr kumimoji="1" lang="zh-CN" altLang="en-US" dirty="0" smtClean="0"/>
              <a:t>设备分辨率</a:t>
            </a:r>
            <a:endParaRPr kumimoji="1" lang="en-US" altLang="zh-CN" dirty="0" smtClean="0"/>
          </a:p>
          <a:p>
            <a:pPr marL="0" indent="0">
              <a:buNone/>
            </a:pPr>
            <a:r>
              <a:rPr kumimoji="1" lang="en-US" altLang="zh-CN" dirty="0" err="1" smtClean="0">
                <a:solidFill>
                  <a:srgbClr val="FEFAC9"/>
                </a:solidFill>
              </a:rPr>
              <a:t>Javascript</a:t>
            </a:r>
            <a:r>
              <a:rPr kumimoji="1" lang="zh-CN" altLang="en-US" dirty="0" smtClean="0">
                <a:solidFill>
                  <a:srgbClr val="FEFAC9"/>
                </a:solidFill>
              </a:rPr>
              <a:t>属性：</a:t>
            </a:r>
            <a:endParaRPr kumimoji="1" lang="en-US" altLang="zh-CN" dirty="0" smtClean="0">
              <a:solidFill>
                <a:srgbClr val="FEFAC9"/>
              </a:solidFill>
            </a:endParaRPr>
          </a:p>
          <a:p>
            <a:pPr marL="0" indent="0">
              <a:buNone/>
            </a:pPr>
            <a:r>
              <a:rPr kumimoji="1" lang="en-US" altLang="zh-CN" dirty="0" err="1" smtClean="0"/>
              <a:t>window.devicePixelRatio</a:t>
            </a:r>
            <a:endParaRPr kumimoji="1" lang="en-US" altLang="zh-CN" dirty="0" smtClean="0"/>
          </a:p>
          <a:p>
            <a:pPr marL="0" indent="0">
              <a:buNone/>
            </a:pPr>
            <a:r>
              <a:rPr kumimoji="1" lang="en-US" altLang="zh-CN" dirty="0" smtClean="0">
                <a:solidFill>
                  <a:srgbClr val="FEFAC9"/>
                </a:solidFill>
              </a:rPr>
              <a:t>Media</a:t>
            </a:r>
            <a:r>
              <a:rPr kumimoji="1" lang="zh-CN" altLang="en-US" dirty="0" smtClean="0">
                <a:solidFill>
                  <a:srgbClr val="FEFAC9"/>
                </a:solidFill>
              </a:rPr>
              <a:t> </a:t>
            </a:r>
            <a:r>
              <a:rPr kumimoji="1" lang="en-US" altLang="zh-CN" dirty="0" smtClean="0">
                <a:solidFill>
                  <a:srgbClr val="FEFAC9"/>
                </a:solidFill>
              </a:rPr>
              <a:t>query</a:t>
            </a:r>
            <a:r>
              <a:rPr kumimoji="1" lang="zh-CN" altLang="en-US" dirty="0" smtClean="0">
                <a:solidFill>
                  <a:srgbClr val="FEFAC9"/>
                </a:solidFill>
              </a:rPr>
              <a:t>：</a:t>
            </a:r>
            <a:endParaRPr kumimoji="1" lang="en-US" altLang="zh-CN" dirty="0" smtClean="0">
              <a:solidFill>
                <a:srgbClr val="FEFAC9"/>
              </a:solidFill>
            </a:endParaRPr>
          </a:p>
          <a:p>
            <a:pPr marL="0" indent="0">
              <a:buNone/>
            </a:pPr>
            <a:r>
              <a:rPr kumimoji="1" lang="en-US" altLang="zh-CN" dirty="0" err="1" smtClean="0"/>
              <a:t>webkit</a:t>
            </a:r>
            <a:r>
              <a:rPr kumimoji="1" lang="en-US" altLang="zh-CN" dirty="0"/>
              <a:t>-device-pixel-ration and </a:t>
            </a:r>
            <a:r>
              <a:rPr kumimoji="1" lang="en-US" altLang="zh-CN" dirty="0" smtClean="0"/>
              <a:t>resolution</a:t>
            </a:r>
          </a:p>
          <a:p>
            <a:pPr marL="0" indent="0">
              <a:buNone/>
            </a:pPr>
            <a:r>
              <a:rPr kumimoji="1" lang="en-US" altLang="zh-CN" dirty="0" smtClean="0">
                <a:solidFill>
                  <a:srgbClr val="FEFAC9"/>
                </a:solidFill>
              </a:rPr>
              <a:t>Meta</a:t>
            </a:r>
            <a:r>
              <a:rPr kumimoji="1" lang="zh-CN" altLang="en-US" dirty="0" smtClean="0">
                <a:solidFill>
                  <a:srgbClr val="FEFAC9"/>
                </a:solidFill>
              </a:rPr>
              <a:t> </a:t>
            </a:r>
            <a:r>
              <a:rPr kumimoji="1" lang="en-US" altLang="zh-CN" dirty="0" smtClean="0">
                <a:solidFill>
                  <a:srgbClr val="FEFAC9"/>
                </a:solidFill>
              </a:rPr>
              <a:t>viewport</a:t>
            </a:r>
            <a:r>
              <a:rPr kumimoji="1" lang="zh-CN" altLang="en-US" dirty="0" smtClean="0">
                <a:solidFill>
                  <a:srgbClr val="FEFAC9"/>
                </a:solidFill>
              </a:rPr>
              <a:t>：</a:t>
            </a:r>
            <a:endParaRPr kumimoji="1" lang="en-US" altLang="zh-CN" dirty="0" smtClean="0">
              <a:solidFill>
                <a:srgbClr val="FEFAC9"/>
              </a:solidFill>
            </a:endParaRPr>
          </a:p>
          <a:p>
            <a:pPr marL="0" indent="0">
              <a:buNone/>
            </a:pPr>
            <a:r>
              <a:rPr kumimoji="1" lang="en-US" altLang="zh-CN" dirty="0" smtClean="0"/>
              <a:t>-</a:t>
            </a:r>
            <a:endParaRPr kumimoji="1" lang="en-US" altLang="zh-CN" dirty="0">
              <a:solidFill>
                <a:srgbClr val="FFFFFF"/>
              </a:solidFill>
            </a:endParaRPr>
          </a:p>
          <a:p>
            <a:pPr marL="0" indent="0">
              <a:buNone/>
            </a:pPr>
            <a:r>
              <a:rPr kumimoji="1" lang="zh-CN" altLang="en-US" dirty="0" smtClean="0">
                <a:solidFill>
                  <a:srgbClr val="FEFAC9"/>
                </a:solidFill>
              </a:rPr>
              <a:t>浏览器兼容性：</a:t>
            </a:r>
          </a:p>
          <a:p>
            <a:pPr marL="0" indent="0">
              <a:buNone/>
            </a:pPr>
            <a:r>
              <a:rPr kumimoji="1" lang="en-US" altLang="zh-CN" dirty="0" err="1" smtClean="0"/>
              <a:t>Webkit</a:t>
            </a:r>
            <a:r>
              <a:rPr kumimoji="1" lang="zh-CN" altLang="en-US" dirty="0" smtClean="0"/>
              <a:t>内核的浏览器使用第一种</a:t>
            </a:r>
            <a:r>
              <a:rPr kumimoji="1" lang="en-US" altLang="zh-CN" dirty="0" smtClean="0"/>
              <a:t>media</a:t>
            </a:r>
            <a:r>
              <a:rPr kumimoji="1" lang="zh-CN" altLang="en-US" dirty="0" smtClean="0"/>
              <a:t> </a:t>
            </a:r>
            <a:r>
              <a:rPr kumimoji="1" lang="en-US" altLang="zh-CN" dirty="0" smtClean="0"/>
              <a:t>query</a:t>
            </a:r>
            <a:r>
              <a:rPr kumimoji="1" lang="zh-CN" altLang="en-US" dirty="0" smtClean="0"/>
              <a:t>形式，其他浏览器使用第二种。</a:t>
            </a:r>
            <a:endParaRPr kumimoji="1" lang="en-US" altLang="zh-CN" dirty="0" smtClean="0"/>
          </a:p>
        </p:txBody>
      </p:sp>
      <p:sp>
        <p:nvSpPr>
          <p:cNvPr id="3" name="标题 2"/>
          <p:cNvSpPr>
            <a:spLocks noGrp="1"/>
          </p:cNvSpPr>
          <p:nvPr>
            <p:ph type="title"/>
          </p:nvPr>
        </p:nvSpPr>
        <p:spPr/>
        <p:txBody>
          <a:bodyPr/>
          <a:lstStyle/>
          <a:p>
            <a:pPr algn="r"/>
            <a:r>
              <a:rPr kumimoji="1" lang="zh-CN" altLang="en-US" dirty="0" smtClean="0"/>
              <a:t>总结一下</a:t>
            </a:r>
            <a:endParaRPr kumimoji="1" lang="zh-CN" altLang="en-US" dirty="0"/>
          </a:p>
        </p:txBody>
      </p:sp>
      <p:sp>
        <p:nvSpPr>
          <p:cNvPr id="4" name="文本框 3"/>
          <p:cNvSpPr txBox="1"/>
          <p:nvPr/>
        </p:nvSpPr>
        <p:spPr>
          <a:xfrm>
            <a:off x="377822" y="691038"/>
            <a:ext cx="2223686" cy="646331"/>
          </a:xfrm>
          <a:prstGeom prst="rect">
            <a:avLst/>
          </a:prstGeom>
          <a:noFill/>
        </p:spPr>
        <p:txBody>
          <a:bodyPr wrap="none" rtlCol="0">
            <a:spAutoFit/>
          </a:bodyPr>
          <a:lstStyle/>
          <a:p>
            <a:r>
              <a:rPr kumimoji="1" lang="en-US" altLang="zh-CN" sz="3600" dirty="0"/>
              <a:t>resolution</a:t>
            </a:r>
            <a:endParaRPr kumimoji="1" lang="zh-CN" altLang="en-US" sz="3600" dirty="0"/>
          </a:p>
        </p:txBody>
      </p:sp>
    </p:spTree>
    <p:extLst>
      <p:ext uri="{BB962C8B-B14F-4D97-AF65-F5344CB8AC3E}">
        <p14:creationId xmlns:p14="http://schemas.microsoft.com/office/powerpoint/2010/main" val="2352532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3999"/>
            <a:ext cx="8229600" cy="4834615"/>
          </a:xfrm>
        </p:spPr>
        <p:txBody>
          <a:bodyPr>
            <a:normAutofit/>
          </a:bodyPr>
          <a:lstStyle/>
          <a:p>
            <a:pPr marL="0" indent="0">
              <a:buNone/>
            </a:pPr>
            <a:r>
              <a:rPr kumimoji="1" lang="zh-CN" altLang="en-US" dirty="0" smtClean="0">
                <a:solidFill>
                  <a:schemeClr val="tx2"/>
                </a:solidFill>
              </a:rPr>
              <a:t>描述：</a:t>
            </a:r>
            <a:endParaRPr kumimoji="1" lang="en-US" altLang="zh-CN" dirty="0" smtClean="0">
              <a:solidFill>
                <a:schemeClr val="tx2"/>
              </a:solidFill>
            </a:endParaRPr>
          </a:p>
          <a:p>
            <a:pPr marL="0" indent="0">
              <a:buNone/>
            </a:pPr>
            <a:r>
              <a:rPr kumimoji="1" lang="zh-CN" altLang="en-US" dirty="0" smtClean="0"/>
              <a:t>设备的方向</a:t>
            </a:r>
            <a:endParaRPr kumimoji="1" lang="en-US" altLang="zh-CN" dirty="0" smtClean="0"/>
          </a:p>
          <a:p>
            <a:pPr marL="0" indent="0">
              <a:buNone/>
            </a:pPr>
            <a:r>
              <a:rPr kumimoji="1" lang="en-US" altLang="zh-CN" dirty="0" err="1" smtClean="0">
                <a:solidFill>
                  <a:srgbClr val="FEFAC9"/>
                </a:solidFill>
              </a:rPr>
              <a:t>Javascript</a:t>
            </a:r>
            <a:r>
              <a:rPr kumimoji="1" lang="zh-CN" altLang="en-US" dirty="0" smtClean="0">
                <a:solidFill>
                  <a:srgbClr val="FEFAC9"/>
                </a:solidFill>
              </a:rPr>
              <a:t>属性：</a:t>
            </a:r>
            <a:endParaRPr kumimoji="1" lang="en-US" altLang="zh-CN" dirty="0" smtClean="0">
              <a:solidFill>
                <a:srgbClr val="FEFAC9"/>
              </a:solidFill>
            </a:endParaRPr>
          </a:p>
          <a:p>
            <a:pPr marL="0" indent="0">
              <a:buNone/>
            </a:pPr>
            <a:r>
              <a:rPr kumimoji="1" lang="en-US" altLang="zh-CN" dirty="0" err="1"/>
              <a:t>w</a:t>
            </a:r>
            <a:r>
              <a:rPr kumimoji="1" lang="en-US" altLang="zh-CN" dirty="0" err="1" smtClean="0"/>
              <a:t>indow.orientation</a:t>
            </a:r>
            <a:endParaRPr kumimoji="1" lang="en-US" altLang="zh-CN" dirty="0" smtClean="0"/>
          </a:p>
          <a:p>
            <a:pPr marL="0" indent="0">
              <a:buNone/>
            </a:pPr>
            <a:r>
              <a:rPr kumimoji="1" lang="en-US" altLang="zh-CN" dirty="0" smtClean="0">
                <a:solidFill>
                  <a:srgbClr val="FEFAC9"/>
                </a:solidFill>
              </a:rPr>
              <a:t>Media</a:t>
            </a:r>
            <a:r>
              <a:rPr kumimoji="1" lang="zh-CN" altLang="en-US" dirty="0" smtClean="0">
                <a:solidFill>
                  <a:srgbClr val="FEFAC9"/>
                </a:solidFill>
              </a:rPr>
              <a:t> </a:t>
            </a:r>
            <a:r>
              <a:rPr kumimoji="1" lang="en-US" altLang="zh-CN" dirty="0" smtClean="0">
                <a:solidFill>
                  <a:srgbClr val="FEFAC9"/>
                </a:solidFill>
              </a:rPr>
              <a:t>query</a:t>
            </a:r>
            <a:r>
              <a:rPr kumimoji="1" lang="zh-CN" altLang="en-US" dirty="0" smtClean="0">
                <a:solidFill>
                  <a:srgbClr val="FEFAC9"/>
                </a:solidFill>
              </a:rPr>
              <a:t>：</a:t>
            </a:r>
            <a:endParaRPr kumimoji="1" lang="en-US" altLang="zh-CN" dirty="0" smtClean="0">
              <a:solidFill>
                <a:srgbClr val="FEFAC9"/>
              </a:solidFill>
            </a:endParaRPr>
          </a:p>
          <a:p>
            <a:pPr marL="0" indent="0">
              <a:buNone/>
            </a:pPr>
            <a:r>
              <a:rPr kumimoji="1" lang="en-US" altLang="zh-CN" dirty="0" smtClean="0"/>
              <a:t>orientation</a:t>
            </a:r>
          </a:p>
          <a:p>
            <a:pPr marL="0" indent="0">
              <a:buNone/>
            </a:pPr>
            <a:r>
              <a:rPr kumimoji="1" lang="en-US" altLang="zh-CN" dirty="0" smtClean="0">
                <a:solidFill>
                  <a:srgbClr val="FEFAC9"/>
                </a:solidFill>
              </a:rPr>
              <a:t>Meta</a:t>
            </a:r>
            <a:r>
              <a:rPr kumimoji="1" lang="zh-CN" altLang="en-US" dirty="0" smtClean="0">
                <a:solidFill>
                  <a:srgbClr val="FEFAC9"/>
                </a:solidFill>
              </a:rPr>
              <a:t> </a:t>
            </a:r>
            <a:r>
              <a:rPr kumimoji="1" lang="en-US" altLang="zh-CN" dirty="0" smtClean="0">
                <a:solidFill>
                  <a:srgbClr val="FEFAC9"/>
                </a:solidFill>
              </a:rPr>
              <a:t>viewport</a:t>
            </a:r>
            <a:r>
              <a:rPr kumimoji="1" lang="zh-CN" altLang="en-US" dirty="0" smtClean="0">
                <a:solidFill>
                  <a:srgbClr val="FEFAC9"/>
                </a:solidFill>
              </a:rPr>
              <a:t>：</a:t>
            </a:r>
            <a:endParaRPr kumimoji="1" lang="en-US" altLang="zh-CN" dirty="0" smtClean="0">
              <a:solidFill>
                <a:srgbClr val="FEFAC9"/>
              </a:solidFill>
            </a:endParaRPr>
          </a:p>
          <a:p>
            <a:pPr marL="0" indent="0">
              <a:buNone/>
            </a:pPr>
            <a:r>
              <a:rPr kumimoji="1" lang="en-US" altLang="zh-CN" dirty="0" smtClean="0"/>
              <a:t>-</a:t>
            </a:r>
            <a:endParaRPr kumimoji="1" lang="en-US" altLang="zh-CN" dirty="0">
              <a:solidFill>
                <a:srgbClr val="FFFFFF"/>
              </a:solidFill>
            </a:endParaRPr>
          </a:p>
          <a:p>
            <a:pPr marL="0" indent="0">
              <a:buNone/>
            </a:pPr>
            <a:r>
              <a:rPr kumimoji="1" lang="zh-CN" altLang="en-US" dirty="0" smtClean="0">
                <a:solidFill>
                  <a:srgbClr val="FEFAC9"/>
                </a:solidFill>
              </a:rPr>
              <a:t>浏览器兼容性：</a:t>
            </a:r>
          </a:p>
          <a:p>
            <a:pPr marL="0" indent="0">
              <a:buNone/>
            </a:pPr>
            <a:r>
              <a:rPr kumimoji="1" lang="en-US" altLang="zh-CN" dirty="0" smtClean="0"/>
              <a:t>Media query</a:t>
            </a:r>
            <a:r>
              <a:rPr kumimoji="1" lang="zh-CN" altLang="en-US" dirty="0" smtClean="0"/>
              <a:t>所有浏览器都支持，</a:t>
            </a:r>
            <a:r>
              <a:rPr kumimoji="1" lang="en-US" altLang="zh-CN" dirty="0" err="1" smtClean="0"/>
              <a:t>js</a:t>
            </a:r>
            <a:r>
              <a:rPr kumimoji="1" lang="zh-CN" altLang="en-US" dirty="0" smtClean="0"/>
              <a:t>大部分支持</a:t>
            </a:r>
            <a:endParaRPr kumimoji="1" lang="en-US" altLang="zh-CN" dirty="0" smtClean="0"/>
          </a:p>
        </p:txBody>
      </p:sp>
      <p:sp>
        <p:nvSpPr>
          <p:cNvPr id="3" name="标题 2"/>
          <p:cNvSpPr>
            <a:spLocks noGrp="1"/>
          </p:cNvSpPr>
          <p:nvPr>
            <p:ph type="title"/>
          </p:nvPr>
        </p:nvSpPr>
        <p:spPr/>
        <p:txBody>
          <a:bodyPr/>
          <a:lstStyle/>
          <a:p>
            <a:pPr algn="r"/>
            <a:r>
              <a:rPr kumimoji="1" lang="zh-CN" altLang="en-US" dirty="0" smtClean="0"/>
              <a:t>总结一下</a:t>
            </a:r>
            <a:endParaRPr kumimoji="1" lang="zh-CN" altLang="en-US" dirty="0"/>
          </a:p>
        </p:txBody>
      </p:sp>
      <p:sp>
        <p:nvSpPr>
          <p:cNvPr id="4" name="文本框 3"/>
          <p:cNvSpPr txBox="1"/>
          <p:nvPr/>
        </p:nvSpPr>
        <p:spPr>
          <a:xfrm>
            <a:off x="377822" y="691038"/>
            <a:ext cx="2550022" cy="646331"/>
          </a:xfrm>
          <a:prstGeom prst="rect">
            <a:avLst/>
          </a:prstGeom>
          <a:noFill/>
        </p:spPr>
        <p:txBody>
          <a:bodyPr wrap="none" rtlCol="0">
            <a:spAutoFit/>
          </a:bodyPr>
          <a:lstStyle/>
          <a:p>
            <a:r>
              <a:rPr kumimoji="1" lang="en-US" altLang="zh-CN" sz="3600" dirty="0" smtClean="0"/>
              <a:t>Orientation</a:t>
            </a:r>
            <a:endParaRPr kumimoji="1" lang="zh-CN" altLang="en-US" sz="3600" dirty="0"/>
          </a:p>
        </p:txBody>
      </p:sp>
    </p:spTree>
    <p:extLst>
      <p:ext uri="{BB962C8B-B14F-4D97-AF65-F5344CB8AC3E}">
        <p14:creationId xmlns:p14="http://schemas.microsoft.com/office/powerpoint/2010/main" val="13911270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383648"/>
            <a:ext cx="8229600" cy="1219200"/>
          </a:xfrm>
        </p:spPr>
        <p:txBody>
          <a:bodyPr/>
          <a:lstStyle/>
          <a:p>
            <a:pPr algn="ctr"/>
            <a:r>
              <a:rPr kumimoji="1" lang="en-US" altLang="zh-CN" dirty="0" smtClean="0"/>
              <a:t>CSS</a:t>
            </a:r>
            <a:endParaRPr kumimoji="1" lang="zh-CN" altLang="en-US" dirty="0"/>
          </a:p>
        </p:txBody>
      </p:sp>
    </p:spTree>
    <p:extLst>
      <p:ext uri="{BB962C8B-B14F-4D97-AF65-F5344CB8AC3E}">
        <p14:creationId xmlns:p14="http://schemas.microsoft.com/office/powerpoint/2010/main" val="40984108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3999"/>
            <a:ext cx="8229600" cy="4834615"/>
          </a:xfrm>
        </p:spPr>
        <p:txBody>
          <a:bodyPr>
            <a:normAutofit/>
          </a:bodyPr>
          <a:lstStyle/>
          <a:p>
            <a:pPr marL="0" indent="0">
              <a:buNone/>
            </a:pPr>
            <a:r>
              <a:rPr kumimoji="1" lang="zh-CN" altLang="zh-CN" dirty="0"/>
              <a:t> </a:t>
            </a:r>
            <a:r>
              <a:rPr kumimoji="1" lang="zh-CN" altLang="en-US" dirty="0" smtClean="0"/>
              <a:t>  移动端对于</a:t>
            </a:r>
            <a:r>
              <a:rPr kumimoji="1" lang="en-US" altLang="zh-CN" dirty="0" err="1"/>
              <a:t>css</a:t>
            </a:r>
            <a:r>
              <a:rPr kumimoji="1" lang="zh-CN" altLang="en-US" dirty="0"/>
              <a:t>标准</a:t>
            </a:r>
            <a:r>
              <a:rPr kumimoji="1" lang="zh-CN" altLang="en-US" dirty="0" smtClean="0"/>
              <a:t>的支持更好一些</a:t>
            </a:r>
            <a:endParaRPr kumimoji="1" lang="en-US" altLang="zh-CN" dirty="0" smtClean="0"/>
          </a:p>
          <a:p>
            <a:pPr marL="0" indent="0">
              <a:buNone/>
            </a:pPr>
            <a:r>
              <a:rPr kumimoji="1" lang="zh-CN" altLang="zh-CN" dirty="0"/>
              <a:t> </a:t>
            </a:r>
            <a:r>
              <a:rPr kumimoji="1" lang="zh-CN" altLang="en-US" dirty="0" smtClean="0"/>
              <a:t>  可以不用考虑</a:t>
            </a:r>
            <a:r>
              <a:rPr kumimoji="1" lang="en-US" altLang="zh-CN" dirty="0" smtClean="0"/>
              <a:t>ie6-8</a:t>
            </a:r>
            <a:r>
              <a:rPr kumimoji="1" lang="zh-CN" altLang="en-US" dirty="0" smtClean="0"/>
              <a:t>了</a:t>
            </a:r>
            <a:endParaRPr kumimoji="1" lang="en-US" altLang="zh-CN" dirty="0" smtClean="0"/>
          </a:p>
          <a:p>
            <a:pPr marL="0" indent="0">
              <a:buNone/>
            </a:pPr>
            <a:r>
              <a:rPr kumimoji="1" lang="zh-CN" altLang="zh-CN" dirty="0"/>
              <a:t> </a:t>
            </a:r>
            <a:r>
              <a:rPr kumimoji="1" lang="zh-CN" altLang="en-US" dirty="0" smtClean="0"/>
              <a:t>  选择器更加丰富了</a:t>
            </a:r>
            <a:endParaRPr kumimoji="1" lang="en-US" altLang="zh-CN" dirty="0" smtClean="0"/>
          </a:p>
          <a:p>
            <a:pPr marL="0" indent="0">
              <a:buNone/>
            </a:pPr>
            <a:r>
              <a:rPr kumimoji="1" lang="zh-CN" altLang="zh-CN" dirty="0"/>
              <a:t> </a:t>
            </a:r>
            <a:r>
              <a:rPr kumimoji="1" lang="zh-CN" altLang="en-US" dirty="0" smtClean="0"/>
              <a:t>  可以使用</a:t>
            </a:r>
            <a:r>
              <a:rPr kumimoji="1" lang="en-US" altLang="zh-CN" dirty="0" smtClean="0"/>
              <a:t>box-sizing</a:t>
            </a:r>
            <a:r>
              <a:rPr kumimoji="1" lang="zh-CN" altLang="en-US" dirty="0" smtClean="0"/>
              <a:t>设置合模型了</a:t>
            </a:r>
            <a:endParaRPr kumimoji="1" lang="en-US" altLang="zh-CN" dirty="0" smtClean="0"/>
          </a:p>
          <a:p>
            <a:pPr marL="0" indent="0">
              <a:buNone/>
            </a:pPr>
            <a:r>
              <a:rPr kumimoji="1" lang="zh-CN" altLang="zh-CN" dirty="0"/>
              <a:t> </a:t>
            </a:r>
            <a:r>
              <a:rPr kumimoji="1" lang="zh-CN" altLang="en-US" dirty="0" smtClean="0"/>
              <a:t>  可以使用</a:t>
            </a:r>
            <a:r>
              <a:rPr kumimoji="1" lang="en-US" altLang="zh-CN" dirty="0" smtClean="0"/>
              <a:t>css3</a:t>
            </a:r>
            <a:r>
              <a:rPr kumimoji="1" lang="zh-CN" altLang="en-US" dirty="0" smtClean="0"/>
              <a:t>的一些特性简化</a:t>
            </a:r>
            <a:r>
              <a:rPr kumimoji="1" lang="en-US" altLang="zh-CN" dirty="0" err="1" smtClean="0"/>
              <a:t>dom</a:t>
            </a:r>
            <a:r>
              <a:rPr kumimoji="1" lang="zh-CN" altLang="en-US" dirty="0" smtClean="0"/>
              <a:t>结构</a:t>
            </a:r>
            <a:endParaRPr kumimoji="1" lang="en-US" altLang="zh-CN" dirty="0" smtClean="0"/>
          </a:p>
          <a:p>
            <a:pPr marL="0" indent="0">
              <a:buNone/>
            </a:pPr>
            <a:r>
              <a:rPr kumimoji="1" lang="zh-CN" altLang="zh-CN" dirty="0"/>
              <a:t> </a:t>
            </a:r>
            <a:r>
              <a:rPr kumimoji="1" lang="zh-CN" altLang="en-US" dirty="0" smtClean="0"/>
              <a:t>  可以使用</a:t>
            </a:r>
            <a:r>
              <a:rPr kumimoji="1" lang="en-US" altLang="zh-CN" dirty="0" smtClean="0"/>
              <a:t>transition</a:t>
            </a:r>
            <a:r>
              <a:rPr kumimoji="1" lang="zh-CN" altLang="en-US" dirty="0" smtClean="0"/>
              <a:t>和</a:t>
            </a:r>
            <a:r>
              <a:rPr kumimoji="1" lang="en-US" altLang="zh-CN" dirty="0" smtClean="0"/>
              <a:t>animation</a:t>
            </a:r>
            <a:r>
              <a:rPr kumimoji="1" lang="zh-CN" altLang="en-US" dirty="0" smtClean="0"/>
              <a:t>制作动画了</a:t>
            </a:r>
            <a:endParaRPr kumimoji="1" lang="zh-CN" altLang="en-US" dirty="0"/>
          </a:p>
        </p:txBody>
      </p:sp>
      <p:sp>
        <p:nvSpPr>
          <p:cNvPr id="3" name="标题 2"/>
          <p:cNvSpPr>
            <a:spLocks noGrp="1"/>
          </p:cNvSpPr>
          <p:nvPr>
            <p:ph type="title"/>
          </p:nvPr>
        </p:nvSpPr>
        <p:spPr/>
        <p:txBody>
          <a:bodyPr/>
          <a:lstStyle/>
          <a:p>
            <a:pPr algn="r"/>
            <a:r>
              <a:rPr kumimoji="1" lang="en-US" altLang="zh-CN" dirty="0" smtClean="0"/>
              <a:t>CSS</a:t>
            </a:r>
            <a:endParaRPr kumimoji="1" lang="zh-CN" altLang="en-US" dirty="0"/>
          </a:p>
        </p:txBody>
      </p:sp>
      <p:sp>
        <p:nvSpPr>
          <p:cNvPr id="4" name="文本框 3"/>
          <p:cNvSpPr txBox="1"/>
          <p:nvPr/>
        </p:nvSpPr>
        <p:spPr>
          <a:xfrm>
            <a:off x="377822" y="691038"/>
            <a:ext cx="1107996" cy="646331"/>
          </a:xfrm>
          <a:prstGeom prst="rect">
            <a:avLst/>
          </a:prstGeom>
          <a:noFill/>
        </p:spPr>
        <p:txBody>
          <a:bodyPr wrap="none" rtlCol="0">
            <a:spAutoFit/>
          </a:bodyPr>
          <a:lstStyle/>
          <a:p>
            <a:r>
              <a:rPr kumimoji="1" lang="zh-CN" altLang="en-US" sz="3600" dirty="0" smtClean="0"/>
              <a:t>优点</a:t>
            </a:r>
            <a:endParaRPr kumimoji="1" lang="zh-CN" altLang="en-US" sz="3600" dirty="0"/>
          </a:p>
        </p:txBody>
      </p:sp>
    </p:spTree>
    <p:extLst>
      <p:ext uri="{BB962C8B-B14F-4D97-AF65-F5344CB8AC3E}">
        <p14:creationId xmlns:p14="http://schemas.microsoft.com/office/powerpoint/2010/main" val="21464759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02608" y="1523999"/>
            <a:ext cx="7884192" cy="4834615"/>
          </a:xfrm>
        </p:spPr>
        <p:txBody>
          <a:bodyPr>
            <a:normAutofit/>
          </a:bodyPr>
          <a:lstStyle/>
          <a:p>
            <a:pPr marL="0" indent="0">
              <a:buNone/>
            </a:pPr>
            <a:r>
              <a:rPr kumimoji="1" lang="zh-CN" altLang="en-US" dirty="0" smtClean="0"/>
              <a:t>一些</a:t>
            </a:r>
            <a:r>
              <a:rPr kumimoji="1" lang="en-US" altLang="zh-CN" dirty="0"/>
              <a:t>css3</a:t>
            </a:r>
            <a:r>
              <a:rPr kumimoji="1" lang="zh-CN" altLang="en-US" dirty="0"/>
              <a:t>的属性需要</a:t>
            </a:r>
            <a:r>
              <a:rPr kumimoji="1" lang="zh-CN" altLang="en-US" dirty="0" smtClean="0"/>
              <a:t>添加前缀，使用关键特性的时候，需要进行真机测试。</a:t>
            </a:r>
            <a:endParaRPr kumimoji="1" lang="zh-CN" altLang="en-US" dirty="0"/>
          </a:p>
          <a:p>
            <a:pPr marL="0" indent="0">
              <a:buNone/>
            </a:pPr>
            <a:r>
              <a:rPr kumimoji="1" lang="zh-CN" altLang="en-US" dirty="0" smtClean="0"/>
              <a:t>一些</a:t>
            </a:r>
            <a:r>
              <a:rPr kumimoji="1" lang="zh-CN" altLang="en-US" dirty="0"/>
              <a:t>消耗性能高的样式，使用时要慎重，尽量避免大面积</a:t>
            </a:r>
            <a:r>
              <a:rPr kumimoji="1" lang="zh-CN" altLang="en-US" dirty="0" smtClean="0"/>
              <a:t>使用。</a:t>
            </a:r>
            <a:endParaRPr kumimoji="1" lang="en-US" altLang="zh-CN" dirty="0" smtClean="0"/>
          </a:p>
          <a:p>
            <a:pPr marL="0" indent="0">
              <a:buNone/>
            </a:pPr>
            <a:r>
              <a:rPr kumimoji="1" lang="zh-CN" altLang="en-US" dirty="0" smtClean="0"/>
              <a:t>有些特性的行为和</a:t>
            </a:r>
            <a:r>
              <a:rPr kumimoji="1" lang="en-US" altLang="zh-CN" dirty="0" smtClean="0"/>
              <a:t>pc</a:t>
            </a:r>
            <a:r>
              <a:rPr kumimoji="1" lang="zh-CN" altLang="en-US" dirty="0" smtClean="0"/>
              <a:t>上是不一样的。</a:t>
            </a:r>
            <a:endParaRPr kumimoji="1" lang="en-US" altLang="zh-CN" dirty="0" smtClean="0"/>
          </a:p>
          <a:p>
            <a:pPr marL="0" indent="0">
              <a:buNone/>
            </a:pPr>
            <a:r>
              <a:rPr kumimoji="1" lang="zh-CN" altLang="en-US" dirty="0" smtClean="0"/>
              <a:t>有些特性是有缺陷的。</a:t>
            </a:r>
            <a:endParaRPr kumimoji="1" lang="en-US" altLang="zh-CN" dirty="0" smtClean="0"/>
          </a:p>
          <a:p>
            <a:pPr marL="0" indent="0">
              <a:buNone/>
            </a:pPr>
            <a:r>
              <a:rPr kumimoji="1" lang="zh-CN" altLang="en-US" dirty="0" smtClean="0"/>
              <a:t>有些低端设备没有</a:t>
            </a:r>
            <a:r>
              <a:rPr kumimoji="1" lang="en-US" altLang="zh-CN" dirty="0" err="1" smtClean="0"/>
              <a:t>gpu</a:t>
            </a:r>
            <a:r>
              <a:rPr kumimoji="1" lang="zh-CN" altLang="en-US" dirty="0" smtClean="0"/>
              <a:t>，导致使用</a:t>
            </a:r>
            <a:r>
              <a:rPr kumimoji="1" lang="en-US" altLang="zh-CN" dirty="0"/>
              <a:t>transition</a:t>
            </a:r>
            <a:r>
              <a:rPr kumimoji="1" lang="zh-CN" altLang="en-US" dirty="0"/>
              <a:t>和</a:t>
            </a:r>
            <a:r>
              <a:rPr kumimoji="1" lang="en-US" altLang="zh-CN" dirty="0" smtClean="0"/>
              <a:t>animation</a:t>
            </a:r>
            <a:r>
              <a:rPr kumimoji="1" lang="zh-CN" altLang="en-US" dirty="0" smtClean="0"/>
              <a:t>的时候，性能比较差。</a:t>
            </a:r>
            <a:endParaRPr kumimoji="1" lang="zh-CN" altLang="en-US" dirty="0"/>
          </a:p>
        </p:txBody>
      </p:sp>
      <p:sp>
        <p:nvSpPr>
          <p:cNvPr id="3" name="标题 2"/>
          <p:cNvSpPr>
            <a:spLocks noGrp="1"/>
          </p:cNvSpPr>
          <p:nvPr>
            <p:ph type="title"/>
          </p:nvPr>
        </p:nvSpPr>
        <p:spPr/>
        <p:txBody>
          <a:bodyPr/>
          <a:lstStyle/>
          <a:p>
            <a:pPr algn="r"/>
            <a:r>
              <a:rPr kumimoji="1" lang="en-US" altLang="zh-CN" dirty="0" smtClean="0"/>
              <a:t>CSS</a:t>
            </a:r>
            <a:endParaRPr kumimoji="1" lang="zh-CN" altLang="en-US" dirty="0"/>
          </a:p>
        </p:txBody>
      </p:sp>
      <p:sp>
        <p:nvSpPr>
          <p:cNvPr id="4" name="文本框 3"/>
          <p:cNvSpPr txBox="1"/>
          <p:nvPr/>
        </p:nvSpPr>
        <p:spPr>
          <a:xfrm>
            <a:off x="377822" y="691038"/>
            <a:ext cx="1107996" cy="646331"/>
          </a:xfrm>
          <a:prstGeom prst="rect">
            <a:avLst/>
          </a:prstGeom>
          <a:noFill/>
        </p:spPr>
        <p:txBody>
          <a:bodyPr wrap="none" rtlCol="0">
            <a:spAutoFit/>
          </a:bodyPr>
          <a:lstStyle/>
          <a:p>
            <a:r>
              <a:rPr kumimoji="1" lang="zh-CN" altLang="en-US" sz="3600" dirty="0" smtClean="0"/>
              <a:t>不足</a:t>
            </a:r>
            <a:endParaRPr kumimoji="1" lang="zh-CN" altLang="en-US" sz="3600" dirty="0"/>
          </a:p>
        </p:txBody>
      </p:sp>
    </p:spTree>
    <p:extLst>
      <p:ext uri="{BB962C8B-B14F-4D97-AF65-F5344CB8AC3E}">
        <p14:creationId xmlns:p14="http://schemas.microsoft.com/office/powerpoint/2010/main" val="34605081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02608" y="1523999"/>
            <a:ext cx="7884192" cy="4834615"/>
          </a:xfrm>
        </p:spPr>
        <p:txBody>
          <a:bodyPr>
            <a:normAutofit/>
          </a:bodyPr>
          <a:lstStyle/>
          <a:p>
            <a:pPr marL="0" indent="0">
              <a:buNone/>
            </a:pPr>
            <a:r>
              <a:rPr kumimoji="1" lang="zh-CN" altLang="en-US" dirty="0" smtClean="0"/>
              <a:t>在手机上的交互行为和</a:t>
            </a:r>
            <a:r>
              <a:rPr kumimoji="1" lang="en-US" altLang="zh-CN" dirty="0" smtClean="0"/>
              <a:t>pc</a:t>
            </a:r>
            <a:r>
              <a:rPr kumimoji="1" lang="zh-CN" altLang="en-US" dirty="0" smtClean="0"/>
              <a:t>上是不一样的。</a:t>
            </a:r>
            <a:endParaRPr kumimoji="1" lang="en-US" altLang="zh-CN" dirty="0" smtClean="0"/>
          </a:p>
          <a:p>
            <a:pPr marL="0" indent="0">
              <a:buNone/>
            </a:pPr>
            <a:r>
              <a:rPr kumimoji="1" lang="zh-CN" altLang="en-US" dirty="0" smtClean="0"/>
              <a:t>并不是所有浏览器都支持。</a:t>
            </a:r>
            <a:endParaRPr kumimoji="1" lang="en-US" altLang="zh-CN" dirty="0" smtClean="0"/>
          </a:p>
          <a:p>
            <a:pPr marL="0" indent="0">
              <a:buNone/>
            </a:pPr>
            <a:r>
              <a:rPr kumimoji="1" lang="zh-CN" altLang="en-US" dirty="0" smtClean="0"/>
              <a:t>查看例子。</a:t>
            </a:r>
            <a:endParaRPr kumimoji="1" lang="en-US" altLang="zh-CN" dirty="0" smtClean="0"/>
          </a:p>
        </p:txBody>
      </p:sp>
      <p:sp>
        <p:nvSpPr>
          <p:cNvPr id="3" name="标题 2"/>
          <p:cNvSpPr>
            <a:spLocks noGrp="1"/>
          </p:cNvSpPr>
          <p:nvPr>
            <p:ph type="title"/>
          </p:nvPr>
        </p:nvSpPr>
        <p:spPr/>
        <p:txBody>
          <a:bodyPr/>
          <a:lstStyle/>
          <a:p>
            <a:pPr algn="r"/>
            <a:r>
              <a:rPr kumimoji="1" lang="en-US" altLang="zh-CN" dirty="0" smtClean="0"/>
              <a:t>CSS</a:t>
            </a:r>
            <a:endParaRPr kumimoji="1" lang="zh-CN" altLang="en-US" dirty="0"/>
          </a:p>
        </p:txBody>
      </p:sp>
      <p:sp>
        <p:nvSpPr>
          <p:cNvPr id="4" name="文本框 3"/>
          <p:cNvSpPr txBox="1"/>
          <p:nvPr/>
        </p:nvSpPr>
        <p:spPr>
          <a:xfrm>
            <a:off x="377822" y="691038"/>
            <a:ext cx="1441420" cy="646331"/>
          </a:xfrm>
          <a:prstGeom prst="rect">
            <a:avLst/>
          </a:prstGeom>
          <a:noFill/>
        </p:spPr>
        <p:txBody>
          <a:bodyPr wrap="none" rtlCol="0">
            <a:spAutoFit/>
          </a:bodyPr>
          <a:lstStyle/>
          <a:p>
            <a:r>
              <a:rPr kumimoji="1" lang="en-US" altLang="zh-CN" sz="3600" dirty="0" smtClean="0"/>
              <a:t>:hover</a:t>
            </a:r>
            <a:endParaRPr kumimoji="1" lang="zh-CN" altLang="en-US" sz="3600" dirty="0"/>
          </a:p>
        </p:txBody>
      </p:sp>
    </p:spTree>
    <p:extLst>
      <p:ext uri="{BB962C8B-B14F-4D97-AF65-F5344CB8AC3E}">
        <p14:creationId xmlns:p14="http://schemas.microsoft.com/office/powerpoint/2010/main" val="34905223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02608" y="1523999"/>
            <a:ext cx="7884192" cy="4834615"/>
          </a:xfrm>
        </p:spPr>
        <p:txBody>
          <a:bodyPr>
            <a:normAutofit/>
          </a:bodyPr>
          <a:lstStyle/>
          <a:p>
            <a:pPr marL="0" indent="0">
              <a:buNone/>
            </a:pPr>
            <a:r>
              <a:rPr kumimoji="1" lang="zh-CN" altLang="en-US" dirty="0" smtClean="0"/>
              <a:t>在一些浏览器上，滚动屏幕的时候，</a:t>
            </a:r>
            <a:r>
              <a:rPr kumimoji="1" lang="en-US" altLang="zh-CN" dirty="0" smtClean="0"/>
              <a:t>fixed</a:t>
            </a:r>
            <a:r>
              <a:rPr kumimoji="1" lang="zh-CN" altLang="en-US" dirty="0" smtClean="0"/>
              <a:t>的行为会被暂停，只有当页面停止滚动的时候，</a:t>
            </a:r>
            <a:r>
              <a:rPr kumimoji="1" lang="en-US" altLang="zh-CN" dirty="0" smtClean="0"/>
              <a:t>fixed</a:t>
            </a:r>
            <a:r>
              <a:rPr kumimoji="1" lang="zh-CN" altLang="en-US" dirty="0" smtClean="0"/>
              <a:t>才会将元素进行移动。</a:t>
            </a:r>
            <a:endParaRPr kumimoji="1" lang="en-US" altLang="zh-CN" dirty="0" smtClean="0"/>
          </a:p>
          <a:p>
            <a:pPr marL="0" indent="0">
              <a:buNone/>
            </a:pPr>
            <a:endParaRPr kumimoji="1" lang="en-US" altLang="zh-CN" dirty="0"/>
          </a:p>
          <a:p>
            <a:pPr marL="0" indent="0">
              <a:buNone/>
            </a:pPr>
            <a:r>
              <a:rPr kumimoji="1" lang="zh-CN" altLang="en-US" dirty="0" smtClean="0"/>
              <a:t>曾经出现过的问题：</a:t>
            </a:r>
            <a:endParaRPr kumimoji="1" lang="en-US" altLang="zh-CN" dirty="0" smtClean="0"/>
          </a:p>
          <a:p>
            <a:pPr marL="0" indent="0">
              <a:buNone/>
            </a:pPr>
            <a:r>
              <a:rPr kumimoji="1" lang="zh-CN" altLang="en-US" dirty="0" smtClean="0"/>
              <a:t>小米浏览器出现过使用</a:t>
            </a:r>
            <a:r>
              <a:rPr kumimoji="1" lang="en-US" altLang="zh-CN" dirty="0" smtClean="0"/>
              <a:t>fixed</a:t>
            </a:r>
            <a:r>
              <a:rPr kumimoji="1" lang="zh-CN" altLang="en-US" dirty="0" smtClean="0"/>
              <a:t>定位的容器，宽度设置</a:t>
            </a:r>
            <a:r>
              <a:rPr kumimoji="1" lang="en-US" altLang="zh-CN" dirty="0" smtClean="0"/>
              <a:t>100%</a:t>
            </a:r>
            <a:r>
              <a:rPr kumimoji="1" lang="zh-CN" altLang="en-US" dirty="0" smtClean="0"/>
              <a:t>，在转屏的时候，宽度没发生变化。</a:t>
            </a:r>
            <a:endParaRPr kumimoji="1" lang="en-US" altLang="zh-CN" dirty="0" smtClean="0"/>
          </a:p>
          <a:p>
            <a:pPr marL="0" indent="0">
              <a:buNone/>
            </a:pPr>
            <a:r>
              <a:rPr kumimoji="1" lang="zh-CN" altLang="en-US" dirty="0" smtClean="0"/>
              <a:t>某些低版本安卓浏览器，使用</a:t>
            </a:r>
            <a:r>
              <a:rPr kumimoji="1" lang="en-US" altLang="zh-CN" dirty="0" smtClean="0"/>
              <a:t>fixed</a:t>
            </a:r>
            <a:r>
              <a:rPr kumimoji="1" lang="zh-CN" altLang="en-US" dirty="0" smtClean="0"/>
              <a:t>容器嵌套</a:t>
            </a:r>
            <a:r>
              <a:rPr kumimoji="1" lang="en-US" altLang="zh-CN" dirty="0" smtClean="0"/>
              <a:t>video</a:t>
            </a:r>
            <a:r>
              <a:rPr kumimoji="1" lang="zh-CN" altLang="en-US" dirty="0" smtClean="0"/>
              <a:t>标签的时候，会造成浏览器崩溃。</a:t>
            </a:r>
            <a:endParaRPr kumimoji="1" lang="en-US" altLang="zh-CN" dirty="0" smtClean="0"/>
          </a:p>
        </p:txBody>
      </p:sp>
      <p:sp>
        <p:nvSpPr>
          <p:cNvPr id="3" name="标题 2"/>
          <p:cNvSpPr>
            <a:spLocks noGrp="1"/>
          </p:cNvSpPr>
          <p:nvPr>
            <p:ph type="title"/>
          </p:nvPr>
        </p:nvSpPr>
        <p:spPr/>
        <p:txBody>
          <a:bodyPr/>
          <a:lstStyle/>
          <a:p>
            <a:pPr algn="r"/>
            <a:r>
              <a:rPr kumimoji="1" lang="en-US" altLang="zh-CN" dirty="0" smtClean="0"/>
              <a:t>CSS</a:t>
            </a:r>
            <a:endParaRPr kumimoji="1" lang="zh-CN" altLang="en-US" dirty="0"/>
          </a:p>
        </p:txBody>
      </p:sp>
      <p:sp>
        <p:nvSpPr>
          <p:cNvPr id="4" name="文本框 3"/>
          <p:cNvSpPr txBox="1"/>
          <p:nvPr/>
        </p:nvSpPr>
        <p:spPr>
          <a:xfrm>
            <a:off x="377822" y="691038"/>
            <a:ext cx="3030622" cy="646331"/>
          </a:xfrm>
          <a:prstGeom prst="rect">
            <a:avLst/>
          </a:prstGeom>
          <a:noFill/>
        </p:spPr>
        <p:txBody>
          <a:bodyPr wrap="none" rtlCol="0">
            <a:spAutoFit/>
          </a:bodyPr>
          <a:lstStyle/>
          <a:p>
            <a:r>
              <a:rPr kumimoji="1" lang="en-US" altLang="zh-CN" sz="3600" dirty="0"/>
              <a:t>p</a:t>
            </a:r>
            <a:r>
              <a:rPr kumimoji="1" lang="en-US" altLang="zh-CN" sz="3600" dirty="0" smtClean="0"/>
              <a:t>osition: fixed</a:t>
            </a:r>
            <a:endParaRPr kumimoji="1" lang="zh-CN" altLang="en-US" sz="3600" dirty="0"/>
          </a:p>
        </p:txBody>
      </p:sp>
    </p:spTree>
    <p:extLst>
      <p:ext uri="{BB962C8B-B14F-4D97-AF65-F5344CB8AC3E}">
        <p14:creationId xmlns:p14="http://schemas.microsoft.com/office/powerpoint/2010/main" val="5314418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02608" y="1523999"/>
            <a:ext cx="7884192" cy="4834615"/>
          </a:xfrm>
        </p:spPr>
        <p:txBody>
          <a:bodyPr>
            <a:normAutofit/>
          </a:bodyPr>
          <a:lstStyle/>
          <a:p>
            <a:pPr marL="0" indent="0">
              <a:buNone/>
            </a:pPr>
            <a:r>
              <a:rPr kumimoji="1" lang="zh-CN" altLang="en-US" dirty="0" smtClean="0"/>
              <a:t>早期安卓版本不支持非页面的滚动。</a:t>
            </a:r>
            <a:endParaRPr kumimoji="1" lang="en-US" altLang="zh-CN" dirty="0" smtClean="0"/>
          </a:p>
          <a:p>
            <a:pPr marL="0" indent="0">
              <a:buNone/>
            </a:pPr>
            <a:r>
              <a:rPr kumimoji="1" lang="en-US" altLang="zh-CN" dirty="0"/>
              <a:t>o</a:t>
            </a:r>
            <a:r>
              <a:rPr kumimoji="1" lang="en-US" altLang="zh-CN" dirty="0" smtClean="0"/>
              <a:t>verflow: auto</a:t>
            </a:r>
            <a:r>
              <a:rPr kumimoji="1" lang="zh-CN" altLang="en-US" dirty="0" smtClean="0"/>
              <a:t>设置以后，只能将多余的内容隐藏起来，并不能进行滚动。</a:t>
            </a:r>
            <a:endParaRPr kumimoji="1" lang="en-US" altLang="zh-CN" dirty="0" smtClean="0"/>
          </a:p>
          <a:p>
            <a:pPr marL="0" indent="0">
              <a:buNone/>
            </a:pPr>
            <a:endParaRPr kumimoji="1" lang="en-US" altLang="zh-CN" dirty="0"/>
          </a:p>
          <a:p>
            <a:pPr marL="0" indent="0">
              <a:buNone/>
            </a:pPr>
            <a:r>
              <a:rPr kumimoji="1" lang="en-US" altLang="zh-CN" dirty="0" smtClean="0"/>
              <a:t>-</a:t>
            </a:r>
            <a:r>
              <a:rPr kumimoji="1" lang="en-US" altLang="zh-CN" dirty="0" err="1" smtClean="0"/>
              <a:t>webkit</a:t>
            </a:r>
            <a:r>
              <a:rPr kumimoji="1" lang="en-US" altLang="zh-CN" dirty="0"/>
              <a:t>-</a:t>
            </a:r>
            <a:r>
              <a:rPr kumimoji="1" lang="en-US" altLang="zh-CN" dirty="0" smtClean="0"/>
              <a:t>overflow-scrolling: touch</a:t>
            </a:r>
          </a:p>
        </p:txBody>
      </p:sp>
      <p:sp>
        <p:nvSpPr>
          <p:cNvPr id="3" name="标题 2"/>
          <p:cNvSpPr>
            <a:spLocks noGrp="1"/>
          </p:cNvSpPr>
          <p:nvPr>
            <p:ph type="title"/>
          </p:nvPr>
        </p:nvSpPr>
        <p:spPr/>
        <p:txBody>
          <a:bodyPr/>
          <a:lstStyle/>
          <a:p>
            <a:pPr algn="r"/>
            <a:r>
              <a:rPr kumimoji="1" lang="en-US" altLang="zh-CN" dirty="0" smtClean="0"/>
              <a:t>CSS</a:t>
            </a:r>
            <a:endParaRPr kumimoji="1" lang="zh-CN" altLang="en-US" dirty="0"/>
          </a:p>
        </p:txBody>
      </p:sp>
      <p:sp>
        <p:nvSpPr>
          <p:cNvPr id="4" name="文本框 3"/>
          <p:cNvSpPr txBox="1"/>
          <p:nvPr/>
        </p:nvSpPr>
        <p:spPr>
          <a:xfrm>
            <a:off x="377822" y="691038"/>
            <a:ext cx="1915909" cy="646331"/>
          </a:xfrm>
          <a:prstGeom prst="rect">
            <a:avLst/>
          </a:prstGeom>
          <a:noFill/>
        </p:spPr>
        <p:txBody>
          <a:bodyPr wrap="none" rtlCol="0">
            <a:spAutoFit/>
          </a:bodyPr>
          <a:lstStyle/>
          <a:p>
            <a:r>
              <a:rPr kumimoji="1" lang="en-US" altLang="zh-CN" sz="3600" dirty="0" smtClean="0"/>
              <a:t>overflow</a:t>
            </a:r>
            <a:endParaRPr kumimoji="1" lang="zh-CN" altLang="en-US" sz="3600" dirty="0"/>
          </a:p>
        </p:txBody>
      </p:sp>
    </p:spTree>
    <p:extLst>
      <p:ext uri="{BB962C8B-B14F-4D97-AF65-F5344CB8AC3E}">
        <p14:creationId xmlns:p14="http://schemas.microsoft.com/office/powerpoint/2010/main" val="27516978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383648"/>
            <a:ext cx="8229600" cy="1219200"/>
          </a:xfrm>
        </p:spPr>
        <p:txBody>
          <a:bodyPr/>
          <a:lstStyle/>
          <a:p>
            <a:pPr algn="ctr"/>
            <a:r>
              <a:rPr kumimoji="1" lang="en-US" altLang="zh-CN" dirty="0" smtClean="0"/>
              <a:t>Touch</a:t>
            </a:r>
            <a:endParaRPr kumimoji="1" lang="zh-CN" altLang="en-US" dirty="0"/>
          </a:p>
        </p:txBody>
      </p:sp>
    </p:spTree>
    <p:extLst>
      <p:ext uri="{BB962C8B-B14F-4D97-AF65-F5344CB8AC3E}">
        <p14:creationId xmlns:p14="http://schemas.microsoft.com/office/powerpoint/2010/main" val="964536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kumimoji="1" lang="zh-CN" altLang="en-US" dirty="0"/>
              <a:t>移动端开发</a:t>
            </a:r>
            <a:r>
              <a:rPr kumimoji="1" lang="zh-CN" altLang="en-US" dirty="0" smtClean="0"/>
              <a:t>的限制</a:t>
            </a:r>
            <a:endParaRPr kumimoji="1" lang="zh-CN" altLang="en-US" dirty="0"/>
          </a:p>
        </p:txBody>
      </p:sp>
      <p:pic>
        <p:nvPicPr>
          <p:cNvPr id="4" name="图片 3"/>
          <p:cNvPicPr>
            <a:picLocks noChangeAspect="1"/>
          </p:cNvPicPr>
          <p:nvPr/>
        </p:nvPicPr>
        <p:blipFill>
          <a:blip r:embed="rId2"/>
          <a:stretch>
            <a:fillRect/>
          </a:stretch>
        </p:blipFill>
        <p:spPr>
          <a:xfrm>
            <a:off x="679130" y="2425002"/>
            <a:ext cx="7752666" cy="1303778"/>
          </a:xfrm>
          <a:prstGeom prst="rect">
            <a:avLst/>
          </a:prstGeom>
        </p:spPr>
      </p:pic>
    </p:spTree>
    <p:extLst>
      <p:ext uri="{BB962C8B-B14F-4D97-AF65-F5344CB8AC3E}">
        <p14:creationId xmlns:p14="http://schemas.microsoft.com/office/powerpoint/2010/main" val="394059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3999"/>
            <a:ext cx="8229600" cy="4834615"/>
          </a:xfrm>
        </p:spPr>
        <p:txBody>
          <a:bodyPr>
            <a:normAutofit/>
          </a:bodyPr>
          <a:lstStyle/>
          <a:p>
            <a:pPr marL="0" indent="0">
              <a:buNone/>
            </a:pPr>
            <a:r>
              <a:rPr kumimoji="1" lang="en-US" altLang="zh-CN" dirty="0" smtClean="0"/>
              <a:t>touch</a:t>
            </a:r>
            <a:r>
              <a:rPr kumimoji="1" lang="zh-CN" altLang="en-US" dirty="0" smtClean="0"/>
              <a:t>事件被大多数移动端浏览器实现了，除了</a:t>
            </a:r>
            <a:r>
              <a:rPr kumimoji="1" lang="en-US" altLang="zh-CN" dirty="0" err="1" smtClean="0"/>
              <a:t>ie</a:t>
            </a:r>
            <a:r>
              <a:rPr kumimoji="1" lang="zh-CN" altLang="en-US" dirty="0" smtClean="0"/>
              <a:t> </a:t>
            </a:r>
            <a:r>
              <a:rPr kumimoji="1" lang="en-US" altLang="zh-CN" dirty="0" smtClean="0"/>
              <a:t>mobile</a:t>
            </a:r>
            <a:r>
              <a:rPr kumimoji="1" lang="zh-CN" altLang="en-US" dirty="0" smtClean="0"/>
              <a:t>，在</a:t>
            </a:r>
            <a:r>
              <a:rPr kumimoji="1" lang="en-US" altLang="zh-CN" dirty="0" err="1" smtClean="0"/>
              <a:t>ie</a:t>
            </a:r>
            <a:r>
              <a:rPr kumimoji="1" lang="zh-CN" altLang="en-US" dirty="0" smtClean="0"/>
              <a:t> </a:t>
            </a:r>
            <a:r>
              <a:rPr kumimoji="1" lang="en-US" altLang="zh-CN" dirty="0" smtClean="0"/>
              <a:t>mobile</a:t>
            </a:r>
            <a:r>
              <a:rPr kumimoji="1" lang="zh-CN" altLang="en-US" dirty="0" smtClean="0"/>
              <a:t>浏览器下面，是用</a:t>
            </a:r>
            <a:r>
              <a:rPr kumimoji="1" lang="en-US" altLang="zh-CN" dirty="0" smtClean="0"/>
              <a:t>pointer</a:t>
            </a:r>
            <a:r>
              <a:rPr kumimoji="1" lang="zh-CN" altLang="en-US" dirty="0" smtClean="0"/>
              <a:t> </a:t>
            </a:r>
            <a:r>
              <a:rPr kumimoji="1" lang="en-US" altLang="zh-CN" dirty="0" smtClean="0"/>
              <a:t>event</a:t>
            </a:r>
            <a:r>
              <a:rPr kumimoji="1" lang="zh-CN" altLang="en-US" dirty="0" smtClean="0"/>
              <a:t>来解决触摸事件的问题的。</a:t>
            </a:r>
            <a:endParaRPr kumimoji="1" lang="en-US" altLang="zh-CN" dirty="0" smtClean="0"/>
          </a:p>
          <a:p>
            <a:pPr marL="0" indent="0">
              <a:buNone/>
            </a:pPr>
            <a:endParaRPr kumimoji="1" lang="en-US" altLang="zh-CN" dirty="0" smtClean="0"/>
          </a:p>
          <a:p>
            <a:pPr marL="0" indent="0">
              <a:buNone/>
            </a:pPr>
            <a:r>
              <a:rPr kumimoji="1" lang="en-US" altLang="zh-CN" dirty="0" smtClean="0"/>
              <a:t>Touch</a:t>
            </a:r>
            <a:r>
              <a:rPr kumimoji="1" lang="zh-CN" altLang="en-US" dirty="0" smtClean="0"/>
              <a:t>包括以下四种事件</a:t>
            </a:r>
            <a:endParaRPr kumimoji="1" lang="en-US" altLang="zh-CN" dirty="0"/>
          </a:p>
          <a:p>
            <a:pPr marL="0" indent="0">
              <a:buNone/>
            </a:pPr>
            <a:r>
              <a:rPr kumimoji="1" lang="en-US" altLang="zh-CN" dirty="0" err="1" smtClean="0"/>
              <a:t>touchstart</a:t>
            </a:r>
            <a:r>
              <a:rPr kumimoji="1" lang="en-US" altLang="zh-CN" dirty="0" smtClean="0"/>
              <a:t> </a:t>
            </a:r>
            <a:r>
              <a:rPr kumimoji="1" lang="zh-CN" altLang="en-US" dirty="0" smtClean="0"/>
              <a:t>当手指接触屏幕时</a:t>
            </a:r>
            <a:endParaRPr kumimoji="1" lang="en-US" altLang="zh-CN" dirty="0" smtClean="0"/>
          </a:p>
          <a:p>
            <a:pPr marL="0" indent="0">
              <a:buNone/>
            </a:pPr>
            <a:r>
              <a:rPr kumimoji="1" lang="en-US" altLang="zh-CN" dirty="0" err="1" smtClean="0"/>
              <a:t>touchmove</a:t>
            </a:r>
            <a:r>
              <a:rPr kumimoji="1" lang="zh-CN" altLang="en-US" dirty="0" smtClean="0"/>
              <a:t> 当手指在屏幕上移动时，会持续触发</a:t>
            </a:r>
            <a:endParaRPr kumimoji="1" lang="en-US" altLang="zh-CN" dirty="0" smtClean="0"/>
          </a:p>
          <a:p>
            <a:pPr marL="0" indent="0">
              <a:buNone/>
            </a:pPr>
            <a:r>
              <a:rPr kumimoji="1" lang="en-US" altLang="zh-CN" dirty="0" err="1" smtClean="0"/>
              <a:t>touchend</a:t>
            </a:r>
            <a:r>
              <a:rPr kumimoji="1" lang="zh-CN" altLang="en-US" dirty="0" smtClean="0"/>
              <a:t> 当手指离开屏幕时，会触发</a:t>
            </a:r>
            <a:endParaRPr kumimoji="1" lang="en-US" altLang="zh-CN" dirty="0" smtClean="0"/>
          </a:p>
          <a:p>
            <a:pPr marL="0" indent="0">
              <a:buNone/>
            </a:pPr>
            <a:r>
              <a:rPr kumimoji="1" lang="en-US" altLang="zh-CN" dirty="0" smtClean="0"/>
              <a:t>*</a:t>
            </a:r>
            <a:r>
              <a:rPr kumimoji="1" lang="en-US" altLang="zh-CN" dirty="0" err="1" smtClean="0"/>
              <a:t>touchcancel</a:t>
            </a:r>
            <a:r>
              <a:rPr kumimoji="1" lang="zh-CN" altLang="en-US" dirty="0" smtClean="0"/>
              <a:t> </a:t>
            </a:r>
            <a:r>
              <a:rPr kumimoji="1" lang="en-US" altLang="zh-CN" dirty="0" smtClean="0"/>
              <a:t>touch</a:t>
            </a:r>
            <a:r>
              <a:rPr kumimoji="1" lang="zh-CN" altLang="en-US" dirty="0" smtClean="0"/>
              <a:t>事件被取消时触发</a:t>
            </a:r>
            <a:endParaRPr kumimoji="1" lang="en-US" altLang="zh-CN" dirty="0" smtClean="0"/>
          </a:p>
          <a:p>
            <a:pPr marL="0" indent="0">
              <a:buNone/>
            </a:pPr>
            <a:r>
              <a:rPr kumimoji="1" lang="zh-CN" altLang="en-US" dirty="0" smtClean="0"/>
              <a:t> </a:t>
            </a:r>
            <a:endParaRPr kumimoji="1" lang="en-US" altLang="zh-CN" dirty="0" smtClean="0"/>
          </a:p>
          <a:p>
            <a:pPr marL="0" indent="0">
              <a:buNone/>
            </a:pPr>
            <a:endParaRPr kumimoji="1" lang="en-US" altLang="zh-CN" dirty="0" smtClean="0"/>
          </a:p>
        </p:txBody>
      </p:sp>
      <p:sp>
        <p:nvSpPr>
          <p:cNvPr id="3" name="标题 2"/>
          <p:cNvSpPr>
            <a:spLocks noGrp="1"/>
          </p:cNvSpPr>
          <p:nvPr>
            <p:ph type="title"/>
          </p:nvPr>
        </p:nvSpPr>
        <p:spPr/>
        <p:txBody>
          <a:bodyPr/>
          <a:lstStyle/>
          <a:p>
            <a:pPr algn="r"/>
            <a:r>
              <a:rPr kumimoji="1" lang="en-US" altLang="zh-CN" dirty="0" smtClean="0"/>
              <a:t>Touch</a:t>
            </a:r>
            <a:endParaRPr kumimoji="1" lang="zh-CN" altLang="en-US" dirty="0"/>
          </a:p>
        </p:txBody>
      </p:sp>
      <p:sp>
        <p:nvSpPr>
          <p:cNvPr id="4" name="文本框 3"/>
          <p:cNvSpPr txBox="1"/>
          <p:nvPr/>
        </p:nvSpPr>
        <p:spPr>
          <a:xfrm>
            <a:off x="377822" y="691038"/>
            <a:ext cx="2031325" cy="646331"/>
          </a:xfrm>
          <a:prstGeom prst="rect">
            <a:avLst/>
          </a:prstGeom>
          <a:noFill/>
        </p:spPr>
        <p:txBody>
          <a:bodyPr wrap="none" rtlCol="0">
            <a:spAutoFit/>
          </a:bodyPr>
          <a:lstStyle/>
          <a:p>
            <a:r>
              <a:rPr kumimoji="1" lang="zh-CN" altLang="en-US" sz="3600" dirty="0" smtClean="0"/>
              <a:t>事件介绍</a:t>
            </a:r>
            <a:endParaRPr kumimoji="1" lang="zh-CN" altLang="en-US" sz="3600" dirty="0"/>
          </a:p>
        </p:txBody>
      </p:sp>
    </p:spTree>
    <p:extLst>
      <p:ext uri="{BB962C8B-B14F-4D97-AF65-F5344CB8AC3E}">
        <p14:creationId xmlns:p14="http://schemas.microsoft.com/office/powerpoint/2010/main" val="22080517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3999"/>
            <a:ext cx="8229600" cy="4834615"/>
          </a:xfrm>
        </p:spPr>
        <p:txBody>
          <a:bodyPr>
            <a:normAutofit/>
          </a:bodyPr>
          <a:lstStyle/>
          <a:p>
            <a:pPr marL="0" indent="0">
              <a:buNone/>
            </a:pPr>
            <a:r>
              <a:rPr kumimoji="1" lang="zh-CN" altLang="en-US" dirty="0" smtClean="0"/>
              <a:t>对于鼠标事件，我们可以使用</a:t>
            </a:r>
            <a:r>
              <a:rPr kumimoji="1" lang="en-US" altLang="zh-CN" dirty="0" err="1" smtClean="0"/>
              <a:t>event.target</a:t>
            </a:r>
            <a:r>
              <a:rPr kumimoji="1" lang="zh-CN" altLang="en-US" dirty="0" smtClean="0"/>
              <a:t>获取到此事件触发时对应的目标</a:t>
            </a:r>
            <a:r>
              <a:rPr kumimoji="1" lang="en-US" altLang="zh-CN" dirty="0" err="1" smtClean="0"/>
              <a:t>dom</a:t>
            </a:r>
            <a:r>
              <a:rPr kumimoji="1" lang="zh-CN" altLang="en-US" dirty="0" smtClean="0"/>
              <a:t>节点。</a:t>
            </a:r>
            <a:endParaRPr kumimoji="1" lang="en-US" altLang="zh-CN" dirty="0" smtClean="0"/>
          </a:p>
          <a:p>
            <a:pPr marL="0" indent="0">
              <a:buNone/>
            </a:pPr>
            <a:endParaRPr kumimoji="1" lang="en-US" altLang="zh-CN" dirty="0"/>
          </a:p>
          <a:p>
            <a:pPr marL="0" indent="0">
              <a:buNone/>
            </a:pPr>
            <a:r>
              <a:rPr kumimoji="1" lang="zh-CN" altLang="en-US" dirty="0" smtClean="0"/>
              <a:t>对于</a:t>
            </a:r>
            <a:r>
              <a:rPr kumimoji="1" lang="en-US" altLang="zh-CN" dirty="0" smtClean="0"/>
              <a:t>touch</a:t>
            </a:r>
            <a:r>
              <a:rPr kumimoji="1" lang="zh-CN" altLang="en-US" dirty="0" smtClean="0"/>
              <a:t>来说，由于具有多点触摸的特性，所以获取对象时，有所不同</a:t>
            </a:r>
            <a:r>
              <a:rPr kumimoji="1" lang="zh-CN" altLang="zh-CN" dirty="0"/>
              <a:t>。</a:t>
            </a:r>
            <a:endParaRPr kumimoji="1" lang="en-US" altLang="zh-CN" dirty="0" smtClean="0"/>
          </a:p>
          <a:p>
            <a:pPr marL="0" indent="0">
              <a:buNone/>
            </a:pPr>
            <a:r>
              <a:rPr kumimoji="1" lang="en-US" altLang="zh-CN" dirty="0" smtClean="0"/>
              <a:t>touches </a:t>
            </a:r>
          </a:p>
          <a:p>
            <a:pPr marL="0" indent="0">
              <a:buNone/>
            </a:pPr>
            <a:r>
              <a:rPr kumimoji="1" lang="en-US" altLang="zh-CN" dirty="0" err="1" smtClean="0"/>
              <a:t>targetTouches</a:t>
            </a:r>
            <a:r>
              <a:rPr kumimoji="1" lang="zh-CN" altLang="en-US" dirty="0" smtClean="0"/>
              <a:t> </a:t>
            </a:r>
            <a:endParaRPr kumimoji="1" lang="en-US" altLang="zh-CN" dirty="0" smtClean="0"/>
          </a:p>
          <a:p>
            <a:pPr marL="0" indent="0">
              <a:buNone/>
            </a:pPr>
            <a:r>
              <a:rPr kumimoji="1" lang="en-US" altLang="zh-CN" dirty="0" err="1" smtClean="0"/>
              <a:t>changedTouches</a:t>
            </a:r>
            <a:endParaRPr kumimoji="1" lang="en-US" altLang="zh-CN" dirty="0" smtClean="0"/>
          </a:p>
        </p:txBody>
      </p:sp>
      <p:sp>
        <p:nvSpPr>
          <p:cNvPr id="3" name="标题 2"/>
          <p:cNvSpPr>
            <a:spLocks noGrp="1"/>
          </p:cNvSpPr>
          <p:nvPr>
            <p:ph type="title"/>
          </p:nvPr>
        </p:nvSpPr>
        <p:spPr/>
        <p:txBody>
          <a:bodyPr/>
          <a:lstStyle/>
          <a:p>
            <a:pPr algn="r"/>
            <a:r>
              <a:rPr kumimoji="1" lang="en-US" altLang="zh-CN" dirty="0" smtClean="0"/>
              <a:t>Touch</a:t>
            </a:r>
            <a:endParaRPr kumimoji="1" lang="zh-CN" altLang="en-US" dirty="0"/>
          </a:p>
        </p:txBody>
      </p:sp>
      <p:sp>
        <p:nvSpPr>
          <p:cNvPr id="4" name="文本框 3"/>
          <p:cNvSpPr txBox="1"/>
          <p:nvPr/>
        </p:nvSpPr>
        <p:spPr>
          <a:xfrm>
            <a:off x="377822" y="691038"/>
            <a:ext cx="2082621" cy="646331"/>
          </a:xfrm>
          <a:prstGeom prst="rect">
            <a:avLst/>
          </a:prstGeom>
          <a:noFill/>
        </p:spPr>
        <p:txBody>
          <a:bodyPr wrap="none" rtlCol="0">
            <a:spAutoFit/>
          </a:bodyPr>
          <a:lstStyle/>
          <a:p>
            <a:r>
              <a:rPr kumimoji="1" lang="zh-CN" altLang="en-US" sz="3600" dirty="0" smtClean="0"/>
              <a:t>事件对象</a:t>
            </a:r>
            <a:endParaRPr kumimoji="1" lang="zh-CN" altLang="en-US" sz="3600" dirty="0"/>
          </a:p>
        </p:txBody>
      </p:sp>
    </p:spTree>
    <p:extLst>
      <p:ext uri="{BB962C8B-B14F-4D97-AF65-F5344CB8AC3E}">
        <p14:creationId xmlns:p14="http://schemas.microsoft.com/office/powerpoint/2010/main" val="22981394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r"/>
            <a:r>
              <a:rPr kumimoji="1" lang="en-US" altLang="zh-CN" dirty="0" smtClean="0"/>
              <a:t>Touch</a:t>
            </a:r>
            <a:endParaRPr kumimoji="1" lang="zh-CN" altLang="en-US" dirty="0"/>
          </a:p>
        </p:txBody>
      </p:sp>
      <p:sp>
        <p:nvSpPr>
          <p:cNvPr id="4" name="文本框 3"/>
          <p:cNvSpPr txBox="1"/>
          <p:nvPr/>
        </p:nvSpPr>
        <p:spPr>
          <a:xfrm>
            <a:off x="377822" y="691038"/>
            <a:ext cx="2031325" cy="646331"/>
          </a:xfrm>
          <a:prstGeom prst="rect">
            <a:avLst/>
          </a:prstGeom>
          <a:noFill/>
        </p:spPr>
        <p:txBody>
          <a:bodyPr wrap="none" rtlCol="0">
            <a:spAutoFit/>
          </a:bodyPr>
          <a:lstStyle/>
          <a:p>
            <a:r>
              <a:rPr kumimoji="1" lang="zh-CN" altLang="en-US" sz="3600" dirty="0" smtClean="0"/>
              <a:t>事件比较</a:t>
            </a:r>
            <a:endParaRPr kumimoji="1" lang="zh-CN" altLang="en-US" sz="3600" dirty="0"/>
          </a:p>
        </p:txBody>
      </p:sp>
      <p:pic>
        <p:nvPicPr>
          <p:cNvPr id="6" name="图片 5"/>
          <p:cNvPicPr>
            <a:picLocks noChangeAspect="1"/>
          </p:cNvPicPr>
          <p:nvPr/>
        </p:nvPicPr>
        <p:blipFill>
          <a:blip r:embed="rId2"/>
          <a:stretch>
            <a:fillRect/>
          </a:stretch>
        </p:blipFill>
        <p:spPr>
          <a:xfrm>
            <a:off x="545399" y="2273301"/>
            <a:ext cx="8018695" cy="2025014"/>
          </a:xfrm>
          <a:prstGeom prst="rect">
            <a:avLst/>
          </a:prstGeom>
        </p:spPr>
      </p:pic>
    </p:spTree>
    <p:extLst>
      <p:ext uri="{BB962C8B-B14F-4D97-AF65-F5344CB8AC3E}">
        <p14:creationId xmlns:p14="http://schemas.microsoft.com/office/powerpoint/2010/main" val="13868680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3999"/>
            <a:ext cx="8229600" cy="4834615"/>
          </a:xfrm>
        </p:spPr>
        <p:txBody>
          <a:bodyPr>
            <a:normAutofit/>
          </a:bodyPr>
          <a:lstStyle/>
          <a:p>
            <a:pPr marL="0" indent="0">
              <a:buNone/>
            </a:pPr>
            <a:r>
              <a:rPr kumimoji="1" lang="en-US" altLang="zh-CN" dirty="0" smtClean="0"/>
              <a:t>300ms</a:t>
            </a:r>
            <a:r>
              <a:rPr kumimoji="1" lang="zh-CN" altLang="en-US" dirty="0" smtClean="0"/>
              <a:t>的延迟是从哪里来的</a:t>
            </a:r>
            <a:endParaRPr kumimoji="1" lang="en-US" altLang="zh-CN" dirty="0" smtClean="0"/>
          </a:p>
          <a:p>
            <a:pPr marL="0" indent="0">
              <a:buNone/>
            </a:pPr>
            <a:r>
              <a:rPr kumimoji="1" lang="zh-CN" altLang="en-US" dirty="0" smtClean="0"/>
              <a:t>点击穿透的发生</a:t>
            </a:r>
            <a:endParaRPr kumimoji="1" lang="en-US" altLang="zh-CN" dirty="0" smtClean="0"/>
          </a:p>
          <a:p>
            <a:pPr marL="0" indent="0">
              <a:buNone/>
            </a:pPr>
            <a:endParaRPr kumimoji="1" lang="en-US" altLang="zh-CN" dirty="0" smtClean="0"/>
          </a:p>
          <a:p>
            <a:pPr marL="0" indent="0">
              <a:buNone/>
            </a:pPr>
            <a:r>
              <a:rPr kumimoji="1" lang="zh-CN" altLang="en-US" dirty="0" smtClean="0"/>
              <a:t>如何避免延迟：</a:t>
            </a:r>
            <a:endParaRPr kumimoji="1" lang="en-US" altLang="zh-CN" dirty="0" smtClean="0"/>
          </a:p>
          <a:p>
            <a:pPr marL="0" indent="0">
              <a:buNone/>
            </a:pPr>
            <a:r>
              <a:rPr kumimoji="1" lang="zh-CN" altLang="en-US" dirty="0" smtClean="0"/>
              <a:t>使用</a:t>
            </a:r>
            <a:r>
              <a:rPr kumimoji="1" lang="en-US" altLang="zh-CN" dirty="0" smtClean="0"/>
              <a:t>touch</a:t>
            </a:r>
            <a:r>
              <a:rPr kumimoji="1" lang="zh-CN" altLang="en-US" dirty="0" smtClean="0"/>
              <a:t>组合事件代替</a:t>
            </a:r>
            <a:r>
              <a:rPr kumimoji="1" lang="en-US" altLang="zh-CN" dirty="0" smtClean="0"/>
              <a:t>click</a:t>
            </a:r>
            <a:r>
              <a:rPr kumimoji="1" lang="zh-CN" altLang="en-US" dirty="0" smtClean="0"/>
              <a:t>事件</a:t>
            </a:r>
            <a:endParaRPr kumimoji="1" lang="en-US" altLang="zh-CN" dirty="0" smtClean="0"/>
          </a:p>
          <a:p>
            <a:pPr marL="0" indent="0">
              <a:buNone/>
            </a:pPr>
            <a:r>
              <a:rPr kumimoji="1" lang="zh-CN" altLang="en-US" dirty="0" smtClean="0"/>
              <a:t>使用</a:t>
            </a:r>
            <a:r>
              <a:rPr kumimoji="1" lang="en-US" altLang="zh-CN" dirty="0" smtClean="0"/>
              <a:t>touch-action</a:t>
            </a:r>
            <a:r>
              <a:rPr kumimoji="1" lang="zh-CN" altLang="en-US" dirty="0"/>
              <a:t> </a:t>
            </a:r>
            <a:r>
              <a:rPr kumimoji="1" lang="zh-CN" altLang="en-US" dirty="0" smtClean="0"/>
              <a:t>用</a:t>
            </a:r>
            <a:r>
              <a:rPr kumimoji="1" lang="en-US" altLang="zh-CN" dirty="0" err="1" smtClean="0"/>
              <a:t>caniuse</a:t>
            </a:r>
            <a:r>
              <a:rPr kumimoji="1" lang="zh-CN" altLang="en-US" dirty="0" smtClean="0"/>
              <a:t>查一下兼容性。</a:t>
            </a:r>
            <a:endParaRPr kumimoji="1" lang="en-US" altLang="zh-CN" dirty="0" smtClean="0"/>
          </a:p>
          <a:p>
            <a:pPr marL="0" indent="0">
              <a:buNone/>
            </a:pPr>
            <a:r>
              <a:rPr kumimoji="1" lang="zh-CN" altLang="en-US" dirty="0" smtClean="0"/>
              <a:t>设置</a:t>
            </a:r>
            <a:r>
              <a:rPr kumimoji="1" lang="en-US" altLang="zh-CN" dirty="0" smtClean="0"/>
              <a:t>meta</a:t>
            </a:r>
            <a:r>
              <a:rPr kumimoji="1" lang="zh-CN" altLang="en-US" dirty="0" smtClean="0"/>
              <a:t> </a:t>
            </a:r>
            <a:r>
              <a:rPr kumimoji="1" lang="en-US" altLang="zh-CN" dirty="0" smtClean="0"/>
              <a:t>viewport</a:t>
            </a:r>
          </a:p>
        </p:txBody>
      </p:sp>
      <p:sp>
        <p:nvSpPr>
          <p:cNvPr id="3" name="标题 2"/>
          <p:cNvSpPr>
            <a:spLocks noGrp="1"/>
          </p:cNvSpPr>
          <p:nvPr>
            <p:ph type="title"/>
          </p:nvPr>
        </p:nvSpPr>
        <p:spPr/>
        <p:txBody>
          <a:bodyPr/>
          <a:lstStyle/>
          <a:p>
            <a:pPr algn="r"/>
            <a:r>
              <a:rPr kumimoji="1" lang="en-US" altLang="zh-CN" dirty="0" smtClean="0"/>
              <a:t>Touch</a:t>
            </a:r>
            <a:endParaRPr kumimoji="1" lang="zh-CN" altLang="en-US" dirty="0"/>
          </a:p>
        </p:txBody>
      </p:sp>
      <p:sp>
        <p:nvSpPr>
          <p:cNvPr id="4" name="文本框 3"/>
          <p:cNvSpPr txBox="1"/>
          <p:nvPr/>
        </p:nvSpPr>
        <p:spPr>
          <a:xfrm>
            <a:off x="377822" y="691038"/>
            <a:ext cx="1133644" cy="646331"/>
          </a:xfrm>
          <a:prstGeom prst="rect">
            <a:avLst/>
          </a:prstGeom>
          <a:noFill/>
        </p:spPr>
        <p:txBody>
          <a:bodyPr wrap="none" rtlCol="0">
            <a:spAutoFit/>
          </a:bodyPr>
          <a:lstStyle/>
          <a:p>
            <a:r>
              <a:rPr kumimoji="1" lang="en-US" altLang="zh-CN" sz="3600" dirty="0"/>
              <a:t>c</a:t>
            </a:r>
            <a:r>
              <a:rPr kumimoji="1" lang="en-US" altLang="zh-CN" sz="3600" dirty="0" smtClean="0"/>
              <a:t>lick</a:t>
            </a:r>
            <a:endParaRPr kumimoji="1" lang="zh-CN" altLang="en-US" sz="3600" dirty="0"/>
          </a:p>
        </p:txBody>
      </p:sp>
    </p:spTree>
    <p:extLst>
      <p:ext uri="{BB962C8B-B14F-4D97-AF65-F5344CB8AC3E}">
        <p14:creationId xmlns:p14="http://schemas.microsoft.com/office/powerpoint/2010/main" val="38867391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3999"/>
            <a:ext cx="8229600" cy="4834615"/>
          </a:xfrm>
        </p:spPr>
        <p:txBody>
          <a:bodyPr>
            <a:normAutofit fontScale="92500" lnSpcReduction="20000"/>
          </a:bodyPr>
          <a:lstStyle/>
          <a:p>
            <a:pPr marL="0" indent="0">
              <a:buNone/>
            </a:pPr>
            <a:r>
              <a:rPr kumimoji="1" lang="en-US" altLang="zh-CN" dirty="0" smtClean="0"/>
              <a:t>auto</a:t>
            </a:r>
            <a:r>
              <a:rPr kumimoji="1" lang="zh-CN" altLang="en-US" dirty="0" smtClean="0"/>
              <a:t> 支持所有默认行为</a:t>
            </a:r>
            <a:endParaRPr kumimoji="1" lang="en-US" altLang="zh-CN" dirty="0" smtClean="0"/>
          </a:p>
          <a:p>
            <a:pPr marL="0" indent="0">
              <a:buNone/>
            </a:pPr>
            <a:r>
              <a:rPr kumimoji="1" lang="en-US" altLang="zh-CN" dirty="0" smtClean="0"/>
              <a:t>none</a:t>
            </a:r>
            <a:r>
              <a:rPr kumimoji="1" lang="zh-CN" altLang="en-US" dirty="0" smtClean="0"/>
              <a:t> 禁止所有默认行为</a:t>
            </a:r>
            <a:endParaRPr kumimoji="1" lang="en-US" altLang="zh-CN" dirty="0" smtClean="0"/>
          </a:p>
          <a:p>
            <a:pPr marL="0" indent="0">
              <a:buNone/>
            </a:pPr>
            <a:r>
              <a:rPr kumimoji="1" lang="en-US" altLang="zh-CN" dirty="0" smtClean="0"/>
              <a:t>pan-x</a:t>
            </a:r>
            <a:r>
              <a:rPr kumimoji="1" lang="zh-CN" altLang="en-US" dirty="0" smtClean="0"/>
              <a:t> 允许横向滚动行为</a:t>
            </a:r>
            <a:endParaRPr kumimoji="1" lang="en-US" altLang="zh-CN" dirty="0" smtClean="0"/>
          </a:p>
          <a:p>
            <a:pPr marL="0" indent="0">
              <a:buNone/>
            </a:pPr>
            <a:r>
              <a:rPr kumimoji="1" lang="en-US" altLang="zh-CN" dirty="0" smtClean="0"/>
              <a:t>pan-y</a:t>
            </a:r>
            <a:r>
              <a:rPr kumimoji="1" lang="zh-CN" altLang="en-US" dirty="0" smtClean="0"/>
              <a:t> 允许纵向滚动行为</a:t>
            </a:r>
            <a:endParaRPr kumimoji="1" lang="en-US" altLang="zh-CN" dirty="0" smtClean="0"/>
          </a:p>
          <a:p>
            <a:pPr marL="0" indent="0">
              <a:buNone/>
            </a:pPr>
            <a:r>
              <a:rPr kumimoji="1" lang="en-US" altLang="zh-CN" dirty="0" smtClean="0"/>
              <a:t>manipulation</a:t>
            </a:r>
            <a:r>
              <a:rPr kumimoji="1" lang="zh-CN" altLang="en-US" dirty="0" smtClean="0"/>
              <a:t> 允许滚动和拖拽缩放行为</a:t>
            </a:r>
            <a:endParaRPr kumimoji="1" lang="en-US" altLang="zh-CN" dirty="0" smtClean="0"/>
          </a:p>
          <a:p>
            <a:pPr marL="0" indent="0">
              <a:buNone/>
            </a:pPr>
            <a:r>
              <a:rPr kumimoji="1" lang="zh-CN" altLang="zh-CN" dirty="0" smtClean="0"/>
              <a:t>*</a:t>
            </a:r>
            <a:r>
              <a:rPr kumimoji="1" lang="en-US" altLang="zh-CN" dirty="0" smtClean="0"/>
              <a:t>double-tap-zoom </a:t>
            </a:r>
            <a:r>
              <a:rPr kumimoji="1" lang="zh-CN" altLang="en-US" dirty="0" smtClean="0"/>
              <a:t>允许双击缩放行为</a:t>
            </a:r>
            <a:endParaRPr kumimoji="1" lang="en-US" altLang="zh-CN" dirty="0" smtClean="0"/>
          </a:p>
          <a:p>
            <a:pPr marL="0" indent="0">
              <a:buNone/>
            </a:pPr>
            <a:r>
              <a:rPr kumimoji="1" lang="en-US" altLang="zh-CN" dirty="0" smtClean="0"/>
              <a:t>*pinch-zoom </a:t>
            </a:r>
            <a:r>
              <a:rPr kumimoji="1" lang="zh-CN" altLang="en-US" dirty="0" smtClean="0"/>
              <a:t>允许拖拽缩放行为</a:t>
            </a:r>
            <a:endParaRPr kumimoji="1" lang="en-US" altLang="zh-CN" dirty="0" smtClean="0"/>
          </a:p>
          <a:p>
            <a:pPr marL="0" indent="0">
              <a:buNone/>
            </a:pPr>
            <a:r>
              <a:rPr kumimoji="1" lang="en-US" altLang="zh-CN" dirty="0" smtClean="0"/>
              <a:t>*cross-slide-x </a:t>
            </a:r>
            <a:r>
              <a:rPr kumimoji="1" lang="zh-CN" altLang="en-US" dirty="0" smtClean="0"/>
              <a:t>允许元素横向滑动行为</a:t>
            </a:r>
            <a:endParaRPr kumimoji="1" lang="en-US" altLang="zh-CN" dirty="0" smtClean="0"/>
          </a:p>
          <a:p>
            <a:pPr marL="0" indent="0">
              <a:buNone/>
            </a:pPr>
            <a:r>
              <a:rPr kumimoji="1" lang="en-US" altLang="zh-CN" dirty="0" smtClean="0"/>
              <a:t>*cross-slide-y </a:t>
            </a:r>
            <a:r>
              <a:rPr kumimoji="1" lang="zh-CN" altLang="en-US" dirty="0" smtClean="0"/>
              <a:t>允许元素纵向滑动行为</a:t>
            </a:r>
            <a:endParaRPr kumimoji="1" lang="en-US" altLang="zh-CN" dirty="0" smtClean="0"/>
          </a:p>
          <a:p>
            <a:pPr marL="0" indent="0">
              <a:buNone/>
            </a:pPr>
            <a:r>
              <a:rPr kumimoji="1" lang="zh-CN" altLang="zh-CN" dirty="0" smtClean="0"/>
              <a:t>*</a:t>
            </a:r>
            <a:r>
              <a:rPr kumimoji="1" lang="zh-CN" altLang="en-US" dirty="0" smtClean="0"/>
              <a:t>加星的为</a:t>
            </a:r>
            <a:r>
              <a:rPr kumimoji="1" lang="en-US" altLang="zh-CN" dirty="0" err="1" smtClean="0"/>
              <a:t>ie</a:t>
            </a:r>
            <a:r>
              <a:rPr kumimoji="1" lang="zh-CN" altLang="en-US" dirty="0" smtClean="0"/>
              <a:t>平台支持的</a:t>
            </a:r>
            <a:endParaRPr kumimoji="1" lang="en-US" altLang="zh-CN" dirty="0" smtClean="0"/>
          </a:p>
          <a:p>
            <a:pPr marL="0" indent="0">
              <a:buNone/>
            </a:pPr>
            <a:r>
              <a:rPr kumimoji="1" lang="zh-CN" altLang="en-US" dirty="0" smtClean="0"/>
              <a:t>如果需要多个一起支持，可以同时写多个属性：</a:t>
            </a:r>
            <a:endParaRPr kumimoji="1" lang="en-US" altLang="zh-CN" dirty="0" smtClean="0"/>
          </a:p>
          <a:p>
            <a:pPr marL="0" indent="0">
              <a:buNone/>
            </a:pPr>
            <a:r>
              <a:rPr kumimoji="1" lang="en-US" altLang="zh-CN" dirty="0"/>
              <a:t>t</a:t>
            </a:r>
            <a:r>
              <a:rPr kumimoji="1" lang="en-US" altLang="zh-CN" dirty="0" smtClean="0"/>
              <a:t>ouch-action: pan-x pan-y</a:t>
            </a:r>
          </a:p>
          <a:p>
            <a:pPr marL="0" indent="0">
              <a:buNone/>
            </a:pPr>
            <a:endParaRPr kumimoji="1" lang="en-US" altLang="zh-CN" dirty="0"/>
          </a:p>
          <a:p>
            <a:pPr marL="0" indent="0">
              <a:buNone/>
            </a:pPr>
            <a:endParaRPr kumimoji="1" lang="en-US" altLang="zh-CN" dirty="0"/>
          </a:p>
        </p:txBody>
      </p:sp>
      <p:sp>
        <p:nvSpPr>
          <p:cNvPr id="3" name="标题 2"/>
          <p:cNvSpPr>
            <a:spLocks noGrp="1"/>
          </p:cNvSpPr>
          <p:nvPr>
            <p:ph type="title"/>
          </p:nvPr>
        </p:nvSpPr>
        <p:spPr/>
        <p:txBody>
          <a:bodyPr/>
          <a:lstStyle/>
          <a:p>
            <a:pPr algn="r"/>
            <a:r>
              <a:rPr kumimoji="1" lang="en-US" altLang="zh-CN" dirty="0" smtClean="0"/>
              <a:t>Touch</a:t>
            </a:r>
            <a:endParaRPr kumimoji="1" lang="zh-CN" altLang="en-US" dirty="0"/>
          </a:p>
        </p:txBody>
      </p:sp>
      <p:sp>
        <p:nvSpPr>
          <p:cNvPr id="4" name="文本框 3"/>
          <p:cNvSpPr txBox="1"/>
          <p:nvPr/>
        </p:nvSpPr>
        <p:spPr>
          <a:xfrm>
            <a:off x="377822" y="691038"/>
            <a:ext cx="2877711" cy="646331"/>
          </a:xfrm>
          <a:prstGeom prst="rect">
            <a:avLst/>
          </a:prstGeom>
          <a:noFill/>
        </p:spPr>
        <p:txBody>
          <a:bodyPr wrap="none" rtlCol="0">
            <a:spAutoFit/>
          </a:bodyPr>
          <a:lstStyle/>
          <a:p>
            <a:r>
              <a:rPr kumimoji="1" lang="en-US" altLang="zh-CN" sz="3600" dirty="0" smtClean="0"/>
              <a:t>Touch-action</a:t>
            </a:r>
            <a:endParaRPr kumimoji="1" lang="zh-CN" altLang="en-US" sz="3600" dirty="0"/>
          </a:p>
        </p:txBody>
      </p:sp>
    </p:spTree>
    <p:extLst>
      <p:ext uri="{BB962C8B-B14F-4D97-AF65-F5344CB8AC3E}">
        <p14:creationId xmlns:p14="http://schemas.microsoft.com/office/powerpoint/2010/main" val="16715505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23999"/>
            <a:ext cx="8229600" cy="4834615"/>
          </a:xfrm>
        </p:spPr>
        <p:txBody>
          <a:bodyPr>
            <a:normAutofit/>
          </a:bodyPr>
          <a:lstStyle/>
          <a:p>
            <a:pPr marL="0" indent="0">
              <a:buNone/>
            </a:pPr>
            <a:r>
              <a:rPr kumimoji="1" lang="en-US" altLang="zh-CN" dirty="0" smtClean="0"/>
              <a:t>1.</a:t>
            </a:r>
            <a:r>
              <a:rPr kumimoji="1" lang="zh-CN" altLang="en-US" dirty="0" smtClean="0"/>
              <a:t>对自己的移动设备进行测试，获取到自己设备的型号，设备物理分辨率，像素比，设备分辨率。</a:t>
            </a:r>
            <a:endParaRPr kumimoji="1" lang="en-US" altLang="zh-CN" dirty="0" smtClean="0"/>
          </a:p>
          <a:p>
            <a:pPr marL="0" indent="0">
              <a:buNone/>
            </a:pPr>
            <a:r>
              <a:rPr kumimoji="1" lang="zh-CN" altLang="zh-CN" dirty="0" smtClean="0"/>
              <a:t>2</a:t>
            </a:r>
            <a:r>
              <a:rPr kumimoji="1" lang="en-US" altLang="zh-CN" dirty="0" smtClean="0"/>
              <a:t>.</a:t>
            </a:r>
            <a:r>
              <a:rPr kumimoji="1" lang="zh-CN" altLang="en-US" dirty="0" smtClean="0"/>
              <a:t>使用自己的设备将例子执行一遍，描述一下看到的现象</a:t>
            </a:r>
            <a:r>
              <a:rPr kumimoji="1" lang="zh-CN" altLang="en-US" dirty="0" smtClean="0"/>
              <a:t>。</a:t>
            </a:r>
            <a:endParaRPr kumimoji="1" lang="en-US" altLang="zh-CN" dirty="0" smtClean="0"/>
          </a:p>
          <a:p>
            <a:pPr marL="0" indent="0">
              <a:buNone/>
            </a:pPr>
            <a:r>
              <a:rPr kumimoji="1" lang="sv-SE" altLang="zh-CN" dirty="0"/>
              <a:t>http://172.30.23.79/</a:t>
            </a:r>
            <a:r>
              <a:rPr kumimoji="1" lang="sv-SE" altLang="zh-CN" dirty="0" err="1"/>
              <a:t>ppt</a:t>
            </a:r>
            <a:r>
              <a:rPr kumimoji="1" lang="sv-SE" altLang="zh-CN"/>
              <a:t>/mobile/</a:t>
            </a:r>
            <a:endParaRPr kumimoji="1" lang="en-US" altLang="zh-CN" dirty="0" smtClean="0"/>
          </a:p>
          <a:p>
            <a:pPr marL="0" indent="0">
              <a:buNone/>
            </a:pPr>
            <a:r>
              <a:rPr kumimoji="1" lang="zh-CN" altLang="zh-CN" dirty="0" smtClean="0"/>
              <a:t>3</a:t>
            </a:r>
            <a:r>
              <a:rPr kumimoji="1" lang="en-US" altLang="zh-CN" dirty="0" smtClean="0"/>
              <a:t>.</a:t>
            </a:r>
            <a:r>
              <a:rPr kumimoji="1" lang="zh-CN" altLang="en-US" dirty="0" smtClean="0"/>
              <a:t>使用</a:t>
            </a:r>
            <a:r>
              <a:rPr kumimoji="1" lang="en-US" altLang="zh-CN" dirty="0" err="1" smtClean="0"/>
              <a:t>touchevent</a:t>
            </a:r>
            <a:r>
              <a:rPr kumimoji="1" lang="zh-CN" altLang="en-US" dirty="0" smtClean="0"/>
              <a:t>写一个小脚本，尝试一下他们的特性。</a:t>
            </a:r>
            <a:endParaRPr kumimoji="1" lang="en-US" altLang="zh-CN" dirty="0"/>
          </a:p>
          <a:p>
            <a:pPr marL="0" indent="0">
              <a:buNone/>
            </a:pPr>
            <a:endParaRPr kumimoji="1" lang="en-US" altLang="zh-CN" dirty="0"/>
          </a:p>
        </p:txBody>
      </p:sp>
      <p:sp>
        <p:nvSpPr>
          <p:cNvPr id="3" name="标题 2"/>
          <p:cNvSpPr>
            <a:spLocks noGrp="1"/>
          </p:cNvSpPr>
          <p:nvPr>
            <p:ph type="title"/>
          </p:nvPr>
        </p:nvSpPr>
        <p:spPr/>
        <p:txBody>
          <a:bodyPr/>
          <a:lstStyle/>
          <a:p>
            <a:pPr algn="r"/>
            <a:r>
              <a:rPr kumimoji="1" lang="zh-CN" altLang="en-US" dirty="0" smtClean="0"/>
              <a:t>复习一下</a:t>
            </a:r>
            <a:endParaRPr kumimoji="1" lang="zh-CN" altLang="en-US" dirty="0"/>
          </a:p>
        </p:txBody>
      </p:sp>
      <p:sp>
        <p:nvSpPr>
          <p:cNvPr id="4" name="文本框 3"/>
          <p:cNvSpPr txBox="1"/>
          <p:nvPr/>
        </p:nvSpPr>
        <p:spPr>
          <a:xfrm>
            <a:off x="377822" y="691038"/>
            <a:ext cx="184666" cy="646331"/>
          </a:xfrm>
          <a:prstGeom prst="rect">
            <a:avLst/>
          </a:prstGeom>
          <a:noFill/>
        </p:spPr>
        <p:txBody>
          <a:bodyPr wrap="none" rtlCol="0">
            <a:spAutoFit/>
          </a:bodyPr>
          <a:lstStyle/>
          <a:p>
            <a:endParaRPr kumimoji="1" lang="zh-CN" altLang="en-US" sz="3600" dirty="0"/>
          </a:p>
        </p:txBody>
      </p:sp>
    </p:spTree>
    <p:extLst>
      <p:ext uri="{BB962C8B-B14F-4D97-AF65-F5344CB8AC3E}">
        <p14:creationId xmlns:p14="http://schemas.microsoft.com/office/powerpoint/2010/main" val="3448216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buNone/>
            </a:pPr>
            <a:r>
              <a:rPr kumimoji="1" lang="zh-CN" altLang="en-US" dirty="0"/>
              <a:t>设备问题 </a:t>
            </a:r>
            <a:endParaRPr kumimoji="1" lang="en-US" altLang="zh-CN" dirty="0" smtClean="0"/>
          </a:p>
          <a:p>
            <a:pPr marL="0" indent="0">
              <a:buNone/>
            </a:pPr>
            <a:endParaRPr kumimoji="1" lang="zh-CN" altLang="en-US" dirty="0"/>
          </a:p>
          <a:p>
            <a:r>
              <a:rPr kumimoji="1" lang="zh-CN" altLang="en-US" dirty="0"/>
              <a:t>安卓设备碎片化（机型，版本，分辨率） </a:t>
            </a:r>
          </a:p>
          <a:p>
            <a:r>
              <a:rPr kumimoji="1" lang="en-US" altLang="zh-CN" dirty="0" err="1"/>
              <a:t>ios</a:t>
            </a:r>
            <a:r>
              <a:rPr kumimoji="1" lang="zh-CN" altLang="en-US" dirty="0"/>
              <a:t>设备也有碎片化的趋势（</a:t>
            </a:r>
            <a:r>
              <a:rPr kumimoji="1" lang="en-US" altLang="zh-CN" dirty="0"/>
              <a:t>iphone4</a:t>
            </a:r>
            <a:r>
              <a:rPr kumimoji="1" lang="zh-CN" altLang="en-US" dirty="0"/>
              <a:t>，</a:t>
            </a:r>
            <a:r>
              <a:rPr kumimoji="1" lang="en-US" altLang="zh-CN" dirty="0"/>
              <a:t>iphone5</a:t>
            </a:r>
            <a:r>
              <a:rPr kumimoji="1" lang="zh-CN" altLang="en-US" dirty="0"/>
              <a:t>，</a:t>
            </a:r>
            <a:r>
              <a:rPr kumimoji="1" lang="en-US" altLang="zh-CN" dirty="0"/>
              <a:t>iphone6</a:t>
            </a:r>
            <a:r>
              <a:rPr kumimoji="1" lang="zh-CN" altLang="en-US" dirty="0"/>
              <a:t>，</a:t>
            </a:r>
            <a:r>
              <a:rPr kumimoji="1" lang="en-US" altLang="zh-CN" dirty="0"/>
              <a:t>iphone6plus</a:t>
            </a:r>
            <a:r>
              <a:rPr kumimoji="1" lang="zh-CN" altLang="en-US" dirty="0"/>
              <a:t>，</a:t>
            </a:r>
            <a:r>
              <a:rPr kumimoji="1" lang="en-US" altLang="zh-CN" dirty="0" err="1"/>
              <a:t>ipad</a:t>
            </a:r>
            <a:r>
              <a:rPr kumimoji="1" lang="zh-CN" altLang="en-US" dirty="0"/>
              <a:t>，</a:t>
            </a:r>
            <a:r>
              <a:rPr kumimoji="1" lang="en-US" altLang="zh-CN" dirty="0" err="1"/>
              <a:t>iwatch</a:t>
            </a:r>
            <a:r>
              <a:rPr kumimoji="1" lang="en-US" altLang="zh-CN" dirty="0"/>
              <a:t>) </a:t>
            </a:r>
          </a:p>
          <a:p>
            <a:r>
              <a:rPr kumimoji="1" lang="zh-CN" altLang="en-US" dirty="0"/>
              <a:t>移动设备性能差异比较大</a:t>
            </a:r>
          </a:p>
          <a:p>
            <a:pPr marL="0" indent="0">
              <a:buNone/>
            </a:pPr>
            <a:endParaRPr kumimoji="1" lang="zh-CN" altLang="en-US" dirty="0"/>
          </a:p>
        </p:txBody>
      </p:sp>
      <p:sp>
        <p:nvSpPr>
          <p:cNvPr id="3" name="标题 2"/>
          <p:cNvSpPr>
            <a:spLocks noGrp="1"/>
          </p:cNvSpPr>
          <p:nvPr>
            <p:ph type="title"/>
          </p:nvPr>
        </p:nvSpPr>
        <p:spPr/>
        <p:txBody>
          <a:bodyPr>
            <a:normAutofit/>
          </a:bodyPr>
          <a:lstStyle/>
          <a:p>
            <a:r>
              <a:rPr kumimoji="1" lang="zh-CN" altLang="en-US" dirty="0"/>
              <a:t>移动端开发的难</a:t>
            </a:r>
            <a:r>
              <a:rPr kumimoji="1" lang="zh-CN" altLang="en-US" dirty="0" smtClean="0"/>
              <a:t>点在哪里</a:t>
            </a:r>
            <a:endParaRPr kumimoji="1" lang="zh-CN" altLang="en-US" dirty="0"/>
          </a:p>
        </p:txBody>
      </p:sp>
    </p:spTree>
    <p:extLst>
      <p:ext uri="{BB962C8B-B14F-4D97-AF65-F5344CB8AC3E}">
        <p14:creationId xmlns:p14="http://schemas.microsoft.com/office/powerpoint/2010/main" val="682843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marL="0" indent="0">
              <a:buNone/>
            </a:pPr>
            <a:r>
              <a:rPr kumimoji="1" lang="zh-CN" altLang="en-US" dirty="0"/>
              <a:t>浏览器问题 </a:t>
            </a:r>
            <a:endParaRPr kumimoji="1" lang="en-US" altLang="zh-CN" dirty="0" smtClean="0"/>
          </a:p>
          <a:p>
            <a:pPr marL="0" indent="0">
              <a:buNone/>
            </a:pPr>
            <a:endParaRPr kumimoji="1" lang="zh-CN" altLang="en-US" dirty="0"/>
          </a:p>
          <a:p>
            <a:r>
              <a:rPr kumimoji="1" lang="zh-CN" altLang="en-US" dirty="0"/>
              <a:t>对于标准的支持参差不齐 </a:t>
            </a:r>
          </a:p>
          <a:p>
            <a:r>
              <a:rPr kumimoji="1" lang="zh-CN" altLang="en-US" dirty="0"/>
              <a:t>有些浏览器为了跑分，只实现一个空接口 </a:t>
            </a:r>
          </a:p>
          <a:p>
            <a:r>
              <a:rPr kumimoji="1" lang="zh-CN" altLang="en-US" dirty="0"/>
              <a:t>浏览器碎片化（</a:t>
            </a:r>
            <a:r>
              <a:rPr kumimoji="1" lang="en-US" altLang="zh-CN" dirty="0" err="1"/>
              <a:t>webview</a:t>
            </a:r>
            <a:r>
              <a:rPr kumimoji="1" lang="zh-CN" altLang="en-US" dirty="0"/>
              <a:t>，</a:t>
            </a:r>
            <a:r>
              <a:rPr kumimoji="1" lang="en-US" altLang="zh-CN" dirty="0"/>
              <a:t>chrome</a:t>
            </a:r>
            <a:r>
              <a:rPr kumimoji="1" lang="zh-CN" altLang="en-US" dirty="0"/>
              <a:t>，</a:t>
            </a:r>
            <a:r>
              <a:rPr kumimoji="1" lang="en-US" altLang="zh-CN" dirty="0"/>
              <a:t>UC</a:t>
            </a:r>
            <a:r>
              <a:rPr kumimoji="1" lang="zh-CN" altLang="en-US" dirty="0"/>
              <a:t>，</a:t>
            </a:r>
            <a:r>
              <a:rPr kumimoji="1" lang="en-US" altLang="zh-CN" dirty="0" err="1"/>
              <a:t>qq</a:t>
            </a:r>
            <a:r>
              <a:rPr kumimoji="1" lang="zh-CN" altLang="en-US" dirty="0"/>
              <a:t>，百度，</a:t>
            </a:r>
            <a:r>
              <a:rPr kumimoji="1" lang="en-US" altLang="zh-CN" dirty="0"/>
              <a:t>360</a:t>
            </a:r>
            <a:r>
              <a:rPr kumimoji="1" lang="zh-CN" altLang="en-US" dirty="0"/>
              <a:t>，搜狗） </a:t>
            </a:r>
          </a:p>
          <a:p>
            <a:r>
              <a:rPr kumimoji="1" lang="zh-CN" altLang="en-US" dirty="0"/>
              <a:t>不同设备上同一个品牌的浏览器表现有差异 </a:t>
            </a:r>
          </a:p>
          <a:p>
            <a:r>
              <a:rPr kumimoji="1" lang="zh-CN" altLang="en-US" dirty="0"/>
              <a:t>浏览器升级频繁，不稳定 </a:t>
            </a:r>
          </a:p>
          <a:p>
            <a:r>
              <a:rPr kumimoji="1" lang="zh-CN" altLang="en-US" dirty="0"/>
              <a:t>浏览器实现了太多自己的东西（播放器，手势）导致与开发</a:t>
            </a:r>
            <a:r>
              <a:rPr kumimoji="1" lang="zh-CN" altLang="en-US" dirty="0" smtClean="0"/>
              <a:t>的功能冲突</a:t>
            </a:r>
            <a:endParaRPr kumimoji="1" lang="zh-CN" altLang="en-US" dirty="0"/>
          </a:p>
        </p:txBody>
      </p:sp>
      <p:sp>
        <p:nvSpPr>
          <p:cNvPr id="3" name="标题 2"/>
          <p:cNvSpPr>
            <a:spLocks noGrp="1"/>
          </p:cNvSpPr>
          <p:nvPr>
            <p:ph type="title"/>
          </p:nvPr>
        </p:nvSpPr>
        <p:spPr/>
        <p:txBody>
          <a:bodyPr/>
          <a:lstStyle/>
          <a:p>
            <a:r>
              <a:rPr kumimoji="1" lang="zh-CN" altLang="en-US" dirty="0"/>
              <a:t>移动端开发的难点在哪里</a:t>
            </a:r>
          </a:p>
        </p:txBody>
      </p:sp>
    </p:spTree>
    <p:extLst>
      <p:ext uri="{BB962C8B-B14F-4D97-AF65-F5344CB8AC3E}">
        <p14:creationId xmlns:p14="http://schemas.microsoft.com/office/powerpoint/2010/main" val="8577498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纸张">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纸张.thmx</Template>
  <TotalTime>10307</TotalTime>
  <Words>2408</Words>
  <Application>Microsoft Macintosh PowerPoint</Application>
  <PresentationFormat>全屏显示(4:3)</PresentationFormat>
  <Paragraphs>453</Paragraphs>
  <Slides>75</Slides>
  <Notes>0</Notes>
  <HiddenSlides>0</HiddenSlides>
  <MMClips>0</MMClips>
  <ScaleCrop>false</ScaleCrop>
  <HeadingPairs>
    <vt:vector size="4" baseType="variant">
      <vt:variant>
        <vt:lpstr>主题</vt:lpstr>
      </vt:variant>
      <vt:variant>
        <vt:i4>1</vt:i4>
      </vt:variant>
      <vt:variant>
        <vt:lpstr>幻灯片标题</vt:lpstr>
      </vt:variant>
      <vt:variant>
        <vt:i4>75</vt:i4>
      </vt:variant>
    </vt:vector>
  </HeadingPairs>
  <TitlesOfParts>
    <vt:vector size="76" baseType="lpstr">
      <vt:lpstr>纸张</vt:lpstr>
      <vt:lpstr>移动端web开发</vt:lpstr>
      <vt:lpstr>目录</vt:lpstr>
      <vt:lpstr>概述</vt:lpstr>
      <vt:lpstr>什么是移动端开发</vt:lpstr>
      <vt:lpstr>移动端开发和pc端开发的比较</vt:lpstr>
      <vt:lpstr>web开发与native开发的比较</vt:lpstr>
      <vt:lpstr>移动端开发的限制</vt:lpstr>
      <vt:lpstr>移动端开发的难点在哪里</vt:lpstr>
      <vt:lpstr>移动端开发的难点在哪里</vt:lpstr>
      <vt:lpstr>移动端开发的难点在哪里</vt:lpstr>
      <vt:lpstr>基础知识</vt:lpstr>
      <vt:lpstr>Browser</vt:lpstr>
      <vt:lpstr>Browser</vt:lpstr>
      <vt:lpstr>Browser</vt:lpstr>
      <vt:lpstr>Browser</vt:lpstr>
      <vt:lpstr>Browser</vt:lpstr>
      <vt:lpstr>Browser</vt:lpstr>
      <vt:lpstr>Browser</vt:lpstr>
      <vt:lpstr>Browser</vt:lpstr>
      <vt:lpstr>Browser</vt:lpstr>
      <vt:lpstr>Browser</vt:lpstr>
      <vt:lpstr>Browser</vt:lpstr>
      <vt:lpstr>Browser</vt:lpstr>
      <vt:lpstr>Browser</vt:lpstr>
      <vt:lpstr>Viewport</vt:lpstr>
      <vt:lpstr>Viewport</vt:lpstr>
      <vt:lpstr>Viewport</vt:lpstr>
      <vt:lpstr>Viewport</vt:lpstr>
      <vt:lpstr>Viewport</vt:lpstr>
      <vt:lpstr>Viewport</vt:lpstr>
      <vt:lpstr>Viewport</vt:lpstr>
      <vt:lpstr>Viewport</vt:lpstr>
      <vt:lpstr>Viewport</vt:lpstr>
      <vt:lpstr>Viewport</vt:lpstr>
      <vt:lpstr>Viewport</vt:lpstr>
      <vt:lpstr>Viewport</vt:lpstr>
      <vt:lpstr>Viewport</vt:lpstr>
      <vt:lpstr>Viewport</vt:lpstr>
      <vt:lpstr>Viewport</vt:lpstr>
      <vt:lpstr>Viewport</vt:lpstr>
      <vt:lpstr>Viewport</vt:lpstr>
      <vt:lpstr>Viewport</vt:lpstr>
      <vt:lpstr>Viewport</vt:lpstr>
      <vt:lpstr>Viewport</vt:lpstr>
      <vt:lpstr>媒体查询</vt:lpstr>
      <vt:lpstr>媒体查询</vt:lpstr>
      <vt:lpstr>媒体查询</vt:lpstr>
      <vt:lpstr>媒体查询 使用方法</vt:lpstr>
      <vt:lpstr>媒体查询  关键字</vt:lpstr>
      <vt:lpstr>媒体查询  关键字</vt:lpstr>
      <vt:lpstr>媒体查询  逻辑操作</vt:lpstr>
      <vt:lpstr>媒体查询  逻辑操作</vt:lpstr>
      <vt:lpstr>媒体查询  媒体类型</vt:lpstr>
      <vt:lpstr>媒体查询  媒体类型</vt:lpstr>
      <vt:lpstr>媒体查询  特性</vt:lpstr>
      <vt:lpstr>媒体查询  特性</vt:lpstr>
      <vt:lpstr>总结一下</vt:lpstr>
      <vt:lpstr>总结一下</vt:lpstr>
      <vt:lpstr>总结一下</vt:lpstr>
      <vt:lpstr>总结一下</vt:lpstr>
      <vt:lpstr>总结一下</vt:lpstr>
      <vt:lpstr>总结一下</vt:lpstr>
      <vt:lpstr>CSS</vt:lpstr>
      <vt:lpstr>CSS</vt:lpstr>
      <vt:lpstr>CSS</vt:lpstr>
      <vt:lpstr>CSS</vt:lpstr>
      <vt:lpstr>CSS</vt:lpstr>
      <vt:lpstr>CSS</vt:lpstr>
      <vt:lpstr>Touch</vt:lpstr>
      <vt:lpstr>Touch</vt:lpstr>
      <vt:lpstr>Touch</vt:lpstr>
      <vt:lpstr>Touch</vt:lpstr>
      <vt:lpstr>Touch</vt:lpstr>
      <vt:lpstr>Touch</vt:lpstr>
      <vt:lpstr>复习一下</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移动端web开发</dc:title>
  <dc:creator>zhang</dc:creator>
  <cp:lastModifiedBy>zhang</cp:lastModifiedBy>
  <cp:revision>71</cp:revision>
  <dcterms:created xsi:type="dcterms:W3CDTF">2015-01-30T06:02:08Z</dcterms:created>
  <dcterms:modified xsi:type="dcterms:W3CDTF">2015-04-02T10:27:27Z</dcterms:modified>
</cp:coreProperties>
</file>