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6" r:id="rId3"/>
    <p:sldId id="258" r:id="rId4"/>
    <p:sldId id="259" r:id="rId5"/>
    <p:sldId id="260" r:id="rId6"/>
    <p:sldId id="261" r:id="rId7"/>
    <p:sldId id="290" r:id="rId8"/>
    <p:sldId id="263" r:id="rId9"/>
    <p:sldId id="264" r:id="rId10"/>
    <p:sldId id="265" r:id="rId11"/>
    <p:sldId id="266" r:id="rId12"/>
    <p:sldId id="267" r:id="rId13"/>
    <p:sldId id="270" r:id="rId14"/>
    <p:sldId id="289" r:id="rId15"/>
    <p:sldId id="269" r:id="rId16"/>
    <p:sldId id="271" r:id="rId17"/>
    <p:sldId id="272" r:id="rId18"/>
    <p:sldId id="274" r:id="rId19"/>
    <p:sldId id="273" r:id="rId20"/>
    <p:sldId id="293" r:id="rId21"/>
    <p:sldId id="277" r:id="rId22"/>
    <p:sldId id="275" r:id="rId23"/>
    <p:sldId id="276" r:id="rId24"/>
    <p:sldId id="278" r:id="rId25"/>
    <p:sldId id="279" r:id="rId26"/>
    <p:sldId id="280" r:id="rId27"/>
    <p:sldId id="283" r:id="rId28"/>
    <p:sldId id="281" r:id="rId29"/>
    <p:sldId id="291" r:id="rId30"/>
    <p:sldId id="282" r:id="rId31"/>
    <p:sldId id="292"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99"/>
    <a:srgbClr val="2DBD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8" autoAdjust="0"/>
    <p:restoredTop sz="90723" autoAdjust="0"/>
  </p:normalViewPr>
  <p:slideViewPr>
    <p:cSldViewPr>
      <p:cViewPr varScale="1">
        <p:scale>
          <a:sx n="173" d="100"/>
          <a:sy n="173" d="100"/>
        </p:scale>
        <p:origin x="-608" y="-10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6AB50-4DEF-4707-B327-ECC2CBCB9217}" type="datetimeFigureOut">
              <a:rPr lang="zh-CN" altLang="en-US" smtClean="0"/>
              <a:pPr/>
              <a:t>14-10-20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F85B0-A6BB-4139-897F-2AEC2608DD9E}" type="slidenum">
              <a:rPr lang="zh-CN" altLang="en-US" smtClean="0"/>
              <a:pPr/>
              <a:t>‹#›</a:t>
            </a:fld>
            <a:endParaRPr lang="zh-CN" altLang="en-US"/>
          </a:p>
        </p:txBody>
      </p:sp>
    </p:spTree>
    <p:extLst>
      <p:ext uri="{BB962C8B-B14F-4D97-AF65-F5344CB8AC3E}">
        <p14:creationId xmlns:p14="http://schemas.microsoft.com/office/powerpoint/2010/main" val="191661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AngularJS</a:t>
            </a:r>
            <a:r>
              <a:rPr lang="zh-CN" altLang="en-US" dirty="0" smtClean="0"/>
              <a:t>是一个前端的框架，跟后台的</a:t>
            </a:r>
            <a:r>
              <a:rPr lang="en-US" altLang="zh-CN" dirty="0" smtClean="0"/>
              <a:t>spring</a:t>
            </a:r>
            <a:r>
              <a:rPr lang="zh-CN" altLang="en-US" dirty="0" smtClean="0"/>
              <a:t>、</a:t>
            </a:r>
            <a:r>
              <a:rPr lang="en-US" altLang="zh-CN" dirty="0" smtClean="0"/>
              <a:t>struts</a:t>
            </a:r>
            <a:r>
              <a:rPr lang="zh-CN" altLang="en-US" dirty="0" smtClean="0"/>
              <a:t>框架类似，可以帮助我们快速的搭建和开发前端项目。与</a:t>
            </a:r>
            <a:r>
              <a:rPr lang="en-US" altLang="zh-CN" dirty="0" err="1" smtClean="0"/>
              <a:t>jquery</a:t>
            </a:r>
            <a:r>
              <a:rPr lang="zh-CN" altLang="en-US" dirty="0" smtClean="0"/>
              <a:t>等前端框架不同，</a:t>
            </a:r>
            <a:r>
              <a:rPr lang="en-US" altLang="zh-CN" dirty="0" err="1" smtClean="0"/>
              <a:t>AngularJS</a:t>
            </a:r>
            <a:r>
              <a:rPr lang="zh-CN" altLang="en-US" dirty="0" smtClean="0"/>
              <a:t>不仅仅是一个工具，而是一个可以指导我们开发的框架。</a:t>
            </a:r>
            <a:r>
              <a:rPr lang="en-US" altLang="zh-CN" dirty="0" err="1" smtClean="0"/>
              <a:t>AngularJS</a:t>
            </a:r>
            <a:r>
              <a:rPr lang="zh-CN" altLang="en-US" dirty="0" smtClean="0"/>
              <a:t>通过数据视图双向绑定、模块化、依赖注入等方式来帮助我们开发、管理前端项目。</a:t>
            </a:r>
          </a:p>
        </p:txBody>
      </p:sp>
      <p:sp>
        <p:nvSpPr>
          <p:cNvPr id="4" name="灯片编号占位符 3"/>
          <p:cNvSpPr>
            <a:spLocks noGrp="1"/>
          </p:cNvSpPr>
          <p:nvPr>
            <p:ph type="sldNum" sz="quarter" idx="10"/>
          </p:nvPr>
        </p:nvSpPr>
        <p:spPr/>
        <p:txBody>
          <a:bodyPr/>
          <a:lstStyle/>
          <a:p>
            <a:fld id="{A1DF85B0-A6BB-4139-897F-2AEC2608DD9E}" type="slidenum">
              <a:rPr lang="zh-CN" altLang="en-US" smtClean="0"/>
              <a:pPr/>
              <a:t>1</a:t>
            </a:fld>
            <a:endParaRPr lang="zh-CN" altLang="en-US"/>
          </a:p>
        </p:txBody>
      </p:sp>
    </p:spTree>
    <p:extLst>
      <p:ext uri="{BB962C8B-B14F-4D97-AF65-F5344CB8AC3E}">
        <p14:creationId xmlns:p14="http://schemas.microsoft.com/office/powerpoint/2010/main" val="333784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DF85B0-A6BB-4139-897F-2AEC2608DD9E}" type="slidenum">
              <a:rPr lang="zh-CN" altLang="en-US" smtClean="0"/>
              <a:pPr/>
              <a:t>15</a:t>
            </a:fld>
            <a:endParaRPr lang="zh-CN" altLang="en-US"/>
          </a:p>
        </p:txBody>
      </p:sp>
    </p:spTree>
    <p:extLst>
      <p:ext uri="{BB962C8B-B14F-4D97-AF65-F5344CB8AC3E}">
        <p14:creationId xmlns:p14="http://schemas.microsoft.com/office/powerpoint/2010/main" val="288421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1DF85B0-A6BB-4139-897F-2AEC2608DD9E}"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5"/>
            <a:ext cx="9144000" cy="5141609"/>
          </a:xfrm>
          <a:prstGeom prst="rect">
            <a:avLst/>
          </a:prstGeom>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697836" y="2334683"/>
            <a:ext cx="2015024" cy="619349"/>
          </a:xfrm>
          <a:prstGeom prst="rect">
            <a:avLst/>
          </a:prstGeom>
        </p:spPr>
      </p:pic>
    </p:spTree>
    <p:extLst>
      <p:ext uri="{BB962C8B-B14F-4D97-AF65-F5344CB8AC3E}">
        <p14:creationId xmlns:p14="http://schemas.microsoft.com/office/powerpoint/2010/main" val="3199549163"/>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366730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16402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321"/>
            <a:ext cx="9142857" cy="5142857"/>
          </a:xfrm>
          <a:prstGeom prst="rect">
            <a:avLst/>
          </a:prstGeom>
        </p:spPr>
      </p:pic>
    </p:spTree>
    <p:extLst>
      <p:ext uri="{BB962C8B-B14F-4D97-AF65-F5344CB8AC3E}">
        <p14:creationId xmlns:p14="http://schemas.microsoft.com/office/powerpoint/2010/main" val="119234542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244016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378494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204541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413018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362868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187267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0CD68D-3469-417F-B76B-4C7E097AF768}" type="datetimeFigureOut">
              <a:rPr lang="zh-CN" altLang="en-US" smtClean="0"/>
              <a:pPr/>
              <a:t>14-10-20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423484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60CD68D-3469-417F-B76B-4C7E097AF768}" type="datetimeFigureOut">
              <a:rPr lang="zh-CN" altLang="en-US" smtClean="0"/>
              <a:pPr/>
              <a:t>14-10-20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3EBAE84-858B-418C-B8E5-C3E3FC61D925}" type="slidenum">
              <a:rPr lang="zh-CN" altLang="en-US" smtClean="0"/>
              <a:pPr/>
              <a:t>‹#›</a:t>
            </a:fld>
            <a:endParaRPr lang="zh-CN" altLang="en-US"/>
          </a:p>
        </p:txBody>
      </p:sp>
    </p:spTree>
    <p:extLst>
      <p:ext uri="{BB962C8B-B14F-4D97-AF65-F5344CB8AC3E}">
        <p14:creationId xmlns:p14="http://schemas.microsoft.com/office/powerpoint/2010/main" val="3326732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AngularJS — Superheroic JavaScript MVW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125" y="699855"/>
            <a:ext cx="4734930" cy="133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4"/>
          <p:cNvSpPr txBox="1">
            <a:spLocks noChangeArrowheads="1"/>
          </p:cNvSpPr>
          <p:nvPr/>
        </p:nvSpPr>
        <p:spPr>
          <a:xfrm>
            <a:off x="1510012" y="2236845"/>
            <a:ext cx="6307157" cy="1054986"/>
          </a:xfrm>
          <a:prstGeom prst="rect">
            <a:avLst/>
          </a:prstGeom>
          <a:effectLst>
            <a:outerShdw dist="35921" dir="2700000" algn="ctr" rotWithShape="0">
              <a:srgbClr val="DDDDDD"/>
            </a:outerShdw>
          </a:effectLst>
          <a:extLst>
            <a:ext uri="{909E8E84-426E-40dd-AFC4-6F175D3DCCD1}">
              <a14:hiddenFill xmlns:a14="http://schemas.microsoft.com/office/drawing/2010/main">
                <a:solidFill>
                  <a:schemeClr val="accent1"/>
                </a:solidFill>
              </a14:hiddenFill>
            </a:ext>
          </a:extLst>
        </p:spPr>
        <p:txBody>
          <a:bodyPr lIns="100795" tIns="50397" rIns="100795" bIns="50397"/>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zh-CN" sz="4000" dirty="0" smtClean="0">
                <a:latin typeface="微软雅黑" pitchFamily="34" charset="-122"/>
                <a:ea typeface="微软雅黑" pitchFamily="34" charset="-122"/>
              </a:rPr>
              <a:t>AngularJS</a:t>
            </a:r>
            <a:r>
              <a:rPr lang="zh-CN" sz="4000" dirty="0" smtClean="0">
                <a:latin typeface="微软雅黑" pitchFamily="34" charset="-122"/>
                <a:ea typeface="微软雅黑" pitchFamily="34" charset="-122"/>
              </a:rPr>
              <a:t>的介绍与研究</a:t>
            </a:r>
          </a:p>
        </p:txBody>
      </p:sp>
    </p:spTree>
    <p:extLst>
      <p:ext uri="{BB962C8B-B14F-4D97-AF65-F5344CB8AC3E}">
        <p14:creationId xmlns:p14="http://schemas.microsoft.com/office/powerpoint/2010/main" val="1403950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67264" y="55552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来看看使用AngularJs怎么做</a:t>
            </a:r>
          </a:p>
        </p:txBody>
      </p:sp>
      <p:grpSp>
        <p:nvGrpSpPr>
          <p:cNvPr id="17" name="组合 16"/>
          <p:cNvGrpSpPr/>
          <p:nvPr/>
        </p:nvGrpSpPr>
        <p:grpSpPr>
          <a:xfrm>
            <a:off x="967266" y="1203598"/>
            <a:ext cx="7604904" cy="2896888"/>
            <a:chOff x="1625602" y="1282202"/>
            <a:chExt cx="6590314" cy="4384657"/>
          </a:xfrm>
        </p:grpSpPr>
        <p:sp>
          <p:nvSpPr>
            <p:cNvPr id="3" name="Oval 4"/>
            <p:cNvSpPr>
              <a:spLocks noChangeArrowheads="1"/>
            </p:cNvSpPr>
            <p:nvPr/>
          </p:nvSpPr>
          <p:spPr bwMode="auto">
            <a:xfrm>
              <a:off x="4327800" y="1282202"/>
              <a:ext cx="1170434" cy="1985668"/>
            </a:xfrm>
            <a:prstGeom prst="ellipse">
              <a:avLst/>
            </a:prstGeom>
            <a:ln/>
            <a:extLst/>
          </p:spPr>
          <p:style>
            <a:lnRef idx="2">
              <a:schemeClr val="accent3">
                <a:shade val="50000"/>
              </a:schemeClr>
            </a:lnRef>
            <a:fillRef idx="1">
              <a:schemeClr val="accent3"/>
            </a:fillRef>
            <a:effectRef idx="0">
              <a:schemeClr val="accent3"/>
            </a:effectRef>
            <a:fontRef idx="minor">
              <a:schemeClr val="lt1"/>
            </a:fontRef>
          </p:style>
          <p:txBody>
            <a:bodyPr vert="eaVert" wrap="none" anchor="ctr"/>
            <a:lstStyle/>
            <a:p>
              <a:pPr algn="ctr"/>
              <a:r>
                <a:rPr lang="zh-CN" altLang="en-US" sz="2000" dirty="0">
                  <a:solidFill>
                    <a:schemeClr val="bg1"/>
                  </a:solidFill>
                  <a:ea typeface="微软雅黑" pitchFamily="34" charset="-122"/>
                </a:rPr>
                <a:t>控制器</a:t>
              </a:r>
            </a:p>
          </p:txBody>
        </p:sp>
        <p:sp>
          <p:nvSpPr>
            <p:cNvPr id="4" name="Oval 5"/>
            <p:cNvSpPr>
              <a:spLocks noChangeArrowheads="1"/>
            </p:cNvSpPr>
            <p:nvPr/>
          </p:nvSpPr>
          <p:spPr bwMode="auto">
            <a:xfrm>
              <a:off x="6746258" y="3528485"/>
              <a:ext cx="1167177" cy="1991253"/>
            </a:xfrm>
            <a:prstGeom prst="ellipse">
              <a:avLst/>
            </a:prstGeom>
            <a:ln/>
            <a:extLst/>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lgn="ctr"/>
              <a:r>
                <a:rPr lang="zh-CN" altLang="en-US" sz="2000" dirty="0">
                  <a:solidFill>
                    <a:schemeClr val="bg1"/>
                  </a:solidFill>
                  <a:latin typeface="微软雅黑" pitchFamily="34" charset="-122"/>
                  <a:ea typeface="微软雅黑" pitchFamily="34" charset="-122"/>
                </a:rPr>
                <a:t>服务</a:t>
              </a:r>
            </a:p>
          </p:txBody>
        </p:sp>
        <p:sp>
          <p:nvSpPr>
            <p:cNvPr id="5" name="Oval 6"/>
            <p:cNvSpPr>
              <a:spLocks noChangeArrowheads="1"/>
            </p:cNvSpPr>
            <p:nvPr/>
          </p:nvSpPr>
          <p:spPr bwMode="auto">
            <a:xfrm>
              <a:off x="1878962" y="3522663"/>
              <a:ext cx="1180152" cy="1997075"/>
            </a:xfrm>
            <a:prstGeom prst="ellipse">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p>
              <a:pPr algn="ctr"/>
              <a:r>
                <a:rPr lang="zh-CN" altLang="en-US" sz="2000" dirty="0">
                  <a:solidFill>
                    <a:schemeClr val="bg1"/>
                  </a:solidFill>
                  <a:latin typeface="微软雅黑" pitchFamily="34" charset="-122"/>
                  <a:ea typeface="微软雅黑" pitchFamily="34" charset="-122"/>
                </a:rPr>
                <a:t>UI视图</a:t>
              </a:r>
            </a:p>
          </p:txBody>
        </p:sp>
        <p:sp>
          <p:nvSpPr>
            <p:cNvPr id="6" name="箭头 114"/>
            <p:cNvSpPr>
              <a:spLocks noChangeShapeType="1"/>
            </p:cNvSpPr>
            <p:nvPr/>
          </p:nvSpPr>
          <p:spPr bwMode="auto">
            <a:xfrm flipH="1" flipV="1">
              <a:off x="5435600" y="2711450"/>
              <a:ext cx="1368425" cy="1366838"/>
            </a:xfrm>
            <a:prstGeom prst="line">
              <a:avLst/>
            </a:prstGeom>
            <a:noFill/>
            <a:ln w="254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双箭头 116"/>
            <p:cNvSpPr>
              <a:spLocks noChangeShapeType="1"/>
            </p:cNvSpPr>
            <p:nvPr/>
          </p:nvSpPr>
          <p:spPr bwMode="auto">
            <a:xfrm flipH="1">
              <a:off x="3059113" y="2711450"/>
              <a:ext cx="1296987" cy="1368425"/>
            </a:xfrm>
            <a:prstGeom prst="line">
              <a:avLst/>
            </a:prstGeom>
            <a:noFill/>
            <a:ln w="25400">
              <a:solidFill>
                <a:srgbClr val="99CC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9"/>
            <p:cNvSpPr txBox="1">
              <a:spLocks noChangeArrowheads="1"/>
            </p:cNvSpPr>
            <p:nvPr/>
          </p:nvSpPr>
          <p:spPr bwMode="auto">
            <a:xfrm rot="19649699">
              <a:off x="2797486" y="2859332"/>
              <a:ext cx="1552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a:solidFill>
                    <a:srgbClr val="6699FF"/>
                  </a:solidFill>
                  <a:ea typeface="微软雅黑" pitchFamily="34" charset="-122"/>
                </a:rPr>
                <a:t>操作数据模型</a:t>
              </a:r>
            </a:p>
          </p:txBody>
        </p:sp>
        <p:sp>
          <p:nvSpPr>
            <p:cNvPr id="9" name="Text Box 10"/>
            <p:cNvSpPr txBox="1">
              <a:spLocks noChangeArrowheads="1"/>
            </p:cNvSpPr>
            <p:nvPr/>
          </p:nvSpPr>
          <p:spPr bwMode="auto">
            <a:xfrm rot="17968553">
              <a:off x="5930639" y="2669998"/>
              <a:ext cx="694882" cy="1223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vert" wrap="square" lIns="90170" tIns="46990" rIns="90170" bIns="469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a:solidFill>
                    <a:srgbClr val="6699FF"/>
                  </a:solidFill>
                  <a:ea typeface="微软雅黑" pitchFamily="34" charset="-122"/>
                </a:rPr>
                <a:t>注入服务</a:t>
              </a:r>
            </a:p>
          </p:txBody>
        </p:sp>
        <p:sp>
          <p:nvSpPr>
            <p:cNvPr id="10" name="箭头 129"/>
            <p:cNvSpPr>
              <a:spLocks noChangeShapeType="1"/>
            </p:cNvSpPr>
            <p:nvPr/>
          </p:nvSpPr>
          <p:spPr bwMode="auto">
            <a:xfrm>
              <a:off x="2484438" y="2789539"/>
              <a:ext cx="1" cy="738945"/>
            </a:xfrm>
            <a:prstGeom prst="line">
              <a:avLst/>
            </a:prstGeom>
            <a:noFill/>
            <a:ln w="5080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2"/>
            <p:cNvSpPr txBox="1">
              <a:spLocks noChangeArrowheads="1"/>
            </p:cNvSpPr>
            <p:nvPr/>
          </p:nvSpPr>
          <p:spPr bwMode="auto">
            <a:xfrm>
              <a:off x="1625602" y="1773280"/>
              <a:ext cx="1717675" cy="97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a:solidFill>
                    <a:srgbClr val="4D4D4D"/>
                  </a:solidFill>
                  <a:latin typeface="微软雅黑" pitchFamily="34" charset="-122"/>
                  <a:ea typeface="微软雅黑" pitchFamily="34" charset="-122"/>
                </a:rPr>
                <a:t>第一步：编写HTML</a:t>
              </a:r>
            </a:p>
          </p:txBody>
        </p:sp>
        <p:sp>
          <p:nvSpPr>
            <p:cNvPr id="12" name="箭头 129"/>
            <p:cNvSpPr>
              <a:spLocks noChangeShapeType="1"/>
            </p:cNvSpPr>
            <p:nvPr/>
          </p:nvSpPr>
          <p:spPr bwMode="auto">
            <a:xfrm>
              <a:off x="7356285" y="2711450"/>
              <a:ext cx="1587" cy="817035"/>
            </a:xfrm>
            <a:prstGeom prst="line">
              <a:avLst/>
            </a:prstGeom>
            <a:noFill/>
            <a:ln w="5080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4"/>
            <p:cNvSpPr txBox="1">
              <a:spLocks noChangeArrowheads="1"/>
            </p:cNvSpPr>
            <p:nvPr/>
          </p:nvSpPr>
          <p:spPr bwMode="auto">
            <a:xfrm>
              <a:off x="6496653" y="1392010"/>
              <a:ext cx="1719263" cy="1397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a:solidFill>
                    <a:srgbClr val="4D4D4D"/>
                  </a:solidFill>
                  <a:latin typeface="微软雅黑" pitchFamily="34" charset="-122"/>
                  <a:ea typeface="微软雅黑" pitchFamily="34" charset="-122"/>
                </a:rPr>
                <a:t>第三步：编写服务，例如数据过滤等</a:t>
              </a:r>
            </a:p>
          </p:txBody>
        </p:sp>
        <p:sp>
          <p:nvSpPr>
            <p:cNvPr id="14" name="箭头 129"/>
            <p:cNvSpPr>
              <a:spLocks noChangeShapeType="1"/>
            </p:cNvSpPr>
            <p:nvPr/>
          </p:nvSpPr>
          <p:spPr bwMode="auto">
            <a:xfrm rot="10800000" flipH="1">
              <a:off x="4913016" y="3395660"/>
              <a:ext cx="2" cy="871462"/>
            </a:xfrm>
            <a:prstGeom prst="line">
              <a:avLst/>
            </a:prstGeom>
            <a:noFill/>
            <a:ln w="5080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6"/>
            <p:cNvSpPr txBox="1">
              <a:spLocks noChangeArrowheads="1"/>
            </p:cNvSpPr>
            <p:nvPr/>
          </p:nvSpPr>
          <p:spPr bwMode="auto">
            <a:xfrm>
              <a:off x="4125407" y="4269330"/>
              <a:ext cx="1719263" cy="1397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a:solidFill>
                    <a:srgbClr val="4D4D4D"/>
                  </a:solidFill>
                  <a:latin typeface="微软雅黑" pitchFamily="34" charset="-122"/>
                  <a:ea typeface="微软雅黑" pitchFamily="34" charset="-122"/>
                </a:rPr>
                <a:t>第二步：编写控制器，利用服务操作数据模型</a:t>
              </a:r>
            </a:p>
          </p:txBody>
        </p:sp>
      </p:grpSp>
    </p:spTree>
    <p:extLst>
      <p:ext uri="{BB962C8B-B14F-4D97-AF65-F5344CB8AC3E}">
        <p14:creationId xmlns:p14="http://schemas.microsoft.com/office/powerpoint/2010/main" val="3733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57224" y="21429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编写</a:t>
            </a:r>
            <a:r>
              <a:rPr lang="zh-CN" altLang="en-US" sz="2800" dirty="0" smtClean="0">
                <a:solidFill>
                  <a:srgbClr val="002060"/>
                </a:solidFill>
                <a:latin typeface="微软雅黑" pitchFamily="34" charset="-122"/>
                <a:ea typeface="微软雅黑" pitchFamily="34" charset="-122"/>
                <a:sym typeface="Arial" charset="0"/>
              </a:rPr>
              <a:t>H</a:t>
            </a:r>
            <a:r>
              <a:rPr lang="en-US" altLang="zh-CN" sz="2800" dirty="0" smtClean="0">
                <a:solidFill>
                  <a:srgbClr val="002060"/>
                </a:solidFill>
                <a:latin typeface="微软雅黑" pitchFamily="34" charset="-122"/>
                <a:ea typeface="微软雅黑" pitchFamily="34" charset="-122"/>
                <a:sym typeface="Arial" charset="0"/>
              </a:rPr>
              <a:t>T</a:t>
            </a:r>
            <a:r>
              <a:rPr lang="zh-CN" altLang="en-US" sz="2800" dirty="0" smtClean="0">
                <a:solidFill>
                  <a:srgbClr val="002060"/>
                </a:solidFill>
                <a:latin typeface="微软雅黑" pitchFamily="34" charset="-122"/>
                <a:ea typeface="微软雅黑" pitchFamily="34" charset="-122"/>
                <a:sym typeface="Arial" charset="0"/>
              </a:rPr>
              <a:t>ML</a:t>
            </a:r>
            <a:endParaRPr lang="zh-CN" altLang="en-US" sz="2800" dirty="0">
              <a:solidFill>
                <a:srgbClr val="002060"/>
              </a:solidFill>
              <a:latin typeface="微软雅黑" pitchFamily="34" charset="-122"/>
              <a:ea typeface="微软雅黑" pitchFamily="34" charset="-122"/>
              <a:sym typeface="Arial" charset="0"/>
            </a:endParaRPr>
          </a:p>
        </p:txBody>
      </p:sp>
      <p:sp>
        <p:nvSpPr>
          <p:cNvPr id="3" name="AutoShape 4"/>
          <p:cNvSpPr>
            <a:spLocks noChangeArrowheads="1"/>
          </p:cNvSpPr>
          <p:nvPr/>
        </p:nvSpPr>
        <p:spPr bwMode="auto">
          <a:xfrm>
            <a:off x="214282" y="1006738"/>
            <a:ext cx="5214974" cy="3869269"/>
          </a:xfrm>
          <a:prstGeom prst="roundRect">
            <a:avLst>
              <a:gd name="adj" fmla="val 3898"/>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dirty="0">
                <a:solidFill>
                  <a:schemeClr val="bg1"/>
                </a:solidFill>
                <a:latin typeface="微软雅黑" pitchFamily="34" charset="-122"/>
                <a:ea typeface="微软雅黑" pitchFamily="34" charset="-122"/>
              </a:rPr>
              <a:t>&lt;body </a:t>
            </a:r>
            <a:r>
              <a:rPr lang="zh-CN" altLang="en-US" sz="1200" dirty="0">
                <a:solidFill>
                  <a:srgbClr val="00CC00"/>
                </a:solidFill>
                <a:latin typeface="微软雅黑" pitchFamily="34" charset="-122"/>
                <a:ea typeface="微软雅黑" pitchFamily="34" charset="-122"/>
              </a:rPr>
              <a:t>ng-app</a:t>
            </a:r>
            <a:r>
              <a:rPr lang="zh-CN" altLang="en-US" sz="1200" dirty="0">
                <a:solidFill>
                  <a:schemeClr val="bg1"/>
                </a:solidFill>
                <a:latin typeface="微软雅黑" pitchFamily="34" charset="-122"/>
                <a:ea typeface="微软雅黑" pitchFamily="34" charset="-122"/>
              </a:rPr>
              <a:t> </a:t>
            </a:r>
            <a:r>
              <a:rPr lang="zh-CN" altLang="en-US" sz="1200" dirty="0" smtClean="0">
                <a:solidFill>
                  <a:srgbClr val="00CC00"/>
                </a:solidFill>
                <a:latin typeface="微软雅黑" pitchFamily="34" charset="-122"/>
                <a:ea typeface="微软雅黑" pitchFamily="34" charset="-122"/>
                <a:sym typeface="Arial" charset="0"/>
              </a:rPr>
              <a:t>ng</a:t>
            </a:r>
            <a:r>
              <a:rPr lang="zh-CN" altLang="en-US" sz="1200" dirty="0">
                <a:solidFill>
                  <a:srgbClr val="00CC00"/>
                </a:solidFill>
                <a:latin typeface="微软雅黑" pitchFamily="34" charset="-122"/>
                <a:ea typeface="微软雅黑" pitchFamily="34" charset="-122"/>
                <a:sym typeface="Arial" charset="0"/>
              </a:rPr>
              <a:t>-controller</a:t>
            </a:r>
            <a:r>
              <a:rPr lang="zh-CN" altLang="en-US" sz="1200" dirty="0">
                <a:solidFill>
                  <a:schemeClr val="bg1"/>
                </a:solidFill>
                <a:latin typeface="微软雅黑" pitchFamily="34" charset="-122"/>
                <a:ea typeface="微软雅黑" pitchFamily="34" charset="-122"/>
              </a:rPr>
              <a:t>="PhoneListCtrl"&gt;</a:t>
            </a:r>
          </a:p>
          <a:p>
            <a:r>
              <a:rPr lang="zh-CN" altLang="en-US" sz="1200" dirty="0">
                <a:solidFill>
                  <a:schemeClr val="bg1"/>
                </a:solidFill>
                <a:latin typeface="微软雅黑" pitchFamily="34" charset="-122"/>
                <a:ea typeface="微软雅黑" pitchFamily="34" charset="-122"/>
              </a:rPr>
              <a:t>  &lt;input</a:t>
            </a:r>
            <a:r>
              <a:rPr lang="zh-CN" altLang="en-US" sz="1200" dirty="0">
                <a:solidFill>
                  <a:srgbClr val="00CC00"/>
                </a:solidFill>
                <a:latin typeface="微软雅黑" pitchFamily="34" charset="-122"/>
                <a:ea typeface="微软雅黑" pitchFamily="34" charset="-122"/>
                <a:sym typeface="Arial" charset="0"/>
              </a:rPr>
              <a:t> ng-model</a:t>
            </a:r>
            <a:r>
              <a:rPr lang="zh-CN" altLang="en-US" sz="1200" dirty="0">
                <a:solidFill>
                  <a:schemeClr val="bg1"/>
                </a:solidFill>
                <a:latin typeface="微软雅黑" pitchFamily="34" charset="-122"/>
                <a:ea typeface="微软雅黑" pitchFamily="34" charset="-122"/>
              </a:rPr>
              <a:t>="quer"/&gt;</a:t>
            </a:r>
          </a:p>
          <a:p>
            <a:r>
              <a:rPr lang="zh-CN" altLang="en-US" sz="1200" dirty="0">
                <a:solidFill>
                  <a:schemeClr val="bg1"/>
                </a:solidFill>
                <a:latin typeface="微软雅黑" pitchFamily="34" charset="-122"/>
                <a:ea typeface="微软雅黑" pitchFamily="34" charset="-122"/>
              </a:rPr>
              <a:t>  &lt;select ng-model="sortType"&gt;</a:t>
            </a:r>
          </a:p>
          <a:p>
            <a:r>
              <a:rPr lang="zh-CN" altLang="en-US" sz="1200" dirty="0">
                <a:solidFill>
                  <a:schemeClr val="bg1"/>
                </a:solidFill>
                <a:latin typeface="微软雅黑" pitchFamily="34" charset="-122"/>
                <a:ea typeface="微软雅黑" pitchFamily="34" charset="-122"/>
              </a:rPr>
              <a:t>    &lt;option value</a:t>
            </a:r>
            <a:r>
              <a:rPr lang="zh-CN" altLang="en-US" sz="1200" dirty="0" smtClean="0">
                <a:solidFill>
                  <a:schemeClr val="bg1"/>
                </a:solidFill>
                <a:latin typeface="微软雅黑" pitchFamily="34" charset="-122"/>
                <a:ea typeface="微软雅黑" pitchFamily="34" charset="-122"/>
              </a:rPr>
              <a:t>="name"&gt;按名字排序&lt;/option&gt;</a:t>
            </a:r>
          </a:p>
          <a:p>
            <a:r>
              <a:rPr lang="zh-CN" altLang="en-US" sz="1200" dirty="0" smtClean="0">
                <a:solidFill>
                  <a:schemeClr val="bg1"/>
                </a:solidFill>
                <a:latin typeface="微软雅黑" pitchFamily="34" charset="-122"/>
                <a:ea typeface="微软雅黑" pitchFamily="34" charset="-122"/>
              </a:rPr>
              <a:t>    </a:t>
            </a:r>
            <a:r>
              <a:rPr lang="zh-CN" altLang="en-US" sz="1200" dirty="0">
                <a:solidFill>
                  <a:schemeClr val="bg1"/>
                </a:solidFill>
                <a:latin typeface="微软雅黑" pitchFamily="34" charset="-122"/>
                <a:ea typeface="微软雅黑" pitchFamily="34" charset="-122"/>
              </a:rPr>
              <a:t>&lt;option value="age</a:t>
            </a:r>
            <a:r>
              <a:rPr lang="zh-CN" altLang="en-US" sz="1200" dirty="0" smtClean="0">
                <a:solidFill>
                  <a:schemeClr val="bg1"/>
                </a:solidFill>
                <a:latin typeface="微软雅黑" pitchFamily="34" charset="-122"/>
                <a:ea typeface="微软雅黑" pitchFamily="34" charset="-122"/>
              </a:rPr>
              <a:t>"&gt;按</a:t>
            </a:r>
            <a:r>
              <a:rPr lang="zh-CN" altLang="en-US" sz="1200" dirty="0">
                <a:solidFill>
                  <a:schemeClr val="bg1"/>
                </a:solidFill>
                <a:latin typeface="微软雅黑" pitchFamily="34" charset="-122"/>
                <a:ea typeface="微软雅黑" pitchFamily="34" charset="-122"/>
              </a:rPr>
              <a:t>年龄排序&lt;/option&gt;</a:t>
            </a:r>
          </a:p>
          <a:p>
            <a:r>
              <a:rPr lang="zh-CN" altLang="en-US" sz="1200" dirty="0">
                <a:solidFill>
                  <a:schemeClr val="bg1"/>
                </a:solidFill>
                <a:latin typeface="微软雅黑" pitchFamily="34" charset="-122"/>
                <a:ea typeface="微软雅黑" pitchFamily="34" charset="-122"/>
              </a:rPr>
              <a:t>  &lt;/select&gt;</a:t>
            </a:r>
          </a:p>
          <a:p>
            <a:r>
              <a:rPr lang="zh-CN" altLang="en-US" sz="1200" dirty="0">
                <a:solidFill>
                  <a:schemeClr val="bg1"/>
                </a:solidFill>
                <a:latin typeface="微软雅黑" pitchFamily="34" charset="-122"/>
                <a:ea typeface="微软雅黑" pitchFamily="34" charset="-122"/>
              </a:rPr>
              <a:t>  &lt;ul&gt;</a:t>
            </a:r>
          </a:p>
          <a:p>
            <a:r>
              <a:rPr lang="zh-CN" altLang="en-US" sz="1200" dirty="0">
                <a:solidFill>
                  <a:schemeClr val="bg1"/>
                </a:solidFill>
                <a:latin typeface="微软雅黑" pitchFamily="34" charset="-122"/>
                <a:ea typeface="微软雅黑" pitchFamily="34" charset="-122"/>
              </a:rPr>
              <a:t>    &lt;li </a:t>
            </a:r>
            <a:r>
              <a:rPr lang="zh-CN" altLang="en-US" sz="1200" dirty="0">
                <a:solidFill>
                  <a:srgbClr val="00CC00"/>
                </a:solidFill>
                <a:latin typeface="微软雅黑" pitchFamily="34" charset="-122"/>
                <a:ea typeface="微软雅黑" pitchFamily="34" charset="-122"/>
                <a:sym typeface="Arial" charset="0"/>
              </a:rPr>
              <a:t>ng-repeat</a:t>
            </a:r>
            <a:r>
              <a:rPr lang="zh-CN" altLang="en-US" sz="1200" dirty="0">
                <a:solidFill>
                  <a:schemeClr val="bg1"/>
                </a:solidFill>
                <a:latin typeface="微软雅黑" pitchFamily="34" charset="-122"/>
                <a:ea typeface="微软雅黑" pitchFamily="34" charset="-122"/>
              </a:rPr>
              <a:t>="phone in </a:t>
            </a:r>
            <a:r>
              <a:rPr lang="zh-CN" altLang="en-US" sz="1200" dirty="0" smtClean="0">
                <a:solidFill>
                  <a:schemeClr val="bg1"/>
                </a:solidFill>
                <a:latin typeface="微软雅黑" pitchFamily="34" charset="-122"/>
                <a:ea typeface="微软雅黑" pitchFamily="34" charset="-122"/>
              </a:rPr>
              <a:t>phones| </a:t>
            </a:r>
            <a:r>
              <a:rPr lang="zh-CN" altLang="en-US" sz="1200" dirty="0">
                <a:solidFill>
                  <a:srgbClr val="FFFF00"/>
                </a:solidFill>
                <a:latin typeface="微软雅黑" pitchFamily="34" charset="-122"/>
                <a:ea typeface="微软雅黑" pitchFamily="34" charset="-122"/>
              </a:rPr>
              <a:t>filter</a:t>
            </a:r>
            <a:r>
              <a:rPr lang="zh-CN" altLang="en-US" sz="1200" dirty="0">
                <a:solidFill>
                  <a:schemeClr val="bg1"/>
                </a:solidFill>
                <a:latin typeface="微软雅黑" pitchFamily="34" charset="-122"/>
                <a:ea typeface="微软雅黑" pitchFamily="34" charset="-122"/>
              </a:rPr>
              <a:t>:quer | </a:t>
            </a:r>
            <a:r>
              <a:rPr lang="zh-CN" altLang="en-US" sz="1200" dirty="0">
                <a:solidFill>
                  <a:srgbClr val="FFFF00"/>
                </a:solidFill>
                <a:latin typeface="微软雅黑" pitchFamily="34" charset="-122"/>
                <a:ea typeface="微软雅黑" pitchFamily="34" charset="-122"/>
              </a:rPr>
              <a:t>orderBy</a:t>
            </a:r>
            <a:r>
              <a:rPr lang="zh-CN" altLang="en-US" sz="1200" dirty="0">
                <a:solidFill>
                  <a:schemeClr val="bg1"/>
                </a:solidFill>
                <a:latin typeface="微软雅黑" pitchFamily="34" charset="-122"/>
                <a:ea typeface="微软雅黑" pitchFamily="34" charset="-122"/>
              </a:rPr>
              <a:t>:sortType"&gt;</a:t>
            </a:r>
          </a:p>
          <a:p>
            <a:r>
              <a:rPr lang="zh-CN" altLang="en-US" sz="1200" dirty="0">
                <a:solidFill>
                  <a:schemeClr val="bg1"/>
                </a:solidFill>
                <a:latin typeface="微软雅黑" pitchFamily="34" charset="-122"/>
                <a:ea typeface="微软雅黑" pitchFamily="34" charset="-122"/>
              </a:rPr>
              <a:t>     </a:t>
            </a:r>
            <a:r>
              <a:rPr lang="zh-CN" altLang="en-US" sz="1200" dirty="0">
                <a:solidFill>
                  <a:srgbClr val="00CC00"/>
                </a:solidFill>
                <a:latin typeface="微软雅黑" pitchFamily="34" charset="-122"/>
                <a:ea typeface="微软雅黑" pitchFamily="34" charset="-122"/>
                <a:sym typeface="Arial" charset="0"/>
              </a:rPr>
              <a:t>{{phone.name}}</a:t>
            </a:r>
          </a:p>
          <a:p>
            <a:r>
              <a:rPr lang="zh-CN" altLang="en-US" sz="1200" dirty="0">
                <a:solidFill>
                  <a:schemeClr val="bg1"/>
                </a:solidFill>
                <a:latin typeface="微软雅黑" pitchFamily="34" charset="-122"/>
                <a:ea typeface="微软雅黑" pitchFamily="34" charset="-122"/>
              </a:rPr>
              <a:t>     &lt;p&gt;{{phone.snippet}}&lt;/p&gt;</a:t>
            </a:r>
          </a:p>
          <a:p>
            <a:r>
              <a:rPr lang="zh-CN" altLang="en-US" sz="1200" dirty="0">
                <a:solidFill>
                  <a:schemeClr val="bg1"/>
                </a:solidFill>
                <a:latin typeface="微软雅黑" pitchFamily="34" charset="-122"/>
                <a:ea typeface="微软雅黑" pitchFamily="34" charset="-122"/>
              </a:rPr>
              <a:t>     &lt;p&gt;{{phone.age}}&lt;/p&gt;</a:t>
            </a:r>
          </a:p>
          <a:p>
            <a:r>
              <a:rPr lang="zh-CN" altLang="en-US" sz="1200" dirty="0">
                <a:solidFill>
                  <a:schemeClr val="bg1"/>
                </a:solidFill>
                <a:latin typeface="微软雅黑" pitchFamily="34" charset="-122"/>
                <a:ea typeface="微软雅黑" pitchFamily="34" charset="-122"/>
              </a:rPr>
              <a:t>     &lt;p&gt;</a:t>
            </a:r>
          </a:p>
          <a:p>
            <a:r>
              <a:rPr lang="zh-CN" altLang="en-US" sz="1200" dirty="0">
                <a:solidFill>
                  <a:schemeClr val="bg1"/>
                </a:solidFill>
                <a:latin typeface="微软雅黑" pitchFamily="34" charset="-122"/>
                <a:ea typeface="微软雅黑" pitchFamily="34" charset="-122"/>
              </a:rPr>
              <a:t>      &lt;img </a:t>
            </a:r>
            <a:r>
              <a:rPr lang="zh-CN" altLang="en-US" sz="1200" dirty="0">
                <a:solidFill>
                  <a:srgbClr val="00CC00"/>
                </a:solidFill>
                <a:latin typeface="微软雅黑" pitchFamily="34" charset="-122"/>
                <a:ea typeface="微软雅黑" pitchFamily="34" charset="-122"/>
                <a:sym typeface="Arial" charset="0"/>
              </a:rPr>
              <a:t>ng-src</a:t>
            </a:r>
            <a:r>
              <a:rPr lang="zh-CN" altLang="en-US" sz="1200" dirty="0">
                <a:solidFill>
                  <a:schemeClr val="bg1"/>
                </a:solidFill>
                <a:latin typeface="微软雅黑" pitchFamily="34" charset="-122"/>
                <a:ea typeface="微软雅黑" pitchFamily="34" charset="-122"/>
              </a:rPr>
              <a:t>="{{phone.imsrc}}"/&gt;</a:t>
            </a:r>
          </a:p>
          <a:p>
            <a:r>
              <a:rPr lang="zh-CN" altLang="en-US" sz="1200" dirty="0">
                <a:solidFill>
                  <a:schemeClr val="bg1"/>
                </a:solidFill>
                <a:latin typeface="微软雅黑" pitchFamily="34" charset="-122"/>
                <a:ea typeface="微软雅黑" pitchFamily="34" charset="-122"/>
              </a:rPr>
              <a:t>     &lt;/p&gt;</a:t>
            </a:r>
          </a:p>
          <a:p>
            <a:r>
              <a:rPr lang="zh-CN" altLang="en-US" sz="1200" dirty="0">
                <a:solidFill>
                  <a:schemeClr val="bg1"/>
                </a:solidFill>
                <a:latin typeface="微软雅黑" pitchFamily="34" charset="-122"/>
                <a:ea typeface="微软雅黑" pitchFamily="34" charset="-122"/>
              </a:rPr>
              <a:t>    &lt;/li&gt;</a:t>
            </a:r>
          </a:p>
          <a:p>
            <a:r>
              <a:rPr lang="zh-CN" altLang="en-US" sz="1200" dirty="0">
                <a:solidFill>
                  <a:schemeClr val="bg1"/>
                </a:solidFill>
                <a:latin typeface="微软雅黑" pitchFamily="34" charset="-122"/>
                <a:ea typeface="微软雅黑" pitchFamily="34" charset="-122"/>
              </a:rPr>
              <a:t>   &lt;/ul&gt;</a:t>
            </a:r>
          </a:p>
          <a:p>
            <a:r>
              <a:rPr lang="zh-CN" altLang="en-US" sz="1200" dirty="0">
                <a:solidFill>
                  <a:schemeClr val="bg1"/>
                </a:solidFill>
                <a:latin typeface="微软雅黑" pitchFamily="34" charset="-122"/>
                <a:ea typeface="微软雅黑" pitchFamily="34" charset="-122"/>
              </a:rPr>
              <a:t>&lt;/body&gt;</a:t>
            </a:r>
          </a:p>
        </p:txBody>
      </p:sp>
      <p:sp>
        <p:nvSpPr>
          <p:cNvPr id="4" name="Text Box 5"/>
          <p:cNvSpPr txBox="1">
            <a:spLocks noChangeArrowheads="1"/>
          </p:cNvSpPr>
          <p:nvPr/>
        </p:nvSpPr>
        <p:spPr bwMode="auto">
          <a:xfrm>
            <a:off x="5745163" y="1231900"/>
            <a:ext cx="307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endParaRPr lang="zh-CN" altLang="zh-CN"/>
          </a:p>
        </p:txBody>
      </p:sp>
      <p:sp>
        <p:nvSpPr>
          <p:cNvPr id="5" name="Text Box 6"/>
          <p:cNvSpPr txBox="1">
            <a:spLocks noChangeArrowheads="1"/>
          </p:cNvSpPr>
          <p:nvPr/>
        </p:nvSpPr>
        <p:spPr bwMode="auto">
          <a:xfrm>
            <a:off x="5500694" y="1006738"/>
            <a:ext cx="3456062"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25000"/>
              <a:buFont typeface="Arial" charset="0"/>
              <a:buChar char="•"/>
            </a:pPr>
            <a:r>
              <a:rPr lang="zh-CN" altLang="en-US" sz="1200" dirty="0">
                <a:solidFill>
                  <a:schemeClr val="tx1">
                    <a:lumMod val="75000"/>
                    <a:lumOff val="25000"/>
                  </a:schemeClr>
                </a:solidFill>
                <a:latin typeface="微软雅黑" pitchFamily="34" charset="-122"/>
                <a:ea typeface="微软雅黑" pitchFamily="34" charset="-122"/>
              </a:rPr>
              <a:t>ng-app：AngularJS程序入口，对该标签内的元素进行初始化。</a:t>
            </a:r>
          </a:p>
          <a:p>
            <a:pPr eaLnBrk="1" hangingPunct="1">
              <a:buClr>
                <a:srgbClr val="FF3300"/>
              </a:buClr>
              <a:buSzPct val="125000"/>
              <a:buFont typeface="Arial" charset="0"/>
              <a:buChar char="•"/>
            </a:pPr>
            <a:endParaRPr lang="zh-CN" altLang="en-US" sz="12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200" dirty="0">
                <a:solidFill>
                  <a:schemeClr val="tx1">
                    <a:lumMod val="75000"/>
                    <a:lumOff val="25000"/>
                  </a:schemeClr>
                </a:solidFill>
                <a:latin typeface="微软雅黑" pitchFamily="34" charset="-122"/>
                <a:ea typeface="微软雅黑" pitchFamily="34" charset="-122"/>
              </a:rPr>
              <a:t>ng-controller：在当前元素范围内绑定指定的控制器(controller)。</a:t>
            </a:r>
          </a:p>
          <a:p>
            <a:pPr eaLnBrk="1" hangingPunct="1">
              <a:buClr>
                <a:srgbClr val="FF3300"/>
              </a:buClr>
              <a:buSzPct val="125000"/>
              <a:buFont typeface="Arial" charset="0"/>
              <a:buChar char="•"/>
            </a:pPr>
            <a:endParaRPr lang="zh-CN" altLang="en-US" sz="12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200" dirty="0">
                <a:solidFill>
                  <a:schemeClr val="tx1">
                    <a:lumMod val="75000"/>
                    <a:lumOff val="25000"/>
                  </a:schemeClr>
                </a:solidFill>
                <a:latin typeface="微软雅黑" pitchFamily="34" charset="-122"/>
                <a:ea typeface="微软雅黑" pitchFamily="34" charset="-122"/>
              </a:rPr>
              <a:t>ng-model：指定当前元素与数据模型（$scope）中的属性绑定，如果数据模型中没有此属性，会自动新建一个。</a:t>
            </a:r>
          </a:p>
          <a:p>
            <a:pPr eaLnBrk="1" hangingPunct="1">
              <a:buClr>
                <a:srgbClr val="FF3300"/>
              </a:buClr>
              <a:buSzPct val="125000"/>
              <a:buFont typeface="Arial" charset="0"/>
              <a:buChar char="•"/>
            </a:pPr>
            <a:endParaRPr lang="zh-CN" altLang="en-US" sz="12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200" dirty="0">
                <a:solidFill>
                  <a:schemeClr val="tx1">
                    <a:lumMod val="75000"/>
                    <a:lumOff val="25000"/>
                  </a:schemeClr>
                </a:solidFill>
                <a:latin typeface="微软雅黑" pitchFamily="34" charset="-122"/>
                <a:ea typeface="微软雅黑" pitchFamily="34" charset="-122"/>
              </a:rPr>
              <a:t>ng-repeat：循环$scope中的属性，类似于{{#each beans}}</a:t>
            </a:r>
          </a:p>
          <a:p>
            <a:pPr eaLnBrk="1" hangingPunct="1">
              <a:buClr>
                <a:srgbClr val="FF3300"/>
              </a:buClr>
              <a:buSzPct val="125000"/>
              <a:buFont typeface="Arial" charset="0"/>
              <a:buChar char="•"/>
            </a:pPr>
            <a:endParaRPr lang="zh-CN" altLang="en-US" sz="12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200" dirty="0">
                <a:solidFill>
                  <a:schemeClr val="tx1">
                    <a:lumMod val="75000"/>
                    <a:lumOff val="25000"/>
                  </a:schemeClr>
                </a:solidFill>
                <a:latin typeface="微软雅黑" pitchFamily="34" charset="-122"/>
                <a:ea typeface="微软雅黑" pitchFamily="34" charset="-122"/>
              </a:rPr>
              <a:t>{{xxx}}：花括号表示读取某一属性值</a:t>
            </a:r>
          </a:p>
          <a:p>
            <a:pPr eaLnBrk="1" hangingPunct="1">
              <a:buClr>
                <a:srgbClr val="FF3300"/>
              </a:buClr>
              <a:buSzPct val="125000"/>
              <a:buFont typeface="Arial" charset="0"/>
              <a:buChar char="•"/>
            </a:pPr>
            <a:endParaRPr lang="zh-CN" altLang="en-US" sz="12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200" dirty="0">
                <a:solidFill>
                  <a:schemeClr val="tx1">
                    <a:lumMod val="75000"/>
                    <a:lumOff val="25000"/>
                  </a:schemeClr>
                </a:solidFill>
                <a:latin typeface="微软雅黑" pitchFamily="34" charset="-122"/>
                <a:ea typeface="微软雅黑" pitchFamily="34" charset="-122"/>
              </a:rPr>
              <a:t>filter、orderBy：过滤器。filter可以根据指定的属性过滤数据(例子里是quer属性)。orderBy是排序过滤器。这两个过滤器都是内置的。过滤器是可自定义的。</a:t>
            </a:r>
          </a:p>
        </p:txBody>
      </p:sp>
    </p:spTree>
    <p:extLst>
      <p:ext uri="{BB962C8B-B14F-4D97-AF65-F5344CB8AC3E}">
        <p14:creationId xmlns:p14="http://schemas.microsoft.com/office/powerpoint/2010/main" val="8604993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57158" y="21429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编写控制器Controller</a:t>
            </a:r>
          </a:p>
        </p:txBody>
      </p:sp>
      <p:sp>
        <p:nvSpPr>
          <p:cNvPr id="3" name="AutoShape 4"/>
          <p:cNvSpPr>
            <a:spLocks noChangeArrowheads="1"/>
          </p:cNvSpPr>
          <p:nvPr/>
        </p:nvSpPr>
        <p:spPr bwMode="auto">
          <a:xfrm>
            <a:off x="285720" y="1000114"/>
            <a:ext cx="5072097" cy="3869269"/>
          </a:xfrm>
          <a:prstGeom prst="roundRect">
            <a:avLst>
              <a:gd name="adj" fmla="val 4729"/>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r>
              <a:rPr lang="zh-CN" altLang="en-US" sz="1200" dirty="0" smtClean="0">
                <a:solidFill>
                  <a:schemeClr val="bg1"/>
                </a:solidFill>
                <a:latin typeface="微软雅黑" pitchFamily="34" charset="-122"/>
                <a:ea typeface="微软雅黑" pitchFamily="34" charset="-122"/>
              </a:rPr>
              <a:t>var </a:t>
            </a:r>
            <a:r>
              <a:rPr lang="zh-CN" altLang="en-US" sz="1200" dirty="0">
                <a:solidFill>
                  <a:srgbClr val="00CC00"/>
                </a:solidFill>
                <a:latin typeface="微软雅黑" pitchFamily="34" charset="-122"/>
                <a:ea typeface="微软雅黑" pitchFamily="34" charset="-122"/>
                <a:sym typeface="Arial" charset="0"/>
              </a:rPr>
              <a:t>PhoneListCtrl</a:t>
            </a:r>
            <a:r>
              <a:rPr lang="zh-CN" altLang="en-US" sz="1200" dirty="0">
                <a:solidFill>
                  <a:schemeClr val="bg1"/>
                </a:solidFill>
                <a:latin typeface="微软雅黑" pitchFamily="34" charset="-122"/>
                <a:ea typeface="微软雅黑" pitchFamily="34" charset="-122"/>
              </a:rPr>
              <a:t> = ['$scope', '$http',</a:t>
            </a:r>
          </a:p>
          <a:p>
            <a:r>
              <a:rPr lang="zh-CN" altLang="en-US" sz="1200" dirty="0">
                <a:solidFill>
                  <a:schemeClr val="bg1"/>
                </a:solidFill>
                <a:latin typeface="微软雅黑" pitchFamily="34" charset="-122"/>
                <a:ea typeface="微软雅黑" pitchFamily="34" charset="-122"/>
              </a:rPr>
              <a:t> function($scope, $http) </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sym typeface="Arial" charset="0"/>
            </a:endParaRPr>
          </a:p>
          <a:p>
            <a:r>
              <a:rPr lang="zh-CN" altLang="en-US" sz="1200" dirty="0">
                <a:solidFill>
                  <a:schemeClr val="bg1"/>
                </a:solidFill>
                <a:latin typeface="微软雅黑" pitchFamily="34" charset="-122"/>
                <a:ea typeface="微软雅黑" pitchFamily="34" charset="-122"/>
              </a:rPr>
              <a:t>  </a:t>
            </a:r>
            <a:r>
              <a:rPr lang="zh-CN" altLang="en-US" sz="1200" dirty="0">
                <a:solidFill>
                  <a:schemeClr val="bg1"/>
                </a:solidFill>
                <a:latin typeface="微软雅黑" pitchFamily="34" charset="-122"/>
                <a:ea typeface="微软雅黑" pitchFamily="34" charset="-122"/>
                <a:sym typeface="Arial" charset="0"/>
              </a:rPr>
              <a:t>$http</a:t>
            </a:r>
            <a:r>
              <a:rPr lang="zh-CN" altLang="en-US" sz="1200" dirty="0">
                <a:solidFill>
                  <a:schemeClr val="bg1"/>
                </a:solidFill>
                <a:latin typeface="微软雅黑" pitchFamily="34" charset="-122"/>
                <a:ea typeface="微软雅黑" pitchFamily="34" charset="-122"/>
              </a:rPr>
              <a:t>.get('../json/test-1.json')</a:t>
            </a:r>
          </a:p>
          <a:p>
            <a:r>
              <a:rPr lang="zh-CN" altLang="en-US" sz="1200" dirty="0">
                <a:solidFill>
                  <a:schemeClr val="bg1"/>
                </a:solidFill>
                <a:latin typeface="微软雅黑" pitchFamily="34" charset="-122"/>
                <a:ea typeface="微软雅黑" pitchFamily="34" charset="-122"/>
              </a:rPr>
              <a:t>    .success(function(data) </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      $scope.phones = data</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    })</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  </a:t>
            </a:r>
            <a:r>
              <a:rPr lang="zh-CN" altLang="en-US" sz="1200" dirty="0">
                <a:solidFill>
                  <a:schemeClr val="bg1"/>
                </a:solidFill>
                <a:latin typeface="微软雅黑" pitchFamily="34" charset="-122"/>
                <a:ea typeface="微软雅黑" pitchFamily="34" charset="-122"/>
                <a:sym typeface="Arial" charset="0"/>
              </a:rPr>
              <a:t>$scope</a:t>
            </a:r>
            <a:r>
              <a:rPr lang="zh-CN" altLang="en-US" sz="1200" dirty="0">
                <a:solidFill>
                  <a:schemeClr val="bg1"/>
                </a:solidFill>
                <a:latin typeface="微软雅黑" pitchFamily="34" charset="-122"/>
                <a:ea typeface="微软雅黑" pitchFamily="34" charset="-122"/>
              </a:rPr>
              <a:t>.sortType = 'age';</a:t>
            </a:r>
          </a:p>
          <a:p>
            <a:r>
              <a:rPr lang="zh-CN" altLang="en-US" sz="1200" dirty="0">
                <a:solidFill>
                  <a:schemeClr val="bg1"/>
                </a:solidFill>
                <a:latin typeface="微软雅黑" pitchFamily="34" charset="-122"/>
                <a:ea typeface="微软雅黑" pitchFamily="34" charset="-122"/>
              </a:rPr>
              <a:t> }</a:t>
            </a:r>
          </a:p>
          <a:p>
            <a:r>
              <a:rPr lang="zh-CN" altLang="en-US" sz="1200" dirty="0">
                <a:solidFill>
                  <a:schemeClr val="bg1"/>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latin typeface="微软雅黑" pitchFamily="34" charset="-122"/>
                <a:ea typeface="微软雅黑" pitchFamily="34" charset="-122"/>
              </a:rPr>
              <a:t>var</a:t>
            </a:r>
            <a:r>
              <a:rPr lang="en-US" altLang="zh-CN" sz="1200" dirty="0" smtClean="0">
                <a:solidFill>
                  <a:schemeClr val="bg1"/>
                </a:solidFill>
                <a:latin typeface="微软雅黑" pitchFamily="34" charset="-122"/>
                <a:ea typeface="微软雅黑" pitchFamily="34" charset="-122"/>
              </a:rPr>
              <a:t> </a:t>
            </a:r>
            <a:r>
              <a:rPr lang="zh-CN" altLang="en-US" sz="1200" dirty="0" smtClean="0">
                <a:solidFill>
                  <a:srgbClr val="00CC00"/>
                </a:solidFill>
                <a:latin typeface="微软雅黑" pitchFamily="34" charset="-122"/>
                <a:ea typeface="微软雅黑" pitchFamily="34" charset="-122"/>
                <a:sym typeface="Arial" charset="0"/>
              </a:rPr>
              <a:t>PhoneListCtrl</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 function($scope , $http){</a:t>
            </a:r>
          </a:p>
          <a:p>
            <a:r>
              <a:rPr lang="en-US" altLang="zh-CN" sz="1200" dirty="0" smtClean="0">
                <a:solidFill>
                  <a:schemeClr val="bg1"/>
                </a:solidFill>
                <a:latin typeface="微软雅黑" pitchFamily="34" charset="-122"/>
                <a:ea typeface="微软雅黑" pitchFamily="34" charset="-122"/>
              </a:rPr>
              <a:t>    </a:t>
            </a:r>
            <a:r>
              <a:rPr lang="zh-CN" altLang="en-US" sz="1200" dirty="0" smtClean="0">
                <a:solidFill>
                  <a:schemeClr val="bg1"/>
                </a:solidFill>
                <a:latin typeface="微软雅黑" pitchFamily="34" charset="-122"/>
                <a:ea typeface="微软雅黑" pitchFamily="34" charset="-122"/>
                <a:sym typeface="Arial" charset="0"/>
              </a:rPr>
              <a:t>$http</a:t>
            </a:r>
            <a:r>
              <a:rPr lang="zh-CN" altLang="en-US" sz="1200" dirty="0" smtClean="0">
                <a:solidFill>
                  <a:schemeClr val="bg1"/>
                </a:solidFill>
                <a:latin typeface="微软雅黑" pitchFamily="34" charset="-122"/>
                <a:ea typeface="微软雅黑" pitchFamily="34" charset="-122"/>
              </a:rPr>
              <a:t>.get('../json/test-1.json').success(function(data) {</a:t>
            </a:r>
          </a:p>
          <a:p>
            <a:r>
              <a:rPr lang="zh-CN" altLang="en-US" sz="1200" dirty="0" smtClean="0">
                <a:solidFill>
                  <a:schemeClr val="bg1"/>
                </a:solidFill>
                <a:latin typeface="微软雅黑" pitchFamily="34" charset="-122"/>
                <a:ea typeface="微软雅黑" pitchFamily="34" charset="-122"/>
              </a:rPr>
              <a:t>         $scope.phones = data;</a:t>
            </a:r>
          </a:p>
          <a:p>
            <a:r>
              <a:rPr lang="zh-CN" altLang="en-US" sz="1200" dirty="0" smtClean="0">
                <a:solidFill>
                  <a:schemeClr val="bg1"/>
                </a:solidFill>
                <a:latin typeface="微软雅黑" pitchFamily="34" charset="-122"/>
                <a:ea typeface="微软雅黑" pitchFamily="34" charset="-122"/>
              </a:rPr>
              <a:t>     });</a:t>
            </a:r>
          </a:p>
          <a:p>
            <a:r>
              <a:rPr lang="zh-CN" altLang="en-US" sz="1200" dirty="0" smtClean="0">
                <a:solidFill>
                  <a:schemeClr val="bg1"/>
                </a:solidFill>
                <a:latin typeface="微软雅黑" pitchFamily="34" charset="-122"/>
                <a:ea typeface="微软雅黑" pitchFamily="34" charset="-122"/>
              </a:rPr>
              <a:t>    </a:t>
            </a:r>
            <a:r>
              <a:rPr lang="zh-CN" altLang="en-US" sz="1200" dirty="0" smtClean="0">
                <a:solidFill>
                  <a:schemeClr val="bg1"/>
                </a:solidFill>
                <a:latin typeface="微软雅黑" pitchFamily="34" charset="-122"/>
                <a:ea typeface="微软雅黑" pitchFamily="34" charset="-122"/>
                <a:sym typeface="Arial" charset="0"/>
              </a:rPr>
              <a:t>$scope</a:t>
            </a:r>
            <a:r>
              <a:rPr lang="zh-CN" altLang="en-US" sz="1200" dirty="0" smtClean="0">
                <a:solidFill>
                  <a:schemeClr val="bg1"/>
                </a:solidFill>
                <a:latin typeface="微软雅黑" pitchFamily="34" charset="-122"/>
                <a:ea typeface="微软雅黑" pitchFamily="34" charset="-122"/>
              </a:rPr>
              <a:t>.sortType = 'age';</a:t>
            </a:r>
            <a:endParaRPr lang="en-US" altLang="zh-CN" sz="12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微软雅黑" pitchFamily="34" charset="-122"/>
                <a:ea typeface="微软雅黑" pitchFamily="34" charset="-122"/>
              </a:rPr>
              <a:t>}</a:t>
            </a:r>
          </a:p>
        </p:txBody>
      </p:sp>
      <p:sp>
        <p:nvSpPr>
          <p:cNvPr id="4" name="Text Box 5"/>
          <p:cNvSpPr txBox="1">
            <a:spLocks noChangeArrowheads="1"/>
          </p:cNvSpPr>
          <p:nvPr/>
        </p:nvSpPr>
        <p:spPr bwMode="auto">
          <a:xfrm>
            <a:off x="5745163" y="1231900"/>
            <a:ext cx="307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endParaRPr lang="zh-CN" altLang="zh-CN"/>
          </a:p>
        </p:txBody>
      </p:sp>
      <p:sp>
        <p:nvSpPr>
          <p:cNvPr id="5" name="Text Box 6"/>
          <p:cNvSpPr txBox="1">
            <a:spLocks noChangeArrowheads="1"/>
          </p:cNvSpPr>
          <p:nvPr/>
        </p:nvSpPr>
        <p:spPr bwMode="auto">
          <a:xfrm>
            <a:off x="5364088" y="1006738"/>
            <a:ext cx="34560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25000"/>
              <a:buFont typeface="Arial" charset="0"/>
              <a:buChar char="•"/>
            </a:pPr>
            <a:r>
              <a:rPr lang="zh-CN" altLang="en-US" sz="1600" dirty="0">
                <a:solidFill>
                  <a:schemeClr val="tx1">
                    <a:lumMod val="75000"/>
                    <a:lumOff val="25000"/>
                  </a:schemeClr>
                </a:solidFill>
                <a:latin typeface="微软雅黑" pitchFamily="34" charset="-122"/>
                <a:ea typeface="微软雅黑" pitchFamily="34" charset="-122"/>
              </a:rPr>
              <a:t>PhoneListCtrl 控制器。控制器的声明方式是</a:t>
            </a:r>
          </a:p>
          <a:p>
            <a:pPr eaLnBrk="1" hangingPunct="1">
              <a:buClr>
                <a:srgbClr val="FF3300"/>
              </a:buClr>
              <a:buSzPct val="125000"/>
            </a:pPr>
            <a:r>
              <a:rPr lang="zh-CN" altLang="en-US" sz="1600" dirty="0">
                <a:solidFill>
                  <a:schemeClr val="tx1">
                    <a:lumMod val="75000"/>
                    <a:lumOff val="25000"/>
                  </a:schemeClr>
                </a:solidFill>
                <a:latin typeface="微软雅黑" pitchFamily="34" charset="-122"/>
                <a:ea typeface="微软雅黑" pitchFamily="34" charset="-122"/>
              </a:rPr>
              <a:t>   var c1=['ser1','ser2',function]</a:t>
            </a:r>
          </a:p>
          <a:p>
            <a:pPr eaLnBrk="1" hangingPunct="1">
              <a:buClr>
                <a:srgbClr val="FF3300"/>
              </a:buClr>
              <a:buSzPct val="125000"/>
            </a:pPr>
            <a:r>
              <a:rPr lang="zh-CN" altLang="en-US" sz="1600" dirty="0">
                <a:solidFill>
                  <a:schemeClr val="tx1">
                    <a:lumMod val="75000"/>
                    <a:lumOff val="25000"/>
                  </a:schemeClr>
                </a:solidFill>
                <a:latin typeface="微软雅黑" pitchFamily="34" charset="-122"/>
                <a:ea typeface="微软雅黑" pitchFamily="34" charset="-122"/>
              </a:rPr>
              <a:t>c1是控制器的名字，ser1、ser2是控制器所依赖的服务，以声明的方式注入到控制器中。例子中注入了$scope(数据模型)、$http(封装了ajax的服务)。这两个服务都是angularjs内置服务，服务是可以自定义的。</a:t>
            </a:r>
          </a:p>
          <a:p>
            <a:pPr eaLnBrk="1" hangingPunct="1">
              <a:buClr>
                <a:srgbClr val="FF3300"/>
              </a:buClr>
              <a:buSzPct val="125000"/>
            </a:pPr>
            <a:endParaRPr lang="zh-CN" altLang="en-US" sz="1600" dirty="0">
              <a:latin typeface="微软雅黑" pitchFamily="34" charset="-122"/>
              <a:ea typeface="微软雅黑" pitchFamily="34" charset="-122"/>
            </a:endParaRPr>
          </a:p>
          <a:p>
            <a:pPr eaLnBrk="1" hangingPunct="1">
              <a:buClr>
                <a:srgbClr val="FF3300"/>
              </a:buClr>
              <a:buSzPct val="125000"/>
            </a:pPr>
            <a:endParaRPr lang="zh-CN" altLang="en-US" sz="1600" dirty="0">
              <a:latin typeface="微软雅黑" pitchFamily="34" charset="-122"/>
              <a:ea typeface="微软雅黑" pitchFamily="34" charset="-122"/>
            </a:endParaRPr>
          </a:p>
          <a:p>
            <a:pPr eaLnBrk="1" hangingPunct="1">
              <a:buClr>
                <a:srgbClr val="FF3300"/>
              </a:buClr>
              <a:buSzPct val="100000"/>
              <a:buFont typeface="Arial" charset="0"/>
              <a:buChar char="•"/>
            </a:pPr>
            <a:r>
              <a:rPr lang="zh-CN" altLang="en-US" sz="1600" dirty="0">
                <a:solidFill>
                  <a:schemeClr val="tx1">
                    <a:lumMod val="75000"/>
                    <a:lumOff val="25000"/>
                  </a:schemeClr>
                </a:solidFill>
                <a:latin typeface="微软雅黑" pitchFamily="34" charset="-122"/>
                <a:ea typeface="微软雅黑" pitchFamily="34" charset="-122"/>
              </a:rPr>
              <a:t>$scope.phones = data; 在这个地方后台返回的数据应用到了数据模型中，这时前台UI会自动响应更新</a:t>
            </a:r>
            <a:r>
              <a:rPr lang="zh-CN" altLang="en-US" sz="1600" dirty="0">
                <a:latin typeface="微软雅黑" pitchFamily="34" charset="-122"/>
                <a:ea typeface="微软雅黑" pitchFamily="34" charset="-122"/>
              </a:rPr>
              <a:t>。</a:t>
            </a:r>
          </a:p>
        </p:txBody>
      </p:sp>
    </p:spTree>
    <p:extLst>
      <p:ext uri="{BB962C8B-B14F-4D97-AF65-F5344CB8AC3E}">
        <p14:creationId xmlns:p14="http://schemas.microsoft.com/office/powerpoint/2010/main" val="26096610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977330" y="627534"/>
            <a:ext cx="317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3200" dirty="0" smtClean="0">
                <a:solidFill>
                  <a:schemeClr val="bg1">
                    <a:lumMod val="75000"/>
                  </a:schemeClr>
                </a:solidFill>
                <a:ea typeface="微软雅黑" pitchFamily="34" charset="-122"/>
              </a:rPr>
              <a:t>第三部分</a:t>
            </a:r>
            <a:endParaRPr lang="zh-CN" altLang="en-US" sz="3200" dirty="0">
              <a:solidFill>
                <a:schemeClr val="bg1">
                  <a:lumMod val="75000"/>
                </a:schemeClr>
              </a:solidFill>
              <a:ea typeface="微软雅黑" pitchFamily="34" charset="-122"/>
            </a:endParaRPr>
          </a:p>
        </p:txBody>
      </p:sp>
      <p:sp>
        <p:nvSpPr>
          <p:cNvPr id="7" name="Rectangle 4"/>
          <p:cNvSpPr>
            <a:spLocks noChangeArrowheads="1"/>
          </p:cNvSpPr>
          <p:nvPr/>
        </p:nvSpPr>
        <p:spPr bwMode="auto">
          <a:xfrm>
            <a:off x="8722" y="1637928"/>
            <a:ext cx="9144000" cy="1511300"/>
          </a:xfrm>
          <a:prstGeom prst="rect">
            <a:avLst/>
          </a:prstGeom>
          <a:solidFill>
            <a:srgbClr val="FF6600">
              <a:alpha val="509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Text Box 6"/>
          <p:cNvSpPr txBox="1">
            <a:spLocks noChangeArrowheads="1"/>
          </p:cNvSpPr>
          <p:nvPr/>
        </p:nvSpPr>
        <p:spPr bwMode="auto">
          <a:xfrm>
            <a:off x="3780000" y="1979712"/>
            <a:ext cx="15696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5400" dirty="0">
                <a:solidFill>
                  <a:srgbClr val="002060"/>
                </a:solidFill>
                <a:latin typeface="微软雅黑" pitchFamily="34" charset="-122"/>
                <a:ea typeface="微软雅黑" pitchFamily="34" charset="-122"/>
              </a:rPr>
              <a:t>指令</a:t>
            </a:r>
            <a:endParaRPr lang="zh-CN" altLang="en-US" sz="5400" dirty="0">
              <a:solidFill>
                <a:srgbClr val="002060"/>
              </a:solidFill>
              <a:latin typeface="Franklin Gothic Medium" pitchFamily="34" charset="0"/>
              <a:ea typeface="微软雅黑" pitchFamily="34" charset="-122"/>
              <a:sym typeface="Arial" charset="0"/>
            </a:endParaRPr>
          </a:p>
        </p:txBody>
      </p:sp>
    </p:spTree>
    <p:extLst>
      <p:ext uri="{BB962C8B-B14F-4D97-AF65-F5344CB8AC3E}">
        <p14:creationId xmlns:p14="http://schemas.microsoft.com/office/powerpoint/2010/main" val="32686014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4575" y="55552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什么是指令？</a:t>
            </a:r>
          </a:p>
        </p:txBody>
      </p:sp>
      <p:sp>
        <p:nvSpPr>
          <p:cNvPr id="3" name="Text Box 4"/>
          <p:cNvSpPr txBox="1">
            <a:spLocks noChangeArrowheads="1"/>
          </p:cNvSpPr>
          <p:nvPr/>
        </p:nvSpPr>
        <p:spPr bwMode="auto">
          <a:xfrm>
            <a:off x="1000101" y="1500180"/>
            <a:ext cx="742955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smtClean="0">
                <a:latin typeface="微软雅黑" pitchFamily="34" charset="-122"/>
                <a:ea typeface="微软雅黑" pitchFamily="34" charset="-122"/>
              </a:rPr>
              <a:t>  指令是AngularJS用来扩展浏览器能力的技术之一。在DOM编译期间，和HTML关联着的指令会被检测到，并且被执行。这使得指令可以为DOM指定行为，或者改变DOM的结构。</a:t>
            </a:r>
            <a:endParaRPr lang="en-US" altLang="zh-CN" sz="1600" dirty="0" smtClean="0">
              <a:latin typeface="微软雅黑" pitchFamily="34" charset="-122"/>
              <a:ea typeface="微软雅黑" pitchFamily="34" charset="-122"/>
            </a:endParaRPr>
          </a:p>
          <a:p>
            <a:pPr eaLnBrk="1" hangingPunct="1">
              <a:buClr>
                <a:srgbClr val="FF3300"/>
              </a:buClr>
              <a:buSzPct val="100000"/>
            </a:pPr>
            <a:endParaRPr lang="en-US" altLang="zh-CN" sz="1600" dirty="0" smtClean="0">
              <a:latin typeface="微软雅黑" pitchFamily="34" charset="-122"/>
              <a:ea typeface="微软雅黑" pitchFamily="34" charset="-122"/>
            </a:endParaRPr>
          </a:p>
          <a:p>
            <a:pPr eaLnBrk="1" hangingPunct="1">
              <a:buClr>
                <a:srgbClr val="FF3300"/>
              </a:buClr>
              <a:buSzPct val="100000"/>
              <a:buFont typeface="Arial" charset="0"/>
              <a:buChar char="•"/>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指令可以用来创建自定义的标签。它们可以用来装饰元素或者操作</a:t>
            </a:r>
            <a:r>
              <a:rPr lang="en-US" altLang="zh-CN" sz="1600" dirty="0" smtClean="0">
                <a:latin typeface="微软雅黑" pitchFamily="34" charset="-122"/>
                <a:ea typeface="微软雅黑" pitchFamily="34" charset="-122"/>
              </a:rPr>
              <a:t>DOM</a:t>
            </a:r>
            <a:r>
              <a:rPr lang="zh-CN" altLang="en-US" sz="1600" dirty="0" smtClean="0">
                <a:latin typeface="微软雅黑" pitchFamily="34" charset="-122"/>
                <a:ea typeface="微软雅黑" pitchFamily="34" charset="-122"/>
              </a:rPr>
              <a:t>属性。</a:t>
            </a:r>
            <a:endParaRPr lang="zh-CN" altLang="en-US" sz="1600" dirty="0">
              <a:latin typeface="微软雅黑" pitchFamily="34" charset="-122"/>
              <a:ea typeface="微软雅黑" pitchFamily="34" charset="-122"/>
            </a:endParaRPr>
          </a:p>
        </p:txBody>
      </p:sp>
      <p:sp>
        <p:nvSpPr>
          <p:cNvPr id="5" name="AutoShape 6"/>
          <p:cNvSpPr>
            <a:spLocks noChangeArrowheads="1"/>
          </p:cNvSpPr>
          <p:nvPr/>
        </p:nvSpPr>
        <p:spPr bwMode="auto">
          <a:xfrm>
            <a:off x="1071538" y="3357568"/>
            <a:ext cx="7346950" cy="504825"/>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a:solidFill>
                  <a:srgbClr val="4D4D4D"/>
                </a:solidFill>
                <a:ea typeface="微软雅黑" pitchFamily="34" charset="-122"/>
              </a:rPr>
              <a:t>例如：</a:t>
            </a:r>
            <a:r>
              <a:rPr lang="zh-CN" altLang="en-US" sz="1600" dirty="0">
                <a:solidFill>
                  <a:srgbClr val="4D4D4D"/>
                </a:solidFill>
                <a:latin typeface="微软雅黑" pitchFamily="34" charset="-122"/>
                <a:ea typeface="微软雅黑" pitchFamily="34" charset="-122"/>
              </a:rPr>
              <a:t>ng-controller   ng-src   {{xxx}}   ng-repeat   ng-model 等  </a:t>
            </a:r>
          </a:p>
        </p:txBody>
      </p:sp>
    </p:spTree>
    <p:extLst>
      <p:ext uri="{BB962C8B-B14F-4D97-AF65-F5344CB8AC3E}">
        <p14:creationId xmlns:p14="http://schemas.microsoft.com/office/powerpoint/2010/main" val="19718145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910086" y="55552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AngularJS的编译</a:t>
            </a:r>
          </a:p>
        </p:txBody>
      </p:sp>
      <p:grpSp>
        <p:nvGrpSpPr>
          <p:cNvPr id="22" name="组合 21"/>
          <p:cNvGrpSpPr/>
          <p:nvPr/>
        </p:nvGrpSpPr>
        <p:grpSpPr>
          <a:xfrm>
            <a:off x="898525" y="1231900"/>
            <a:ext cx="7993955" cy="3500090"/>
            <a:chOff x="898525" y="1231900"/>
            <a:chExt cx="7707313" cy="5294313"/>
          </a:xfrm>
        </p:grpSpPr>
        <p:sp>
          <p:nvSpPr>
            <p:cNvPr id="13" name="AutoShape 4"/>
            <p:cNvSpPr>
              <a:spLocks noChangeArrowheads="1"/>
            </p:cNvSpPr>
            <p:nvPr/>
          </p:nvSpPr>
          <p:spPr bwMode="auto">
            <a:xfrm>
              <a:off x="1620838" y="1844675"/>
              <a:ext cx="2449512" cy="647700"/>
            </a:xfrm>
            <a:prstGeom prst="roundRect">
              <a:avLst>
                <a:gd name="adj" fmla="val 16667"/>
              </a:avLst>
            </a:prstGeom>
            <a:solidFill>
              <a:schemeClr val="tx2">
                <a:lumMod val="40000"/>
                <a:lumOff val="6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dirty="0">
                  <a:ea typeface="微软雅黑" pitchFamily="34" charset="-122"/>
                </a:rPr>
                <a:t>第一步：编译DOM</a:t>
              </a:r>
            </a:p>
          </p:txBody>
        </p:sp>
        <p:sp>
          <p:nvSpPr>
            <p:cNvPr id="14" name="AutoShape 5"/>
            <p:cNvSpPr>
              <a:spLocks noChangeArrowheads="1"/>
            </p:cNvSpPr>
            <p:nvPr/>
          </p:nvSpPr>
          <p:spPr bwMode="auto">
            <a:xfrm>
              <a:off x="1620838" y="5157788"/>
              <a:ext cx="2449512" cy="647700"/>
            </a:xfrm>
            <a:prstGeom prst="roundRect">
              <a:avLst>
                <a:gd name="adj" fmla="val 16667"/>
              </a:avLst>
            </a:prstGeom>
            <a:solidFill>
              <a:schemeClr val="tx2">
                <a:lumMod val="40000"/>
                <a:lumOff val="6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dirty="0">
                  <a:ea typeface="微软雅黑" pitchFamily="34" charset="-122"/>
                </a:rPr>
                <a:t>第二步：链接指令</a:t>
              </a:r>
            </a:p>
          </p:txBody>
        </p:sp>
        <p:sp>
          <p:nvSpPr>
            <p:cNvPr id="15" name="箭头 172"/>
            <p:cNvSpPr>
              <a:spLocks noChangeShapeType="1"/>
            </p:cNvSpPr>
            <p:nvPr/>
          </p:nvSpPr>
          <p:spPr bwMode="auto">
            <a:xfrm>
              <a:off x="2987675" y="2492375"/>
              <a:ext cx="1588" cy="2665413"/>
            </a:xfrm>
            <a:prstGeom prst="line">
              <a:avLst/>
            </a:prstGeom>
            <a:noFill/>
            <a:ln w="254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7"/>
            <p:cNvSpPr>
              <a:spLocks noChangeShapeType="1"/>
            </p:cNvSpPr>
            <p:nvPr/>
          </p:nvSpPr>
          <p:spPr bwMode="auto">
            <a:xfrm>
              <a:off x="4070350" y="2206625"/>
              <a:ext cx="862013" cy="0"/>
            </a:xfrm>
            <a:prstGeom prst="line">
              <a:avLst/>
            </a:prstGeom>
            <a:noFill/>
            <a:ln w="25400" cap="rnd">
              <a:solidFill>
                <a:srgbClr val="99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AutoShape 8"/>
            <p:cNvSpPr>
              <a:spLocks noChangeArrowheads="1"/>
            </p:cNvSpPr>
            <p:nvPr/>
          </p:nvSpPr>
          <p:spPr bwMode="auto">
            <a:xfrm>
              <a:off x="4932363" y="1231900"/>
              <a:ext cx="3673475" cy="2159000"/>
            </a:xfrm>
            <a:prstGeom prst="roundRect">
              <a:avLst>
                <a:gd name="adj" fmla="val 16667"/>
              </a:avLst>
            </a:prstGeom>
            <a:solidFill>
              <a:schemeClr val="tx2">
                <a:lumMod val="20000"/>
                <a:lumOff val="8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r>
                <a:rPr lang="zh-CN" altLang="en-US" sz="1400" dirty="0">
                  <a:latin typeface="微软雅黑" pitchFamily="34" charset="-122"/>
                  <a:ea typeface="微软雅黑" pitchFamily="34" charset="-122"/>
                </a:rPr>
                <a:t>从ng-app开始，获取DOM节点，</a:t>
              </a:r>
              <a:r>
                <a:rPr lang="zh-CN" altLang="en-US" sz="1400" dirty="0" smtClean="0">
                  <a:latin typeface="微软雅黑" pitchFamily="34" charset="-122"/>
                  <a:ea typeface="微软雅黑" pitchFamily="34" charset="-122"/>
                </a:rPr>
                <a:t>使用</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compile方法遍历DOM节点</a:t>
              </a:r>
              <a:r>
                <a:rPr lang="zh-CN" altLang="en-US" sz="1400" dirty="0" smtClean="0">
                  <a:latin typeface="微软雅黑" pitchFamily="34" charset="-122"/>
                  <a:ea typeface="微软雅黑" pitchFamily="34" charset="-122"/>
                </a:rPr>
                <a:t>收集指令</a:t>
              </a:r>
              <a:r>
                <a:rPr lang="zh-CN" altLang="en-US" sz="1400" dirty="0">
                  <a:latin typeface="微软雅黑" pitchFamily="34" charset="-122"/>
                  <a:ea typeface="微软雅黑" pitchFamily="34" charset="-122"/>
                </a:rPr>
                <a:t>，将</a:t>
              </a:r>
              <a:r>
                <a:rPr lang="zh-CN" altLang="en-US" sz="1400" dirty="0" smtClean="0">
                  <a:latin typeface="微软雅黑" pitchFamily="34" charset="-122"/>
                  <a:ea typeface="微软雅黑" pitchFamily="34" charset="-122"/>
                </a:rPr>
                <a:t>这</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些</a:t>
              </a:r>
              <a:r>
                <a:rPr lang="zh-CN" altLang="en-US" sz="1400" dirty="0">
                  <a:latin typeface="微软雅黑" pitchFamily="34" charset="-122"/>
                  <a:ea typeface="微软雅黑" pitchFamily="34" charset="-122"/>
                </a:rPr>
                <a:t>指令放入一个队列中</a:t>
              </a:r>
              <a:r>
                <a:rPr lang="zh-CN" altLang="en-US" sz="1400" dirty="0" smtClean="0">
                  <a:latin typeface="微软雅黑" pitchFamily="34" charset="-122"/>
                  <a:ea typeface="微软雅黑" pitchFamily="34" charset="-122"/>
                </a:rPr>
                <a:t>。然后</a:t>
              </a:r>
              <a:r>
                <a:rPr lang="zh-CN" altLang="en-US" sz="1400" dirty="0">
                  <a:latin typeface="微软雅黑" pitchFamily="34" charset="-122"/>
                  <a:ea typeface="微软雅黑" pitchFamily="34" charset="-122"/>
                </a:rPr>
                <a:t>逐个调用这些</a:t>
              </a:r>
              <a:r>
                <a:rPr lang="zh-CN" altLang="en-US" sz="1400" dirty="0" smtClean="0">
                  <a:latin typeface="微软雅黑" pitchFamily="34" charset="-122"/>
                  <a:ea typeface="微软雅黑" pitchFamily="34" charset="-122"/>
                </a:rPr>
                <a:t>指</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令</a:t>
              </a:r>
              <a:r>
                <a:rPr lang="zh-CN" altLang="en-US" sz="1400" dirty="0">
                  <a:latin typeface="微软雅黑" pitchFamily="34" charset="-122"/>
                  <a:ea typeface="微软雅黑" pitchFamily="34" charset="-122"/>
                </a:rPr>
                <a:t>的$compile</a:t>
              </a:r>
              <a:r>
                <a:rPr lang="zh-CN" altLang="en-US" sz="1400" dirty="0" smtClean="0">
                  <a:latin typeface="微软雅黑" pitchFamily="34" charset="-122"/>
                  <a:ea typeface="微软雅黑" pitchFamily="34" charset="-122"/>
                </a:rPr>
                <a:t>方法，逐个</a:t>
              </a:r>
              <a:r>
                <a:rPr lang="zh-CN" altLang="en-US" sz="1400" dirty="0">
                  <a:latin typeface="微软雅黑" pitchFamily="34" charset="-122"/>
                  <a:ea typeface="微软雅黑" pitchFamily="34" charset="-122"/>
                </a:rPr>
                <a:t>返回</a:t>
              </a:r>
              <a:r>
                <a:rPr lang="zh-CN" altLang="en-US" sz="1400" dirty="0">
                  <a:solidFill>
                    <a:schemeClr val="accent6"/>
                  </a:solidFill>
                  <a:latin typeface="微软雅黑" pitchFamily="34" charset="-122"/>
                  <a:ea typeface="微软雅黑" pitchFamily="34" charset="-122"/>
                </a:rPr>
                <a:t>链接函数</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这些函数</a:t>
              </a:r>
              <a:r>
                <a:rPr lang="zh-CN" altLang="en-US" sz="1400" dirty="0">
                  <a:latin typeface="微软雅黑" pitchFamily="34" charset="-122"/>
                  <a:ea typeface="微软雅黑" pitchFamily="34" charset="-122"/>
                </a:rPr>
                <a:t>会被集合在一个方法对象里。最后</a:t>
              </a:r>
            </a:p>
            <a:p>
              <a:r>
                <a:rPr lang="zh-CN" altLang="en-US" sz="1400" dirty="0">
                  <a:latin typeface="微软雅黑" pitchFamily="34" charset="-122"/>
                  <a:ea typeface="微软雅黑" pitchFamily="34" charset="-122"/>
                </a:rPr>
                <a:t>$compile方法会返回这个方法对象。</a:t>
              </a:r>
            </a:p>
          </p:txBody>
        </p:sp>
        <p:sp>
          <p:nvSpPr>
            <p:cNvPr id="18" name="AutoShape 9"/>
            <p:cNvSpPr>
              <a:spLocks noChangeArrowheads="1"/>
            </p:cNvSpPr>
            <p:nvPr/>
          </p:nvSpPr>
          <p:spPr bwMode="auto">
            <a:xfrm>
              <a:off x="4932363" y="4367213"/>
              <a:ext cx="3673475" cy="2159000"/>
            </a:xfrm>
            <a:prstGeom prst="roundRect">
              <a:avLst>
                <a:gd name="adj" fmla="val 16667"/>
              </a:avLst>
            </a:prstGeom>
            <a:solidFill>
              <a:schemeClr val="tx2">
                <a:lumMod val="20000"/>
                <a:lumOff val="8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r>
                <a:rPr lang="zh-CN" altLang="en-US" sz="1400" dirty="0">
                  <a:latin typeface="微软雅黑" pitchFamily="34" charset="-122"/>
                  <a:ea typeface="微软雅黑" pitchFamily="34" charset="-122"/>
                </a:rPr>
                <a:t>调用第一步$compile返回的方法，</a:t>
              </a:r>
              <a:r>
                <a:rPr lang="zh-CN" altLang="en-US" sz="1400" dirty="0" smtClean="0">
                  <a:latin typeface="微软雅黑" pitchFamily="34" charset="-122"/>
                  <a:ea typeface="微软雅黑" pitchFamily="34" charset="-122"/>
                </a:rPr>
                <a:t>将作用域</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scope，即数据对象）与</a:t>
              </a:r>
              <a:r>
                <a:rPr lang="zh-CN" altLang="en-US" sz="1400" dirty="0" smtClean="0">
                  <a:latin typeface="微软雅黑" pitchFamily="34" charset="-122"/>
                  <a:ea typeface="微软雅黑" pitchFamily="34" charset="-122"/>
                </a:rPr>
                <a:t>模板</a:t>
              </a:r>
              <a:r>
                <a:rPr lang="zh-CN" altLang="en-US" sz="1400" dirty="0">
                  <a:latin typeface="微软雅黑" pitchFamily="34" charset="-122"/>
                  <a:ea typeface="微软雅黑" pitchFamily="34" charset="-122"/>
                </a:rPr>
                <a:t>链接起来。</a:t>
              </a:r>
              <a:r>
                <a:rPr lang="zh-CN" altLang="en-US" sz="1400" dirty="0" smtClean="0">
                  <a:latin typeface="微软雅黑" pitchFamily="34" charset="-122"/>
                  <a:ea typeface="微软雅黑" pitchFamily="34" charset="-122"/>
                </a:rPr>
                <a:t>在</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这些</a:t>
              </a:r>
              <a:r>
                <a:rPr lang="zh-CN" altLang="en-US" sz="1400" dirty="0">
                  <a:latin typeface="微软雅黑" pitchFamily="34" charset="-122"/>
                  <a:ea typeface="微软雅黑" pitchFamily="34" charset="-122"/>
                </a:rPr>
                <a:t>链接函数里，</a:t>
              </a:r>
              <a:r>
                <a:rPr lang="zh-CN" altLang="en-US" sz="1400" dirty="0" smtClean="0">
                  <a:latin typeface="微软雅黑" pitchFamily="34" charset="-122"/>
                  <a:ea typeface="微软雅黑" pitchFamily="34" charset="-122"/>
                </a:rPr>
                <a:t>会对</a:t>
              </a:r>
              <a:r>
                <a:rPr lang="zh-CN" altLang="en-US" sz="1400" dirty="0">
                  <a:latin typeface="微软雅黑" pitchFamily="34" charset="-122"/>
                  <a:ea typeface="微软雅黑" pitchFamily="34" charset="-122"/>
                </a:rPr>
                <a:t>DOM模板添加监听</a:t>
              </a:r>
              <a:r>
                <a:rPr lang="zh-CN" altLang="en-US" sz="1400" dirty="0" smtClean="0">
                  <a:latin typeface="微软雅黑" pitchFamily="34" charset="-122"/>
                  <a:ea typeface="微软雅黑" pitchFamily="34" charset="-122"/>
                </a:rPr>
                <a:t>事</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件</a:t>
              </a:r>
              <a:r>
                <a:rPr lang="zh-CN" altLang="en-US" sz="1400" dirty="0">
                  <a:latin typeface="微软雅黑" pitchFamily="34" charset="-122"/>
                  <a:ea typeface="微软雅黑" pitchFamily="34" charset="-122"/>
                </a:rPr>
                <a:t>，同时</a:t>
              </a:r>
              <a:r>
                <a:rPr lang="zh-CN" altLang="en-US" sz="1400" dirty="0" smtClean="0">
                  <a:latin typeface="微软雅黑" pitchFamily="34" charset="-122"/>
                  <a:ea typeface="微软雅黑" pitchFamily="34" charset="-122"/>
                </a:rPr>
                <a:t>建立对</a:t>
              </a:r>
              <a:r>
                <a:rPr lang="zh-CN" altLang="en-US" sz="1400" dirty="0">
                  <a:latin typeface="微软雅黑" pitchFamily="34" charset="-122"/>
                  <a:ea typeface="微软雅黑" pitchFamily="34" charset="-122"/>
                </a:rPr>
                <a:t>作用域（scope）的监听，</a:t>
              </a:r>
              <a:r>
                <a:rPr lang="zh-CN" altLang="en-US" sz="1400" dirty="0" smtClean="0">
                  <a:latin typeface="微软雅黑" pitchFamily="34" charset="-122"/>
                  <a:ea typeface="微软雅黑" pitchFamily="34" charset="-122"/>
                </a:rPr>
                <a:t>实</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现双向</a:t>
              </a:r>
              <a:r>
                <a:rPr lang="zh-CN" altLang="en-US" sz="1400" dirty="0">
                  <a:latin typeface="微软雅黑" pitchFamily="34" charset="-122"/>
                  <a:ea typeface="微软雅黑" pitchFamily="34" charset="-122"/>
                </a:rPr>
                <a:t>绑定。</a:t>
              </a:r>
            </a:p>
          </p:txBody>
        </p:sp>
        <p:sp>
          <p:nvSpPr>
            <p:cNvPr id="19" name="Line 10"/>
            <p:cNvSpPr>
              <a:spLocks noChangeShapeType="1"/>
            </p:cNvSpPr>
            <p:nvPr/>
          </p:nvSpPr>
          <p:spPr bwMode="auto">
            <a:xfrm>
              <a:off x="4070350" y="5518150"/>
              <a:ext cx="862013" cy="0"/>
            </a:xfrm>
            <a:prstGeom prst="line">
              <a:avLst/>
            </a:prstGeom>
            <a:noFill/>
            <a:ln w="25400" cap="rnd">
              <a:solidFill>
                <a:srgbClr val="99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AutoShape 11"/>
            <p:cNvSpPr>
              <a:spLocks noChangeArrowheads="1"/>
            </p:cNvSpPr>
            <p:nvPr/>
          </p:nvSpPr>
          <p:spPr bwMode="auto">
            <a:xfrm>
              <a:off x="898525" y="2711450"/>
              <a:ext cx="1667252" cy="2159000"/>
            </a:xfrm>
            <a:prstGeom prst="roundRect">
              <a:avLst>
                <a:gd name="adj" fmla="val 16667"/>
              </a:avLst>
            </a:prstGeom>
            <a:solidFill>
              <a:schemeClr val="tx2">
                <a:lumMod val="20000"/>
                <a:lumOff val="8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dirty="0">
                  <a:ea typeface="微软雅黑" pitchFamily="34" charset="-122"/>
                </a:rPr>
                <a:t>将这两部分</a:t>
              </a:r>
              <a:r>
                <a:rPr lang="zh-CN" altLang="en-US" sz="1400" dirty="0" smtClean="0">
                  <a:ea typeface="微软雅黑" pitchFamily="34" charset="-122"/>
                </a:rPr>
                <a:t>分开是</a:t>
              </a:r>
              <a:endParaRPr lang="en-US" altLang="zh-CN" sz="1400" dirty="0" smtClean="0">
                <a:ea typeface="微软雅黑" pitchFamily="34" charset="-122"/>
              </a:endParaRPr>
            </a:p>
            <a:p>
              <a:r>
                <a:rPr lang="zh-CN" altLang="en-US" sz="1400" dirty="0" smtClean="0">
                  <a:ea typeface="微软雅黑" pitchFamily="34" charset="-122"/>
                </a:rPr>
                <a:t>为了提高效率</a:t>
              </a:r>
              <a:r>
                <a:rPr lang="zh-CN" altLang="en-US" sz="1400" dirty="0">
                  <a:ea typeface="微软雅黑" pitchFamily="34" charset="-122"/>
                </a:rPr>
                <a:t>，</a:t>
              </a:r>
              <a:r>
                <a:rPr lang="zh-CN" altLang="en-US" sz="1400" dirty="0" smtClean="0">
                  <a:ea typeface="微软雅黑" pitchFamily="34" charset="-122"/>
                </a:rPr>
                <a:t>以</a:t>
              </a:r>
              <a:endParaRPr lang="en-US" altLang="zh-CN" sz="1400" dirty="0" smtClean="0">
                <a:ea typeface="微软雅黑" pitchFamily="34" charset="-122"/>
              </a:endParaRPr>
            </a:p>
            <a:p>
              <a:r>
                <a:rPr lang="zh-CN" altLang="en-US" sz="1400" dirty="0" smtClean="0">
                  <a:ea typeface="微软雅黑" pitchFamily="34" charset="-122"/>
                </a:rPr>
                <a:t>应对ng</a:t>
              </a:r>
              <a:r>
                <a:rPr lang="zh-CN" altLang="en-US" sz="1400" dirty="0">
                  <a:ea typeface="微软雅黑" pitchFamily="34" charset="-122"/>
                </a:rPr>
                <a:t>-repeat等需</a:t>
              </a:r>
            </a:p>
            <a:p>
              <a:r>
                <a:rPr lang="zh-CN" altLang="en-US" sz="1400" dirty="0">
                  <a:ea typeface="微软雅黑" pitchFamily="34" charset="-122"/>
                </a:rPr>
                <a:t>要重复产生</a:t>
              </a:r>
              <a:r>
                <a:rPr lang="zh-CN" altLang="en-US" sz="1400" dirty="0" smtClean="0">
                  <a:ea typeface="微软雅黑" pitchFamily="34" charset="-122"/>
                </a:rPr>
                <a:t>节点的</a:t>
              </a:r>
              <a:endParaRPr lang="en-US" altLang="zh-CN" sz="1400" dirty="0" smtClean="0">
                <a:ea typeface="微软雅黑" pitchFamily="34" charset="-122"/>
              </a:endParaRPr>
            </a:p>
            <a:p>
              <a:r>
                <a:rPr lang="zh-CN" altLang="en-US" sz="1400" dirty="0" smtClean="0">
                  <a:ea typeface="微软雅黑" pitchFamily="34" charset="-122"/>
                </a:rPr>
                <a:t>情况</a:t>
              </a:r>
              <a:r>
                <a:rPr lang="zh-CN" altLang="en-US" sz="1400" dirty="0">
                  <a:ea typeface="微软雅黑" pitchFamily="34" charset="-122"/>
                </a:rPr>
                <a:t>，</a:t>
              </a:r>
              <a:r>
                <a:rPr lang="zh-CN" altLang="en-US" sz="1400" dirty="0" smtClean="0">
                  <a:ea typeface="微软雅黑" pitchFamily="34" charset="-122"/>
                </a:rPr>
                <a:t>避免</a:t>
              </a:r>
              <a:r>
                <a:rPr lang="zh-CN" altLang="en-US" sz="1400" dirty="0">
                  <a:ea typeface="微软雅黑" pitchFamily="34" charset="-122"/>
                </a:rPr>
                <a:t>重复</a:t>
              </a:r>
              <a:r>
                <a:rPr lang="zh-CN" altLang="en-US" sz="1400" dirty="0" smtClean="0">
                  <a:ea typeface="微软雅黑" pitchFamily="34" charset="-122"/>
                </a:rPr>
                <a:t>编</a:t>
              </a:r>
              <a:endParaRPr lang="en-US" altLang="zh-CN" sz="1400" dirty="0" smtClean="0">
                <a:ea typeface="微软雅黑" pitchFamily="34" charset="-122"/>
              </a:endParaRPr>
            </a:p>
            <a:p>
              <a:r>
                <a:rPr lang="zh-CN" altLang="en-US" sz="1400" dirty="0" smtClean="0">
                  <a:ea typeface="微软雅黑" pitchFamily="34" charset="-122"/>
                </a:rPr>
                <a:t>译</a:t>
              </a:r>
              <a:r>
                <a:rPr lang="zh-CN" altLang="en-US" sz="1400" dirty="0">
                  <a:ea typeface="微软雅黑" pitchFamily="34" charset="-122"/>
                </a:rPr>
                <a:t>。</a:t>
              </a:r>
            </a:p>
          </p:txBody>
        </p:sp>
        <p:sp>
          <p:nvSpPr>
            <p:cNvPr id="21" name="Line 12"/>
            <p:cNvSpPr>
              <a:spLocks noChangeShapeType="1"/>
            </p:cNvSpPr>
            <p:nvPr/>
          </p:nvSpPr>
          <p:spPr bwMode="auto">
            <a:xfrm>
              <a:off x="2565777" y="3717924"/>
              <a:ext cx="421898" cy="0"/>
            </a:xfrm>
            <a:prstGeom prst="line">
              <a:avLst/>
            </a:prstGeom>
            <a:noFill/>
            <a:ln w="25400" cap="rnd">
              <a:solidFill>
                <a:srgbClr val="99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TextBox 1"/>
          <p:cNvSpPr txBox="1"/>
          <p:nvPr/>
        </p:nvSpPr>
        <p:spPr>
          <a:xfrm>
            <a:off x="3203848" y="2159385"/>
            <a:ext cx="400110" cy="1528624"/>
          </a:xfrm>
          <a:prstGeom prst="rect">
            <a:avLst/>
          </a:prstGeom>
          <a:noFill/>
        </p:spPr>
        <p:txBody>
          <a:bodyPr vert="eaVert" wrap="none" rtlCol="0">
            <a:spAutoFit/>
          </a:bodyPr>
          <a:lstStyle/>
          <a:p>
            <a:r>
              <a:rPr lang="zh-CN" altLang="en-US" sz="1400" dirty="0" smtClean="0">
                <a:solidFill>
                  <a:schemeClr val="tx2">
                    <a:lumMod val="60000"/>
                    <a:lumOff val="40000"/>
                  </a:schemeClr>
                </a:solidFill>
                <a:latin typeface="微软雅黑" pitchFamily="34" charset="-122"/>
                <a:ea typeface="微软雅黑" pitchFamily="34" charset="-122"/>
              </a:rPr>
              <a:t>生成链接函数集合</a:t>
            </a:r>
            <a:endParaRPr lang="zh-CN" altLang="en-US" sz="1400" dirty="0">
              <a:solidFill>
                <a:schemeClr val="tx2">
                  <a:lumMod val="60000"/>
                  <a:lumOff val="4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53867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31188" y="55552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简单的AngularJS指令写法</a:t>
            </a:r>
          </a:p>
        </p:txBody>
      </p:sp>
      <p:sp>
        <p:nvSpPr>
          <p:cNvPr id="3" name="Text Box 4"/>
          <p:cNvSpPr txBox="1">
            <a:spLocks noChangeArrowheads="1"/>
          </p:cNvSpPr>
          <p:nvPr/>
        </p:nvSpPr>
        <p:spPr bwMode="auto">
          <a:xfrm>
            <a:off x="1081336" y="1131590"/>
            <a:ext cx="694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9900"/>
              </a:buClr>
              <a:buSzPct val="100000"/>
            </a:pPr>
            <a:r>
              <a:rPr lang="zh-CN" altLang="en-US" sz="2000" dirty="0">
                <a:ea typeface="微软雅黑" pitchFamily="34" charset="-122"/>
              </a:rPr>
              <a:t>自定义指令的一般格式：</a:t>
            </a:r>
          </a:p>
        </p:txBody>
      </p:sp>
      <p:sp>
        <p:nvSpPr>
          <p:cNvPr id="4" name="AutoShape 5"/>
          <p:cNvSpPr>
            <a:spLocks noChangeArrowheads="1"/>
          </p:cNvSpPr>
          <p:nvPr/>
        </p:nvSpPr>
        <p:spPr bwMode="auto">
          <a:xfrm>
            <a:off x="1031187" y="1591579"/>
            <a:ext cx="7325413" cy="1340211"/>
          </a:xfrm>
          <a:prstGeom prst="roundRect">
            <a:avLst>
              <a:gd name="adj" fmla="val 5413"/>
            </a:avLst>
          </a:prstGeom>
          <a:solidFill>
            <a:schemeClr val="tx2">
              <a:lumMod val="40000"/>
              <a:lumOff val="60000"/>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dirty="0" smtClean="0">
                <a:solidFill>
                  <a:schemeClr val="tx1">
                    <a:lumMod val="75000"/>
                    <a:lumOff val="25000"/>
                  </a:schemeClr>
                </a:solidFill>
              </a:rPr>
              <a:t>angular.module('modulename', [])</a:t>
            </a:r>
          </a:p>
          <a:p>
            <a:r>
              <a:rPr lang="zh-CN" altLang="en-US" dirty="0" smtClean="0">
                <a:solidFill>
                  <a:schemeClr val="tx1">
                    <a:lumMod val="75000"/>
                    <a:lumOff val="25000"/>
                  </a:schemeClr>
                </a:solidFill>
              </a:rPr>
              <a:t>       .directive('directiveName', function($timeout, dateFilter) {</a:t>
            </a:r>
          </a:p>
          <a:p>
            <a:r>
              <a:rPr lang="zh-CN" altLang="en-US" dirty="0" smtClean="0">
                <a:solidFill>
                  <a:schemeClr val="tx1">
                    <a:lumMod val="75000"/>
                    <a:lumOff val="25000"/>
                  </a:schemeClr>
                </a:solidFill>
              </a:rPr>
              <a:t>          return function(scope, element, attrs) {</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这是链接函数}</a:t>
            </a:r>
          </a:p>
          <a:p>
            <a:r>
              <a:rPr lang="zh-CN" altLang="en-US" dirty="0" smtClean="0">
                <a:solidFill>
                  <a:schemeClr val="tx1">
                    <a:lumMod val="75000"/>
                    <a:lumOff val="25000"/>
                  </a:schemeClr>
                </a:solidFill>
              </a:rPr>
              <a:t>       });</a:t>
            </a:r>
            <a:endParaRPr lang="zh-CN" altLang="en-US" dirty="0">
              <a:solidFill>
                <a:schemeClr val="tx1">
                  <a:lumMod val="75000"/>
                  <a:lumOff val="25000"/>
                </a:schemeClr>
              </a:solidFill>
            </a:endParaRPr>
          </a:p>
        </p:txBody>
      </p:sp>
      <p:sp>
        <p:nvSpPr>
          <p:cNvPr id="5" name="Text Box 6"/>
          <p:cNvSpPr txBox="1">
            <a:spLocks noChangeArrowheads="1"/>
          </p:cNvSpPr>
          <p:nvPr/>
        </p:nvSpPr>
        <p:spPr bwMode="auto">
          <a:xfrm>
            <a:off x="1117238" y="3075806"/>
            <a:ext cx="6943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9900"/>
              </a:buClr>
              <a:buSzPct val="100000"/>
            </a:pPr>
            <a:r>
              <a:rPr lang="zh-CN" altLang="en-US" sz="2000" dirty="0">
                <a:ea typeface="微软雅黑" pitchFamily="34" charset="-122"/>
              </a:rPr>
              <a:t>来看一个自定义指令的例子：</a:t>
            </a:r>
          </a:p>
        </p:txBody>
      </p:sp>
      <p:sp>
        <p:nvSpPr>
          <p:cNvPr id="6" name="AutoShape 7"/>
          <p:cNvSpPr>
            <a:spLocks noChangeArrowheads="1"/>
          </p:cNvSpPr>
          <p:nvPr/>
        </p:nvSpPr>
        <p:spPr bwMode="auto">
          <a:xfrm>
            <a:off x="1025162" y="3786196"/>
            <a:ext cx="7331438" cy="857256"/>
          </a:xfrm>
          <a:prstGeom prst="roundRect">
            <a:avLst>
              <a:gd name="adj" fmla="val 16667"/>
            </a:avLst>
          </a:prstGeom>
          <a:ln/>
          <a:extLst/>
        </p:spPr>
        <p:style>
          <a:lnRef idx="2">
            <a:schemeClr val="accent5"/>
          </a:lnRef>
          <a:fillRef idx="1">
            <a:schemeClr val="lt1"/>
          </a:fillRef>
          <a:effectRef idx="0">
            <a:schemeClr val="accent5"/>
          </a:effectRef>
          <a:fontRef idx="minor">
            <a:schemeClr val="dk1"/>
          </a:fontRef>
        </p:style>
        <p:txBody>
          <a:bodyPr wrap="none" lIns="90170" tIns="46990" rIns="90170" bIns="46990" anchor="ctr"/>
          <a:lstStyle/>
          <a:p>
            <a:r>
              <a:rPr lang="zh-CN" altLang="en-US" sz="2000" dirty="0">
                <a:solidFill>
                  <a:srgbClr val="333333"/>
                </a:solidFill>
                <a:ea typeface="微软雅黑" pitchFamily="34" charset="-122"/>
              </a:rPr>
              <a:t>编写一个可以按指定格式显示的、文字时钟</a:t>
            </a:r>
          </a:p>
        </p:txBody>
      </p:sp>
      <p:pic>
        <p:nvPicPr>
          <p:cNvPr id="7" name="Picture 8" descr="问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100" y="3449638"/>
            <a:ext cx="1609725" cy="155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569385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吃惊"/>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7012" y="3770312"/>
            <a:ext cx="12969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3"/>
          <p:cNvSpPr txBox="1">
            <a:spLocks noChangeArrowheads="1"/>
          </p:cNvSpPr>
          <p:nvPr/>
        </p:nvSpPr>
        <p:spPr bwMode="auto">
          <a:xfrm>
            <a:off x="500034" y="428610"/>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定义指令</a:t>
            </a:r>
          </a:p>
        </p:txBody>
      </p:sp>
      <p:sp>
        <p:nvSpPr>
          <p:cNvPr id="3" name="AutoShape 4"/>
          <p:cNvSpPr>
            <a:spLocks noChangeArrowheads="1"/>
          </p:cNvSpPr>
          <p:nvPr/>
        </p:nvSpPr>
        <p:spPr bwMode="auto">
          <a:xfrm>
            <a:off x="500034" y="1006738"/>
            <a:ext cx="4643469" cy="3869269"/>
          </a:xfrm>
          <a:prstGeom prst="roundRect">
            <a:avLst>
              <a:gd name="adj" fmla="val 2293"/>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1050" dirty="0">
                <a:solidFill>
                  <a:schemeClr val="bg1"/>
                </a:solidFill>
                <a:latin typeface="微软雅黑" pitchFamily="34" charset="-122"/>
                <a:ea typeface="微软雅黑" pitchFamily="34" charset="-122"/>
              </a:rPr>
              <a:t>angular.</a:t>
            </a:r>
            <a:r>
              <a:rPr lang="zh-CN" altLang="zh-CN" sz="1050" dirty="0">
                <a:solidFill>
                  <a:srgbClr val="00CC00"/>
                </a:solidFill>
                <a:latin typeface="微软雅黑" pitchFamily="34" charset="-122"/>
                <a:ea typeface="微软雅黑" pitchFamily="34" charset="-122"/>
              </a:rPr>
              <a:t>module</a:t>
            </a:r>
            <a:r>
              <a:rPr lang="zh-CN" altLang="zh-CN" sz="1050" dirty="0">
                <a:solidFill>
                  <a:schemeClr val="bg1"/>
                </a:solidFill>
                <a:latin typeface="微软雅黑" pitchFamily="34" charset="-122"/>
                <a:ea typeface="微软雅黑" pitchFamily="34" charset="-122"/>
              </a:rPr>
              <a:t>('</a:t>
            </a:r>
            <a:r>
              <a:rPr lang="zh-CN" altLang="zh-CN" sz="1050" dirty="0">
                <a:solidFill>
                  <a:srgbClr val="FFFF00"/>
                </a:solidFill>
                <a:latin typeface="微软雅黑" pitchFamily="34" charset="-122"/>
                <a:ea typeface="微软雅黑" pitchFamily="34" charset="-122"/>
              </a:rPr>
              <a:t>time</a:t>
            </a:r>
            <a:r>
              <a:rPr lang="zh-CN" altLang="zh-CN" sz="1050" dirty="0">
                <a:solidFill>
                  <a:schemeClr val="bg1"/>
                </a:solidFill>
                <a:latin typeface="微软雅黑" pitchFamily="34" charset="-122"/>
                <a:ea typeface="微软雅黑" pitchFamily="34" charset="-122"/>
              </a:rPr>
              <a:t>', </a:t>
            </a:r>
            <a:r>
              <a:rPr lang="zh-CN" altLang="zh-CN" sz="1050" dirty="0" smtClean="0">
                <a:solidFill>
                  <a:schemeClr val="bg1"/>
                </a:solidFill>
                <a:latin typeface="微软雅黑" pitchFamily="34" charset="-122"/>
                <a:ea typeface="微软雅黑" pitchFamily="34" charset="-122"/>
              </a:rPr>
              <a:t>[]).</a:t>
            </a:r>
            <a:r>
              <a:rPr lang="zh-CN" altLang="zh-CN" sz="1050" dirty="0">
                <a:solidFill>
                  <a:srgbClr val="00CC00"/>
                </a:solidFill>
                <a:latin typeface="微软雅黑" pitchFamily="34" charset="-122"/>
                <a:ea typeface="微软雅黑" pitchFamily="34" charset="-122"/>
              </a:rPr>
              <a:t>directive</a:t>
            </a:r>
            <a:r>
              <a:rPr lang="zh-CN" altLang="zh-CN" sz="1050" dirty="0">
                <a:solidFill>
                  <a:schemeClr val="bg1"/>
                </a:solidFill>
                <a:latin typeface="微软雅黑" pitchFamily="34" charset="-122"/>
                <a:ea typeface="微软雅黑" pitchFamily="34" charset="-122"/>
              </a:rPr>
              <a:t>('</a:t>
            </a:r>
            <a:r>
              <a:rPr lang="zh-CN" altLang="zh-CN" sz="1050" dirty="0">
                <a:solidFill>
                  <a:srgbClr val="FFFF00"/>
                </a:solidFill>
                <a:latin typeface="微软雅黑" pitchFamily="34" charset="-122"/>
                <a:ea typeface="微软雅黑" pitchFamily="34" charset="-122"/>
              </a:rPr>
              <a:t>myCurrentTime</a:t>
            </a:r>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function($timeout, dateFilter) </a:t>
            </a:r>
          </a:p>
          <a:p>
            <a:r>
              <a:rPr lang="zh-CN" altLang="zh-CN" sz="1050" dirty="0">
                <a:solidFill>
                  <a:schemeClr val="bg1"/>
                </a:solidFill>
                <a:latin typeface="微软雅黑" pitchFamily="34" charset="-122"/>
                <a:ea typeface="微软雅黑" pitchFamily="34" charset="-122"/>
              </a:rPr>
              <a:t>{    </a:t>
            </a:r>
            <a:r>
              <a:rPr lang="zh-CN" altLang="zh-CN" sz="1050" dirty="0">
                <a:solidFill>
                  <a:srgbClr val="FF66CC"/>
                </a:solidFill>
                <a:latin typeface="微软雅黑" pitchFamily="34" charset="-122"/>
                <a:ea typeface="微软雅黑" pitchFamily="34" charset="-122"/>
              </a:rPr>
              <a:t>return function</a:t>
            </a:r>
            <a:r>
              <a:rPr lang="zh-CN" altLang="zh-CN" sz="1050" dirty="0">
                <a:solidFill>
                  <a:schemeClr val="bg1"/>
                </a:solidFill>
                <a:latin typeface="微软雅黑" pitchFamily="34" charset="-122"/>
                <a:ea typeface="微软雅黑" pitchFamily="34" charset="-122"/>
              </a:rPr>
              <a:t>(</a:t>
            </a:r>
            <a:r>
              <a:rPr lang="zh-CN" altLang="zh-CN" sz="1050" dirty="0">
                <a:solidFill>
                  <a:srgbClr val="00CC00"/>
                </a:solidFill>
                <a:latin typeface="微软雅黑" pitchFamily="34" charset="-122"/>
                <a:ea typeface="微软雅黑" pitchFamily="34" charset="-122"/>
              </a:rPr>
              <a:t>scope, element, attrs</a:t>
            </a:r>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var format,timeoutId; </a:t>
            </a:r>
          </a:p>
          <a:p>
            <a:r>
              <a:rPr lang="zh-CN" altLang="zh-CN" sz="1050" dirty="0">
                <a:solidFill>
                  <a:schemeClr val="bg1"/>
                </a:solidFill>
                <a:latin typeface="微软雅黑" pitchFamily="34" charset="-122"/>
                <a:ea typeface="微软雅黑" pitchFamily="34" charset="-122"/>
              </a:rPr>
              <a:t>      </a:t>
            </a:r>
            <a:r>
              <a:rPr lang="zh-CN" altLang="zh-CN" sz="1050" dirty="0">
                <a:solidFill>
                  <a:srgbClr val="FF66CC"/>
                </a:solidFill>
                <a:latin typeface="微软雅黑" pitchFamily="34" charset="-122"/>
                <a:ea typeface="微软雅黑" pitchFamily="34" charset="-122"/>
              </a:rPr>
              <a:t>function </a:t>
            </a:r>
            <a:r>
              <a:rPr lang="zh-CN" altLang="zh-CN" sz="1050" dirty="0">
                <a:solidFill>
                  <a:srgbClr val="FF3300"/>
                </a:solidFill>
                <a:latin typeface="微软雅黑" pitchFamily="34" charset="-122"/>
                <a:ea typeface="微软雅黑" pitchFamily="34" charset="-122"/>
              </a:rPr>
              <a:t>updateTime</a:t>
            </a:r>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element.text(dateFilter(new Date(), format));</a:t>
            </a:r>
          </a:p>
          <a:p>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scope.</a:t>
            </a:r>
            <a:r>
              <a:rPr lang="zh-CN" altLang="zh-CN" sz="1050" dirty="0">
                <a:solidFill>
                  <a:srgbClr val="00CC00"/>
                </a:solidFill>
                <a:latin typeface="微软雅黑" pitchFamily="34" charset="-122"/>
                <a:ea typeface="微软雅黑" pitchFamily="34" charset="-122"/>
              </a:rPr>
              <a:t>$watch</a:t>
            </a:r>
            <a:r>
              <a:rPr lang="zh-CN" altLang="zh-CN" sz="1050" dirty="0">
                <a:solidFill>
                  <a:schemeClr val="bg1"/>
                </a:solidFill>
                <a:latin typeface="微软雅黑" pitchFamily="34" charset="-122"/>
                <a:ea typeface="微软雅黑" pitchFamily="34" charset="-122"/>
              </a:rPr>
              <a:t>('format', function(value) {</a:t>
            </a:r>
          </a:p>
          <a:p>
            <a:r>
              <a:rPr lang="zh-CN" altLang="zh-CN" sz="1050" dirty="0">
                <a:solidFill>
                  <a:schemeClr val="bg1"/>
                </a:solidFill>
                <a:latin typeface="微软雅黑" pitchFamily="34" charset="-122"/>
                <a:ea typeface="微软雅黑" pitchFamily="34" charset="-122"/>
              </a:rPr>
              <a:t>        format = value;</a:t>
            </a:r>
          </a:p>
          <a:p>
            <a:r>
              <a:rPr lang="zh-CN" altLang="zh-CN" sz="1050" dirty="0">
                <a:solidFill>
                  <a:schemeClr val="bg1"/>
                </a:solidFill>
                <a:latin typeface="微软雅黑" pitchFamily="34" charset="-122"/>
                <a:ea typeface="微软雅黑" pitchFamily="34" charset="-122"/>
              </a:rPr>
              <a:t>        updateTime();</a:t>
            </a:r>
          </a:p>
          <a:p>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a:t>
            </a:r>
            <a:r>
              <a:rPr lang="zh-CN" altLang="zh-CN" sz="1050" dirty="0">
                <a:solidFill>
                  <a:srgbClr val="FF66CC"/>
                </a:solidFill>
                <a:latin typeface="微软雅黑" pitchFamily="34" charset="-122"/>
                <a:ea typeface="微软雅黑" pitchFamily="34" charset="-122"/>
              </a:rPr>
              <a:t>function </a:t>
            </a:r>
            <a:r>
              <a:rPr lang="zh-CN" altLang="zh-CN" sz="1050" dirty="0">
                <a:solidFill>
                  <a:srgbClr val="FF3300"/>
                </a:solidFill>
                <a:latin typeface="微软雅黑" pitchFamily="34" charset="-122"/>
                <a:ea typeface="微软雅黑" pitchFamily="34" charset="-122"/>
              </a:rPr>
              <a:t>updateLater</a:t>
            </a:r>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timeoutId = $timeout(function() {</a:t>
            </a:r>
          </a:p>
          <a:p>
            <a:r>
              <a:rPr lang="zh-CN" altLang="zh-CN" sz="1050" dirty="0">
                <a:solidFill>
                  <a:schemeClr val="bg1"/>
                </a:solidFill>
                <a:latin typeface="微软雅黑" pitchFamily="34" charset="-122"/>
                <a:ea typeface="微软雅黑" pitchFamily="34" charset="-122"/>
              </a:rPr>
              <a:t>          updateTime();updateLater(); </a:t>
            </a:r>
          </a:p>
          <a:p>
            <a:r>
              <a:rPr lang="zh-CN" altLang="zh-CN" sz="1050" dirty="0">
                <a:solidFill>
                  <a:schemeClr val="bg1"/>
                </a:solidFill>
                <a:latin typeface="微软雅黑" pitchFamily="34" charset="-122"/>
                <a:ea typeface="微软雅黑" pitchFamily="34" charset="-122"/>
              </a:rPr>
              <a:t>        }, 1000);</a:t>
            </a:r>
          </a:p>
          <a:p>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element.bind('$destroy', function() {</a:t>
            </a:r>
          </a:p>
          <a:p>
            <a:r>
              <a:rPr lang="zh-CN" altLang="zh-CN" sz="1050" dirty="0">
                <a:solidFill>
                  <a:schemeClr val="bg1"/>
                </a:solidFill>
                <a:latin typeface="微软雅黑" pitchFamily="34" charset="-122"/>
                <a:ea typeface="微软雅黑" pitchFamily="34" charset="-122"/>
              </a:rPr>
              <a:t>        $timeout.cancel(timeoutId);</a:t>
            </a:r>
          </a:p>
          <a:p>
            <a:r>
              <a:rPr lang="zh-CN" altLang="zh-CN" sz="1050" dirty="0">
                <a:solidFill>
                  <a:schemeClr val="bg1"/>
                </a:solidFill>
                <a:latin typeface="微软雅黑" pitchFamily="34" charset="-122"/>
                <a:ea typeface="微软雅黑" pitchFamily="34" charset="-122"/>
              </a:rPr>
              <a:t>        console.log(timeoutId);</a:t>
            </a:r>
          </a:p>
          <a:p>
            <a:r>
              <a:rPr lang="zh-CN" altLang="zh-CN" sz="1050" dirty="0">
                <a:solidFill>
                  <a:schemeClr val="bg1"/>
                </a:solidFill>
                <a:latin typeface="微软雅黑" pitchFamily="34" charset="-122"/>
                <a:ea typeface="微软雅黑" pitchFamily="34" charset="-122"/>
              </a:rPr>
              <a:t>      });</a:t>
            </a:r>
          </a:p>
          <a:p>
            <a:r>
              <a:rPr lang="zh-CN" altLang="zh-CN" sz="1050" dirty="0">
                <a:solidFill>
                  <a:schemeClr val="bg1"/>
                </a:solidFill>
                <a:latin typeface="微软雅黑" pitchFamily="34" charset="-122"/>
                <a:ea typeface="微软雅黑" pitchFamily="34" charset="-122"/>
              </a:rPr>
              <a:t>      updateLater(); </a:t>
            </a:r>
          </a:p>
          <a:p>
            <a:r>
              <a:rPr lang="zh-CN" altLang="zh-CN" sz="1050" dirty="0">
                <a:solidFill>
                  <a:schemeClr val="bg1"/>
                </a:solidFill>
                <a:latin typeface="微软雅黑" pitchFamily="34" charset="-122"/>
                <a:ea typeface="微软雅黑" pitchFamily="34" charset="-122"/>
              </a:rPr>
              <a:t>    }});</a:t>
            </a:r>
          </a:p>
        </p:txBody>
      </p:sp>
      <p:sp>
        <p:nvSpPr>
          <p:cNvPr id="4" name="Text Box 5"/>
          <p:cNvSpPr txBox="1">
            <a:spLocks noChangeArrowheads="1"/>
          </p:cNvSpPr>
          <p:nvPr/>
        </p:nvSpPr>
        <p:spPr bwMode="auto">
          <a:xfrm>
            <a:off x="5745163" y="1231900"/>
            <a:ext cx="307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endParaRPr lang="zh-CN" altLang="zh-CN"/>
          </a:p>
        </p:txBody>
      </p:sp>
      <p:sp>
        <p:nvSpPr>
          <p:cNvPr id="5" name="Text Box 6"/>
          <p:cNvSpPr txBox="1">
            <a:spLocks noChangeArrowheads="1"/>
          </p:cNvSpPr>
          <p:nvPr/>
        </p:nvSpPr>
        <p:spPr bwMode="auto">
          <a:xfrm>
            <a:off x="5292080" y="1006738"/>
            <a:ext cx="352807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module：这个方法将新建一个模块</a:t>
            </a:r>
            <a:r>
              <a:rPr lang="zh-CN" altLang="en-US" sz="1400" dirty="0" smtClean="0">
                <a:solidFill>
                  <a:schemeClr val="tx1">
                    <a:lumMod val="75000"/>
                    <a:lumOff val="25000"/>
                  </a:schemeClr>
                </a:solidFill>
                <a:latin typeface="微软雅黑" pitchFamily="34" charset="-122"/>
                <a:ea typeface="微软雅黑" pitchFamily="34" charset="-122"/>
              </a:rPr>
              <a:t>。AngularJS</a:t>
            </a:r>
            <a:r>
              <a:rPr lang="zh-CN" altLang="en-US" sz="1400" dirty="0">
                <a:solidFill>
                  <a:schemeClr val="tx1">
                    <a:lumMod val="75000"/>
                    <a:lumOff val="25000"/>
                  </a:schemeClr>
                </a:solidFill>
                <a:latin typeface="微软雅黑" pitchFamily="34" charset="-122"/>
                <a:ea typeface="微软雅黑" pitchFamily="34" charset="-122"/>
              </a:rPr>
              <a:t>以模块管理代码。</a:t>
            </a: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directive：在模块中新建指令，指定的方法在编译步骤会被执行，执行后返回一个自定义的链接函数，这个链接函数在完成双向绑定后执行。</a:t>
            </a: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scope, element, attrs：自定义链接函数的三个参数，scope是数据域，element是当前应用指令的元素</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A</a:t>
            </a:r>
            <a:r>
              <a:rPr lang="zh-CN" altLang="en-US" sz="1400" dirty="0" smtClean="0">
                <a:solidFill>
                  <a:schemeClr val="tx1">
                    <a:lumMod val="75000"/>
                    <a:lumOff val="25000"/>
                  </a:schemeClr>
                </a:solidFill>
                <a:latin typeface="微软雅黑" pitchFamily="34" charset="-122"/>
                <a:ea typeface="微软雅黑" pitchFamily="34" charset="-122"/>
              </a:rPr>
              <a:t>ttrs是当前指令作用对象的属性值。</a:t>
            </a: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$watch：这个方法监听scope</a:t>
            </a:r>
            <a:r>
              <a:rPr lang="zh-CN" altLang="en-US" sz="1400" dirty="0" smtClean="0">
                <a:solidFill>
                  <a:schemeClr val="tx1">
                    <a:lumMod val="75000"/>
                    <a:lumOff val="25000"/>
                  </a:schemeClr>
                </a:solidFill>
                <a:latin typeface="微软雅黑" pitchFamily="34" charset="-122"/>
                <a:ea typeface="微软雅黑" pitchFamily="34" charset="-122"/>
              </a:rPr>
              <a:t>属</a:t>
            </a:r>
            <a:endParaRPr lang="en-US" altLang="zh-CN" sz="1400" dirty="0" smtClean="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pPr>
            <a:r>
              <a:rPr lang="zh-CN" altLang="en-US" sz="1400" dirty="0" smtClean="0">
                <a:solidFill>
                  <a:schemeClr val="tx1">
                    <a:lumMod val="75000"/>
                    <a:lumOff val="25000"/>
                  </a:schemeClr>
                </a:solidFill>
                <a:latin typeface="微软雅黑" pitchFamily="34" charset="-122"/>
                <a:ea typeface="微软雅黑" pitchFamily="34" charset="-122"/>
              </a:rPr>
              <a:t>性</a:t>
            </a:r>
            <a:r>
              <a:rPr lang="zh-CN" altLang="en-US" sz="1400" dirty="0">
                <a:solidFill>
                  <a:schemeClr val="tx1">
                    <a:lumMod val="75000"/>
                    <a:lumOff val="25000"/>
                  </a:schemeClr>
                </a:solidFill>
                <a:latin typeface="微软雅黑" pitchFamily="34" charset="-122"/>
                <a:ea typeface="微软雅黑" pitchFamily="34" charset="-122"/>
              </a:rPr>
              <a:t>值的改变，数据更新后这个</a:t>
            </a:r>
            <a:r>
              <a:rPr lang="zh-CN" altLang="en-US" sz="1400" dirty="0" smtClean="0">
                <a:solidFill>
                  <a:schemeClr val="tx1">
                    <a:lumMod val="75000"/>
                    <a:lumOff val="25000"/>
                  </a:schemeClr>
                </a:solidFill>
                <a:latin typeface="微软雅黑" pitchFamily="34" charset="-122"/>
                <a:ea typeface="微软雅黑" pitchFamily="34" charset="-122"/>
              </a:rPr>
              <a:t>方</a:t>
            </a:r>
            <a:endParaRPr lang="en-US" altLang="zh-CN" sz="1400" dirty="0" smtClean="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pPr>
            <a:r>
              <a:rPr lang="zh-CN" altLang="en-US" sz="1400" dirty="0" smtClean="0">
                <a:solidFill>
                  <a:schemeClr val="tx1">
                    <a:lumMod val="75000"/>
                    <a:lumOff val="25000"/>
                  </a:schemeClr>
                </a:solidFill>
                <a:latin typeface="微软雅黑" pitchFamily="34" charset="-122"/>
                <a:ea typeface="微软雅黑" pitchFamily="34" charset="-122"/>
              </a:rPr>
              <a:t>法</a:t>
            </a:r>
            <a:r>
              <a:rPr lang="zh-CN" altLang="en-US" sz="1400" dirty="0">
                <a:solidFill>
                  <a:schemeClr val="tx1">
                    <a:lumMod val="75000"/>
                    <a:lumOff val="25000"/>
                  </a:schemeClr>
                </a:solidFill>
                <a:latin typeface="微软雅黑" pitchFamily="34" charset="-122"/>
                <a:ea typeface="微软雅黑" pitchFamily="34" charset="-122"/>
              </a:rPr>
              <a:t>会得到通知执行。</a:t>
            </a:r>
          </a:p>
        </p:txBody>
      </p:sp>
    </p:spTree>
    <p:extLst>
      <p:ext uri="{BB962C8B-B14F-4D97-AF65-F5344CB8AC3E}">
        <p14:creationId xmlns:p14="http://schemas.microsoft.com/office/powerpoint/2010/main" val="25149161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00034" y="428610"/>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smtClean="0">
                <a:solidFill>
                  <a:srgbClr val="002060"/>
                </a:solidFill>
                <a:latin typeface="微软雅黑" pitchFamily="34" charset="-122"/>
                <a:ea typeface="微软雅黑" pitchFamily="34" charset="-122"/>
                <a:sym typeface="Arial" charset="0"/>
              </a:rPr>
              <a:t>指令使用</a:t>
            </a:r>
            <a:endParaRPr lang="zh-CN" altLang="en-US" sz="2800" dirty="0">
              <a:solidFill>
                <a:srgbClr val="002060"/>
              </a:solidFill>
              <a:latin typeface="微软雅黑" pitchFamily="34" charset="-122"/>
              <a:ea typeface="微软雅黑" pitchFamily="34" charset="-122"/>
              <a:sym typeface="Arial" charset="0"/>
            </a:endParaRPr>
          </a:p>
        </p:txBody>
      </p:sp>
      <p:sp>
        <p:nvSpPr>
          <p:cNvPr id="3" name="AutoShape 4"/>
          <p:cNvSpPr>
            <a:spLocks noChangeArrowheads="1"/>
          </p:cNvSpPr>
          <p:nvPr/>
        </p:nvSpPr>
        <p:spPr bwMode="auto">
          <a:xfrm>
            <a:off x="500034" y="1006738"/>
            <a:ext cx="4643469" cy="3869269"/>
          </a:xfrm>
          <a:prstGeom prst="roundRect">
            <a:avLst>
              <a:gd name="adj" fmla="val 3267"/>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dirty="0">
                <a:solidFill>
                  <a:schemeClr val="bg1"/>
                </a:solidFill>
                <a:latin typeface="微软雅黑" pitchFamily="34" charset="-122"/>
                <a:ea typeface="微软雅黑" pitchFamily="34" charset="-122"/>
              </a:rPr>
              <a:t>HTML：</a:t>
            </a:r>
          </a:p>
          <a:p>
            <a:r>
              <a:rPr lang="zh-CN" altLang="en-US" sz="1200" dirty="0">
                <a:solidFill>
                  <a:schemeClr val="bg1"/>
                </a:solidFill>
                <a:latin typeface="微软雅黑" pitchFamily="34" charset="-122"/>
                <a:ea typeface="微软雅黑" pitchFamily="34" charset="-122"/>
              </a:rPr>
              <a:t>&lt;body </a:t>
            </a:r>
            <a:r>
              <a:rPr lang="zh-CN" altLang="en-US" sz="1200" dirty="0">
                <a:solidFill>
                  <a:srgbClr val="00CC00"/>
                </a:solidFill>
                <a:latin typeface="微软雅黑" pitchFamily="34" charset="-122"/>
                <a:ea typeface="微软雅黑" pitchFamily="34" charset="-122"/>
              </a:rPr>
              <a:t>ng-app="time"</a:t>
            </a:r>
            <a:r>
              <a:rPr lang="zh-CN" altLang="en-US" sz="1200" dirty="0">
                <a:solidFill>
                  <a:schemeClr val="bg1"/>
                </a:solidFill>
                <a:latin typeface="微软雅黑" pitchFamily="34" charset="-122"/>
                <a:ea typeface="微软雅黑" pitchFamily="34" charset="-122"/>
              </a:rPr>
              <a:t>&gt;</a:t>
            </a:r>
          </a:p>
          <a:p>
            <a:r>
              <a:rPr lang="zh-CN" altLang="en-US" sz="1200" dirty="0">
                <a:solidFill>
                  <a:schemeClr val="bg1"/>
                </a:solidFill>
                <a:latin typeface="微软雅黑" pitchFamily="34" charset="-122"/>
                <a:ea typeface="微软雅黑" pitchFamily="34" charset="-122"/>
              </a:rPr>
              <a:t>   &lt;div </a:t>
            </a:r>
            <a:r>
              <a:rPr lang="zh-CN" altLang="en-US" sz="1200" dirty="0">
                <a:solidFill>
                  <a:srgbClr val="00CC00"/>
                </a:solidFill>
                <a:latin typeface="微软雅黑" pitchFamily="34" charset="-122"/>
                <a:ea typeface="微软雅黑" pitchFamily="34" charset="-122"/>
              </a:rPr>
              <a:t>ng-controller="Ctrl2"</a:t>
            </a:r>
            <a:r>
              <a:rPr lang="zh-CN" altLang="en-US" sz="1200" dirty="0">
                <a:solidFill>
                  <a:schemeClr val="bg1"/>
                </a:solidFill>
                <a:latin typeface="微软雅黑" pitchFamily="34" charset="-122"/>
                <a:ea typeface="微软雅黑" pitchFamily="34" charset="-122"/>
              </a:rPr>
              <a:t>&gt;</a:t>
            </a:r>
          </a:p>
          <a:p>
            <a:r>
              <a:rPr lang="zh-CN" altLang="en-US" sz="1200" dirty="0">
                <a:solidFill>
                  <a:schemeClr val="bg1"/>
                </a:solidFill>
                <a:latin typeface="微软雅黑" pitchFamily="34" charset="-122"/>
                <a:ea typeface="微软雅黑" pitchFamily="34" charset="-122"/>
              </a:rPr>
              <a:t>     Date format: &lt;input ng-model="format"&gt;</a:t>
            </a:r>
          </a:p>
          <a:p>
            <a:r>
              <a:rPr lang="zh-CN" altLang="en-US" sz="1200" dirty="0">
                <a:solidFill>
                  <a:schemeClr val="bg1"/>
                </a:solidFill>
                <a:latin typeface="微软雅黑" pitchFamily="34" charset="-122"/>
                <a:ea typeface="微软雅黑" pitchFamily="34" charset="-122"/>
              </a:rPr>
              <a:t>     &lt;hr/&gt;</a:t>
            </a:r>
          </a:p>
          <a:p>
            <a:r>
              <a:rPr lang="zh-CN" altLang="en-US" sz="1200" dirty="0">
                <a:solidFill>
                  <a:schemeClr val="bg1"/>
                </a:solidFill>
                <a:latin typeface="微软雅黑" pitchFamily="34" charset="-122"/>
                <a:ea typeface="微软雅黑" pitchFamily="34" charset="-122"/>
              </a:rPr>
              <a:t>     Current time is: </a:t>
            </a:r>
          </a:p>
          <a:p>
            <a:r>
              <a:rPr lang="zh-CN" altLang="en-US" sz="1200" dirty="0">
                <a:solidFill>
                  <a:schemeClr val="bg1"/>
                </a:solidFill>
                <a:latin typeface="微软雅黑" pitchFamily="34" charset="-122"/>
                <a:ea typeface="微软雅黑" pitchFamily="34" charset="-122"/>
              </a:rPr>
              <a:t>     &lt;span </a:t>
            </a:r>
            <a:r>
              <a:rPr lang="zh-CN" altLang="en-US" sz="1200" dirty="0">
                <a:solidFill>
                  <a:srgbClr val="00CC00"/>
                </a:solidFill>
                <a:latin typeface="微软雅黑" pitchFamily="34" charset="-122"/>
                <a:ea typeface="微软雅黑" pitchFamily="34" charset="-122"/>
                <a:sym typeface="Arial" charset="0"/>
              </a:rPr>
              <a:t>my-current-</a:t>
            </a:r>
            <a:r>
              <a:rPr lang="zh-CN" altLang="en-US" sz="1200" dirty="0" smtClean="0">
                <a:solidFill>
                  <a:srgbClr val="00CC00"/>
                </a:solidFill>
                <a:latin typeface="微软雅黑" pitchFamily="34" charset="-122"/>
                <a:ea typeface="微软雅黑" pitchFamily="34" charset="-122"/>
                <a:sym typeface="Arial" charset="0"/>
              </a:rPr>
              <a:t>time</a:t>
            </a:r>
            <a:r>
              <a:rPr lang="zh-CN" altLang="en-US" sz="1200" dirty="0" smtClean="0">
                <a:solidFill>
                  <a:schemeClr val="bg1"/>
                </a:solidFill>
                <a:latin typeface="微软雅黑" pitchFamily="34" charset="-122"/>
                <a:ea typeface="微软雅黑" pitchFamily="34" charset="-122"/>
              </a:rPr>
              <a:t>&gt;</a:t>
            </a:r>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     &lt;/span&gt;</a:t>
            </a:r>
          </a:p>
          <a:p>
            <a:r>
              <a:rPr lang="zh-CN" altLang="en-US" sz="1200" dirty="0">
                <a:solidFill>
                  <a:schemeClr val="bg1"/>
                </a:solidFill>
                <a:latin typeface="微软雅黑" pitchFamily="34" charset="-122"/>
                <a:ea typeface="微软雅黑" pitchFamily="34" charset="-122"/>
              </a:rPr>
              <a:t>   &lt;/div&gt;</a:t>
            </a:r>
          </a:p>
          <a:p>
            <a:r>
              <a:rPr lang="zh-CN" altLang="en-US" sz="1200" dirty="0">
                <a:solidFill>
                  <a:schemeClr val="bg1"/>
                </a:solidFill>
                <a:latin typeface="微软雅黑" pitchFamily="34" charset="-122"/>
                <a:ea typeface="微软雅黑" pitchFamily="34" charset="-122"/>
              </a:rPr>
              <a:t>&lt;/body&gt;</a:t>
            </a:r>
          </a:p>
          <a:p>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JS：</a:t>
            </a:r>
          </a:p>
          <a:p>
            <a:r>
              <a:rPr lang="zh-CN" altLang="en-US" sz="1200" dirty="0">
                <a:solidFill>
                  <a:schemeClr val="bg1"/>
                </a:solidFill>
                <a:latin typeface="微软雅黑" pitchFamily="34" charset="-122"/>
                <a:ea typeface="微软雅黑" pitchFamily="34" charset="-122"/>
              </a:rPr>
              <a:t>function </a:t>
            </a:r>
            <a:r>
              <a:rPr lang="zh-CN" altLang="en-US" sz="1200" dirty="0">
                <a:solidFill>
                  <a:srgbClr val="00CC00"/>
                </a:solidFill>
                <a:latin typeface="微软雅黑" pitchFamily="34" charset="-122"/>
                <a:ea typeface="微软雅黑" pitchFamily="34" charset="-122"/>
              </a:rPr>
              <a:t>Ctrl2</a:t>
            </a:r>
            <a:r>
              <a:rPr lang="zh-CN" altLang="en-US" sz="1200" dirty="0">
                <a:solidFill>
                  <a:schemeClr val="bg1"/>
                </a:solidFill>
                <a:latin typeface="微软雅黑" pitchFamily="34" charset="-122"/>
                <a:ea typeface="微软雅黑" pitchFamily="34" charset="-122"/>
              </a:rPr>
              <a:t>($scope) {</a:t>
            </a:r>
          </a:p>
          <a:p>
            <a:r>
              <a:rPr lang="zh-CN" altLang="en-US" sz="1200" dirty="0">
                <a:solidFill>
                  <a:schemeClr val="bg1"/>
                </a:solidFill>
                <a:latin typeface="微软雅黑" pitchFamily="34" charset="-122"/>
                <a:ea typeface="微软雅黑" pitchFamily="34" charset="-122"/>
              </a:rPr>
              <a:t>  $scope.format = 'M/d/yy h:mm:ss a';</a:t>
            </a:r>
          </a:p>
          <a:p>
            <a:r>
              <a:rPr lang="zh-CN" altLang="en-US" sz="1200" dirty="0">
                <a:solidFill>
                  <a:schemeClr val="bg1"/>
                </a:solidFill>
                <a:latin typeface="微软雅黑" pitchFamily="34" charset="-122"/>
                <a:ea typeface="微软雅黑" pitchFamily="34" charset="-122"/>
              </a:rPr>
              <a:t>}</a:t>
            </a:r>
          </a:p>
        </p:txBody>
      </p:sp>
      <p:sp>
        <p:nvSpPr>
          <p:cNvPr id="4" name="Text Box 5"/>
          <p:cNvSpPr txBox="1">
            <a:spLocks noChangeArrowheads="1"/>
          </p:cNvSpPr>
          <p:nvPr/>
        </p:nvSpPr>
        <p:spPr bwMode="auto">
          <a:xfrm>
            <a:off x="5745163" y="1231900"/>
            <a:ext cx="307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endParaRPr lang="zh-CN" altLang="zh-CN"/>
          </a:p>
        </p:txBody>
      </p:sp>
      <p:sp>
        <p:nvSpPr>
          <p:cNvPr id="5" name="Text Box 6"/>
          <p:cNvSpPr txBox="1">
            <a:spLocks noChangeArrowheads="1"/>
          </p:cNvSpPr>
          <p:nvPr/>
        </p:nvSpPr>
        <p:spPr bwMode="auto">
          <a:xfrm>
            <a:off x="5357818" y="1714494"/>
            <a:ext cx="345606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ng-app="time"：在angularjs启动时候指定初始化的模块(module)。当前指定的是自定义的time模块。</a:t>
            </a: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sym typeface="Arial" charset="0"/>
              </a:rPr>
              <a:t>my-current-time="format"</a:t>
            </a:r>
            <a:r>
              <a:rPr lang="zh-CN" altLang="en-US" sz="1400" dirty="0">
                <a:solidFill>
                  <a:schemeClr val="tx1">
                    <a:lumMod val="75000"/>
                    <a:lumOff val="25000"/>
                  </a:schemeClr>
                </a:solidFill>
                <a:latin typeface="微软雅黑" pitchFamily="34" charset="-122"/>
                <a:ea typeface="微软雅黑" pitchFamily="34" charset="-122"/>
              </a:rPr>
              <a:t>：调用自定义的myCurrentTime指令，将$scope中的format属性赋值给指令，在指令的attr参数里面可以取到这个值。</a:t>
            </a: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Ctrl2：自定义的控制器，完成$scope中format属性的初始化。</a:t>
            </a:r>
          </a:p>
        </p:txBody>
      </p:sp>
    </p:spTree>
    <p:extLst>
      <p:ext uri="{BB962C8B-B14F-4D97-AF65-F5344CB8AC3E}">
        <p14:creationId xmlns:p14="http://schemas.microsoft.com/office/powerpoint/2010/main" val="5635966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57224" y="357172"/>
            <a:ext cx="70548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smtClean="0">
                <a:solidFill>
                  <a:srgbClr val="002060"/>
                </a:solidFill>
                <a:latin typeface="微软雅黑" pitchFamily="34" charset="-122"/>
                <a:ea typeface="微软雅黑" pitchFamily="34" charset="-122"/>
                <a:sym typeface="Arial" charset="0"/>
              </a:rPr>
              <a:t>双向</a:t>
            </a:r>
            <a:r>
              <a:rPr lang="zh-CN" altLang="en-US" sz="2800" dirty="0">
                <a:solidFill>
                  <a:srgbClr val="002060"/>
                </a:solidFill>
                <a:latin typeface="微软雅黑" pitchFamily="34" charset="-122"/>
                <a:ea typeface="微软雅黑" pitchFamily="34" charset="-122"/>
                <a:sym typeface="Arial" charset="0"/>
              </a:rPr>
              <a:t>绑定的</a:t>
            </a:r>
            <a:r>
              <a:rPr lang="zh-CN" altLang="en-US" sz="2800" dirty="0" smtClean="0">
                <a:solidFill>
                  <a:srgbClr val="002060"/>
                </a:solidFill>
                <a:latin typeface="微软雅黑" pitchFamily="34" charset="-122"/>
                <a:ea typeface="微软雅黑" pitchFamily="34" charset="-122"/>
                <a:sym typeface="Arial" charset="0"/>
              </a:rPr>
              <a:t>实现</a:t>
            </a:r>
            <a:endParaRPr lang="zh-CN" altLang="en-US" sz="2800" dirty="0">
              <a:solidFill>
                <a:srgbClr val="002060"/>
              </a:solidFill>
              <a:latin typeface="微软雅黑" pitchFamily="34" charset="-122"/>
              <a:ea typeface="微软雅黑" pitchFamily="34" charset="-122"/>
              <a:sym typeface="Arial" charset="0"/>
            </a:endParaRPr>
          </a:p>
        </p:txBody>
      </p:sp>
      <p:sp>
        <p:nvSpPr>
          <p:cNvPr id="3" name="Text Box 4"/>
          <p:cNvSpPr txBox="1">
            <a:spLocks noChangeArrowheads="1"/>
          </p:cNvSpPr>
          <p:nvPr/>
        </p:nvSpPr>
        <p:spPr bwMode="auto">
          <a:xfrm>
            <a:off x="500034" y="1500180"/>
            <a:ext cx="828680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pPr>
            <a:endParaRPr lang="en-US" altLang="zh-CN" sz="1400" dirty="0" smtClean="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00000"/>
              <a:buFont typeface="Arial" charset="0"/>
              <a:buChar char="•"/>
            </a:pPr>
            <a:r>
              <a:rPr lang="zh-CN" altLang="en-US" sz="1400" dirty="0" smtClean="0">
                <a:solidFill>
                  <a:schemeClr val="tx1">
                    <a:lumMod val="75000"/>
                    <a:lumOff val="25000"/>
                  </a:schemeClr>
                </a:solidFill>
                <a:latin typeface="微软雅黑" pitchFamily="34" charset="-122"/>
                <a:ea typeface="微软雅黑" pitchFamily="34" charset="-122"/>
              </a:rPr>
              <a:t> </a:t>
            </a:r>
            <a:r>
              <a:rPr lang="zh-CN" altLang="en-US" sz="1400" dirty="0">
                <a:solidFill>
                  <a:schemeClr val="tx1">
                    <a:lumMod val="75000"/>
                    <a:lumOff val="25000"/>
                  </a:schemeClr>
                </a:solidFill>
                <a:latin typeface="微软雅黑" pitchFamily="34" charset="-122"/>
                <a:ea typeface="微软雅黑" pitchFamily="34" charset="-122"/>
              </a:rPr>
              <a:t>$watch：$scope提供$watch方法来监听数据对象的改变。ng-model等指令会自动创建一个$watch，以保证对数据对象属性的监听。这些$watch会形成一个列表，等待通知执行。</a:t>
            </a:r>
          </a:p>
          <a:p>
            <a:pPr eaLnBrk="1" hangingPunct="1">
              <a:buClr>
                <a:srgbClr val="FF3300"/>
              </a:buClr>
              <a:buSzPct val="100000"/>
              <a:buFont typeface="Arial" charset="0"/>
              <a:buChar char="•"/>
            </a:pPr>
            <a:endParaRPr lang="en-US" altLang="zh-CN" sz="1400" dirty="0" smtClean="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00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00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   $apply：$scope提供$apply方法传播数据对象的改变。不在angularjs执行上下文中对数据模型进行赋值的时候（例如在setTimeout方法中赋值），将无法监听到数据模型的变化，这时候就需要$apply方法将数据变化语句包裹起来：</a:t>
            </a:r>
          </a:p>
          <a:p>
            <a:pPr eaLnBrk="1" hangingPunct="1">
              <a:buClr>
                <a:srgbClr val="FF3300"/>
              </a:buClr>
              <a:buSzPct val="100000"/>
            </a:pPr>
            <a:r>
              <a:rPr lang="zh-CN" altLang="en-US" sz="1400" dirty="0">
                <a:solidFill>
                  <a:schemeClr val="tx1">
                    <a:lumMod val="75000"/>
                    <a:lumOff val="25000"/>
                  </a:schemeClr>
                </a:solidFill>
                <a:latin typeface="微软雅黑" pitchFamily="34" charset="-122"/>
                <a:ea typeface="微软雅黑" pitchFamily="34" charset="-122"/>
              </a:rPr>
              <a:t>	setTimeout(function(){</a:t>
            </a:r>
          </a:p>
          <a:p>
            <a:pPr eaLnBrk="1" hangingPunct="1">
              <a:buClr>
                <a:srgbClr val="FF3300"/>
              </a:buClr>
              <a:buSzPct val="100000"/>
            </a:pPr>
            <a:r>
              <a:rPr lang="zh-CN" altLang="en-US" sz="1400" dirty="0">
                <a:solidFill>
                  <a:schemeClr val="tx1">
                    <a:lumMod val="75000"/>
                    <a:lumOff val="25000"/>
                  </a:schemeClr>
                </a:solidFill>
                <a:latin typeface="微软雅黑" pitchFamily="34" charset="-122"/>
                <a:ea typeface="微软雅黑" pitchFamily="34" charset="-122"/>
              </a:rPr>
              <a:t>		$scope.$apply(function(){</a:t>
            </a:r>
          </a:p>
          <a:p>
            <a:pPr eaLnBrk="1" hangingPunct="1">
              <a:buClr>
                <a:srgbClr val="FF3300"/>
              </a:buClr>
              <a:buSzPct val="100000"/>
            </a:pPr>
            <a:r>
              <a:rPr lang="zh-CN" altLang="en-US" sz="1400" dirty="0">
                <a:solidFill>
                  <a:schemeClr val="tx1">
                    <a:lumMod val="75000"/>
                    <a:lumOff val="25000"/>
                  </a:schemeClr>
                </a:solidFill>
                <a:latin typeface="微软雅黑" pitchFamily="34" charset="-122"/>
                <a:ea typeface="微软雅黑" pitchFamily="34" charset="-122"/>
              </a:rPr>
              <a:t>			$scope.attr='change';</a:t>
            </a:r>
          </a:p>
          <a:p>
            <a:pPr eaLnBrk="1" hangingPunct="1">
              <a:buClr>
                <a:srgbClr val="FF3300"/>
              </a:buClr>
              <a:buSzPct val="100000"/>
            </a:pPr>
            <a:r>
              <a:rPr lang="zh-CN" altLang="en-US" sz="1400" dirty="0">
                <a:solidFill>
                  <a:schemeClr val="tx1">
                    <a:lumMod val="75000"/>
                    <a:lumOff val="25000"/>
                  </a:schemeClr>
                </a:solidFill>
                <a:latin typeface="微软雅黑" pitchFamily="34" charset="-122"/>
                <a:ea typeface="微软雅黑" pitchFamily="34" charset="-122"/>
              </a:rPr>
              <a:t>		});</a:t>
            </a:r>
          </a:p>
          <a:p>
            <a:pPr eaLnBrk="1" hangingPunct="1">
              <a:buClr>
                <a:srgbClr val="FF3300"/>
              </a:buClr>
              <a:buSzPct val="100000"/>
            </a:pPr>
            <a:r>
              <a:rPr lang="zh-CN" altLang="en-US" sz="1400" dirty="0">
                <a:solidFill>
                  <a:schemeClr val="tx1">
                    <a:lumMod val="75000"/>
                    <a:lumOff val="25000"/>
                  </a:schemeClr>
                </a:solidFill>
                <a:latin typeface="微软雅黑" pitchFamily="34" charset="-122"/>
                <a:ea typeface="微软雅黑" pitchFamily="34" charset="-122"/>
              </a:rPr>
              <a:t>	</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1000</a:t>
            </a:r>
            <a:r>
              <a:rPr lang="zh-CN" altLang="en-US" sz="1400" dirty="0" smtClean="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a:t>
            </a:r>
          </a:p>
          <a:p>
            <a:pPr eaLnBrk="1" hangingPunct="1">
              <a:buClr>
                <a:srgbClr val="FF3300"/>
              </a:buClr>
              <a:buSzPct val="100000"/>
            </a:pPr>
            <a:r>
              <a:rPr lang="zh-CN" altLang="en-US" sz="1400" dirty="0">
                <a:solidFill>
                  <a:schemeClr val="tx1">
                    <a:lumMod val="75000"/>
                    <a:lumOff val="25000"/>
                  </a:schemeClr>
                </a:solidFill>
                <a:latin typeface="微软雅黑" pitchFamily="34" charset="-122"/>
                <a:ea typeface="微软雅黑" pitchFamily="34" charset="-122"/>
              </a:rPr>
              <a:t>这时候，数据模型改变的时候将会触发对应的$watch。在$apply执行后会触发一个$scope.$digest()，这个方法会依次检查被监听的属性，发现数据改变的时候会调用$</a:t>
            </a:r>
            <a:r>
              <a:rPr lang="zh-CN" altLang="en-US" sz="1400" dirty="0" smtClean="0">
                <a:solidFill>
                  <a:schemeClr val="tx1">
                    <a:lumMod val="75000"/>
                    <a:lumOff val="25000"/>
                  </a:schemeClr>
                </a:solidFill>
                <a:latin typeface="微软雅黑" pitchFamily="34" charset="-122"/>
                <a:ea typeface="微软雅黑" pitchFamily="34" charset="-122"/>
              </a:rPr>
              <a:t>watch中的回调。</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4" name="Text Box 3"/>
          <p:cNvSpPr txBox="1">
            <a:spLocks noChangeArrowheads="1"/>
          </p:cNvSpPr>
          <p:nvPr/>
        </p:nvSpPr>
        <p:spPr bwMode="auto">
          <a:xfrm>
            <a:off x="500034" y="1000114"/>
            <a:ext cx="70548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1400" dirty="0" err="1" smtClean="0">
                <a:solidFill>
                  <a:srgbClr val="4D4D4D"/>
                </a:solidFill>
                <a:latin typeface="微软雅黑" pitchFamily="34" charset="-122"/>
                <a:ea typeface="微软雅黑" pitchFamily="34" charset="-122"/>
                <a:sym typeface="Arial" charset="0"/>
              </a:rPr>
              <a:t>AngularJS</a:t>
            </a:r>
            <a:r>
              <a:rPr lang="zh-CN" altLang="en-US" sz="1400" dirty="0" smtClean="0">
                <a:solidFill>
                  <a:srgbClr val="4D4D4D"/>
                </a:solidFill>
                <a:latin typeface="微软雅黑" pitchFamily="34" charset="-122"/>
                <a:ea typeface="微软雅黑" pitchFamily="34" charset="-122"/>
                <a:sym typeface="Arial" charset="0"/>
              </a:rPr>
              <a:t>在</a:t>
            </a:r>
            <a:r>
              <a:rPr lang="en-US" altLang="zh-CN" sz="1400" dirty="0" smtClean="0">
                <a:solidFill>
                  <a:srgbClr val="4D4D4D"/>
                </a:solidFill>
                <a:latin typeface="微软雅黑" pitchFamily="34" charset="-122"/>
                <a:ea typeface="微软雅黑" pitchFamily="34" charset="-122"/>
                <a:sym typeface="Arial" charset="0"/>
              </a:rPr>
              <a:t>$scope</a:t>
            </a:r>
            <a:r>
              <a:rPr lang="zh-CN" altLang="en-US" sz="1400" dirty="0" smtClean="0">
                <a:solidFill>
                  <a:srgbClr val="4D4D4D"/>
                </a:solidFill>
                <a:latin typeface="微软雅黑" pitchFamily="34" charset="-122"/>
                <a:ea typeface="微软雅黑" pitchFamily="34" charset="-122"/>
                <a:sym typeface="Arial" charset="0"/>
              </a:rPr>
              <a:t>变量中使用脏值检查来实现了数据双向绑定，当事件发生时会调用</a:t>
            </a:r>
            <a:r>
              <a:rPr lang="en-US" altLang="zh-CN" sz="1400" dirty="0" smtClean="0">
                <a:solidFill>
                  <a:srgbClr val="4D4D4D"/>
                </a:solidFill>
                <a:latin typeface="微软雅黑" pitchFamily="34" charset="-122"/>
                <a:ea typeface="微软雅黑" pitchFamily="34" charset="-122"/>
                <a:sym typeface="Arial" charset="0"/>
              </a:rPr>
              <a:t>scope</a:t>
            </a:r>
            <a:r>
              <a:rPr lang="zh-CN" altLang="en-US" sz="1400" dirty="0" smtClean="0">
                <a:solidFill>
                  <a:srgbClr val="4D4D4D"/>
                </a:solidFill>
                <a:latin typeface="微软雅黑" pitchFamily="34" charset="-122"/>
                <a:ea typeface="微软雅黑" pitchFamily="34" charset="-122"/>
                <a:sym typeface="Arial" charset="0"/>
              </a:rPr>
              <a:t>中的所有</a:t>
            </a:r>
            <a:r>
              <a:rPr lang="en-US" altLang="zh-CN" sz="1400" dirty="0" smtClean="0">
                <a:solidFill>
                  <a:srgbClr val="4D4D4D"/>
                </a:solidFill>
                <a:latin typeface="微软雅黑" pitchFamily="34" charset="-122"/>
                <a:ea typeface="微软雅黑" pitchFamily="34" charset="-122"/>
                <a:sym typeface="Arial" charset="0"/>
              </a:rPr>
              <a:t>watch</a:t>
            </a:r>
            <a:r>
              <a:rPr lang="zh-CN" altLang="en-US" sz="1400" dirty="0" smtClean="0">
                <a:solidFill>
                  <a:srgbClr val="4D4D4D"/>
                </a:solidFill>
                <a:latin typeface="微软雅黑" pitchFamily="34" charset="-122"/>
                <a:ea typeface="微软雅黑" pitchFamily="34" charset="-122"/>
                <a:sym typeface="Arial" charset="0"/>
              </a:rPr>
              <a:t>方法进行脏值检查</a:t>
            </a:r>
          </a:p>
        </p:txBody>
      </p:sp>
    </p:spTree>
    <p:extLst>
      <p:ext uri="{BB962C8B-B14F-4D97-AF65-F5344CB8AC3E}">
        <p14:creationId xmlns:p14="http://schemas.microsoft.com/office/powerpoint/2010/main" val="29638908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691680" y="509835"/>
            <a:ext cx="33686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3200" dirty="0">
                <a:solidFill>
                  <a:srgbClr val="002060"/>
                </a:solidFill>
                <a:latin typeface="Franklin Gothic Medium" pitchFamily="34" charset="0"/>
                <a:ea typeface="微软雅黑" pitchFamily="34" charset="-122"/>
                <a:sym typeface="Arial" charset="0"/>
              </a:rPr>
              <a:t>内容提要</a:t>
            </a:r>
          </a:p>
        </p:txBody>
      </p:sp>
      <p:sp>
        <p:nvSpPr>
          <p:cNvPr id="7" name="Text Box 4"/>
          <p:cNvSpPr txBox="1">
            <a:spLocks noChangeArrowheads="1"/>
          </p:cNvSpPr>
          <p:nvPr/>
        </p:nvSpPr>
        <p:spPr bwMode="auto">
          <a:xfrm>
            <a:off x="1635839" y="1237015"/>
            <a:ext cx="619283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Font typeface="Arial" charset="0"/>
              <a:buChar char="•"/>
            </a:pPr>
            <a:r>
              <a:rPr lang="zh-CN" altLang="en-US" sz="2000" dirty="0">
                <a:solidFill>
                  <a:srgbClr val="4D4D4D"/>
                </a:solidFill>
                <a:latin typeface="微软雅黑" pitchFamily="34" charset="-122"/>
                <a:ea typeface="微软雅黑" pitchFamily="34" charset="-122"/>
              </a:rPr>
              <a:t> 第一部分：什么是AngularJs?</a:t>
            </a:r>
          </a:p>
          <a:p>
            <a:pPr eaLnBrk="1" hangingPunct="1">
              <a:buFont typeface="Arial" charset="0"/>
              <a:buChar char="•"/>
            </a:pPr>
            <a:endParaRPr lang="zh-CN" altLang="en-US" sz="2000" dirty="0">
              <a:solidFill>
                <a:srgbClr val="4D4D4D"/>
              </a:solidFill>
              <a:latin typeface="微软雅黑" pitchFamily="34" charset="-122"/>
              <a:ea typeface="微软雅黑" pitchFamily="34" charset="-122"/>
            </a:endParaRPr>
          </a:p>
          <a:p>
            <a:pPr eaLnBrk="1" hangingPunct="1">
              <a:buClr>
                <a:srgbClr val="FF3300"/>
              </a:buClr>
              <a:buFont typeface="Arial" charset="0"/>
              <a:buChar char="•"/>
            </a:pPr>
            <a:r>
              <a:rPr lang="zh-CN" altLang="en-US" sz="2000" dirty="0">
                <a:solidFill>
                  <a:srgbClr val="4D4D4D"/>
                </a:solidFill>
                <a:latin typeface="微软雅黑" pitchFamily="34" charset="-122"/>
                <a:ea typeface="微软雅黑" pitchFamily="34" charset="-122"/>
              </a:rPr>
              <a:t> 第二部分：一个简单的例子</a:t>
            </a:r>
          </a:p>
          <a:p>
            <a:pPr eaLnBrk="1" hangingPunct="1">
              <a:buClr>
                <a:srgbClr val="FF3300"/>
              </a:buClr>
              <a:buFont typeface="Arial" charset="0"/>
              <a:buChar char="•"/>
            </a:pPr>
            <a:endParaRPr lang="zh-CN" altLang="en-US" sz="2000" dirty="0">
              <a:solidFill>
                <a:srgbClr val="4D4D4D"/>
              </a:solidFill>
              <a:latin typeface="微软雅黑" pitchFamily="34" charset="-122"/>
              <a:ea typeface="微软雅黑" pitchFamily="34" charset="-122"/>
            </a:endParaRPr>
          </a:p>
          <a:p>
            <a:pPr eaLnBrk="1" hangingPunct="1">
              <a:buClr>
                <a:srgbClr val="FF3300"/>
              </a:buClr>
              <a:buFont typeface="Arial" charset="0"/>
              <a:buChar char="•"/>
            </a:pPr>
            <a:r>
              <a:rPr lang="zh-CN" altLang="en-US" sz="2000" dirty="0">
                <a:solidFill>
                  <a:srgbClr val="4D4D4D"/>
                </a:solidFill>
                <a:latin typeface="微软雅黑" pitchFamily="34" charset="-122"/>
                <a:ea typeface="微软雅黑" pitchFamily="34" charset="-122"/>
              </a:rPr>
              <a:t> 第三部分：指令</a:t>
            </a:r>
          </a:p>
          <a:p>
            <a:pPr eaLnBrk="1" hangingPunct="1">
              <a:buClr>
                <a:srgbClr val="FF3300"/>
              </a:buClr>
              <a:buFont typeface="Arial" charset="0"/>
              <a:buChar char="•"/>
            </a:pPr>
            <a:endParaRPr lang="zh-CN" altLang="en-US" sz="2000" dirty="0">
              <a:solidFill>
                <a:srgbClr val="4D4D4D"/>
              </a:solidFill>
              <a:latin typeface="微软雅黑" pitchFamily="34" charset="-122"/>
              <a:ea typeface="微软雅黑" pitchFamily="34" charset="-122"/>
            </a:endParaRPr>
          </a:p>
          <a:p>
            <a:pPr eaLnBrk="1" hangingPunct="1">
              <a:buClr>
                <a:srgbClr val="FF3300"/>
              </a:buClr>
              <a:buFont typeface="Arial" charset="0"/>
              <a:buChar char="•"/>
            </a:pPr>
            <a:r>
              <a:rPr lang="zh-CN" altLang="en-US" sz="2000" dirty="0">
                <a:solidFill>
                  <a:srgbClr val="4D4D4D"/>
                </a:solidFill>
                <a:latin typeface="微软雅黑" pitchFamily="34" charset="-122"/>
                <a:ea typeface="微软雅黑" pitchFamily="34" charset="-122"/>
              </a:rPr>
              <a:t> 第四部分：模块与</a:t>
            </a:r>
            <a:r>
              <a:rPr lang="zh-CN" altLang="en-US" sz="2000" dirty="0" smtClean="0">
                <a:solidFill>
                  <a:srgbClr val="4D4D4D"/>
                </a:solidFill>
                <a:latin typeface="微软雅黑" pitchFamily="34" charset="-122"/>
                <a:ea typeface="微软雅黑" pitchFamily="34" charset="-122"/>
              </a:rPr>
              <a:t>服务</a:t>
            </a:r>
            <a:endParaRPr lang="en-US" altLang="zh-CN" sz="2000" dirty="0" smtClean="0">
              <a:solidFill>
                <a:srgbClr val="4D4D4D"/>
              </a:solidFill>
              <a:latin typeface="微软雅黑" pitchFamily="34" charset="-122"/>
              <a:ea typeface="微软雅黑" pitchFamily="34" charset="-122"/>
            </a:endParaRPr>
          </a:p>
          <a:p>
            <a:pPr eaLnBrk="1" hangingPunct="1">
              <a:buClr>
                <a:srgbClr val="FF3300"/>
              </a:buClr>
              <a:buFont typeface="Arial" charset="0"/>
              <a:buChar char="•"/>
            </a:pPr>
            <a:endParaRPr lang="zh-CN" altLang="en-US" sz="2000" dirty="0">
              <a:solidFill>
                <a:srgbClr val="4D4D4D"/>
              </a:solidFill>
              <a:latin typeface="微软雅黑" pitchFamily="34" charset="-122"/>
              <a:ea typeface="微软雅黑" pitchFamily="34" charset="-122"/>
            </a:endParaRPr>
          </a:p>
          <a:p>
            <a:pPr eaLnBrk="1" hangingPunct="1">
              <a:buClr>
                <a:srgbClr val="FF3300"/>
              </a:buClr>
              <a:buFont typeface="Arial" charset="0"/>
              <a:buChar char="•"/>
            </a:pPr>
            <a:r>
              <a:rPr lang="zh-CN" altLang="en-US" sz="2000" dirty="0">
                <a:solidFill>
                  <a:srgbClr val="4D4D4D"/>
                </a:solidFill>
                <a:latin typeface="微软雅黑" pitchFamily="34" charset="-122"/>
                <a:ea typeface="微软雅黑" pitchFamily="34" charset="-122"/>
              </a:rPr>
              <a:t> 第五部分：依赖</a:t>
            </a:r>
            <a:r>
              <a:rPr lang="zh-CN" altLang="en-US" sz="2000" dirty="0" smtClean="0">
                <a:solidFill>
                  <a:srgbClr val="4D4D4D"/>
                </a:solidFill>
                <a:latin typeface="微软雅黑" pitchFamily="34" charset="-122"/>
                <a:ea typeface="微软雅黑" pitchFamily="34" charset="-122"/>
              </a:rPr>
              <a:t>注入</a:t>
            </a:r>
            <a:endParaRPr lang="en-US" altLang="zh-CN" sz="2000" dirty="0" smtClean="0">
              <a:solidFill>
                <a:srgbClr val="4D4D4D"/>
              </a:solidFill>
              <a:latin typeface="微软雅黑" pitchFamily="34" charset="-122"/>
              <a:ea typeface="微软雅黑" pitchFamily="34" charset="-122"/>
            </a:endParaRPr>
          </a:p>
          <a:p>
            <a:pPr eaLnBrk="1" hangingPunct="1">
              <a:buClr>
                <a:srgbClr val="FF3300"/>
              </a:buClr>
              <a:buFont typeface="Arial" charset="0"/>
              <a:buChar char="•"/>
            </a:pPr>
            <a:endParaRPr lang="en-US" altLang="zh-CN" sz="2000" dirty="0" smtClean="0">
              <a:solidFill>
                <a:srgbClr val="4D4D4D"/>
              </a:solidFill>
              <a:latin typeface="微软雅黑" pitchFamily="34" charset="-122"/>
              <a:ea typeface="微软雅黑" pitchFamily="34" charset="-122"/>
            </a:endParaRPr>
          </a:p>
          <a:p>
            <a:pPr eaLnBrk="1" hangingPunct="1">
              <a:buClr>
                <a:srgbClr val="FF3300"/>
              </a:buClr>
              <a:buFont typeface="Arial" charset="0"/>
              <a:buChar char="•"/>
            </a:pPr>
            <a:r>
              <a:rPr lang="zh-CN" altLang="en-US" sz="2000" dirty="0" smtClean="0">
                <a:solidFill>
                  <a:srgbClr val="4D4D4D"/>
                </a:solidFill>
                <a:latin typeface="微软雅黑" pitchFamily="34" charset="-122"/>
                <a:ea typeface="微软雅黑" pitchFamily="34" charset="-122"/>
              </a:rPr>
              <a:t>第六部分：性能</a:t>
            </a:r>
            <a:endParaRPr lang="zh-CN" altLang="en-US" sz="2000" dirty="0">
              <a:solidFill>
                <a:srgbClr val="4D4D4D"/>
              </a:solidFill>
              <a:latin typeface="微软雅黑" pitchFamily="34" charset="-122"/>
              <a:ea typeface="微软雅黑" pitchFamily="34" charset="-122"/>
            </a:endParaRPr>
          </a:p>
        </p:txBody>
      </p:sp>
    </p:spTree>
    <p:extLst>
      <p:ext uri="{BB962C8B-B14F-4D97-AF65-F5344CB8AC3E}">
        <p14:creationId xmlns:p14="http://schemas.microsoft.com/office/powerpoint/2010/main" val="41356369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214296"/>
            <a:ext cx="8286808" cy="4786346"/>
          </a:xfrm>
          <a:prstGeom prst="rect">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smtClean="0">
                <a:solidFill>
                  <a:schemeClr val="tx1">
                    <a:lumMod val="75000"/>
                    <a:lumOff val="25000"/>
                  </a:schemeClr>
                </a:solidFill>
              </a:rPr>
              <a:t>myModule.directive</a:t>
            </a:r>
            <a:r>
              <a:rPr lang="en-US" altLang="zh-CN" sz="1400" dirty="0" smtClean="0">
                <a:solidFill>
                  <a:schemeClr val="tx1">
                    <a:lumMod val="75000"/>
                    <a:lumOff val="25000"/>
                  </a:schemeClr>
                </a:solidFill>
              </a:rPr>
              <a:t>('</a:t>
            </a:r>
            <a:r>
              <a:rPr lang="en-US" altLang="zh-CN" sz="1400" dirty="0" err="1" smtClean="0">
                <a:solidFill>
                  <a:schemeClr val="tx1">
                    <a:lumMod val="75000"/>
                    <a:lumOff val="25000"/>
                  </a:schemeClr>
                </a:solidFill>
              </a:rPr>
              <a:t>namespaceDirectiveName</a:t>
            </a:r>
            <a:r>
              <a:rPr lang="en-US" altLang="zh-CN" sz="1400" dirty="0" smtClean="0">
                <a:solidFill>
                  <a:schemeClr val="tx1">
                    <a:lumMod val="75000"/>
                    <a:lumOff val="25000"/>
                  </a:schemeClr>
                </a:solidFill>
              </a:rPr>
              <a:t>', function factory(</a:t>
            </a:r>
            <a:r>
              <a:rPr lang="en-US" altLang="zh-CN" sz="1400" dirty="0" err="1" smtClean="0">
                <a:solidFill>
                  <a:schemeClr val="tx1">
                    <a:lumMod val="75000"/>
                    <a:lumOff val="25000"/>
                  </a:schemeClr>
                </a:solidFill>
              </a:rPr>
              <a:t>injectables</a:t>
            </a:r>
            <a:r>
              <a:rPr lang="en-US" altLang="zh-CN" sz="1400" dirty="0" smtClean="0">
                <a:solidFill>
                  <a:schemeClr val="tx1">
                    <a:lumMod val="75000"/>
                    <a:lumOff val="25000"/>
                  </a:schemeClr>
                </a:solidFill>
              </a:rPr>
              <a:t>) {</a:t>
            </a:r>
          </a:p>
          <a:p>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var</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directiveDefinitionObject</a:t>
            </a:r>
            <a:r>
              <a:rPr lang="en-US" altLang="zh-CN" sz="1400" dirty="0" smtClean="0">
                <a:solidFill>
                  <a:schemeClr val="tx1">
                    <a:lumMod val="75000"/>
                    <a:lumOff val="25000"/>
                  </a:schemeClr>
                </a:solidFill>
              </a:rPr>
              <a:t> = {</a:t>
            </a:r>
          </a:p>
          <a:p>
            <a:r>
              <a:rPr lang="en-US" altLang="zh-CN" sz="1400" dirty="0" smtClean="0">
                <a:solidFill>
                  <a:schemeClr val="tx1">
                    <a:lumMod val="75000"/>
                    <a:lumOff val="25000"/>
                  </a:schemeClr>
                </a:solidFill>
              </a:rPr>
              <a:t>        restrict: string,//</a:t>
            </a:r>
            <a:r>
              <a:rPr lang="zh-CN" altLang="en-US" sz="1400" dirty="0" smtClean="0">
                <a:solidFill>
                  <a:schemeClr val="tx1">
                    <a:lumMod val="75000"/>
                    <a:lumOff val="25000"/>
                  </a:schemeClr>
                </a:solidFill>
              </a:rPr>
              <a:t>指令的使用方式，包括标签，属性，类，注释</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priority: number,//</a:t>
            </a:r>
            <a:r>
              <a:rPr lang="zh-CN" altLang="en-US" sz="1400" dirty="0" smtClean="0">
                <a:solidFill>
                  <a:schemeClr val="tx1">
                    <a:lumMod val="75000"/>
                    <a:lumOff val="25000"/>
                  </a:schemeClr>
                </a:solidFill>
              </a:rPr>
              <a:t>指令执行的优先级</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template: string,//</a:t>
            </a:r>
            <a:r>
              <a:rPr lang="zh-CN" altLang="en-US" sz="1400" dirty="0" smtClean="0">
                <a:solidFill>
                  <a:schemeClr val="tx1">
                    <a:lumMod val="75000"/>
                    <a:lumOff val="25000"/>
                  </a:schemeClr>
                </a:solidFill>
              </a:rPr>
              <a:t>指令使用的模板，用</a:t>
            </a:r>
            <a:r>
              <a:rPr lang="en-US" altLang="zh-CN" sz="1400" dirty="0" smtClean="0">
                <a:solidFill>
                  <a:schemeClr val="tx1">
                    <a:lumMod val="75000"/>
                    <a:lumOff val="25000"/>
                  </a:schemeClr>
                </a:solidFill>
              </a:rPr>
              <a:t>HTML</a:t>
            </a:r>
            <a:r>
              <a:rPr lang="zh-CN" altLang="en-US" sz="1400" dirty="0" smtClean="0">
                <a:solidFill>
                  <a:schemeClr val="tx1">
                    <a:lumMod val="75000"/>
                    <a:lumOff val="25000"/>
                  </a:schemeClr>
                </a:solidFill>
              </a:rPr>
              <a:t>字符串的形式表示</a:t>
            </a:r>
          </a:p>
          <a:p>
            <a:r>
              <a:rPr lang="zh-CN" altLang="en-US" sz="1400" dirty="0" smtClean="0">
                <a:solidFill>
                  <a:schemeClr val="tx1">
                    <a:lumMod val="75000"/>
                    <a:lumOff val="25000"/>
                  </a:schemeClr>
                </a:solidFill>
              </a:rPr>
              <a:t>        </a:t>
            </a:r>
            <a:r>
              <a:rPr lang="en-US" altLang="zh-CN" sz="1400" dirty="0" err="1" smtClean="0">
                <a:solidFill>
                  <a:schemeClr val="tx1">
                    <a:lumMod val="75000"/>
                    <a:lumOff val="25000"/>
                  </a:schemeClr>
                </a:solidFill>
              </a:rPr>
              <a:t>templateUrl</a:t>
            </a:r>
            <a:r>
              <a:rPr lang="en-US" altLang="zh-CN" sz="1400" dirty="0" smtClean="0">
                <a:solidFill>
                  <a:schemeClr val="tx1">
                    <a:lumMod val="75000"/>
                    <a:lumOff val="25000"/>
                  </a:schemeClr>
                </a:solidFill>
              </a:rPr>
              <a:t>: string,//</a:t>
            </a:r>
            <a:r>
              <a:rPr lang="zh-CN" altLang="en-US" sz="1400" dirty="0" smtClean="0">
                <a:solidFill>
                  <a:schemeClr val="tx1">
                    <a:lumMod val="75000"/>
                    <a:lumOff val="25000"/>
                  </a:schemeClr>
                </a:solidFill>
              </a:rPr>
              <a:t>从指定的</a:t>
            </a:r>
            <a:r>
              <a:rPr lang="en-US" altLang="zh-CN" sz="1400" dirty="0" err="1" smtClean="0">
                <a:solidFill>
                  <a:schemeClr val="tx1">
                    <a:lumMod val="75000"/>
                    <a:lumOff val="25000"/>
                  </a:schemeClr>
                </a:solidFill>
              </a:rPr>
              <a:t>url</a:t>
            </a:r>
            <a:r>
              <a:rPr lang="zh-CN" altLang="en-US" sz="1400" dirty="0" smtClean="0">
                <a:solidFill>
                  <a:schemeClr val="tx1">
                    <a:lumMod val="75000"/>
                    <a:lumOff val="25000"/>
                  </a:schemeClr>
                </a:solidFill>
              </a:rPr>
              <a:t>地址加载模板</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replace: </a:t>
            </a:r>
            <a:r>
              <a:rPr lang="en-US" altLang="zh-CN" sz="1400" dirty="0" err="1" smtClean="0">
                <a:solidFill>
                  <a:schemeClr val="tx1">
                    <a:lumMod val="75000"/>
                    <a:lumOff val="25000"/>
                  </a:schemeClr>
                </a:solidFill>
              </a:rPr>
              <a:t>bool</a:t>
            </a:r>
            <a:r>
              <a:rPr lang="en-US" altLang="zh-CN" sz="1400" dirty="0" smtClean="0">
                <a:solidFill>
                  <a:schemeClr val="tx1">
                    <a:lumMod val="75000"/>
                    <a:lumOff val="25000"/>
                  </a:schemeClr>
                </a:solidFill>
              </a:rPr>
              <a:t>,//</a:t>
            </a:r>
            <a:r>
              <a:rPr lang="zh-CN" altLang="en-US" sz="1400" dirty="0" smtClean="0">
                <a:solidFill>
                  <a:schemeClr val="tx1">
                    <a:lumMod val="75000"/>
                    <a:lumOff val="25000"/>
                  </a:schemeClr>
                </a:solidFill>
              </a:rPr>
              <a:t>是否用模板替换当前元素，若为</a:t>
            </a:r>
            <a:r>
              <a:rPr lang="en-US" altLang="zh-CN" sz="1400" dirty="0" smtClean="0">
                <a:solidFill>
                  <a:schemeClr val="tx1">
                    <a:lumMod val="75000"/>
                    <a:lumOff val="25000"/>
                  </a:schemeClr>
                </a:solidFill>
              </a:rPr>
              <a:t>false</a:t>
            </a:r>
            <a:r>
              <a:rPr lang="zh-CN" altLang="en-US" sz="1400" dirty="0" smtClean="0">
                <a:solidFill>
                  <a:schemeClr val="tx1">
                    <a:lumMod val="75000"/>
                    <a:lumOff val="25000"/>
                  </a:schemeClr>
                </a:solidFill>
              </a:rPr>
              <a:t>，则</a:t>
            </a:r>
            <a:r>
              <a:rPr lang="en-US" altLang="zh-CN" sz="1400" dirty="0" smtClean="0">
                <a:solidFill>
                  <a:schemeClr val="tx1">
                    <a:lumMod val="75000"/>
                    <a:lumOff val="25000"/>
                  </a:schemeClr>
                </a:solidFill>
              </a:rPr>
              <a:t>append</a:t>
            </a:r>
            <a:r>
              <a:rPr lang="zh-CN" altLang="en-US" sz="1400" dirty="0" smtClean="0">
                <a:solidFill>
                  <a:schemeClr val="tx1">
                    <a:lumMod val="75000"/>
                    <a:lumOff val="25000"/>
                  </a:schemeClr>
                </a:solidFill>
              </a:rPr>
              <a:t>在当前元素上</a:t>
            </a:r>
          </a:p>
          <a:p>
            <a:r>
              <a:rPr lang="zh-CN" altLang="en-US" sz="1400" dirty="0" smtClean="0">
                <a:solidFill>
                  <a:schemeClr val="tx1">
                    <a:lumMod val="75000"/>
                    <a:lumOff val="25000"/>
                  </a:schemeClr>
                </a:solidFill>
              </a:rPr>
              <a:t>        </a:t>
            </a:r>
            <a:r>
              <a:rPr lang="en-US" altLang="zh-CN" sz="1400" dirty="0" err="1" smtClean="0">
                <a:solidFill>
                  <a:schemeClr val="tx1">
                    <a:lumMod val="75000"/>
                    <a:lumOff val="25000"/>
                  </a:schemeClr>
                </a:solidFill>
              </a:rPr>
              <a:t>transclude</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bool</a:t>
            </a:r>
            <a:r>
              <a:rPr lang="en-US" altLang="zh-CN" sz="1400" dirty="0" smtClean="0">
                <a:solidFill>
                  <a:schemeClr val="tx1">
                    <a:lumMod val="75000"/>
                    <a:lumOff val="25000"/>
                  </a:schemeClr>
                </a:solidFill>
              </a:rPr>
              <a:t>,//</a:t>
            </a:r>
            <a:r>
              <a:rPr lang="zh-CN" altLang="en-US" sz="1400" dirty="0" smtClean="0">
                <a:solidFill>
                  <a:schemeClr val="tx1">
                    <a:lumMod val="75000"/>
                    <a:lumOff val="25000"/>
                  </a:schemeClr>
                </a:solidFill>
              </a:rPr>
              <a:t>是否将当前元素的内容转移到模板中</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scope: </a:t>
            </a:r>
            <a:r>
              <a:rPr lang="en-US" altLang="zh-CN" sz="1400" dirty="0" err="1" smtClean="0">
                <a:solidFill>
                  <a:schemeClr val="tx1">
                    <a:lumMod val="75000"/>
                    <a:lumOff val="25000"/>
                  </a:schemeClr>
                </a:solidFill>
              </a:rPr>
              <a:t>bool</a:t>
            </a:r>
            <a:r>
              <a:rPr lang="en-US" altLang="zh-CN" sz="1400" dirty="0" smtClean="0">
                <a:solidFill>
                  <a:schemeClr val="tx1">
                    <a:lumMod val="75000"/>
                    <a:lumOff val="25000"/>
                  </a:schemeClr>
                </a:solidFill>
              </a:rPr>
              <a:t> or object,//</a:t>
            </a:r>
            <a:r>
              <a:rPr lang="zh-CN" altLang="en-US" sz="1400" dirty="0" smtClean="0">
                <a:solidFill>
                  <a:schemeClr val="tx1">
                    <a:lumMod val="75000"/>
                    <a:lumOff val="25000"/>
                  </a:schemeClr>
                </a:solidFill>
              </a:rPr>
              <a:t>指定指令的</a:t>
            </a:r>
            <a:r>
              <a:rPr lang="zh-CN" altLang="en-US" sz="1400" dirty="0" smtClean="0">
                <a:solidFill>
                  <a:schemeClr val="tx1">
                    <a:lumMod val="75000"/>
                    <a:lumOff val="25000"/>
                  </a:schemeClr>
                </a:solidFill>
              </a:rPr>
              <a:t>作用域</a:t>
            </a:r>
            <a:endParaRPr lang="en-US" altLang="zh-CN" sz="1400" dirty="0" smtClean="0">
              <a:solidFill>
                <a:schemeClr val="tx1">
                  <a:lumMod val="75000"/>
                  <a:lumOff val="25000"/>
                </a:schemeClr>
              </a:solidFill>
            </a:endParaRPr>
          </a:p>
          <a:p>
            <a:r>
              <a:rPr lang="en-US" altLang="zh-CN" sz="1400" dirty="0" smtClean="0">
                <a:solidFill>
                  <a:schemeClr val="tx1">
                    <a:lumMod val="75000"/>
                    <a:lumOff val="25000"/>
                  </a:schemeClr>
                </a:solidFill>
              </a:rPr>
              <a:t>                  require:”^$http”</a:t>
            </a:r>
            <a:endParaRPr lang="zh-CN" altLang="en-US" sz="1400" dirty="0" smtClean="0">
              <a:solidFill>
                <a:schemeClr val="tx1">
                  <a:lumMod val="75000"/>
                  <a:lumOff val="25000"/>
                </a:schemeClr>
              </a:solidFill>
            </a:endParaRP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a:t>
            </a:r>
            <a:r>
              <a:rPr lang="zh-CN" altLang="en-US" sz="1400" dirty="0" smtClean="0">
                <a:solidFill>
                  <a:schemeClr val="tx1">
                    <a:lumMod val="75000"/>
                    <a:lumOff val="25000"/>
                  </a:schemeClr>
                </a:solidFill>
              </a:rPr>
              <a:t>定义与其他指令进行交互的接口函数</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controller: function </a:t>
            </a:r>
            <a:r>
              <a:rPr lang="en-US" altLang="zh-CN" sz="1400" dirty="0" err="1" smtClean="0">
                <a:solidFill>
                  <a:schemeClr val="tx1">
                    <a:lumMod val="75000"/>
                    <a:lumOff val="25000"/>
                  </a:schemeClr>
                </a:solidFill>
              </a:rPr>
              <a:t>controllerConstructor</a:t>
            </a:r>
            <a:r>
              <a:rPr lang="en-US" altLang="zh-CN" sz="1400" dirty="0" smtClean="0">
                <a:solidFill>
                  <a:schemeClr val="tx1">
                    <a:lumMod val="75000"/>
                    <a:lumOff val="25000"/>
                  </a:schemeClr>
                </a:solidFill>
              </a:rPr>
              <a:t>($scope, $element, $</a:t>
            </a:r>
            <a:r>
              <a:rPr lang="en-US" altLang="zh-CN" sz="1400" dirty="0" err="1" smtClean="0">
                <a:solidFill>
                  <a:schemeClr val="tx1">
                    <a:lumMod val="75000"/>
                    <a:lumOff val="25000"/>
                  </a:schemeClr>
                </a:solidFill>
              </a:rPr>
              <a:t>attrs</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transclude</a:t>
            </a:r>
            <a:r>
              <a:rPr lang="en-US" altLang="zh-CN" sz="1400" dirty="0" smtClean="0">
                <a:solidFill>
                  <a:schemeClr val="tx1">
                    <a:lumMod val="75000"/>
                    <a:lumOff val="25000"/>
                  </a:schemeClr>
                </a:solidFill>
              </a:rPr>
              <a:t>,$http</a:t>
            </a:r>
            <a:r>
              <a:rPr lang="en-US" altLang="zh-CN" sz="1400" dirty="0" smtClean="0">
                <a:solidFill>
                  <a:schemeClr val="tx1">
                    <a:lumMod val="75000"/>
                    <a:lumOff val="25000"/>
                  </a:schemeClr>
                </a:solidFill>
              </a:rPr>
              <a:t>)</a:t>
            </a:r>
            <a:r>
              <a:rPr lang="en-US" altLang="zh-CN" sz="1400" dirty="0" smtClean="0">
                <a:solidFill>
                  <a:schemeClr val="tx1">
                    <a:lumMod val="75000"/>
                    <a:lumOff val="25000"/>
                  </a:schemeClr>
                </a:solidFill>
              </a:rPr>
              <a:t>{...},</a:t>
            </a:r>
          </a:p>
          <a:p>
            <a:r>
              <a:rPr lang="en-US" altLang="zh-CN" sz="1400" dirty="0" smtClean="0">
                <a:solidFill>
                  <a:schemeClr val="tx1">
                    <a:lumMod val="75000"/>
                    <a:lumOff val="25000"/>
                  </a:schemeClr>
                </a:solidFill>
              </a:rPr>
              <a:t>        require: string,//</a:t>
            </a:r>
            <a:r>
              <a:rPr lang="zh-CN" altLang="en-US" sz="1400" dirty="0" smtClean="0">
                <a:solidFill>
                  <a:schemeClr val="tx1">
                    <a:lumMod val="75000"/>
                    <a:lumOff val="25000"/>
                  </a:schemeClr>
                </a:solidFill>
              </a:rPr>
              <a:t>指定需要依赖的其他指令</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link: function </a:t>
            </a:r>
            <a:r>
              <a:rPr lang="en-US" altLang="zh-CN" sz="1400" dirty="0" err="1" smtClean="0">
                <a:solidFill>
                  <a:schemeClr val="tx1">
                    <a:lumMod val="75000"/>
                    <a:lumOff val="25000"/>
                  </a:schemeClr>
                </a:solidFill>
              </a:rPr>
              <a:t>postLink</a:t>
            </a:r>
            <a:r>
              <a:rPr lang="en-US" altLang="zh-CN" sz="1400" dirty="0" smtClean="0">
                <a:solidFill>
                  <a:schemeClr val="tx1">
                    <a:lumMod val="75000"/>
                    <a:lumOff val="25000"/>
                  </a:schemeClr>
                </a:solidFill>
              </a:rPr>
              <a:t>(scope, </a:t>
            </a:r>
            <a:r>
              <a:rPr lang="en-US" altLang="zh-CN" sz="1400" dirty="0" err="1" smtClean="0">
                <a:solidFill>
                  <a:schemeClr val="tx1">
                    <a:lumMod val="75000"/>
                    <a:lumOff val="25000"/>
                  </a:schemeClr>
                </a:solidFill>
              </a:rPr>
              <a:t>iElement</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iAttrs</a:t>
            </a:r>
            <a:r>
              <a:rPr lang="en-US" altLang="zh-CN" sz="1400" dirty="0" smtClean="0">
                <a:solidFill>
                  <a:schemeClr val="tx1">
                    <a:lumMod val="75000"/>
                    <a:lumOff val="25000"/>
                  </a:schemeClr>
                </a:solidFill>
              </a:rPr>
              <a:t>) {...},//</a:t>
            </a:r>
            <a:r>
              <a:rPr lang="zh-CN" altLang="en-US" sz="1400" dirty="0" smtClean="0">
                <a:solidFill>
                  <a:schemeClr val="tx1">
                    <a:lumMod val="75000"/>
                    <a:lumOff val="25000"/>
                  </a:schemeClr>
                </a:solidFill>
              </a:rPr>
              <a:t>以编程的方式操作</a:t>
            </a:r>
            <a:r>
              <a:rPr lang="en-US" altLang="zh-CN" sz="1400" dirty="0" smtClean="0">
                <a:solidFill>
                  <a:schemeClr val="tx1">
                    <a:lumMod val="75000"/>
                    <a:lumOff val="25000"/>
                  </a:schemeClr>
                </a:solidFill>
              </a:rPr>
              <a:t>DOM</a:t>
            </a:r>
            <a:r>
              <a:rPr lang="zh-CN" altLang="en-US" sz="1400" dirty="0" smtClean="0">
                <a:solidFill>
                  <a:schemeClr val="tx1">
                    <a:lumMod val="75000"/>
                    <a:lumOff val="25000"/>
                  </a:schemeClr>
                </a:solidFill>
              </a:rPr>
              <a:t>，包括添加监听器等</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compile: function compile(</a:t>
            </a:r>
            <a:r>
              <a:rPr lang="en-US" altLang="zh-CN" sz="1400" dirty="0" err="1" smtClean="0">
                <a:solidFill>
                  <a:schemeClr val="tx1">
                    <a:lumMod val="75000"/>
                    <a:lumOff val="25000"/>
                  </a:schemeClr>
                </a:solidFill>
              </a:rPr>
              <a:t>tElement</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tAttrs</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transclude</a:t>
            </a:r>
            <a:r>
              <a:rPr lang="en-US" altLang="zh-CN" sz="1400" dirty="0" smtClean="0">
                <a:solidFill>
                  <a:schemeClr val="tx1">
                    <a:lumMod val="75000"/>
                    <a:lumOff val="25000"/>
                  </a:schemeClr>
                </a:solidFill>
              </a:rPr>
              <a:t>){</a:t>
            </a:r>
          </a:p>
          <a:p>
            <a:r>
              <a:rPr lang="en-US" altLang="zh-CN" sz="1400" dirty="0" smtClean="0">
                <a:solidFill>
                  <a:schemeClr val="tx1">
                    <a:lumMod val="75000"/>
                    <a:lumOff val="25000"/>
                  </a:schemeClr>
                </a:solidFill>
              </a:rPr>
              <a:t>            return: {</a:t>
            </a:r>
          </a:p>
          <a:p>
            <a:r>
              <a:rPr lang="en-US" altLang="zh-CN" sz="1400" dirty="0" smtClean="0">
                <a:solidFill>
                  <a:schemeClr val="tx1">
                    <a:lumMod val="75000"/>
                    <a:lumOff val="25000"/>
                  </a:schemeClr>
                </a:solidFill>
              </a:rPr>
              <a:t>                pre: function </a:t>
            </a:r>
            <a:r>
              <a:rPr lang="en-US" altLang="zh-CN" sz="1400" dirty="0" err="1" smtClean="0">
                <a:solidFill>
                  <a:schemeClr val="tx1">
                    <a:lumMod val="75000"/>
                    <a:lumOff val="25000"/>
                  </a:schemeClr>
                </a:solidFill>
              </a:rPr>
              <a:t>preLink</a:t>
            </a:r>
            <a:r>
              <a:rPr lang="en-US" altLang="zh-CN" sz="1400" dirty="0" smtClean="0">
                <a:solidFill>
                  <a:schemeClr val="tx1">
                    <a:lumMod val="75000"/>
                    <a:lumOff val="25000"/>
                  </a:schemeClr>
                </a:solidFill>
              </a:rPr>
              <a:t>(scope, </a:t>
            </a:r>
            <a:r>
              <a:rPr lang="en-US" altLang="zh-CN" sz="1400" dirty="0" err="1" smtClean="0">
                <a:solidFill>
                  <a:schemeClr val="tx1">
                    <a:lumMod val="75000"/>
                    <a:lumOff val="25000"/>
                  </a:schemeClr>
                </a:solidFill>
              </a:rPr>
              <a:t>iElement</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iAttrs</a:t>
            </a:r>
            <a:r>
              <a:rPr lang="en-US" altLang="zh-CN" sz="1400" dirty="0" smtClean="0">
                <a:solidFill>
                  <a:schemeClr val="tx1">
                    <a:lumMod val="75000"/>
                    <a:lumOff val="25000"/>
                  </a:schemeClr>
                </a:solidFill>
              </a:rPr>
              <a:t>, controller){...},</a:t>
            </a:r>
          </a:p>
          <a:p>
            <a:r>
              <a:rPr lang="en-US" altLang="zh-CN" sz="1400" dirty="0" smtClean="0">
                <a:solidFill>
                  <a:schemeClr val="tx1">
                    <a:lumMod val="75000"/>
                    <a:lumOff val="25000"/>
                  </a:schemeClr>
                </a:solidFill>
              </a:rPr>
              <a:t>                post: function </a:t>
            </a:r>
            <a:r>
              <a:rPr lang="en-US" altLang="zh-CN" sz="1400" dirty="0" err="1" smtClean="0">
                <a:solidFill>
                  <a:schemeClr val="tx1">
                    <a:lumMod val="75000"/>
                    <a:lumOff val="25000"/>
                  </a:schemeClr>
                </a:solidFill>
              </a:rPr>
              <a:t>postLink</a:t>
            </a:r>
            <a:r>
              <a:rPr lang="en-US" altLang="zh-CN" sz="1400" dirty="0" smtClean="0">
                <a:solidFill>
                  <a:schemeClr val="tx1">
                    <a:lumMod val="75000"/>
                    <a:lumOff val="25000"/>
                  </a:schemeClr>
                </a:solidFill>
              </a:rPr>
              <a:t>(scope, </a:t>
            </a:r>
            <a:r>
              <a:rPr lang="en-US" altLang="zh-CN" sz="1400" dirty="0" err="1" smtClean="0">
                <a:solidFill>
                  <a:schemeClr val="tx1">
                    <a:lumMod val="75000"/>
                    <a:lumOff val="25000"/>
                  </a:schemeClr>
                </a:solidFill>
              </a:rPr>
              <a:t>iElement</a:t>
            </a:r>
            <a:r>
              <a:rPr lang="en-US" altLang="zh-CN" sz="1400" dirty="0" smtClean="0">
                <a:solidFill>
                  <a:schemeClr val="tx1">
                    <a:lumMod val="75000"/>
                    <a:lumOff val="25000"/>
                  </a:schemeClr>
                </a:solidFill>
              </a:rPr>
              <a:t>, </a:t>
            </a:r>
            <a:r>
              <a:rPr lang="en-US" altLang="zh-CN" sz="1400" dirty="0" err="1" smtClean="0">
                <a:solidFill>
                  <a:schemeClr val="tx1">
                    <a:lumMod val="75000"/>
                    <a:lumOff val="25000"/>
                  </a:schemeClr>
                </a:solidFill>
              </a:rPr>
              <a:t>iAttrs</a:t>
            </a:r>
            <a:r>
              <a:rPr lang="en-US" altLang="zh-CN" sz="1400" dirty="0" smtClean="0">
                <a:solidFill>
                  <a:schemeClr val="tx1">
                    <a:lumMod val="75000"/>
                    <a:lumOff val="25000"/>
                  </a:schemeClr>
                </a:solidFill>
              </a:rPr>
              <a:t>, controller){...}</a:t>
            </a:r>
          </a:p>
          <a:p>
            <a:r>
              <a:rPr lang="en-US" altLang="zh-CN" sz="1400" dirty="0" smtClean="0">
                <a:solidFill>
                  <a:schemeClr val="tx1">
                    <a:lumMod val="75000"/>
                    <a:lumOff val="25000"/>
                  </a:schemeClr>
                </a:solidFill>
              </a:rPr>
              <a:t>            }</a:t>
            </a:r>
          </a:p>
          <a:p>
            <a:r>
              <a:rPr lang="en-US" altLang="zh-CN" sz="1400" dirty="0" smtClean="0">
                <a:solidFill>
                  <a:schemeClr val="tx1">
                    <a:lumMod val="75000"/>
                    <a:lumOff val="25000"/>
                  </a:schemeClr>
                </a:solidFill>
              </a:rPr>
              <a:t>        }//</a:t>
            </a:r>
            <a:r>
              <a:rPr lang="zh-CN" altLang="en-US" sz="1400" dirty="0" smtClean="0">
                <a:solidFill>
                  <a:schemeClr val="tx1">
                    <a:lumMod val="75000"/>
                    <a:lumOff val="25000"/>
                  </a:schemeClr>
                </a:solidFill>
              </a:rPr>
              <a:t>编程的方式修改</a:t>
            </a:r>
            <a:r>
              <a:rPr lang="en-US" altLang="zh-CN" sz="1400" dirty="0" smtClean="0">
                <a:solidFill>
                  <a:schemeClr val="tx1">
                    <a:lumMod val="75000"/>
                    <a:lumOff val="25000"/>
                  </a:schemeClr>
                </a:solidFill>
              </a:rPr>
              <a:t>DOM</a:t>
            </a:r>
            <a:r>
              <a:rPr lang="zh-CN" altLang="en-US" sz="1400" dirty="0" smtClean="0">
                <a:solidFill>
                  <a:schemeClr val="tx1">
                    <a:lumMod val="75000"/>
                    <a:lumOff val="25000"/>
                  </a:schemeClr>
                </a:solidFill>
              </a:rPr>
              <a:t>模板的副本，可以返回链接函数</a:t>
            </a:r>
          </a:p>
          <a:p>
            <a:r>
              <a:rPr lang="zh-CN" altLang="en-US" sz="1400" dirty="0" smtClean="0">
                <a:solidFill>
                  <a:schemeClr val="tx1">
                    <a:lumMod val="75000"/>
                    <a:lumOff val="25000"/>
                  </a:schemeClr>
                </a:solidFill>
              </a:rPr>
              <a:t>    </a:t>
            </a:r>
            <a:r>
              <a:rPr lang="en-US" altLang="zh-CN" sz="1400" dirty="0" smtClean="0">
                <a:solidFill>
                  <a:schemeClr val="tx1">
                    <a:lumMod val="75000"/>
                    <a:lumOff val="25000"/>
                  </a:schemeClr>
                </a:solidFill>
              </a:rPr>
              <a:t>};</a:t>
            </a:r>
          </a:p>
          <a:p>
            <a:r>
              <a:rPr lang="en-US" altLang="zh-CN" sz="1400" dirty="0" smtClean="0">
                <a:solidFill>
                  <a:schemeClr val="tx1">
                    <a:lumMod val="75000"/>
                    <a:lumOff val="25000"/>
                  </a:schemeClr>
                </a:solidFill>
              </a:rPr>
              <a:t>    return </a:t>
            </a:r>
            <a:r>
              <a:rPr lang="en-US" altLang="zh-CN" sz="1400" dirty="0" err="1" smtClean="0">
                <a:solidFill>
                  <a:schemeClr val="tx1">
                    <a:lumMod val="75000"/>
                    <a:lumOff val="25000"/>
                  </a:schemeClr>
                </a:solidFill>
              </a:rPr>
              <a:t>directiveDefinitionObject</a:t>
            </a:r>
            <a:r>
              <a:rPr lang="en-US" altLang="zh-CN" sz="1400" dirty="0" smtClean="0">
                <a:solidFill>
                  <a:schemeClr val="tx1">
                    <a:lumMod val="75000"/>
                    <a:lumOff val="25000"/>
                  </a:schemeClr>
                </a:solidFill>
              </a:rPr>
              <a:t>;</a:t>
            </a:r>
          </a:p>
          <a:p>
            <a:r>
              <a:rPr lang="en-US" altLang="zh-CN" sz="1400" dirty="0" smtClean="0">
                <a:solidFill>
                  <a:schemeClr val="tx1">
                    <a:lumMod val="75000"/>
                    <a:lumOff val="25000"/>
                  </a:schemeClr>
                </a:solidFill>
              </a:rPr>
              <a:t>});</a:t>
            </a:r>
            <a:endParaRPr lang="zh-CN" altLang="en-US" sz="1400" dirty="0">
              <a:solidFill>
                <a:schemeClr val="tx1">
                  <a:lumMod val="75000"/>
                  <a:lumOff val="2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977330" y="627534"/>
            <a:ext cx="317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3200" dirty="0" smtClean="0">
                <a:solidFill>
                  <a:schemeClr val="bg1">
                    <a:lumMod val="75000"/>
                  </a:schemeClr>
                </a:solidFill>
                <a:ea typeface="微软雅黑" pitchFamily="34" charset="-122"/>
              </a:rPr>
              <a:t>第四部分</a:t>
            </a:r>
            <a:endParaRPr lang="zh-CN" altLang="en-US" sz="3200" dirty="0">
              <a:solidFill>
                <a:schemeClr val="bg1">
                  <a:lumMod val="75000"/>
                </a:schemeClr>
              </a:solidFill>
              <a:ea typeface="微软雅黑" pitchFamily="34" charset="-122"/>
            </a:endParaRPr>
          </a:p>
        </p:txBody>
      </p:sp>
      <p:sp>
        <p:nvSpPr>
          <p:cNvPr id="7" name="Rectangle 4"/>
          <p:cNvSpPr>
            <a:spLocks noChangeArrowheads="1"/>
          </p:cNvSpPr>
          <p:nvPr/>
        </p:nvSpPr>
        <p:spPr bwMode="auto">
          <a:xfrm>
            <a:off x="8722" y="1637928"/>
            <a:ext cx="9144000" cy="1511300"/>
          </a:xfrm>
          <a:prstGeom prst="rect">
            <a:avLst/>
          </a:prstGeom>
          <a:solidFill>
            <a:srgbClr val="FF6600">
              <a:alpha val="509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Text Box 6"/>
          <p:cNvSpPr txBox="1">
            <a:spLocks noChangeArrowheads="1"/>
          </p:cNvSpPr>
          <p:nvPr/>
        </p:nvSpPr>
        <p:spPr bwMode="auto">
          <a:xfrm>
            <a:off x="2741253" y="1981537"/>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5400" dirty="0" smtClean="0">
                <a:solidFill>
                  <a:srgbClr val="002060"/>
                </a:solidFill>
                <a:latin typeface="Franklin Gothic Medium" pitchFamily="34" charset="0"/>
                <a:ea typeface="微软雅黑" pitchFamily="34" charset="-122"/>
                <a:sym typeface="Arial" charset="0"/>
              </a:rPr>
              <a:t>模块与服务</a:t>
            </a:r>
            <a:endParaRPr lang="zh-CN" altLang="en-US" sz="5400" dirty="0">
              <a:solidFill>
                <a:srgbClr val="002060"/>
              </a:solidFill>
              <a:latin typeface="Franklin Gothic Medium" pitchFamily="34" charset="0"/>
              <a:ea typeface="微软雅黑" pitchFamily="34" charset="-122"/>
              <a:sym typeface="Arial" charset="0"/>
            </a:endParaRPr>
          </a:p>
        </p:txBody>
      </p:sp>
    </p:spTree>
    <p:extLst>
      <p:ext uri="{BB962C8B-B14F-4D97-AF65-F5344CB8AC3E}">
        <p14:creationId xmlns:p14="http://schemas.microsoft.com/office/powerpoint/2010/main" val="36729891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4575" y="652463"/>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模块</a:t>
            </a:r>
          </a:p>
        </p:txBody>
      </p:sp>
      <p:sp>
        <p:nvSpPr>
          <p:cNvPr id="3" name="Text Box 4"/>
          <p:cNvSpPr txBox="1">
            <a:spLocks noChangeArrowheads="1"/>
          </p:cNvSpPr>
          <p:nvPr/>
        </p:nvSpPr>
        <p:spPr bwMode="auto">
          <a:xfrm>
            <a:off x="1071538" y="1285866"/>
            <a:ext cx="7666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2000" dirty="0">
                <a:solidFill>
                  <a:srgbClr val="4D4D4D"/>
                </a:solidFill>
                <a:latin typeface="微软雅黑" pitchFamily="34" charset="-122"/>
                <a:ea typeface="微软雅黑" pitchFamily="34" charset="-122"/>
              </a:rPr>
              <a:t>   </a:t>
            </a:r>
            <a:r>
              <a:rPr lang="zh-CN" altLang="en-US" dirty="0">
                <a:solidFill>
                  <a:srgbClr val="4D4D4D"/>
                </a:solidFill>
                <a:latin typeface="微软雅黑" pitchFamily="34" charset="-122"/>
                <a:ea typeface="微软雅黑" pitchFamily="34" charset="-122"/>
              </a:rPr>
              <a:t>在AngularJS中，模块负责组织、启动、实例化应用。</a:t>
            </a:r>
            <a:endParaRPr lang="zh-CN" altLang="en-US" dirty="0">
              <a:latin typeface="微软雅黑" pitchFamily="34" charset="-122"/>
              <a:ea typeface="微软雅黑" pitchFamily="34" charset="-122"/>
            </a:endParaRPr>
          </a:p>
        </p:txBody>
      </p:sp>
      <p:sp>
        <p:nvSpPr>
          <p:cNvPr id="4" name="Text Box 5"/>
          <p:cNvSpPr txBox="1">
            <a:spLocks noChangeArrowheads="1"/>
          </p:cNvSpPr>
          <p:nvPr/>
        </p:nvSpPr>
        <p:spPr bwMode="auto">
          <a:xfrm>
            <a:off x="1142976" y="1785932"/>
            <a:ext cx="6943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9900"/>
              </a:buClr>
              <a:buSzPct val="100000"/>
            </a:pPr>
            <a:r>
              <a:rPr lang="zh-CN" altLang="en-US" sz="2000" dirty="0">
                <a:ea typeface="微软雅黑" pitchFamily="34" charset="-122"/>
              </a:rPr>
              <a:t>模块的简单写法：</a:t>
            </a:r>
          </a:p>
        </p:txBody>
      </p:sp>
      <p:sp>
        <p:nvSpPr>
          <p:cNvPr id="5" name="AutoShape 6"/>
          <p:cNvSpPr>
            <a:spLocks noChangeArrowheads="1"/>
          </p:cNvSpPr>
          <p:nvPr/>
        </p:nvSpPr>
        <p:spPr bwMode="auto">
          <a:xfrm>
            <a:off x="1071538" y="2285998"/>
            <a:ext cx="7664450" cy="2448272"/>
          </a:xfrm>
          <a:prstGeom prst="roundRect">
            <a:avLst>
              <a:gd name="adj" fmla="val 3576"/>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sz="2000" dirty="0">
                <a:solidFill>
                  <a:schemeClr val="tx1">
                    <a:lumMod val="75000"/>
                    <a:lumOff val="25000"/>
                  </a:schemeClr>
                </a:solidFill>
                <a:latin typeface="微软雅黑" pitchFamily="34" charset="-122"/>
                <a:ea typeface="微软雅黑" pitchFamily="34" charset="-122"/>
              </a:rPr>
              <a:t>angular.module('modulename', [x1,x2])//依赖于x1、x2</a:t>
            </a:r>
            <a:r>
              <a:rPr lang="zh-CN" altLang="en-US" sz="2000" dirty="0" smtClean="0">
                <a:solidFill>
                  <a:schemeClr val="tx1">
                    <a:lumMod val="75000"/>
                    <a:lumOff val="25000"/>
                  </a:schemeClr>
                </a:solidFill>
                <a:latin typeface="微软雅黑" pitchFamily="34" charset="-122"/>
                <a:ea typeface="微软雅黑" pitchFamily="34" charset="-122"/>
              </a:rPr>
              <a:t>模块</a:t>
            </a:r>
            <a:endParaRPr lang="zh-CN" altLang="en-US"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       .directive('directiveName', function() </a:t>
            </a:r>
            <a:r>
              <a:rPr lang="zh-CN" altLang="en-US" sz="2000" dirty="0" smtClean="0">
                <a:solidFill>
                  <a:schemeClr val="tx1">
                    <a:lumMod val="75000"/>
                    <a:lumOff val="25000"/>
                  </a:schemeClr>
                </a:solidFill>
                <a:latin typeface="微软雅黑" pitchFamily="34" charset="-122"/>
                <a:ea typeface="微软雅黑" pitchFamily="34" charset="-122"/>
              </a:rPr>
              <a:t>{})</a:t>
            </a:r>
            <a:endParaRPr lang="zh-CN" altLang="en-US"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       .</a:t>
            </a:r>
            <a:r>
              <a:rPr lang="zh-CN" altLang="en-US" sz="2000" dirty="0">
                <a:solidFill>
                  <a:schemeClr val="tx1">
                    <a:lumMod val="75000"/>
                    <a:lumOff val="25000"/>
                  </a:schemeClr>
                </a:solidFill>
                <a:latin typeface="微软雅黑" pitchFamily="34" charset="-122"/>
                <a:ea typeface="微软雅黑" pitchFamily="34" charset="-122"/>
                <a:sym typeface="Arial" charset="0"/>
              </a:rPr>
              <a:t>factory</a:t>
            </a:r>
            <a:r>
              <a:rPr lang="zh-CN" altLang="en-US" sz="2000" dirty="0">
                <a:solidFill>
                  <a:schemeClr val="tx1">
                    <a:lumMod val="75000"/>
                    <a:lumOff val="25000"/>
                  </a:schemeClr>
                </a:solidFill>
                <a:latin typeface="微软雅黑" pitchFamily="34" charset="-122"/>
                <a:ea typeface="微软雅黑" pitchFamily="34" charset="-122"/>
              </a:rPr>
              <a:t>('a', function() { return 123; })//创建</a:t>
            </a:r>
            <a:r>
              <a:rPr lang="zh-CN" altLang="en-US" sz="2000" dirty="0" smtClean="0">
                <a:solidFill>
                  <a:schemeClr val="tx1">
                    <a:lumMod val="75000"/>
                    <a:lumOff val="25000"/>
                  </a:schemeClr>
                </a:solidFill>
                <a:latin typeface="微软雅黑" pitchFamily="34" charset="-122"/>
                <a:ea typeface="微软雅黑" pitchFamily="34" charset="-122"/>
              </a:rPr>
              <a:t>服务</a:t>
            </a:r>
            <a:endParaRPr lang="zh-CN" altLang="en-US"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       .</a:t>
            </a:r>
            <a:r>
              <a:rPr lang="zh-CN" altLang="en-US" sz="2000" dirty="0">
                <a:solidFill>
                  <a:schemeClr val="tx1">
                    <a:lumMod val="75000"/>
                    <a:lumOff val="25000"/>
                  </a:schemeClr>
                </a:solidFill>
                <a:latin typeface="微软雅黑" pitchFamily="34" charset="-122"/>
                <a:ea typeface="微软雅黑" pitchFamily="34" charset="-122"/>
                <a:sym typeface="Arial" charset="0"/>
              </a:rPr>
              <a:t>filter</a:t>
            </a:r>
            <a:r>
              <a:rPr lang="zh-CN" altLang="en-US" sz="2000" dirty="0">
                <a:solidFill>
                  <a:schemeClr val="tx1">
                    <a:lumMod val="75000"/>
                    <a:lumOff val="25000"/>
                  </a:schemeClr>
                </a:solidFill>
                <a:latin typeface="微软雅黑" pitchFamily="34" charset="-122"/>
                <a:ea typeface="微软雅黑" pitchFamily="34" charset="-122"/>
              </a:rPr>
              <a:t>('b',function(){})//创建</a:t>
            </a:r>
            <a:r>
              <a:rPr lang="zh-CN" altLang="en-US" sz="2000" dirty="0" smtClean="0">
                <a:solidFill>
                  <a:schemeClr val="tx1">
                    <a:lumMod val="75000"/>
                    <a:lumOff val="25000"/>
                  </a:schemeClr>
                </a:solidFill>
                <a:latin typeface="微软雅黑" pitchFamily="34" charset="-122"/>
                <a:ea typeface="微软雅黑" pitchFamily="34" charset="-122"/>
              </a:rPr>
              <a:t>过滤器</a:t>
            </a:r>
            <a:endParaRPr lang="zh-CN" altLang="en-US"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       .</a:t>
            </a:r>
            <a:r>
              <a:rPr lang="zh-CN" altLang="en-US" sz="2000" dirty="0">
                <a:solidFill>
                  <a:schemeClr val="tx1">
                    <a:lumMod val="75000"/>
                    <a:lumOff val="25000"/>
                  </a:schemeClr>
                </a:solidFill>
                <a:latin typeface="微软雅黑" pitchFamily="34" charset="-122"/>
                <a:ea typeface="微软雅黑" pitchFamily="34" charset="-122"/>
                <a:sym typeface="Arial" charset="0"/>
              </a:rPr>
              <a:t>value</a:t>
            </a:r>
            <a:r>
              <a:rPr lang="zh-CN" altLang="en-US" sz="2000" dirty="0">
                <a:solidFill>
                  <a:schemeClr val="tx1">
                    <a:lumMod val="75000"/>
                    <a:lumOff val="25000"/>
                  </a:schemeClr>
                </a:solidFill>
                <a:latin typeface="微软雅黑" pitchFamily="34" charset="-122"/>
                <a:ea typeface="微软雅黑" pitchFamily="34" charset="-122"/>
              </a:rPr>
              <a:t>('d', 123)//创建变量，创建后可</a:t>
            </a:r>
            <a:r>
              <a:rPr lang="zh-CN" altLang="en-US" sz="2000" dirty="0" smtClean="0">
                <a:solidFill>
                  <a:schemeClr val="tx1">
                    <a:lumMod val="75000"/>
                    <a:lumOff val="25000"/>
                  </a:schemeClr>
                </a:solidFill>
                <a:latin typeface="微软雅黑" pitchFamily="34" charset="-122"/>
                <a:ea typeface="微软雅黑" pitchFamily="34" charset="-122"/>
              </a:rPr>
              <a:t>修改</a:t>
            </a:r>
            <a:endParaRPr lang="zh-CN" altLang="en-US"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       .</a:t>
            </a:r>
            <a:r>
              <a:rPr lang="zh-CN" altLang="en-US" sz="2000" dirty="0">
                <a:solidFill>
                  <a:schemeClr val="tx1">
                    <a:lumMod val="75000"/>
                    <a:lumOff val="25000"/>
                  </a:schemeClr>
                </a:solidFill>
                <a:latin typeface="微软雅黑" pitchFamily="34" charset="-122"/>
                <a:ea typeface="微软雅黑" pitchFamily="34" charset="-122"/>
                <a:sym typeface="Arial" charset="0"/>
              </a:rPr>
              <a:t>contract</a:t>
            </a:r>
            <a:r>
              <a:rPr lang="zh-CN" altLang="en-US" sz="2000" dirty="0">
                <a:solidFill>
                  <a:schemeClr val="tx1">
                    <a:lumMod val="75000"/>
                    <a:lumOff val="25000"/>
                  </a:schemeClr>
                </a:solidFill>
                <a:latin typeface="微软雅黑" pitchFamily="34" charset="-122"/>
                <a:ea typeface="微软雅黑" pitchFamily="34" charset="-122"/>
              </a:rPr>
              <a:t>('c',324)//创建常量创建后不可修改</a:t>
            </a:r>
          </a:p>
        </p:txBody>
      </p:sp>
    </p:spTree>
    <p:extLst>
      <p:ext uri="{BB962C8B-B14F-4D97-AF65-F5344CB8AC3E}">
        <p14:creationId xmlns:p14="http://schemas.microsoft.com/office/powerpoint/2010/main" val="36176182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32643" y="542087"/>
            <a:ext cx="69119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模块的两个部分——配置块、运行块</a:t>
            </a:r>
          </a:p>
        </p:txBody>
      </p:sp>
      <p:sp>
        <p:nvSpPr>
          <p:cNvPr id="3" name="AutoShape 4"/>
          <p:cNvSpPr>
            <a:spLocks noChangeArrowheads="1"/>
          </p:cNvSpPr>
          <p:nvPr/>
        </p:nvSpPr>
        <p:spPr bwMode="auto">
          <a:xfrm>
            <a:off x="1032643" y="1663521"/>
            <a:ext cx="7664450" cy="1700317"/>
          </a:xfrm>
          <a:prstGeom prst="roundRect">
            <a:avLst>
              <a:gd name="adj" fmla="val 4470"/>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sz="1600" dirty="0">
                <a:solidFill>
                  <a:schemeClr val="tx1">
                    <a:lumMod val="75000"/>
                    <a:lumOff val="25000"/>
                  </a:schemeClr>
                </a:solidFill>
                <a:latin typeface="微软雅黑" pitchFamily="34" charset="-122"/>
                <a:ea typeface="微软雅黑" pitchFamily="34" charset="-122"/>
              </a:rPr>
              <a:t>angular.module('modulename', [x1,x2])</a:t>
            </a:r>
          </a:p>
          <a:p>
            <a:r>
              <a:rPr lang="zh-CN" altLang="en-US" sz="1600" dirty="0">
                <a:solidFill>
                  <a:schemeClr val="tx1">
                    <a:lumMod val="75000"/>
                    <a:lumOff val="25000"/>
                  </a:schemeClr>
                </a:solidFill>
                <a:latin typeface="微软雅黑" pitchFamily="34" charset="-122"/>
                <a:ea typeface="微软雅黑" pitchFamily="34" charset="-122"/>
              </a:rPr>
              <a:t>  .config(function($provide, $compileProvider, $filterProvider) {</a:t>
            </a:r>
          </a:p>
          <a:p>
            <a:r>
              <a:rPr lang="zh-CN" altLang="en-US" sz="1600" dirty="0">
                <a:solidFill>
                  <a:schemeClr val="tx1">
                    <a:lumMod val="75000"/>
                    <a:lumOff val="25000"/>
                  </a:schemeClr>
                </a:solidFill>
              </a:rPr>
              <a:t>    $provide.value('a', 123)</a:t>
            </a:r>
          </a:p>
          <a:p>
            <a:r>
              <a:rPr lang="zh-CN" altLang="en-US" sz="1600" dirty="0">
                <a:solidFill>
                  <a:schemeClr val="tx1">
                    <a:lumMod val="75000"/>
                    <a:lumOff val="25000"/>
                  </a:schemeClr>
                </a:solidFill>
              </a:rPr>
              <a:t>    $provide.factory('a', function() { return 123; })</a:t>
            </a:r>
          </a:p>
          <a:p>
            <a:r>
              <a:rPr lang="zh-CN" altLang="en-US" sz="1600" dirty="0">
                <a:solidFill>
                  <a:schemeClr val="tx1">
                    <a:lumMod val="75000"/>
                    <a:lumOff val="25000"/>
                  </a:schemeClr>
                </a:solidFill>
              </a:rPr>
              <a:t>    $compileProvider.directive('directiveName', ...).</a:t>
            </a:r>
          </a:p>
          <a:p>
            <a:r>
              <a:rPr lang="zh-CN" altLang="en-US" sz="1600" dirty="0">
                <a:solidFill>
                  <a:schemeClr val="tx1">
                    <a:lumMod val="75000"/>
                    <a:lumOff val="25000"/>
                  </a:schemeClr>
                </a:solidFill>
              </a:rPr>
              <a:t>    $filterProvider.register('filterName', ...);</a:t>
            </a:r>
          </a:p>
          <a:p>
            <a:r>
              <a:rPr lang="zh-CN" altLang="en-US" sz="1600" dirty="0">
                <a:solidFill>
                  <a:schemeClr val="tx1">
                    <a:lumMod val="75000"/>
                    <a:lumOff val="25000"/>
                  </a:schemeClr>
                </a:solidFill>
              </a:rPr>
              <a:t>  });</a:t>
            </a:r>
          </a:p>
        </p:txBody>
      </p:sp>
      <p:sp>
        <p:nvSpPr>
          <p:cNvPr id="4" name="Text Box 5"/>
          <p:cNvSpPr txBox="1">
            <a:spLocks noChangeArrowheads="1"/>
          </p:cNvSpPr>
          <p:nvPr/>
        </p:nvSpPr>
        <p:spPr bwMode="auto">
          <a:xfrm>
            <a:off x="1032643" y="1078746"/>
            <a:ext cx="76660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a:t>
            </a:r>
            <a:r>
              <a:rPr lang="zh-CN" altLang="en-US" sz="1600" dirty="0">
                <a:solidFill>
                  <a:schemeClr val="tx1">
                    <a:lumMod val="75000"/>
                    <a:lumOff val="25000"/>
                  </a:schemeClr>
                </a:solidFill>
                <a:latin typeface="微软雅黑" pitchFamily="34" charset="-122"/>
                <a:ea typeface="微软雅黑" pitchFamily="34" charset="-122"/>
              </a:rPr>
              <a:t>配置块：在实例工厂（provider）注册和配置阶段运行。只有工厂、常量才可以注入到配置块中（常量的配置要放在前面）</a:t>
            </a:r>
            <a:r>
              <a:rPr lang="zh-CN" altLang="en-US" sz="1600" dirty="0">
                <a:solidFill>
                  <a:srgbClr val="4D4D4D"/>
                </a:solidFill>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5" name="Text Box 6"/>
          <p:cNvSpPr txBox="1">
            <a:spLocks noChangeArrowheads="1"/>
          </p:cNvSpPr>
          <p:nvPr/>
        </p:nvSpPr>
        <p:spPr bwMode="auto">
          <a:xfrm>
            <a:off x="1009925" y="3427133"/>
            <a:ext cx="76660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a:t>
            </a:r>
            <a:r>
              <a:rPr lang="zh-CN" altLang="en-US" sz="1600" dirty="0">
                <a:solidFill>
                  <a:schemeClr val="tx1">
                    <a:lumMod val="75000"/>
                    <a:lumOff val="25000"/>
                  </a:schemeClr>
                </a:solidFill>
                <a:latin typeface="微软雅黑" pitchFamily="34" charset="-122"/>
                <a:ea typeface="微软雅黑" pitchFamily="34" charset="-122"/>
              </a:rPr>
              <a:t>运行块：注入器(injector)被创建后执行，被用来启动应用</a:t>
            </a:r>
            <a:r>
              <a:rPr lang="zh-CN" altLang="en-US" sz="1600" dirty="0" smtClean="0">
                <a:solidFill>
                  <a:schemeClr val="tx1">
                    <a:lumMod val="75000"/>
                    <a:lumOff val="25000"/>
                  </a:schemeClr>
                </a:solidFill>
                <a:latin typeface="微软雅黑" pitchFamily="34" charset="-122"/>
                <a:ea typeface="微软雅黑" pitchFamily="34" charset="-122"/>
              </a:rPr>
              <a:t>。实例</a:t>
            </a:r>
            <a:r>
              <a:rPr lang="zh-CN" altLang="en-US" sz="1600" dirty="0">
                <a:solidFill>
                  <a:schemeClr val="tx1">
                    <a:lumMod val="75000"/>
                    <a:lumOff val="25000"/>
                  </a:schemeClr>
                </a:solidFill>
                <a:latin typeface="微软雅黑" pitchFamily="34" charset="-122"/>
                <a:ea typeface="微软雅黑" pitchFamily="34" charset="-122"/>
              </a:rPr>
              <a:t>和</a:t>
            </a:r>
            <a:r>
              <a:rPr lang="zh-CN" altLang="en-US" sz="1600" dirty="0" smtClean="0">
                <a:solidFill>
                  <a:schemeClr val="tx1">
                    <a:lumMod val="75000"/>
                    <a:lumOff val="25000"/>
                  </a:schemeClr>
                </a:solidFill>
                <a:latin typeface="微软雅黑" pitchFamily="34" charset="-122"/>
                <a:ea typeface="微软雅黑" pitchFamily="34" charset="-122"/>
              </a:rPr>
              <a:t>常量、变量等都能</a:t>
            </a:r>
            <a:r>
              <a:rPr lang="zh-CN" altLang="en-US" sz="1600" dirty="0">
                <a:solidFill>
                  <a:schemeClr val="tx1">
                    <a:lumMod val="75000"/>
                    <a:lumOff val="25000"/>
                  </a:schemeClr>
                </a:solidFill>
                <a:latin typeface="微软雅黑" pitchFamily="34" charset="-122"/>
                <a:ea typeface="微软雅黑" pitchFamily="34" charset="-122"/>
              </a:rPr>
              <a:t>被注入</a:t>
            </a:r>
            <a:r>
              <a:rPr lang="zh-CN" altLang="en-US" sz="1600" dirty="0">
                <a:solidFill>
                  <a:srgbClr val="4D4D4D"/>
                </a:solidFill>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6" name="AutoShape 7"/>
          <p:cNvSpPr>
            <a:spLocks noChangeArrowheads="1"/>
          </p:cNvSpPr>
          <p:nvPr/>
        </p:nvSpPr>
        <p:spPr bwMode="auto">
          <a:xfrm>
            <a:off x="1009925" y="4011908"/>
            <a:ext cx="7664450" cy="936106"/>
          </a:xfrm>
          <a:prstGeom prst="roundRect">
            <a:avLst>
              <a:gd name="adj" fmla="val 6597"/>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sz="1400" dirty="0">
                <a:solidFill>
                  <a:schemeClr val="tx1">
                    <a:lumMod val="75000"/>
                    <a:lumOff val="25000"/>
                  </a:schemeClr>
                </a:solidFill>
                <a:latin typeface="微软雅黑" pitchFamily="34" charset="-122"/>
                <a:ea typeface="微软雅黑" pitchFamily="34" charset="-122"/>
              </a:rPr>
              <a:t>angular.module('modulename', [x1,x2])</a:t>
            </a:r>
          </a:p>
          <a:p>
            <a:r>
              <a:rPr lang="zh-CN" altLang="en-US" sz="1400" dirty="0">
                <a:solidFill>
                  <a:schemeClr val="tx1">
                    <a:lumMod val="75000"/>
                    <a:lumOff val="25000"/>
                  </a:schemeClr>
                </a:solidFill>
                <a:latin typeface="微软雅黑" pitchFamily="34" charset="-122"/>
                <a:ea typeface="微软雅黑" pitchFamily="34" charset="-122"/>
              </a:rPr>
              <a:t>  .run(function($timeout) {</a:t>
            </a:r>
          </a:p>
          <a:p>
            <a:r>
              <a:rPr lang="zh-CN" altLang="en-US" sz="1400" dirty="0">
                <a:solidFill>
                  <a:schemeClr val="tx1">
                    <a:lumMod val="75000"/>
                    <a:lumOff val="25000"/>
                  </a:schemeClr>
                </a:solidFill>
                <a:latin typeface="微软雅黑" pitchFamily="34" charset="-122"/>
                <a:ea typeface="微软雅黑" pitchFamily="34" charset="-122"/>
              </a:rPr>
              <a:t>	//运行的代码</a:t>
            </a:r>
          </a:p>
          <a:p>
            <a:r>
              <a:rPr lang="zh-CN" altLang="en-US" sz="1400" dirty="0">
                <a:solidFill>
                  <a:schemeClr val="tx1">
                    <a:lumMod val="75000"/>
                    <a:lumOff val="25000"/>
                  </a:schemeClr>
                </a:solidFill>
              </a:rPr>
              <a:t> });</a:t>
            </a:r>
          </a:p>
        </p:txBody>
      </p:sp>
    </p:spTree>
    <p:extLst>
      <p:ext uri="{BB962C8B-B14F-4D97-AF65-F5344CB8AC3E}">
        <p14:creationId xmlns:p14="http://schemas.microsoft.com/office/powerpoint/2010/main" val="27557172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6163" y="483518"/>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服务</a:t>
            </a:r>
          </a:p>
        </p:txBody>
      </p:sp>
      <p:sp>
        <p:nvSpPr>
          <p:cNvPr id="3" name="Text Box 4"/>
          <p:cNvSpPr txBox="1">
            <a:spLocks noChangeArrowheads="1"/>
          </p:cNvSpPr>
          <p:nvPr/>
        </p:nvSpPr>
        <p:spPr bwMode="auto">
          <a:xfrm>
            <a:off x="1054276" y="1037519"/>
            <a:ext cx="76660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AngularJS应用中的服务是一些用依赖注入捆绑在一起的、可替换的对象。这些对象可以提供一些封装好的逻辑操作，以供调用。</a:t>
            </a:r>
          </a:p>
        </p:txBody>
      </p:sp>
      <p:sp>
        <p:nvSpPr>
          <p:cNvPr id="4" name="Text Box 5"/>
          <p:cNvSpPr txBox="1">
            <a:spLocks noChangeArrowheads="1"/>
          </p:cNvSpPr>
          <p:nvPr/>
        </p:nvSpPr>
        <p:spPr bwMode="auto">
          <a:xfrm>
            <a:off x="1063537" y="2600277"/>
            <a:ext cx="69437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9900"/>
              </a:buClr>
              <a:buSzPct val="100000"/>
            </a:pPr>
            <a:r>
              <a:rPr lang="zh-CN" altLang="en-US" dirty="0">
                <a:ea typeface="微软雅黑" pitchFamily="34" charset="-122"/>
              </a:rPr>
              <a:t>自定义服务写法：</a:t>
            </a:r>
          </a:p>
        </p:txBody>
      </p:sp>
      <p:sp>
        <p:nvSpPr>
          <p:cNvPr id="5" name="Text Box 6"/>
          <p:cNvSpPr txBox="1">
            <a:spLocks noChangeArrowheads="1"/>
          </p:cNvSpPr>
          <p:nvPr/>
        </p:nvSpPr>
        <p:spPr bwMode="auto">
          <a:xfrm>
            <a:off x="1063537" y="1829607"/>
            <a:ext cx="76660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AngularJS内置了很多有用的服务，例如前面见过的$timeout、$http等，我们可以通过使用内置服务完成大部分业务逻辑。但很多时候我们还需要自定义服务。</a:t>
            </a:r>
          </a:p>
        </p:txBody>
      </p:sp>
      <p:sp>
        <p:nvSpPr>
          <p:cNvPr id="6" name="AutoShape 7"/>
          <p:cNvSpPr>
            <a:spLocks noChangeArrowheads="1"/>
          </p:cNvSpPr>
          <p:nvPr/>
        </p:nvSpPr>
        <p:spPr bwMode="auto">
          <a:xfrm>
            <a:off x="1054276" y="2969609"/>
            <a:ext cx="7664450" cy="1443707"/>
          </a:xfrm>
          <a:prstGeom prst="roundRect">
            <a:avLst>
              <a:gd name="adj" fmla="val 3608"/>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sz="1400" dirty="0">
                <a:solidFill>
                  <a:srgbClr val="4D4D4D"/>
                </a:solidFill>
                <a:latin typeface="微软雅黑" pitchFamily="34" charset="-122"/>
                <a:ea typeface="微软雅黑" pitchFamily="34" charset="-122"/>
              </a:rPr>
              <a:t>angular.module('modulename', [x1,x2])</a:t>
            </a:r>
          </a:p>
          <a:p>
            <a:r>
              <a:rPr lang="zh-CN" altLang="en-US" sz="1400" dirty="0">
                <a:solidFill>
                  <a:srgbClr val="4D4D4D"/>
                </a:solidFill>
                <a:latin typeface="微软雅黑" pitchFamily="34" charset="-122"/>
                <a:ea typeface="微软雅黑" pitchFamily="34" charset="-122"/>
              </a:rPr>
              <a:t>.factory('sreviceId',['ser1',function(ser1){</a:t>
            </a:r>
          </a:p>
          <a:p>
            <a:r>
              <a:rPr lang="zh-CN" altLang="en-US" sz="1400" dirty="0">
                <a:solidFill>
                  <a:srgbClr val="4D4D4D"/>
                </a:solidFill>
                <a:latin typeface="微软雅黑" pitchFamily="34" charset="-122"/>
                <a:ea typeface="微软雅黑" pitchFamily="34" charset="-122"/>
              </a:rPr>
              <a:t>	return function(){</a:t>
            </a:r>
          </a:p>
          <a:p>
            <a:r>
              <a:rPr lang="zh-CN" altLang="en-US" sz="1400" dirty="0">
                <a:solidFill>
                  <a:srgbClr val="4D4D4D"/>
                </a:solidFill>
                <a:latin typeface="微软雅黑" pitchFamily="34" charset="-122"/>
                <a:ea typeface="微软雅黑" pitchFamily="34" charset="-122"/>
              </a:rPr>
              <a:t>		//服务的逻辑</a:t>
            </a:r>
          </a:p>
          <a:p>
            <a:r>
              <a:rPr lang="zh-CN" altLang="en-US" sz="1400" dirty="0">
                <a:solidFill>
                  <a:srgbClr val="4D4D4D"/>
                </a:solidFill>
                <a:latin typeface="微软雅黑" pitchFamily="34" charset="-122"/>
                <a:ea typeface="微软雅黑" pitchFamily="34" charset="-122"/>
              </a:rPr>
              <a:t>	}</a:t>
            </a:r>
          </a:p>
          <a:p>
            <a:r>
              <a:rPr lang="zh-CN" altLang="en-US" sz="1400" dirty="0">
                <a:solidFill>
                  <a:srgbClr val="4D4D4D"/>
                </a:solidFill>
                <a:latin typeface="微软雅黑" pitchFamily="34" charset="-122"/>
                <a:ea typeface="微软雅黑" pitchFamily="34" charset="-122"/>
              </a:rPr>
              <a:t>}]</a:t>
            </a:r>
            <a:r>
              <a:rPr lang="zh-CN" altLang="en-US" sz="1400" dirty="0">
                <a:solidFill>
                  <a:srgbClr val="4D4D4D"/>
                </a:solidFill>
              </a:rPr>
              <a:t>);</a:t>
            </a:r>
            <a:endParaRPr lang="zh-CN" altLang="en-US" sz="1400" dirty="0"/>
          </a:p>
        </p:txBody>
      </p:sp>
      <p:sp>
        <p:nvSpPr>
          <p:cNvPr id="7" name="Text Box 8"/>
          <p:cNvSpPr txBox="1">
            <a:spLocks noChangeArrowheads="1"/>
          </p:cNvSpPr>
          <p:nvPr/>
        </p:nvSpPr>
        <p:spPr bwMode="auto">
          <a:xfrm>
            <a:off x="1045959" y="4587974"/>
            <a:ext cx="618630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a:solidFill>
                  <a:srgbClr val="002060"/>
                </a:solidFill>
                <a:latin typeface="微软雅黑" pitchFamily="34" charset="-122"/>
                <a:ea typeface="微软雅黑" pitchFamily="34" charset="-122"/>
              </a:rPr>
              <a:t>我们定义的其实并不是服务本身，而是定义的服务的工厂。</a:t>
            </a:r>
            <a:endParaRPr lang="zh-CN" altLang="en-US" dirty="0">
              <a:solidFill>
                <a:srgbClr val="002060"/>
              </a:solidFill>
            </a:endParaRPr>
          </a:p>
        </p:txBody>
      </p:sp>
    </p:spTree>
    <p:extLst>
      <p:ext uri="{BB962C8B-B14F-4D97-AF65-F5344CB8AC3E}">
        <p14:creationId xmlns:p14="http://schemas.microsoft.com/office/powerpoint/2010/main" val="371359562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642910" y="357172"/>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服务</a:t>
            </a:r>
            <a:r>
              <a:rPr lang="zh-CN" altLang="en-US" sz="2800" dirty="0" smtClean="0">
                <a:solidFill>
                  <a:srgbClr val="002060"/>
                </a:solidFill>
                <a:latin typeface="微软雅黑" pitchFamily="34" charset="-122"/>
                <a:ea typeface="微软雅黑" pitchFamily="34" charset="-122"/>
                <a:sym typeface="Arial" charset="0"/>
              </a:rPr>
              <a:t>的定义</a:t>
            </a:r>
            <a:endParaRPr lang="zh-CN" altLang="en-US" sz="2800" dirty="0">
              <a:solidFill>
                <a:srgbClr val="002060"/>
              </a:solidFill>
              <a:latin typeface="微软雅黑" pitchFamily="34" charset="-122"/>
              <a:ea typeface="微软雅黑" pitchFamily="34" charset="-122"/>
              <a:sym typeface="Arial" charset="0"/>
            </a:endParaRPr>
          </a:p>
        </p:txBody>
      </p:sp>
      <p:sp>
        <p:nvSpPr>
          <p:cNvPr id="6" name="AutoShape 4"/>
          <p:cNvSpPr>
            <a:spLocks noChangeArrowheads="1"/>
          </p:cNvSpPr>
          <p:nvPr/>
        </p:nvSpPr>
        <p:spPr bwMode="auto">
          <a:xfrm>
            <a:off x="642910" y="1000114"/>
            <a:ext cx="4574882" cy="3869269"/>
          </a:xfrm>
          <a:prstGeom prst="roundRect">
            <a:avLst>
              <a:gd name="adj" fmla="val 1562"/>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dirty="0">
                <a:solidFill>
                  <a:schemeClr val="bg1"/>
                </a:solidFill>
                <a:latin typeface="微软雅黑" pitchFamily="34" charset="-122"/>
                <a:ea typeface="微软雅黑" pitchFamily="34" charset="-122"/>
              </a:rPr>
              <a:t>angular</a:t>
            </a:r>
            <a:r>
              <a:rPr lang="zh-CN" altLang="en-US" sz="1200" dirty="0" smtClean="0">
                <a:solidFill>
                  <a:schemeClr val="bg1"/>
                </a:solidFill>
                <a:latin typeface="微软雅黑" pitchFamily="34" charset="-122"/>
                <a:ea typeface="微软雅黑" pitchFamily="34" charset="-122"/>
              </a:rPr>
              <a:t>.module</a:t>
            </a:r>
            <a:r>
              <a:rPr lang="zh-CN" altLang="en-US" sz="1200" dirty="0">
                <a:solidFill>
                  <a:schemeClr val="bg1"/>
                </a:solidFill>
                <a:latin typeface="微软雅黑" pitchFamily="34" charset="-122"/>
                <a:ea typeface="微软雅黑" pitchFamily="34" charset="-122"/>
              </a:rPr>
              <a:t>('MyServiceModule', []).</a:t>
            </a:r>
          </a:p>
          <a:p>
            <a:r>
              <a:rPr lang="zh-CN" altLang="en-US" sz="1200" dirty="0">
                <a:solidFill>
                  <a:schemeClr val="bg1"/>
                </a:solidFill>
                <a:latin typeface="微软雅黑" pitchFamily="34" charset="-122"/>
                <a:ea typeface="微软雅黑" pitchFamily="34" charset="-122"/>
              </a:rPr>
              <a:t> </a:t>
            </a:r>
            <a:r>
              <a:rPr lang="zh-CN" altLang="en-US" sz="1200" dirty="0" smtClean="0">
                <a:solidFill>
                  <a:srgbClr val="00CC00"/>
                </a:solidFill>
                <a:latin typeface="微软雅黑" pitchFamily="34" charset="-122"/>
                <a:ea typeface="微软雅黑" pitchFamily="34" charset="-122"/>
              </a:rPr>
              <a:t>factory</a:t>
            </a:r>
            <a:r>
              <a:rPr lang="zh-CN" altLang="en-US" sz="1200" dirty="0">
                <a:solidFill>
                  <a:schemeClr val="bg1"/>
                </a:solidFill>
                <a:latin typeface="微软雅黑" pitchFamily="34" charset="-122"/>
                <a:ea typeface="微软雅黑" pitchFamily="34" charset="-122"/>
              </a:rPr>
              <a:t>(</a:t>
            </a:r>
            <a:r>
              <a:rPr lang="zh-CN" altLang="en-US" sz="1200" dirty="0">
                <a:solidFill>
                  <a:srgbClr val="FF9900"/>
                </a:solidFill>
                <a:latin typeface="微软雅黑" pitchFamily="34" charset="-122"/>
                <a:ea typeface="微软雅黑" pitchFamily="34" charset="-122"/>
              </a:rPr>
              <a:t>'notify'</a:t>
            </a:r>
            <a:r>
              <a:rPr lang="zh-CN" altLang="en-US" sz="1200" dirty="0">
                <a:solidFill>
                  <a:schemeClr val="bg1"/>
                </a:solidFill>
                <a:latin typeface="微软雅黑" pitchFamily="34" charset="-122"/>
                <a:ea typeface="微软雅黑" pitchFamily="34" charset="-122"/>
              </a:rPr>
              <a:t>, ['$window', function(win) {</a:t>
            </a:r>
          </a:p>
          <a:p>
            <a:r>
              <a:rPr lang="zh-CN" altLang="en-US" sz="1200" dirty="0">
                <a:solidFill>
                  <a:schemeClr val="bg1"/>
                </a:solidFill>
                <a:latin typeface="微软雅黑" pitchFamily="34" charset="-122"/>
                <a:ea typeface="微软雅黑" pitchFamily="34" charset="-122"/>
              </a:rPr>
              <a:t>    var msgs = [];</a:t>
            </a:r>
          </a:p>
          <a:p>
            <a:r>
              <a:rPr lang="zh-CN" altLang="en-US" sz="1200" dirty="0">
                <a:solidFill>
                  <a:schemeClr val="bg1"/>
                </a:solidFill>
                <a:latin typeface="微软雅黑" pitchFamily="34" charset="-122"/>
                <a:ea typeface="微软雅黑" pitchFamily="34" charset="-122"/>
              </a:rPr>
              <a:t>    return function(msg) {</a:t>
            </a:r>
          </a:p>
          <a:p>
            <a:r>
              <a:rPr lang="zh-CN" altLang="en-US" sz="1200" dirty="0">
                <a:solidFill>
                  <a:schemeClr val="bg1"/>
                </a:solidFill>
                <a:latin typeface="微软雅黑" pitchFamily="34" charset="-122"/>
                <a:ea typeface="微软雅黑" pitchFamily="34" charset="-122"/>
              </a:rPr>
              <a:t>      msgs.push(msg);</a:t>
            </a:r>
          </a:p>
          <a:p>
            <a:r>
              <a:rPr lang="zh-CN" altLang="en-US" sz="1200" dirty="0">
                <a:solidFill>
                  <a:schemeClr val="bg1"/>
                </a:solidFill>
                <a:latin typeface="微软雅黑" pitchFamily="34" charset="-122"/>
                <a:ea typeface="微软雅黑" pitchFamily="34" charset="-122"/>
              </a:rPr>
              <a:t>      if (msgs.length == 3) {</a:t>
            </a:r>
          </a:p>
          <a:p>
            <a:r>
              <a:rPr lang="zh-CN" altLang="en-US" sz="1200" dirty="0">
                <a:solidFill>
                  <a:schemeClr val="bg1"/>
                </a:solidFill>
                <a:latin typeface="微软雅黑" pitchFamily="34" charset="-122"/>
                <a:ea typeface="微软雅黑" pitchFamily="34" charset="-122"/>
              </a:rPr>
              <a:t>        win.alert(msgs.join("\n"));</a:t>
            </a:r>
          </a:p>
          <a:p>
            <a:r>
              <a:rPr lang="zh-CN" altLang="en-US" sz="1200" dirty="0">
                <a:solidFill>
                  <a:schemeClr val="bg1"/>
                </a:solidFill>
                <a:latin typeface="微软雅黑" pitchFamily="34" charset="-122"/>
                <a:ea typeface="微软雅黑" pitchFamily="34" charset="-122"/>
              </a:rPr>
              <a:t>        msgs = [];</a:t>
            </a:r>
          </a:p>
          <a:p>
            <a:r>
              <a:rPr lang="zh-CN" altLang="en-US" sz="1200" dirty="0">
                <a:solidFill>
                  <a:schemeClr val="bg1"/>
                </a:solidFill>
                <a:latin typeface="微软雅黑" pitchFamily="34" charset="-122"/>
                <a:ea typeface="微软雅黑" pitchFamily="34" charset="-122"/>
              </a:rPr>
              <a:t>      }</a:t>
            </a:r>
          </a:p>
          <a:p>
            <a:r>
              <a:rPr lang="zh-CN" altLang="en-US" sz="1200" dirty="0">
                <a:solidFill>
                  <a:schemeClr val="bg1"/>
                </a:solidFill>
                <a:latin typeface="微软雅黑" pitchFamily="34" charset="-122"/>
                <a:ea typeface="微软雅黑" pitchFamily="34" charset="-122"/>
              </a:rPr>
              <a:t>    };</a:t>
            </a:r>
          </a:p>
          <a:p>
            <a:r>
              <a:rPr lang="zh-CN" altLang="en-US" sz="1200" dirty="0">
                <a:solidFill>
                  <a:schemeClr val="bg1"/>
                </a:solidFill>
                <a:latin typeface="微软雅黑" pitchFamily="34" charset="-122"/>
                <a:ea typeface="微软雅黑" pitchFamily="34" charset="-122"/>
              </a:rPr>
              <a:t>  }]);</a:t>
            </a:r>
          </a:p>
          <a:p>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function myController(scope, notifyService) {</a:t>
            </a:r>
          </a:p>
          <a:p>
            <a:r>
              <a:rPr lang="zh-CN" altLang="en-US" sz="1200" dirty="0">
                <a:solidFill>
                  <a:schemeClr val="bg1"/>
                </a:solidFill>
                <a:latin typeface="微软雅黑" pitchFamily="34" charset="-122"/>
                <a:ea typeface="微软雅黑" pitchFamily="34" charset="-122"/>
              </a:rPr>
              <a:t>  </a:t>
            </a:r>
            <a:r>
              <a:rPr lang="zh-CN" altLang="en-US" sz="1200" dirty="0">
                <a:solidFill>
                  <a:srgbClr val="FF9900"/>
                </a:solidFill>
                <a:latin typeface="微软雅黑" pitchFamily="34" charset="-122"/>
                <a:ea typeface="微软雅黑" pitchFamily="34" charset="-122"/>
              </a:rPr>
              <a:t>scope.callNotify</a:t>
            </a:r>
            <a:r>
              <a:rPr lang="zh-CN" altLang="en-US" sz="1200" dirty="0">
                <a:solidFill>
                  <a:schemeClr val="bg1"/>
                </a:solidFill>
                <a:latin typeface="微软雅黑" pitchFamily="34" charset="-122"/>
                <a:ea typeface="微软雅黑" pitchFamily="34" charset="-122"/>
              </a:rPr>
              <a:t> = function(msg) {</a:t>
            </a:r>
          </a:p>
          <a:p>
            <a:r>
              <a:rPr lang="zh-CN" altLang="en-US" sz="1200" dirty="0">
                <a:solidFill>
                  <a:schemeClr val="bg1"/>
                </a:solidFill>
                <a:latin typeface="微软雅黑" pitchFamily="34" charset="-122"/>
                <a:ea typeface="微软雅黑" pitchFamily="34" charset="-122"/>
              </a:rPr>
              <a:t>    notifyService(msg);</a:t>
            </a:r>
          </a:p>
          <a:p>
            <a:r>
              <a:rPr lang="zh-CN" altLang="en-US" sz="1200" dirty="0">
                <a:solidFill>
                  <a:schemeClr val="bg1"/>
                </a:solidFill>
                <a:latin typeface="微软雅黑" pitchFamily="34" charset="-122"/>
                <a:ea typeface="微软雅黑" pitchFamily="34" charset="-122"/>
              </a:rPr>
              <a:t>  };</a:t>
            </a:r>
          </a:p>
          <a:p>
            <a:r>
              <a:rPr lang="zh-CN" altLang="en-US" sz="1200" dirty="0" smtClean="0">
                <a:solidFill>
                  <a:schemeClr val="bg1"/>
                </a:solidFill>
                <a:latin typeface="微软雅黑" pitchFamily="34" charset="-122"/>
                <a:ea typeface="微软雅黑" pitchFamily="34" charset="-122"/>
              </a:rPr>
              <a:t>}</a:t>
            </a:r>
            <a:endParaRPr lang="en-US" altLang="zh-CN" sz="1200" dirty="0" smtClean="0">
              <a:solidFill>
                <a:schemeClr val="bg1"/>
              </a:solidFill>
              <a:latin typeface="微软雅黑" pitchFamily="34" charset="-122"/>
              <a:ea typeface="微软雅黑" pitchFamily="34" charset="-122"/>
            </a:endParaRPr>
          </a:p>
          <a:p>
            <a:endParaRPr lang="zh-CN" altLang="en-US"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myController.</a:t>
            </a:r>
            <a:r>
              <a:rPr lang="zh-CN" altLang="en-US" sz="1200" dirty="0">
                <a:solidFill>
                  <a:srgbClr val="00CC00"/>
                </a:solidFill>
                <a:latin typeface="微软雅黑" pitchFamily="34" charset="-122"/>
                <a:ea typeface="微软雅黑" pitchFamily="34" charset="-122"/>
              </a:rPr>
              <a:t>$inject</a:t>
            </a:r>
            <a:r>
              <a:rPr lang="zh-CN" altLang="en-US" sz="1200" dirty="0">
                <a:solidFill>
                  <a:schemeClr val="bg1"/>
                </a:solidFill>
                <a:latin typeface="微软雅黑" pitchFamily="34" charset="-122"/>
                <a:ea typeface="微软雅黑" pitchFamily="34" charset="-122"/>
              </a:rPr>
              <a:t> = ['$scope','notify'];</a:t>
            </a:r>
          </a:p>
        </p:txBody>
      </p:sp>
      <p:sp>
        <p:nvSpPr>
          <p:cNvPr id="7" name="Text Box 5"/>
          <p:cNvSpPr txBox="1">
            <a:spLocks noChangeArrowheads="1"/>
          </p:cNvSpPr>
          <p:nvPr/>
        </p:nvSpPr>
        <p:spPr bwMode="auto">
          <a:xfrm>
            <a:off x="5745163" y="1231900"/>
            <a:ext cx="307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endParaRPr lang="zh-CN" altLang="zh-CN"/>
          </a:p>
        </p:txBody>
      </p:sp>
      <p:sp>
        <p:nvSpPr>
          <p:cNvPr id="8" name="Text Box 6"/>
          <p:cNvSpPr txBox="1">
            <a:spLocks noChangeArrowheads="1"/>
          </p:cNvSpPr>
          <p:nvPr/>
        </p:nvSpPr>
        <p:spPr bwMode="auto">
          <a:xfrm>
            <a:off x="5364088" y="1006738"/>
            <a:ext cx="345606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左边代码中，定义了一个服务notify，这个服务依赖了另外一个服务$window。$window中封装了window对象的方法。</a:t>
            </a: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定义了一个控制器myController。并为这个控制器注入了notify服务。在控制器的scope中定义了一个方法callNotify来调用服务。</a:t>
            </a:r>
          </a:p>
          <a:p>
            <a:pPr eaLnBrk="1" hangingPunct="1">
              <a:buClr>
                <a:srgbClr val="FF3300"/>
              </a:buClr>
              <a:buSzPct val="125000"/>
              <a:buFont typeface="Arial" charset="0"/>
              <a:buChar char="•"/>
            </a:pPr>
            <a:endParaRPr lang="zh-CN" altLang="en-US" sz="14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400" dirty="0">
                <a:solidFill>
                  <a:schemeClr val="tx1">
                    <a:lumMod val="75000"/>
                    <a:lumOff val="25000"/>
                  </a:schemeClr>
                </a:solidFill>
                <a:latin typeface="微软雅黑" pitchFamily="34" charset="-122"/>
                <a:ea typeface="微软雅黑" pitchFamily="34" charset="-122"/>
              </a:rPr>
              <a:t>$inject是依赖注入的一种方式，请参看依赖注入章节。</a:t>
            </a:r>
          </a:p>
        </p:txBody>
      </p:sp>
    </p:spTree>
    <p:extLst>
      <p:ext uri="{BB962C8B-B14F-4D97-AF65-F5344CB8AC3E}">
        <p14:creationId xmlns:p14="http://schemas.microsoft.com/office/powerpoint/2010/main" val="30241156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00034" y="357172"/>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服务的使用</a:t>
            </a:r>
            <a:endParaRPr lang="zh-CN" altLang="en-US" sz="2800" dirty="0">
              <a:solidFill>
                <a:srgbClr val="002060"/>
              </a:solidFill>
            </a:endParaRPr>
          </a:p>
        </p:txBody>
      </p:sp>
      <p:sp>
        <p:nvSpPr>
          <p:cNvPr id="3" name="AutoShape 4"/>
          <p:cNvSpPr>
            <a:spLocks noChangeArrowheads="1"/>
          </p:cNvSpPr>
          <p:nvPr/>
        </p:nvSpPr>
        <p:spPr bwMode="auto">
          <a:xfrm>
            <a:off x="500034" y="1006738"/>
            <a:ext cx="4643469" cy="3869269"/>
          </a:xfrm>
          <a:prstGeom prst="roundRect">
            <a:avLst>
              <a:gd name="adj" fmla="val 1562"/>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dirty="0">
                <a:solidFill>
                  <a:schemeClr val="bg1"/>
                </a:solidFill>
                <a:latin typeface="微软雅黑" pitchFamily="34" charset="-122"/>
                <a:ea typeface="微软雅黑" pitchFamily="34" charset="-122"/>
              </a:rPr>
              <a:t>&lt;body ng-app="</a:t>
            </a:r>
            <a:r>
              <a:rPr lang="zh-CN" altLang="en-US" sz="1400" dirty="0">
                <a:solidFill>
                  <a:srgbClr val="00CC00"/>
                </a:solidFill>
                <a:latin typeface="微软雅黑" pitchFamily="34" charset="-122"/>
                <a:ea typeface="微软雅黑" pitchFamily="34" charset="-122"/>
              </a:rPr>
              <a:t>MyServiceModule</a:t>
            </a:r>
            <a:r>
              <a:rPr lang="zh-CN" altLang="en-US" sz="1400" dirty="0">
                <a:solidFill>
                  <a:schemeClr val="bg1"/>
                </a:solidFill>
                <a:latin typeface="微软雅黑" pitchFamily="34" charset="-122"/>
                <a:ea typeface="微软雅黑" pitchFamily="34" charset="-122"/>
              </a:rPr>
              <a:t>"&gt;</a:t>
            </a:r>
          </a:p>
          <a:p>
            <a:r>
              <a:rPr lang="zh-CN" altLang="en-US" sz="1400" dirty="0">
                <a:solidFill>
                  <a:schemeClr val="bg1"/>
                </a:solidFill>
                <a:latin typeface="微软雅黑" pitchFamily="34" charset="-122"/>
                <a:ea typeface="微软雅黑" pitchFamily="34" charset="-122"/>
              </a:rPr>
              <a:t>    &lt;div ng-controller="myController"&gt;</a:t>
            </a:r>
          </a:p>
          <a:p>
            <a:r>
              <a:rPr lang="zh-CN" altLang="en-US" sz="1400" dirty="0">
                <a:solidFill>
                  <a:schemeClr val="bg1"/>
                </a:solidFill>
                <a:latin typeface="微软雅黑" pitchFamily="34" charset="-122"/>
                <a:ea typeface="微软雅黑" pitchFamily="34" charset="-122"/>
              </a:rPr>
              <a:t>      &lt;p&gt;</a:t>
            </a:r>
          </a:p>
          <a:p>
            <a:r>
              <a:rPr lang="zh-CN" altLang="en-US" sz="1400" dirty="0">
                <a:solidFill>
                  <a:schemeClr val="bg1"/>
                </a:solidFill>
                <a:latin typeface="微软雅黑" pitchFamily="34" charset="-122"/>
                <a:ea typeface="微软雅黑" pitchFamily="34" charset="-122"/>
              </a:rPr>
              <a:t>         让我们来试一试notify服务</a:t>
            </a:r>
          </a:p>
          <a:p>
            <a:r>
              <a:rPr lang="zh-CN" altLang="en-US" sz="1400" dirty="0">
                <a:solidFill>
                  <a:schemeClr val="bg1"/>
                </a:solidFill>
                <a:latin typeface="微软雅黑" pitchFamily="34" charset="-122"/>
                <a:ea typeface="微软雅黑" pitchFamily="34" charset="-122"/>
              </a:rPr>
              <a:t>      &lt;/p&gt;</a:t>
            </a:r>
          </a:p>
          <a:p>
            <a:r>
              <a:rPr lang="zh-CN" altLang="en-US" sz="1400" dirty="0">
                <a:solidFill>
                  <a:schemeClr val="bg1"/>
                </a:solidFill>
                <a:latin typeface="微软雅黑" pitchFamily="34" charset="-122"/>
                <a:ea typeface="微软雅黑" pitchFamily="34" charset="-122"/>
              </a:rPr>
              <a:t>      &lt;input ng-init="message='test'"</a:t>
            </a:r>
          </a:p>
          <a:p>
            <a:r>
              <a:rPr lang="zh-CN" altLang="en-US" sz="1400" dirty="0">
                <a:solidFill>
                  <a:schemeClr val="bg1"/>
                </a:solidFill>
                <a:latin typeface="微软雅黑" pitchFamily="34" charset="-122"/>
                <a:ea typeface="微软雅黑" pitchFamily="34" charset="-122"/>
              </a:rPr>
              <a:t>            ng-model="message" &gt;</a:t>
            </a:r>
          </a:p>
          <a:p>
            <a:r>
              <a:rPr lang="zh-CN" altLang="en-US" sz="1400" dirty="0">
                <a:solidFill>
                  <a:schemeClr val="bg1"/>
                </a:solidFill>
                <a:latin typeface="微软雅黑" pitchFamily="34" charset="-122"/>
                <a:ea typeface="微软雅黑" pitchFamily="34" charset="-122"/>
              </a:rPr>
              <a:t>      &lt;button </a:t>
            </a:r>
          </a:p>
          <a:p>
            <a:r>
              <a:rPr lang="zh-CN" altLang="en-US" sz="1400" dirty="0">
                <a:solidFill>
                  <a:schemeClr val="bg1"/>
                </a:solidFill>
                <a:latin typeface="微软雅黑" pitchFamily="34" charset="-122"/>
                <a:ea typeface="微软雅黑" pitchFamily="34" charset="-122"/>
              </a:rPr>
              <a:t>        </a:t>
            </a:r>
            <a:r>
              <a:rPr lang="zh-CN" altLang="en-US" sz="1400" dirty="0">
                <a:solidFill>
                  <a:srgbClr val="00CC00"/>
                </a:solidFill>
                <a:latin typeface="微软雅黑" pitchFamily="34" charset="-122"/>
                <a:ea typeface="微软雅黑" pitchFamily="34" charset="-122"/>
              </a:rPr>
              <a:t>ng-click="callNotify(message);"</a:t>
            </a:r>
            <a:r>
              <a:rPr lang="zh-CN" altLang="en-US" sz="1400" dirty="0">
                <a:solidFill>
                  <a:schemeClr val="bg1"/>
                </a:solidFill>
                <a:latin typeface="微软雅黑" pitchFamily="34" charset="-122"/>
                <a:ea typeface="微软雅黑" pitchFamily="34" charset="-122"/>
              </a:rPr>
              <a:t>&gt;</a:t>
            </a:r>
          </a:p>
          <a:p>
            <a:r>
              <a:rPr lang="zh-CN" altLang="en-US" sz="1400" dirty="0">
                <a:solidFill>
                  <a:schemeClr val="bg1"/>
                </a:solidFill>
                <a:latin typeface="微软雅黑" pitchFamily="34" charset="-122"/>
                <a:ea typeface="微软雅黑" pitchFamily="34" charset="-122"/>
              </a:rPr>
              <a:t>        NOTIFY</a:t>
            </a:r>
          </a:p>
          <a:p>
            <a:r>
              <a:rPr lang="zh-CN" altLang="en-US" sz="1400" dirty="0">
                <a:solidFill>
                  <a:schemeClr val="bg1"/>
                </a:solidFill>
                <a:latin typeface="微软雅黑" pitchFamily="34" charset="-122"/>
                <a:ea typeface="微软雅黑" pitchFamily="34" charset="-122"/>
              </a:rPr>
              <a:t>      &lt;/button&gt;</a:t>
            </a:r>
          </a:p>
          <a:p>
            <a:r>
              <a:rPr lang="zh-CN" altLang="en-US" sz="1400" dirty="0">
                <a:solidFill>
                  <a:schemeClr val="bg1"/>
                </a:solidFill>
                <a:latin typeface="微软雅黑" pitchFamily="34" charset="-122"/>
                <a:ea typeface="微软雅黑" pitchFamily="34" charset="-122"/>
              </a:rPr>
              <a:t>    &lt;/div&gt;</a:t>
            </a:r>
          </a:p>
          <a:p>
            <a:r>
              <a:rPr lang="zh-CN" altLang="en-US" sz="1400" dirty="0">
                <a:solidFill>
                  <a:schemeClr val="bg1"/>
                </a:solidFill>
                <a:latin typeface="微软雅黑" pitchFamily="34" charset="-122"/>
                <a:ea typeface="微软雅黑" pitchFamily="34" charset="-122"/>
              </a:rPr>
              <a:t>  &lt;/body&gt;</a:t>
            </a:r>
          </a:p>
        </p:txBody>
      </p:sp>
      <p:sp>
        <p:nvSpPr>
          <p:cNvPr id="4" name="Text Box 5"/>
          <p:cNvSpPr txBox="1">
            <a:spLocks noChangeArrowheads="1"/>
          </p:cNvSpPr>
          <p:nvPr/>
        </p:nvSpPr>
        <p:spPr bwMode="auto">
          <a:xfrm>
            <a:off x="5745163" y="1231900"/>
            <a:ext cx="307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endParaRPr lang="zh-CN" altLang="zh-CN"/>
          </a:p>
        </p:txBody>
      </p:sp>
      <p:sp>
        <p:nvSpPr>
          <p:cNvPr id="5" name="Text Box 6"/>
          <p:cNvSpPr txBox="1">
            <a:spLocks noChangeArrowheads="1"/>
          </p:cNvSpPr>
          <p:nvPr/>
        </p:nvSpPr>
        <p:spPr bwMode="auto">
          <a:xfrm>
            <a:off x="5364088" y="1006738"/>
            <a:ext cx="34560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25000"/>
              <a:buFont typeface="Arial" charset="0"/>
              <a:buChar char="•"/>
            </a:pPr>
            <a:r>
              <a:rPr lang="zh-CN" altLang="en-US" sz="1600" dirty="0">
                <a:solidFill>
                  <a:schemeClr val="tx1">
                    <a:lumMod val="75000"/>
                    <a:lumOff val="25000"/>
                  </a:schemeClr>
                </a:solidFill>
                <a:latin typeface="微软雅黑" pitchFamily="34" charset="-122"/>
                <a:ea typeface="微软雅黑" pitchFamily="34" charset="-122"/>
              </a:rPr>
              <a:t>MyServiceModule：为应用指定了一个模块myservicemodule，以便调用服务notify.</a:t>
            </a:r>
          </a:p>
          <a:p>
            <a:pPr eaLnBrk="1" hangingPunct="1">
              <a:buClr>
                <a:srgbClr val="FF3300"/>
              </a:buClr>
              <a:buSzPct val="125000"/>
              <a:buFont typeface="Arial" charset="0"/>
              <a:buChar char="•"/>
            </a:pPr>
            <a:endParaRPr lang="zh-CN" altLang="en-US" sz="16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600" dirty="0">
                <a:solidFill>
                  <a:schemeClr val="tx1">
                    <a:lumMod val="75000"/>
                    <a:lumOff val="25000"/>
                  </a:schemeClr>
                </a:solidFill>
                <a:latin typeface="微软雅黑" pitchFamily="34" charset="-122"/>
                <a:ea typeface="微软雅黑" pitchFamily="34" charset="-122"/>
              </a:rPr>
              <a:t>ng-click="callNotify(message);“：为按钮绑定了onclick事件。callNotify方法将响应这个事件，调用服务。</a:t>
            </a:r>
          </a:p>
          <a:p>
            <a:pPr eaLnBrk="1" hangingPunct="1">
              <a:buClr>
                <a:srgbClr val="FF3300"/>
              </a:buClr>
              <a:buSzPct val="125000"/>
              <a:buFont typeface="Arial" charset="0"/>
              <a:buChar char="•"/>
            </a:pPr>
            <a:endParaRPr lang="zh-CN" altLang="en-US" sz="16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600" dirty="0">
                <a:solidFill>
                  <a:schemeClr val="tx1">
                    <a:lumMod val="75000"/>
                    <a:lumOff val="25000"/>
                  </a:schemeClr>
                </a:solidFill>
                <a:latin typeface="微软雅黑" pitchFamily="34" charset="-122"/>
                <a:ea typeface="微软雅黑" pitchFamily="34" charset="-122"/>
              </a:rPr>
              <a:t>在单击三次按钮之后，会弹出alert。</a:t>
            </a:r>
          </a:p>
          <a:p>
            <a:pPr eaLnBrk="1" hangingPunct="1">
              <a:buClr>
                <a:srgbClr val="FF3300"/>
              </a:buClr>
              <a:buSzPct val="125000"/>
              <a:buFont typeface="Arial" charset="0"/>
              <a:buChar char="•"/>
            </a:pPr>
            <a:endParaRPr lang="zh-CN" altLang="en-US" sz="1600" dirty="0">
              <a:solidFill>
                <a:schemeClr val="tx1">
                  <a:lumMod val="75000"/>
                  <a:lumOff val="25000"/>
                </a:schemeClr>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sz="1600" dirty="0" smtClean="0">
                <a:solidFill>
                  <a:schemeClr val="tx1">
                    <a:lumMod val="75000"/>
                    <a:lumOff val="25000"/>
                  </a:schemeClr>
                </a:solidFill>
                <a:latin typeface="微软雅黑" pitchFamily="34" charset="-122"/>
                <a:ea typeface="微软雅黑" pitchFamily="34" charset="-122"/>
              </a:rPr>
              <a:t>在注入器</a:t>
            </a:r>
            <a:r>
              <a:rPr lang="zh-CN" altLang="en-US" sz="1600" dirty="0">
                <a:solidFill>
                  <a:schemeClr val="tx1">
                    <a:lumMod val="75000"/>
                    <a:lumOff val="25000"/>
                  </a:schemeClr>
                </a:solidFill>
                <a:latin typeface="微软雅黑" pitchFamily="34" charset="-122"/>
                <a:ea typeface="微软雅黑" pitchFamily="34" charset="-122"/>
              </a:rPr>
              <a:t>的范围内，服务是单例的，而且在需要的时候才会被创建。就是说消息队列在每一个调用服务的地方都是共享的。</a:t>
            </a:r>
          </a:p>
        </p:txBody>
      </p:sp>
    </p:spTree>
    <p:extLst>
      <p:ext uri="{BB962C8B-B14F-4D97-AF65-F5344CB8AC3E}">
        <p14:creationId xmlns:p14="http://schemas.microsoft.com/office/powerpoint/2010/main" val="26996542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977330" y="627534"/>
            <a:ext cx="317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3200" dirty="0" smtClean="0">
                <a:solidFill>
                  <a:schemeClr val="bg1">
                    <a:lumMod val="75000"/>
                  </a:schemeClr>
                </a:solidFill>
                <a:ea typeface="微软雅黑" pitchFamily="34" charset="-122"/>
              </a:rPr>
              <a:t>第五部分</a:t>
            </a:r>
            <a:endParaRPr lang="zh-CN" altLang="en-US" sz="3200" dirty="0">
              <a:solidFill>
                <a:schemeClr val="bg1">
                  <a:lumMod val="75000"/>
                </a:schemeClr>
              </a:solidFill>
              <a:ea typeface="微软雅黑" pitchFamily="34" charset="-122"/>
            </a:endParaRPr>
          </a:p>
        </p:txBody>
      </p:sp>
      <p:sp>
        <p:nvSpPr>
          <p:cNvPr id="7" name="Rectangle 4"/>
          <p:cNvSpPr>
            <a:spLocks noChangeArrowheads="1"/>
          </p:cNvSpPr>
          <p:nvPr/>
        </p:nvSpPr>
        <p:spPr bwMode="auto">
          <a:xfrm>
            <a:off x="8722" y="1637928"/>
            <a:ext cx="9144000" cy="1511300"/>
          </a:xfrm>
          <a:prstGeom prst="rect">
            <a:avLst/>
          </a:prstGeom>
          <a:solidFill>
            <a:srgbClr val="FF6600">
              <a:alpha val="509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Text Box 6"/>
          <p:cNvSpPr txBox="1">
            <a:spLocks noChangeArrowheads="1"/>
          </p:cNvSpPr>
          <p:nvPr/>
        </p:nvSpPr>
        <p:spPr bwMode="auto">
          <a:xfrm>
            <a:off x="3087501" y="1981537"/>
            <a:ext cx="29546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5400" dirty="0" smtClean="0">
                <a:solidFill>
                  <a:srgbClr val="002060"/>
                </a:solidFill>
                <a:latin typeface="Franklin Gothic Medium" pitchFamily="34" charset="0"/>
                <a:ea typeface="微软雅黑" pitchFamily="34" charset="-122"/>
                <a:sym typeface="Arial" charset="0"/>
              </a:rPr>
              <a:t>依赖注入</a:t>
            </a:r>
            <a:endParaRPr lang="zh-CN" altLang="en-US" sz="5400" dirty="0">
              <a:solidFill>
                <a:srgbClr val="002060"/>
              </a:solidFill>
              <a:latin typeface="Franklin Gothic Medium" pitchFamily="34" charset="0"/>
              <a:ea typeface="微软雅黑" pitchFamily="34" charset="-122"/>
              <a:sym typeface="Arial" charset="0"/>
            </a:endParaRPr>
          </a:p>
        </p:txBody>
      </p:sp>
    </p:spTree>
    <p:extLst>
      <p:ext uri="{BB962C8B-B14F-4D97-AF65-F5344CB8AC3E}">
        <p14:creationId xmlns:p14="http://schemas.microsoft.com/office/powerpoint/2010/main" val="37338696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4575" y="483518"/>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什么是依赖注入？</a:t>
            </a:r>
          </a:p>
        </p:txBody>
      </p:sp>
      <p:sp>
        <p:nvSpPr>
          <p:cNvPr id="3" name="Text Box 4"/>
          <p:cNvSpPr txBox="1">
            <a:spLocks noChangeArrowheads="1"/>
          </p:cNvSpPr>
          <p:nvPr/>
        </p:nvSpPr>
        <p:spPr bwMode="auto">
          <a:xfrm>
            <a:off x="1044575" y="1140058"/>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smtClean="0"/>
              <a:t>程序运行过程中，如果需要调用另一个对象协助时，无须在代码中创建被调用者，而是依赖于外部的注入。</a:t>
            </a:r>
            <a:endParaRPr lang="zh-CN" altLang="en-US" dirty="0">
              <a:ea typeface="微软雅黑" pitchFamily="34" charset="-122"/>
            </a:endParaRPr>
          </a:p>
        </p:txBody>
      </p:sp>
      <p:sp>
        <p:nvSpPr>
          <p:cNvPr id="7" name="Text Box 4"/>
          <p:cNvSpPr txBox="1">
            <a:spLocks noChangeArrowheads="1"/>
          </p:cNvSpPr>
          <p:nvPr/>
        </p:nvSpPr>
        <p:spPr bwMode="auto">
          <a:xfrm>
            <a:off x="1142976" y="2000246"/>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smtClean="0"/>
              <a:t>依赖注入仅需要提供服务名称即能在运行时获得服务名对应的服务实例，降低了使用者与被使用者之间的耦合度。</a:t>
            </a:r>
            <a:endParaRPr lang="zh-CN" altLang="en-US" dirty="0">
              <a:ea typeface="微软雅黑" pitchFamily="34" charset="-122"/>
            </a:endParaRPr>
          </a:p>
        </p:txBody>
      </p:sp>
      <p:sp>
        <p:nvSpPr>
          <p:cNvPr id="8" name="Text Box 4"/>
          <p:cNvSpPr txBox="1">
            <a:spLocks noChangeArrowheads="1"/>
          </p:cNvSpPr>
          <p:nvPr/>
        </p:nvSpPr>
        <p:spPr bwMode="auto">
          <a:xfrm>
            <a:off x="1214414" y="3071816"/>
            <a:ext cx="7632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dirty="0" smtClean="0"/>
              <a:t>使用依赖注入统一的管理了服务的生命周期，便于在运行时对服务的管理。</a:t>
            </a:r>
            <a:endParaRPr lang="zh-CN" altLang="en-US" dirty="0">
              <a:ea typeface="微软雅黑" pitchFamily="34" charset="-122"/>
            </a:endParaRPr>
          </a:p>
        </p:txBody>
      </p:sp>
    </p:spTree>
    <p:extLst>
      <p:ext uri="{BB962C8B-B14F-4D97-AF65-F5344CB8AC3E}">
        <p14:creationId xmlns:p14="http://schemas.microsoft.com/office/powerpoint/2010/main" val="283971633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4575" y="483518"/>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800" dirty="0" err="1" smtClean="0">
                <a:solidFill>
                  <a:srgbClr val="002060"/>
                </a:solidFill>
                <a:latin typeface="微软雅黑" pitchFamily="34" charset="-122"/>
                <a:ea typeface="微软雅黑" pitchFamily="34" charset="-122"/>
                <a:sym typeface="Arial" charset="0"/>
              </a:rPr>
              <a:t>Angularjs</a:t>
            </a:r>
            <a:r>
              <a:rPr lang="zh-CN" altLang="en-US" sz="2800" dirty="0" smtClean="0">
                <a:solidFill>
                  <a:srgbClr val="002060"/>
                </a:solidFill>
                <a:latin typeface="微软雅黑" pitchFamily="34" charset="-122"/>
                <a:ea typeface="微软雅黑" pitchFamily="34" charset="-122"/>
                <a:sym typeface="Arial" charset="0"/>
              </a:rPr>
              <a:t>的依赖注入</a:t>
            </a:r>
            <a:endParaRPr lang="zh-CN" altLang="en-US" sz="2800" dirty="0">
              <a:solidFill>
                <a:srgbClr val="002060"/>
              </a:solidFill>
              <a:latin typeface="微软雅黑" pitchFamily="34" charset="-122"/>
              <a:ea typeface="微软雅黑" pitchFamily="34" charset="-122"/>
              <a:sym typeface="Arial" charset="0"/>
            </a:endParaRPr>
          </a:p>
        </p:txBody>
      </p:sp>
      <p:pic>
        <p:nvPicPr>
          <p:cNvPr id="2050" name="Picture 2" descr="C:\Users\Administrator\Desktop\angular学习\DI.png"/>
          <p:cNvPicPr>
            <a:picLocks noChangeAspect="1" noChangeArrowheads="1"/>
          </p:cNvPicPr>
          <p:nvPr/>
        </p:nvPicPr>
        <p:blipFill>
          <a:blip r:embed="rId2"/>
          <a:srcRect/>
          <a:stretch>
            <a:fillRect/>
          </a:stretch>
        </p:blipFill>
        <p:spPr bwMode="auto">
          <a:xfrm>
            <a:off x="1071538" y="1142990"/>
            <a:ext cx="4857784" cy="2384293"/>
          </a:xfrm>
          <a:prstGeom prst="rect">
            <a:avLst/>
          </a:prstGeom>
          <a:noFill/>
        </p:spPr>
      </p:pic>
      <p:sp>
        <p:nvSpPr>
          <p:cNvPr id="4" name="Text Box 4"/>
          <p:cNvSpPr txBox="1">
            <a:spLocks noChangeArrowheads="1"/>
          </p:cNvSpPr>
          <p:nvPr/>
        </p:nvSpPr>
        <p:spPr bwMode="auto">
          <a:xfrm>
            <a:off x="1071538" y="3929072"/>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err="1" smtClean="0">
                <a:ea typeface="微软雅黑" pitchFamily="34" charset="-122"/>
              </a:rPr>
              <a:t>Angularjs</a:t>
            </a:r>
            <a:r>
              <a:rPr lang="zh-CN" altLang="en-US" dirty="0" smtClean="0">
                <a:ea typeface="微软雅黑" pitchFamily="34" charset="-122"/>
              </a:rPr>
              <a:t> </a:t>
            </a:r>
            <a:r>
              <a:rPr lang="en-US" altLang="zh-CN" dirty="0" smtClean="0">
                <a:ea typeface="微软雅黑" pitchFamily="34" charset="-122"/>
              </a:rPr>
              <a:t>module</a:t>
            </a:r>
            <a:r>
              <a:rPr lang="zh-CN" altLang="en-US" dirty="0" smtClean="0">
                <a:ea typeface="微软雅黑" pitchFamily="34" charset="-122"/>
              </a:rPr>
              <a:t>、</a:t>
            </a:r>
            <a:r>
              <a:rPr lang="en-US" altLang="zh-CN" dirty="0" smtClean="0">
                <a:ea typeface="微软雅黑" pitchFamily="34" charset="-122"/>
              </a:rPr>
              <a:t>provider</a:t>
            </a:r>
            <a:r>
              <a:rPr lang="zh-CN" altLang="en-US" dirty="0" smtClean="0">
                <a:ea typeface="微软雅黑" pitchFamily="34" charset="-122"/>
              </a:rPr>
              <a:t>、</a:t>
            </a:r>
            <a:r>
              <a:rPr lang="en-US" altLang="zh-CN" dirty="0" smtClean="0">
                <a:ea typeface="微软雅黑" pitchFamily="34" charset="-122"/>
              </a:rPr>
              <a:t>service</a:t>
            </a:r>
            <a:r>
              <a:rPr lang="zh-CN" altLang="en-US" dirty="0" smtClean="0">
                <a:ea typeface="微软雅黑" pitchFamily="34" charset="-122"/>
              </a:rPr>
              <a:t>在定义时一般是定义了对象的工厂，在使用时通过分析对象的构造参数注入所需的服务。</a:t>
            </a:r>
            <a:endParaRPr lang="zh-CN" altLang="en-US" dirty="0">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42910" y="1714494"/>
            <a:ext cx="9144000" cy="1511300"/>
          </a:xfrm>
          <a:prstGeom prst="rect">
            <a:avLst/>
          </a:prstGeom>
          <a:solidFill>
            <a:srgbClr val="FF6600">
              <a:alpha val="509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 name="Text Box 5"/>
          <p:cNvSpPr txBox="1">
            <a:spLocks noChangeArrowheads="1"/>
          </p:cNvSpPr>
          <p:nvPr/>
        </p:nvSpPr>
        <p:spPr bwMode="auto">
          <a:xfrm>
            <a:off x="2977330" y="627534"/>
            <a:ext cx="317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3200" dirty="0">
                <a:solidFill>
                  <a:schemeClr val="bg1">
                    <a:lumMod val="75000"/>
                  </a:schemeClr>
                </a:solidFill>
                <a:ea typeface="微软雅黑" pitchFamily="34" charset="-122"/>
              </a:rPr>
              <a:t>第一部分</a:t>
            </a:r>
          </a:p>
        </p:txBody>
      </p:sp>
      <p:sp>
        <p:nvSpPr>
          <p:cNvPr id="4" name="Text Box 6"/>
          <p:cNvSpPr txBox="1">
            <a:spLocks noChangeArrowheads="1"/>
          </p:cNvSpPr>
          <p:nvPr/>
        </p:nvSpPr>
        <p:spPr bwMode="auto">
          <a:xfrm>
            <a:off x="1850205" y="1939043"/>
            <a:ext cx="54825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5400" dirty="0">
                <a:solidFill>
                  <a:srgbClr val="002060"/>
                </a:solidFill>
                <a:latin typeface="Franklin Gothic Medium" pitchFamily="34" charset="0"/>
                <a:ea typeface="微软雅黑" pitchFamily="34" charset="-122"/>
                <a:sym typeface="Arial" charset="0"/>
              </a:rPr>
              <a:t>什么是AngularJs?</a:t>
            </a:r>
          </a:p>
        </p:txBody>
      </p:sp>
    </p:spTree>
    <p:extLst>
      <p:ext uri="{BB962C8B-B14F-4D97-AF65-F5344CB8AC3E}">
        <p14:creationId xmlns:p14="http://schemas.microsoft.com/office/powerpoint/2010/main" val="37179720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34909" y="555526"/>
            <a:ext cx="64087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AngularJS中的依赖注入</a:t>
            </a:r>
          </a:p>
        </p:txBody>
      </p:sp>
      <p:sp>
        <p:nvSpPr>
          <p:cNvPr id="3" name="AutoShape 4"/>
          <p:cNvSpPr>
            <a:spLocks noChangeArrowheads="1"/>
          </p:cNvSpPr>
          <p:nvPr/>
        </p:nvSpPr>
        <p:spPr bwMode="auto">
          <a:xfrm>
            <a:off x="1044575" y="1805147"/>
            <a:ext cx="7664450" cy="550580"/>
          </a:xfrm>
          <a:prstGeom prst="roundRect">
            <a:avLst>
              <a:gd name="adj" fmla="val 11531"/>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dirty="0">
                <a:solidFill>
                  <a:srgbClr val="4D4D4D"/>
                </a:solidFill>
                <a:latin typeface="微软雅黑" pitchFamily="34" charset="-122"/>
                <a:ea typeface="微软雅黑" pitchFamily="34" charset="-122"/>
              </a:rPr>
              <a:t>function mycontroller($scope,$timeout){}//直接在方法参数中声明</a:t>
            </a:r>
            <a:endParaRPr lang="zh-CN" altLang="en-US" dirty="0">
              <a:solidFill>
                <a:srgbClr val="4D4D4D"/>
              </a:solidFill>
            </a:endParaRPr>
          </a:p>
        </p:txBody>
      </p:sp>
      <p:sp>
        <p:nvSpPr>
          <p:cNvPr id="4" name="Text Box 5"/>
          <p:cNvSpPr txBox="1">
            <a:spLocks noChangeArrowheads="1"/>
          </p:cNvSpPr>
          <p:nvPr/>
        </p:nvSpPr>
        <p:spPr bwMode="auto">
          <a:xfrm>
            <a:off x="1046163" y="1203598"/>
            <a:ext cx="76660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第一种方式：通过方法参数名声明依赖。这种方式不推荐使用，因为js文件压缩后方法参数名会改变。</a:t>
            </a:r>
            <a:endParaRPr lang="zh-CN" altLang="en-US" sz="1600" dirty="0">
              <a:latin typeface="微软雅黑" pitchFamily="34" charset="-122"/>
              <a:ea typeface="微软雅黑" pitchFamily="34" charset="-122"/>
            </a:endParaRPr>
          </a:p>
        </p:txBody>
      </p:sp>
      <p:sp>
        <p:nvSpPr>
          <p:cNvPr id="5" name="AutoShape 6"/>
          <p:cNvSpPr>
            <a:spLocks noChangeArrowheads="1"/>
          </p:cNvSpPr>
          <p:nvPr/>
        </p:nvSpPr>
        <p:spPr bwMode="auto">
          <a:xfrm>
            <a:off x="1034909" y="2962510"/>
            <a:ext cx="7664450" cy="504056"/>
          </a:xfrm>
          <a:prstGeom prst="roundRect">
            <a:avLst>
              <a:gd name="adj" fmla="val 16667"/>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dirty="0">
                <a:solidFill>
                  <a:srgbClr val="4D4D4D"/>
                </a:solidFill>
                <a:latin typeface="微软雅黑" pitchFamily="34" charset="-122"/>
                <a:ea typeface="微软雅黑" pitchFamily="34" charset="-122"/>
              </a:rPr>
              <a:t>var mycontroller=['$scope','$timeout',function(scope,tout){}]</a:t>
            </a:r>
            <a:endParaRPr lang="zh-CN" altLang="en-US" dirty="0">
              <a:solidFill>
                <a:srgbClr val="4D4D4D"/>
              </a:solidFill>
            </a:endParaRPr>
          </a:p>
        </p:txBody>
      </p:sp>
      <p:sp>
        <p:nvSpPr>
          <p:cNvPr id="6" name="Text Box 7"/>
          <p:cNvSpPr txBox="1">
            <a:spLocks noChangeArrowheads="1"/>
          </p:cNvSpPr>
          <p:nvPr/>
        </p:nvSpPr>
        <p:spPr bwMode="auto">
          <a:xfrm>
            <a:off x="1046163" y="2370686"/>
            <a:ext cx="76660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第二种方式：声明一个数组，依赖列表放数组的前部，注入目标放数组最后一个元素。推荐使用这个方法。</a:t>
            </a:r>
            <a:endParaRPr lang="zh-CN" altLang="en-US" sz="1600" dirty="0">
              <a:latin typeface="微软雅黑" pitchFamily="34" charset="-122"/>
              <a:ea typeface="微软雅黑" pitchFamily="34" charset="-122"/>
            </a:endParaRPr>
          </a:p>
        </p:txBody>
      </p:sp>
      <p:sp>
        <p:nvSpPr>
          <p:cNvPr id="7" name="AutoShape 8"/>
          <p:cNvSpPr>
            <a:spLocks noChangeArrowheads="1"/>
          </p:cNvSpPr>
          <p:nvPr/>
        </p:nvSpPr>
        <p:spPr bwMode="auto">
          <a:xfrm>
            <a:off x="1034909" y="4011910"/>
            <a:ext cx="7664450" cy="794217"/>
          </a:xfrm>
          <a:prstGeom prst="roundRect">
            <a:avLst>
              <a:gd name="adj" fmla="val 11919"/>
            </a:avLst>
          </a:prstGeom>
          <a:solidFill>
            <a:schemeClr val="accent1">
              <a:alpha val="52156"/>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zh-CN" altLang="en-US" dirty="0">
                <a:solidFill>
                  <a:srgbClr val="4D4D4D"/>
                </a:solidFill>
                <a:latin typeface="微软雅黑" pitchFamily="34" charset="-122"/>
                <a:ea typeface="微软雅黑" pitchFamily="34" charset="-122"/>
              </a:rPr>
              <a:t>var mycontroller=function(scope,tout){};</a:t>
            </a:r>
          </a:p>
          <a:p>
            <a:r>
              <a:rPr lang="zh-CN" altLang="en-US" dirty="0">
                <a:solidFill>
                  <a:srgbClr val="4D4D4D"/>
                </a:solidFill>
              </a:rPr>
              <a:t>mycontroller.$inject=['$scope','$timeout'];</a:t>
            </a:r>
          </a:p>
        </p:txBody>
      </p:sp>
      <p:sp>
        <p:nvSpPr>
          <p:cNvPr id="8" name="Text Box 9"/>
          <p:cNvSpPr txBox="1">
            <a:spLocks noChangeArrowheads="1"/>
          </p:cNvSpPr>
          <p:nvPr/>
        </p:nvSpPr>
        <p:spPr bwMode="auto">
          <a:xfrm>
            <a:off x="1042988" y="3580608"/>
            <a:ext cx="766603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Clr>
                <a:srgbClr val="FF3300"/>
              </a:buClr>
              <a:buSzPct val="100000"/>
              <a:buFont typeface="Arial" charset="0"/>
              <a:buChar char="•"/>
            </a:pPr>
            <a:r>
              <a:rPr lang="zh-CN" altLang="en-US" sz="1600" dirty="0">
                <a:solidFill>
                  <a:srgbClr val="4D4D4D"/>
                </a:solidFill>
                <a:latin typeface="微软雅黑" pitchFamily="34" charset="-122"/>
                <a:ea typeface="微软雅黑" pitchFamily="34" charset="-122"/>
              </a:rPr>
              <a:t> 第三种方式：通过$inject属性来声明依赖列表。</a:t>
            </a:r>
          </a:p>
        </p:txBody>
      </p:sp>
    </p:spTree>
    <p:extLst>
      <p:ext uri="{BB962C8B-B14F-4D97-AF65-F5344CB8AC3E}">
        <p14:creationId xmlns:p14="http://schemas.microsoft.com/office/powerpoint/2010/main" val="32252046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977330" y="627534"/>
            <a:ext cx="317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3200" dirty="0" smtClean="0">
                <a:solidFill>
                  <a:schemeClr val="bg1">
                    <a:lumMod val="75000"/>
                  </a:schemeClr>
                </a:solidFill>
                <a:ea typeface="微软雅黑" pitchFamily="34" charset="-122"/>
              </a:rPr>
              <a:t>第六部分</a:t>
            </a:r>
            <a:endParaRPr lang="zh-CN" altLang="en-US" sz="3200" dirty="0">
              <a:solidFill>
                <a:schemeClr val="bg1">
                  <a:lumMod val="75000"/>
                </a:schemeClr>
              </a:solidFill>
              <a:ea typeface="微软雅黑" pitchFamily="34" charset="-122"/>
            </a:endParaRPr>
          </a:p>
        </p:txBody>
      </p:sp>
      <p:sp>
        <p:nvSpPr>
          <p:cNvPr id="3" name="Rectangle 4"/>
          <p:cNvSpPr>
            <a:spLocks noChangeArrowheads="1"/>
          </p:cNvSpPr>
          <p:nvPr/>
        </p:nvSpPr>
        <p:spPr bwMode="auto">
          <a:xfrm>
            <a:off x="8722" y="1637928"/>
            <a:ext cx="9144000" cy="1511300"/>
          </a:xfrm>
          <a:prstGeom prst="rect">
            <a:avLst/>
          </a:prstGeom>
          <a:solidFill>
            <a:srgbClr val="FF6600">
              <a:alpha val="509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 name="Text Box 6"/>
          <p:cNvSpPr txBox="1">
            <a:spLocks noChangeArrowheads="1"/>
          </p:cNvSpPr>
          <p:nvPr/>
        </p:nvSpPr>
        <p:spPr bwMode="auto">
          <a:xfrm>
            <a:off x="3087501" y="1981537"/>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5400" dirty="0" smtClean="0">
                <a:solidFill>
                  <a:srgbClr val="002060"/>
                </a:solidFill>
                <a:latin typeface="Franklin Gothic Medium" pitchFamily="34" charset="0"/>
                <a:ea typeface="微软雅黑" pitchFamily="34" charset="-122"/>
                <a:sym typeface="Arial" charset="0"/>
              </a:rPr>
              <a:t>性能及调优</a:t>
            </a:r>
            <a:endParaRPr lang="zh-CN" altLang="en-US" sz="5400" dirty="0">
              <a:solidFill>
                <a:srgbClr val="002060"/>
              </a:solidFill>
              <a:latin typeface="Franklin Gothic Medium" pitchFamily="34" charset="0"/>
              <a:ea typeface="微软雅黑" pitchFamily="34" charset="-122"/>
              <a:sym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4981" y="627534"/>
            <a:ext cx="4176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什么是AngularJs?</a:t>
            </a:r>
          </a:p>
        </p:txBody>
      </p:sp>
      <p:sp>
        <p:nvSpPr>
          <p:cNvPr id="3" name="Text Box 4"/>
          <p:cNvSpPr txBox="1">
            <a:spLocks noChangeArrowheads="1"/>
          </p:cNvSpPr>
          <p:nvPr/>
        </p:nvSpPr>
        <p:spPr bwMode="auto">
          <a:xfrm>
            <a:off x="1044575" y="1563638"/>
            <a:ext cx="7775575"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10000"/>
              </a:lnSpc>
              <a:buClr>
                <a:srgbClr val="FF3300"/>
              </a:buClr>
              <a:buSzPct val="125000"/>
              <a:buFont typeface="Arial" charset="0"/>
              <a:buChar char="•"/>
            </a:pPr>
            <a:r>
              <a:rPr lang="zh-CN" altLang="en-US" dirty="0">
                <a:solidFill>
                  <a:srgbClr val="4D4D4D"/>
                </a:solidFill>
                <a:latin typeface="微软雅黑" pitchFamily="34" charset="-122"/>
                <a:ea typeface="微软雅黑" pitchFamily="34" charset="-122"/>
              </a:rPr>
              <a:t>  AngularJS是协助搭建单页面工程的开源前端框架。它通过MVC模式使得开发与测试变得更容易。</a:t>
            </a:r>
          </a:p>
          <a:p>
            <a:pPr eaLnBrk="1" hangingPunct="1">
              <a:buClr>
                <a:srgbClr val="FF3300"/>
              </a:buClr>
              <a:buSzPct val="125000"/>
              <a:buFont typeface="Arial" charset="0"/>
              <a:buChar char="•"/>
            </a:pPr>
            <a:endParaRPr lang="zh-CN" altLang="en-US" dirty="0">
              <a:solidFill>
                <a:srgbClr val="4D4D4D"/>
              </a:solidFill>
              <a:latin typeface="微软雅黑" pitchFamily="34" charset="-122"/>
              <a:ea typeface="微软雅黑" pitchFamily="34" charset="-122"/>
            </a:endParaRPr>
          </a:p>
          <a:p>
            <a:pPr eaLnBrk="1" hangingPunct="1">
              <a:buClr>
                <a:srgbClr val="FF3300"/>
              </a:buClr>
              <a:buSzPct val="125000"/>
              <a:buFont typeface="Arial" charset="0"/>
              <a:buChar char="•"/>
            </a:pPr>
            <a:endParaRPr lang="zh-CN" altLang="en-US" dirty="0">
              <a:solidFill>
                <a:srgbClr val="4D4D4D"/>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dirty="0">
                <a:solidFill>
                  <a:srgbClr val="4D4D4D"/>
                </a:solidFill>
                <a:latin typeface="微软雅黑" pitchFamily="34" charset="-122"/>
                <a:ea typeface="微软雅黑" pitchFamily="34" charset="-122"/>
              </a:rPr>
              <a:t>  AngularJS试图成为WEB应用中的一种端对端的解决方案。它将指导开发整个应用。</a:t>
            </a:r>
          </a:p>
          <a:p>
            <a:pPr eaLnBrk="1" hangingPunct="1">
              <a:buClr>
                <a:srgbClr val="FF3300"/>
              </a:buClr>
              <a:buSzPct val="125000"/>
              <a:buFont typeface="Arial" charset="0"/>
              <a:buChar char="•"/>
            </a:pPr>
            <a:endParaRPr lang="zh-CN" altLang="en-US" dirty="0">
              <a:solidFill>
                <a:srgbClr val="4D4D4D"/>
              </a:solidFill>
              <a:latin typeface="微软雅黑" pitchFamily="34" charset="-122"/>
              <a:ea typeface="微软雅黑" pitchFamily="34" charset="-122"/>
            </a:endParaRPr>
          </a:p>
          <a:p>
            <a:pPr eaLnBrk="1" hangingPunct="1">
              <a:buClr>
                <a:srgbClr val="FF3300"/>
              </a:buClr>
              <a:buSzPct val="125000"/>
              <a:buFont typeface="Arial" charset="0"/>
              <a:buChar char="•"/>
            </a:pPr>
            <a:endParaRPr lang="zh-CN" altLang="en-US" dirty="0">
              <a:solidFill>
                <a:srgbClr val="4D4D4D"/>
              </a:solidFill>
              <a:latin typeface="微软雅黑" pitchFamily="34" charset="-122"/>
              <a:ea typeface="微软雅黑" pitchFamily="34" charset="-122"/>
            </a:endParaRPr>
          </a:p>
          <a:p>
            <a:pPr eaLnBrk="1" hangingPunct="1">
              <a:buClr>
                <a:srgbClr val="FF3300"/>
              </a:buClr>
              <a:buSzPct val="125000"/>
              <a:buFont typeface="Arial" charset="0"/>
              <a:buChar char="•"/>
            </a:pPr>
            <a:r>
              <a:rPr lang="zh-CN" altLang="en-US" dirty="0">
                <a:solidFill>
                  <a:srgbClr val="4D4D4D"/>
                </a:solidFill>
                <a:latin typeface="微软雅黑" pitchFamily="34" charset="-122"/>
                <a:ea typeface="微软雅黑" pitchFamily="34" charset="-122"/>
              </a:rPr>
              <a:t>  AngularJS于2009年发布第一个版本，由Google进行维护，压缩版94k。</a:t>
            </a:r>
          </a:p>
        </p:txBody>
      </p:sp>
    </p:spTree>
    <p:extLst>
      <p:ext uri="{BB962C8B-B14F-4D97-AF65-F5344CB8AC3E}">
        <p14:creationId xmlns:p14="http://schemas.microsoft.com/office/powerpoint/2010/main" val="33158595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1600" y="555526"/>
            <a:ext cx="575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AngularJs的核心思想</a:t>
            </a:r>
          </a:p>
        </p:txBody>
      </p:sp>
      <p:sp>
        <p:nvSpPr>
          <p:cNvPr id="3" name="Text Box 4"/>
          <p:cNvSpPr txBox="1">
            <a:spLocks noChangeArrowheads="1"/>
          </p:cNvSpPr>
          <p:nvPr/>
        </p:nvSpPr>
        <p:spPr bwMode="auto">
          <a:xfrm>
            <a:off x="1046163" y="1203598"/>
            <a:ext cx="77755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10000"/>
              </a:lnSpc>
              <a:buClr>
                <a:srgbClr val="FF3300"/>
              </a:buClr>
              <a:buSzPct val="125000"/>
              <a:buFont typeface="Arial" charset="0"/>
              <a:buChar char="•"/>
            </a:pPr>
            <a:r>
              <a:rPr lang="zh-CN" altLang="en-US" sz="2000">
                <a:solidFill>
                  <a:srgbClr val="4D4D4D"/>
                </a:solidFill>
                <a:latin typeface="微软雅黑" pitchFamily="34" charset="-122"/>
                <a:ea typeface="微软雅黑" pitchFamily="34" charset="-122"/>
              </a:rPr>
              <a:t>  </a:t>
            </a:r>
            <a:r>
              <a:rPr lang="zh-CN" altLang="en-US" sz="2000" smtClean="0">
                <a:solidFill>
                  <a:srgbClr val="4D4D4D"/>
                </a:solidFill>
                <a:latin typeface="微软雅黑" pitchFamily="34" charset="-122"/>
                <a:ea typeface="微软雅黑" pitchFamily="34" charset="-122"/>
              </a:rPr>
              <a:t>将视图与</a:t>
            </a:r>
            <a:r>
              <a:rPr lang="zh-CN" altLang="en-US" sz="2000" dirty="0">
                <a:solidFill>
                  <a:srgbClr val="4D4D4D"/>
                </a:solidFill>
                <a:latin typeface="微软雅黑" pitchFamily="34" charset="-122"/>
                <a:ea typeface="微软雅黑" pitchFamily="34" charset="-122"/>
              </a:rPr>
              <a:t>业务逻辑解耦。在AngularJS中通过数据视图</a:t>
            </a:r>
            <a:r>
              <a:rPr lang="zh-CN" altLang="en-US" sz="2000" dirty="0">
                <a:solidFill>
                  <a:srgbClr val="FF3300"/>
                </a:solidFill>
                <a:latin typeface="微软雅黑" pitchFamily="34" charset="-122"/>
                <a:ea typeface="微软雅黑" pitchFamily="34" charset="-122"/>
              </a:rPr>
              <a:t>双向绑定</a:t>
            </a:r>
            <a:r>
              <a:rPr lang="zh-CN" altLang="en-US" sz="2000" dirty="0">
                <a:solidFill>
                  <a:srgbClr val="4D4D4D"/>
                </a:solidFill>
                <a:latin typeface="微软雅黑" pitchFamily="34" charset="-122"/>
                <a:ea typeface="微软雅黑" pitchFamily="34" charset="-122"/>
              </a:rPr>
              <a:t>实现。这将提高代码的可测试性。</a:t>
            </a:r>
          </a:p>
        </p:txBody>
      </p:sp>
      <p:sp>
        <p:nvSpPr>
          <p:cNvPr id="4" name="AutoShape 5"/>
          <p:cNvSpPr>
            <a:spLocks noChangeArrowheads="1"/>
          </p:cNvSpPr>
          <p:nvPr/>
        </p:nvSpPr>
        <p:spPr bwMode="auto">
          <a:xfrm>
            <a:off x="1837457" y="2355726"/>
            <a:ext cx="934368" cy="2304256"/>
          </a:xfrm>
          <a:prstGeom prst="roundRect">
            <a:avLst>
              <a:gd name="adj" fmla="val 16667"/>
            </a:avLst>
          </a:prstGeom>
          <a:ln/>
          <a:extLst/>
        </p:spPr>
        <p:style>
          <a:lnRef idx="1">
            <a:schemeClr val="accent3"/>
          </a:lnRef>
          <a:fillRef idx="3">
            <a:schemeClr val="accent3"/>
          </a:fillRef>
          <a:effectRef idx="2">
            <a:schemeClr val="accent3"/>
          </a:effectRef>
          <a:fontRef idx="minor">
            <a:schemeClr val="lt1"/>
          </a:fontRef>
        </p:style>
        <p:txBody>
          <a:bodyPr vert="eaVert" wrap="none" lIns="90170" tIns="46990" rIns="90170" bIns="46990" anchor="ctr"/>
          <a:lstStyle/>
          <a:p>
            <a:pPr algn="ctr"/>
            <a:r>
              <a:rPr lang="en-US" altLang="zh-CN" sz="2400" dirty="0" smtClean="0">
                <a:solidFill>
                  <a:schemeClr val="bg1"/>
                </a:solidFill>
                <a:latin typeface="微软雅黑" pitchFamily="34" charset="-122"/>
                <a:ea typeface="微软雅黑" pitchFamily="34" charset="-122"/>
              </a:rPr>
              <a:t>UI</a:t>
            </a:r>
            <a:r>
              <a:rPr lang="zh-CN" altLang="en-US" sz="2400" dirty="0" smtClean="0">
                <a:solidFill>
                  <a:schemeClr val="bg1"/>
                </a:solidFill>
                <a:latin typeface="微软雅黑" pitchFamily="34" charset="-122"/>
                <a:ea typeface="微软雅黑" pitchFamily="34" charset="-122"/>
              </a:rPr>
              <a:t>视图</a:t>
            </a:r>
            <a:endParaRPr lang="zh-CN" altLang="en-US" sz="2400" dirty="0">
              <a:solidFill>
                <a:schemeClr val="bg1"/>
              </a:solidFill>
              <a:latin typeface="微软雅黑" pitchFamily="34" charset="-122"/>
              <a:ea typeface="微软雅黑" pitchFamily="34" charset="-122"/>
            </a:endParaRPr>
          </a:p>
        </p:txBody>
      </p:sp>
      <p:sp>
        <p:nvSpPr>
          <p:cNvPr id="5" name="AutoShape 6"/>
          <p:cNvSpPr>
            <a:spLocks noChangeArrowheads="1"/>
          </p:cNvSpPr>
          <p:nvPr/>
        </p:nvSpPr>
        <p:spPr bwMode="auto">
          <a:xfrm>
            <a:off x="6724700" y="2355726"/>
            <a:ext cx="871636" cy="2304256"/>
          </a:xfrm>
          <a:prstGeom prst="roundRect">
            <a:avLst>
              <a:gd name="adj" fmla="val 16667"/>
            </a:avLst>
          </a:prstGeom>
          <a:ln/>
          <a:extLst/>
        </p:spPr>
        <p:style>
          <a:lnRef idx="1">
            <a:schemeClr val="accent6"/>
          </a:lnRef>
          <a:fillRef idx="3">
            <a:schemeClr val="accent6"/>
          </a:fillRef>
          <a:effectRef idx="2">
            <a:schemeClr val="accent6"/>
          </a:effectRef>
          <a:fontRef idx="minor">
            <a:schemeClr val="lt1"/>
          </a:fontRef>
        </p:style>
        <p:txBody>
          <a:bodyPr vert="eaVert" wrap="none" lIns="90170" tIns="46990" rIns="90170" bIns="46990" anchor="ctr"/>
          <a:lstStyle/>
          <a:p>
            <a:pPr algn="ctr"/>
            <a:r>
              <a:rPr lang="zh-CN" altLang="en-US" sz="2400" dirty="0">
                <a:solidFill>
                  <a:schemeClr val="bg1"/>
                </a:solidFill>
                <a:ea typeface="微软雅黑" pitchFamily="34" charset="-122"/>
              </a:rPr>
              <a:t>数据模型</a:t>
            </a:r>
          </a:p>
        </p:txBody>
      </p:sp>
      <p:sp>
        <p:nvSpPr>
          <p:cNvPr id="6" name="AutoShape 7"/>
          <p:cNvSpPr>
            <a:spLocks noChangeArrowheads="1"/>
          </p:cNvSpPr>
          <p:nvPr/>
        </p:nvSpPr>
        <p:spPr bwMode="auto">
          <a:xfrm>
            <a:off x="2771825" y="2931962"/>
            <a:ext cx="3952875" cy="1223963"/>
          </a:xfrm>
          <a:prstGeom prst="leftRightArrow">
            <a:avLst>
              <a:gd name="adj1" fmla="val 50000"/>
              <a:gd name="adj2" fmla="val 64591"/>
            </a:avLst>
          </a:prstGeom>
          <a:ln/>
          <a:extLst/>
        </p:spPr>
        <p:style>
          <a:lnRef idx="1">
            <a:schemeClr val="accent4"/>
          </a:lnRef>
          <a:fillRef idx="3">
            <a:schemeClr val="accent4"/>
          </a:fillRef>
          <a:effectRef idx="2">
            <a:schemeClr val="accent4"/>
          </a:effectRef>
          <a:fontRef idx="minor">
            <a:schemeClr val="lt1"/>
          </a:fontRef>
        </p:style>
        <p:txBody>
          <a:bodyPr wrap="none" lIns="90170" tIns="46990" rIns="90170" bIns="46990" anchor="ctr"/>
          <a:lstStyle/>
          <a:p>
            <a:pPr algn="ctr"/>
            <a:r>
              <a:rPr lang="zh-CN" altLang="en-US" sz="2000" dirty="0" smtClean="0">
                <a:solidFill>
                  <a:schemeClr val="bg1"/>
                </a:solidFill>
                <a:ea typeface="微软雅黑" pitchFamily="34" charset="-122"/>
              </a:rPr>
              <a:t>视图、数据双向</a:t>
            </a:r>
            <a:r>
              <a:rPr lang="zh-CN" altLang="en-US" sz="2000" dirty="0">
                <a:solidFill>
                  <a:schemeClr val="bg1"/>
                </a:solidFill>
                <a:ea typeface="微软雅黑" pitchFamily="34" charset="-122"/>
              </a:rPr>
              <a:t>更新</a:t>
            </a:r>
          </a:p>
        </p:txBody>
      </p:sp>
      <p:sp>
        <p:nvSpPr>
          <p:cNvPr id="7" name="AutoShape 8"/>
          <p:cNvSpPr>
            <a:spLocks noChangeArrowheads="1"/>
          </p:cNvSpPr>
          <p:nvPr/>
        </p:nvSpPr>
        <p:spPr bwMode="auto">
          <a:xfrm>
            <a:off x="4034036" y="2121352"/>
            <a:ext cx="1906116" cy="1026983"/>
          </a:xfrm>
          <a:prstGeom prst="wedgeEllipseCallout">
            <a:avLst>
              <a:gd name="adj1" fmla="val -43750"/>
              <a:gd name="adj2" fmla="val 70000"/>
            </a:avLst>
          </a:prstGeom>
          <a:ln/>
          <a:extLst/>
        </p:spPr>
        <p:style>
          <a:lnRef idx="1">
            <a:schemeClr val="accent5"/>
          </a:lnRef>
          <a:fillRef idx="3">
            <a:schemeClr val="accent5"/>
          </a:fillRef>
          <a:effectRef idx="2">
            <a:schemeClr val="accent5"/>
          </a:effectRef>
          <a:fontRef idx="minor">
            <a:schemeClr val="lt1"/>
          </a:fontRef>
        </p:style>
        <p:txBody>
          <a:bodyPr wrap="none" lIns="90170" tIns="46990" rIns="90170" bIns="46990" anchor="ctr"/>
          <a:lstStyle/>
          <a:p>
            <a:pPr algn="ctr"/>
            <a:r>
              <a:rPr lang="zh-CN" altLang="en-US" sz="1400" dirty="0">
                <a:solidFill>
                  <a:schemeClr val="bg1"/>
                </a:solidFill>
                <a:latin typeface="微软雅黑" pitchFamily="34" charset="-122"/>
                <a:ea typeface="微软雅黑" pitchFamily="34" charset="-122"/>
              </a:rPr>
              <a:t>这个过程由</a:t>
            </a:r>
          </a:p>
          <a:p>
            <a:pPr algn="ctr"/>
            <a:r>
              <a:rPr lang="zh-CN" altLang="en-US" sz="1400" dirty="0">
                <a:solidFill>
                  <a:schemeClr val="bg1"/>
                </a:solidFill>
                <a:latin typeface="微软雅黑" pitchFamily="34" charset="-122"/>
                <a:ea typeface="微软雅黑" pitchFamily="34" charset="-122"/>
              </a:rPr>
              <a:t>AngularJs自动进行</a:t>
            </a:r>
          </a:p>
          <a:p>
            <a:pPr algn="ctr"/>
            <a:r>
              <a:rPr lang="zh-CN" altLang="en-US" sz="1400" dirty="0">
                <a:solidFill>
                  <a:schemeClr val="bg1"/>
                </a:solidFill>
                <a:latin typeface="微软雅黑" pitchFamily="34" charset="-122"/>
                <a:ea typeface="微软雅黑" pitchFamily="34" charset="-122"/>
              </a:rPr>
              <a:t>开发者无需关注</a:t>
            </a:r>
          </a:p>
        </p:txBody>
      </p:sp>
    </p:spTree>
    <p:extLst>
      <p:ext uri="{BB962C8B-B14F-4D97-AF65-F5344CB8AC3E}">
        <p14:creationId xmlns:p14="http://schemas.microsoft.com/office/powerpoint/2010/main" val="30467573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6312" y="843558"/>
            <a:ext cx="7775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10000"/>
              </a:lnSpc>
              <a:buClr>
                <a:srgbClr val="FF3300"/>
              </a:buClr>
              <a:buSzPct val="125000"/>
              <a:buFont typeface="Arial" charset="0"/>
              <a:buChar char="•"/>
            </a:pPr>
            <a:r>
              <a:rPr lang="zh-CN" altLang="en-US" sz="2000" dirty="0">
                <a:solidFill>
                  <a:srgbClr val="4D4D4D"/>
                </a:solidFill>
                <a:latin typeface="微软雅黑" pitchFamily="34" charset="-122"/>
                <a:ea typeface="微软雅黑" pitchFamily="34" charset="-122"/>
              </a:rPr>
              <a:t>   遵循MVC模式开发，鼓励视图、数据、逻辑组件间松耦合。</a:t>
            </a:r>
          </a:p>
        </p:txBody>
      </p:sp>
      <p:grpSp>
        <p:nvGrpSpPr>
          <p:cNvPr id="18" name="组合 17"/>
          <p:cNvGrpSpPr/>
          <p:nvPr/>
        </p:nvGrpSpPr>
        <p:grpSpPr>
          <a:xfrm>
            <a:off x="1120775" y="2032001"/>
            <a:ext cx="7555681" cy="2627982"/>
            <a:chOff x="1120775" y="2032000"/>
            <a:chExt cx="7051675" cy="3781425"/>
          </a:xfrm>
        </p:grpSpPr>
        <p:sp>
          <p:nvSpPr>
            <p:cNvPr id="3" name="AutoShape 4"/>
            <p:cNvSpPr>
              <a:spLocks noChangeArrowheads="1"/>
            </p:cNvSpPr>
            <p:nvPr/>
          </p:nvSpPr>
          <p:spPr bwMode="auto">
            <a:xfrm>
              <a:off x="1120775" y="2986088"/>
              <a:ext cx="863600" cy="1800225"/>
            </a:xfrm>
            <a:prstGeom prst="roundRect">
              <a:avLst>
                <a:gd name="adj" fmla="val 16667"/>
              </a:avLst>
            </a:prstGeom>
            <a:ln/>
            <a:extLst/>
          </p:spPr>
          <p:style>
            <a:lnRef idx="1">
              <a:schemeClr val="accent3"/>
            </a:lnRef>
            <a:fillRef idx="3">
              <a:schemeClr val="accent3"/>
            </a:fillRef>
            <a:effectRef idx="2">
              <a:schemeClr val="accent3"/>
            </a:effectRef>
            <a:fontRef idx="minor">
              <a:schemeClr val="lt1"/>
            </a:fontRef>
          </p:style>
          <p:txBody>
            <a:bodyPr vert="eaVert" wrap="none" lIns="90170" tIns="46990" rIns="90170" bIns="46990" anchor="ctr"/>
            <a:lstStyle/>
            <a:p>
              <a:pPr algn="ctr"/>
              <a:r>
                <a:rPr lang="zh-CN" altLang="en-US" sz="2000" dirty="0">
                  <a:ea typeface="微软雅黑" pitchFamily="34" charset="-122"/>
                </a:rPr>
                <a:t>视图</a:t>
              </a:r>
            </a:p>
          </p:txBody>
        </p:sp>
        <p:sp>
          <p:nvSpPr>
            <p:cNvPr id="4" name="AutoShape 5"/>
            <p:cNvSpPr>
              <a:spLocks noChangeArrowheads="1"/>
            </p:cNvSpPr>
            <p:nvPr/>
          </p:nvSpPr>
          <p:spPr bwMode="auto">
            <a:xfrm>
              <a:off x="3567113" y="2986088"/>
              <a:ext cx="865187" cy="1800225"/>
            </a:xfrm>
            <a:prstGeom prst="roundRect">
              <a:avLst>
                <a:gd name="adj" fmla="val 16667"/>
              </a:avLst>
            </a:prstGeom>
            <a:ln/>
            <a:extLst/>
          </p:spPr>
          <p:style>
            <a:lnRef idx="1">
              <a:schemeClr val="accent6"/>
            </a:lnRef>
            <a:fillRef idx="3">
              <a:schemeClr val="accent6"/>
            </a:fillRef>
            <a:effectRef idx="2">
              <a:schemeClr val="accent6"/>
            </a:effectRef>
            <a:fontRef idx="minor">
              <a:schemeClr val="lt1"/>
            </a:fontRef>
          </p:style>
          <p:txBody>
            <a:bodyPr vert="eaVert" wrap="none" lIns="90170" tIns="46990" rIns="90170" bIns="46990" anchor="ctr"/>
            <a:lstStyle/>
            <a:p>
              <a:pPr algn="ctr"/>
              <a:r>
                <a:rPr lang="zh-CN" altLang="en-US" sz="2000" dirty="0">
                  <a:ea typeface="微软雅黑" pitchFamily="34" charset="-122"/>
                </a:rPr>
                <a:t>控制器</a:t>
              </a:r>
            </a:p>
          </p:txBody>
        </p:sp>
        <p:sp>
          <p:nvSpPr>
            <p:cNvPr id="5" name="AutoShape 6"/>
            <p:cNvSpPr>
              <a:spLocks noChangeArrowheads="1"/>
            </p:cNvSpPr>
            <p:nvPr/>
          </p:nvSpPr>
          <p:spPr bwMode="auto">
            <a:xfrm>
              <a:off x="6661150" y="2295525"/>
              <a:ext cx="1511300" cy="473075"/>
            </a:xfrm>
            <a:prstGeom prst="flowChartAlternateProcess">
              <a:avLst/>
            </a:prstGeom>
            <a:ln/>
            <a:extLst/>
          </p:spPr>
          <p:style>
            <a:lnRef idx="1">
              <a:schemeClr val="accent4"/>
            </a:lnRef>
            <a:fillRef idx="3">
              <a:schemeClr val="accent4"/>
            </a:fillRef>
            <a:effectRef idx="2">
              <a:schemeClr val="accent4"/>
            </a:effectRef>
            <a:fontRef idx="minor">
              <a:schemeClr val="lt1"/>
            </a:fontRef>
          </p:style>
          <p:txBody>
            <a:bodyPr wrap="none" lIns="90170" tIns="46990" rIns="90170" bIns="46990" anchor="ctr"/>
            <a:lstStyle/>
            <a:p>
              <a:pPr algn="ctr"/>
              <a:r>
                <a:rPr lang="zh-CN" altLang="en-US" sz="2000" dirty="0"/>
                <a:t>服务A</a:t>
              </a:r>
            </a:p>
          </p:txBody>
        </p:sp>
        <p:sp>
          <p:nvSpPr>
            <p:cNvPr id="6" name="AutoShape 7"/>
            <p:cNvSpPr>
              <a:spLocks noChangeArrowheads="1"/>
            </p:cNvSpPr>
            <p:nvPr/>
          </p:nvSpPr>
          <p:spPr bwMode="auto">
            <a:xfrm>
              <a:off x="6661150" y="3273425"/>
              <a:ext cx="1511300" cy="473075"/>
            </a:xfrm>
            <a:prstGeom prst="flowChartAlternateProcess">
              <a:avLst/>
            </a:prstGeom>
            <a:ln/>
            <a:extLst/>
          </p:spPr>
          <p:style>
            <a:lnRef idx="1">
              <a:schemeClr val="accent4"/>
            </a:lnRef>
            <a:fillRef idx="3">
              <a:schemeClr val="accent4"/>
            </a:fillRef>
            <a:effectRef idx="2">
              <a:schemeClr val="accent4"/>
            </a:effectRef>
            <a:fontRef idx="minor">
              <a:schemeClr val="lt1"/>
            </a:fontRef>
          </p:style>
          <p:txBody>
            <a:bodyPr wrap="none" lIns="90170" tIns="46990" rIns="90170" bIns="46990" anchor="ctr"/>
            <a:lstStyle/>
            <a:p>
              <a:pPr algn="ctr"/>
              <a:r>
                <a:rPr lang="zh-CN" altLang="en-US" sz="2000" dirty="0"/>
                <a:t>服务B</a:t>
              </a:r>
            </a:p>
          </p:txBody>
        </p:sp>
        <p:sp>
          <p:nvSpPr>
            <p:cNvPr id="7" name="AutoShape 8"/>
            <p:cNvSpPr>
              <a:spLocks noChangeArrowheads="1"/>
            </p:cNvSpPr>
            <p:nvPr/>
          </p:nvSpPr>
          <p:spPr bwMode="auto">
            <a:xfrm>
              <a:off x="6661150" y="4313238"/>
              <a:ext cx="1511300" cy="473075"/>
            </a:xfrm>
            <a:prstGeom prst="flowChartAlternateProcess">
              <a:avLst/>
            </a:prstGeom>
            <a:ln/>
            <a:extLst/>
          </p:spPr>
          <p:style>
            <a:lnRef idx="1">
              <a:schemeClr val="accent4"/>
            </a:lnRef>
            <a:fillRef idx="3">
              <a:schemeClr val="accent4"/>
            </a:fillRef>
            <a:effectRef idx="2">
              <a:schemeClr val="accent4"/>
            </a:effectRef>
            <a:fontRef idx="minor">
              <a:schemeClr val="lt1"/>
            </a:fontRef>
          </p:style>
          <p:txBody>
            <a:bodyPr wrap="none" lIns="90170" tIns="46990" rIns="90170" bIns="46990" anchor="ctr"/>
            <a:lstStyle/>
            <a:p>
              <a:pPr algn="ctr"/>
              <a:r>
                <a:rPr lang="zh-CN" altLang="en-US" sz="2000" dirty="0"/>
                <a:t>服务C</a:t>
              </a:r>
            </a:p>
          </p:txBody>
        </p:sp>
        <p:sp>
          <p:nvSpPr>
            <p:cNvPr id="8" name="AutoShape 9"/>
            <p:cNvSpPr>
              <a:spLocks noChangeArrowheads="1"/>
            </p:cNvSpPr>
            <p:nvPr/>
          </p:nvSpPr>
          <p:spPr bwMode="auto">
            <a:xfrm>
              <a:off x="6661150" y="5340350"/>
              <a:ext cx="1511300" cy="473075"/>
            </a:xfrm>
            <a:prstGeom prst="flowChartAlternateProcess">
              <a:avLst/>
            </a:prstGeom>
            <a:ln/>
            <a:extLst/>
          </p:spPr>
          <p:style>
            <a:lnRef idx="1">
              <a:schemeClr val="accent4"/>
            </a:lnRef>
            <a:fillRef idx="3">
              <a:schemeClr val="accent4"/>
            </a:fillRef>
            <a:effectRef idx="2">
              <a:schemeClr val="accent4"/>
            </a:effectRef>
            <a:fontRef idx="minor">
              <a:schemeClr val="lt1"/>
            </a:fontRef>
          </p:style>
          <p:txBody>
            <a:bodyPr wrap="none" lIns="90170" tIns="46990" rIns="90170" bIns="46990" anchor="ctr"/>
            <a:lstStyle/>
            <a:p>
              <a:pPr algn="ctr"/>
              <a:r>
                <a:rPr lang="zh-CN" altLang="en-US" sz="2000"/>
                <a:t>服务D</a:t>
              </a:r>
            </a:p>
          </p:txBody>
        </p:sp>
        <p:sp>
          <p:nvSpPr>
            <p:cNvPr id="9" name="Line 10"/>
            <p:cNvSpPr>
              <a:spLocks noChangeShapeType="1"/>
            </p:cNvSpPr>
            <p:nvPr/>
          </p:nvSpPr>
          <p:spPr bwMode="auto">
            <a:xfrm>
              <a:off x="5942013" y="2479675"/>
              <a:ext cx="719137" cy="1588"/>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0" name="Line 11"/>
            <p:cNvSpPr>
              <a:spLocks noChangeShapeType="1"/>
            </p:cNvSpPr>
            <p:nvPr/>
          </p:nvSpPr>
          <p:spPr bwMode="auto">
            <a:xfrm>
              <a:off x="5942013" y="3489325"/>
              <a:ext cx="719137" cy="0"/>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1" name="Line 12"/>
            <p:cNvSpPr>
              <a:spLocks noChangeShapeType="1"/>
            </p:cNvSpPr>
            <p:nvPr/>
          </p:nvSpPr>
          <p:spPr bwMode="auto">
            <a:xfrm>
              <a:off x="5942013" y="4568825"/>
              <a:ext cx="719137" cy="1588"/>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2" name="Line 13"/>
            <p:cNvSpPr>
              <a:spLocks noChangeShapeType="1"/>
            </p:cNvSpPr>
            <p:nvPr/>
          </p:nvSpPr>
          <p:spPr bwMode="auto">
            <a:xfrm>
              <a:off x="5942013" y="5576888"/>
              <a:ext cx="719137" cy="0"/>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3" name="Line 14"/>
            <p:cNvSpPr>
              <a:spLocks noChangeShapeType="1"/>
            </p:cNvSpPr>
            <p:nvPr/>
          </p:nvSpPr>
          <p:spPr bwMode="auto">
            <a:xfrm>
              <a:off x="5943600" y="2447925"/>
              <a:ext cx="0" cy="3132138"/>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4" name="箭头 86"/>
            <p:cNvSpPr>
              <a:spLocks noChangeShapeType="1"/>
            </p:cNvSpPr>
            <p:nvPr/>
          </p:nvSpPr>
          <p:spPr bwMode="auto">
            <a:xfrm flipH="1">
              <a:off x="4432300" y="3892550"/>
              <a:ext cx="1508125" cy="0"/>
            </a:xfrm>
            <a:prstGeom prst="line">
              <a:avLst/>
            </a:prstGeom>
            <a:ln>
              <a:headEnd/>
              <a:tailEnd type="triangle" w="med" len="me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5" name="双箭头 104"/>
            <p:cNvSpPr>
              <a:spLocks noChangeShapeType="1"/>
            </p:cNvSpPr>
            <p:nvPr/>
          </p:nvSpPr>
          <p:spPr bwMode="auto">
            <a:xfrm>
              <a:off x="1984375" y="3890963"/>
              <a:ext cx="1584325" cy="1587"/>
            </a:xfrm>
            <a:prstGeom prst="line">
              <a:avLst/>
            </a:prstGeom>
            <a:ln>
              <a:headEnd type="triangle" w="med" len="med"/>
              <a:tailEnd type="triangle" w="med" len="med"/>
            </a:ln>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6" name="AutoShape 17"/>
            <p:cNvSpPr>
              <a:spLocks noChangeArrowheads="1"/>
            </p:cNvSpPr>
            <p:nvPr/>
          </p:nvSpPr>
          <p:spPr bwMode="auto">
            <a:xfrm>
              <a:off x="4502150" y="2032000"/>
              <a:ext cx="1298575" cy="1550988"/>
            </a:xfrm>
            <a:prstGeom prst="wedgeEllipseCallout">
              <a:avLst>
                <a:gd name="adj1" fmla="val -43750"/>
                <a:gd name="adj2" fmla="val 70000"/>
              </a:avLst>
            </a:prstGeom>
            <a:ln/>
            <a:extLst/>
          </p:spPr>
          <p:style>
            <a:lnRef idx="1">
              <a:schemeClr val="accent5"/>
            </a:lnRef>
            <a:fillRef idx="3">
              <a:schemeClr val="accent5"/>
            </a:fillRef>
            <a:effectRef idx="2">
              <a:schemeClr val="accent5"/>
            </a:effectRef>
            <a:fontRef idx="minor">
              <a:schemeClr val="lt1"/>
            </a:fontRef>
          </p:style>
          <p:txBody>
            <a:bodyPr wrap="none" lIns="90170" tIns="46990" rIns="90170" bIns="46990" anchor="ctr"/>
            <a:lstStyle/>
            <a:p>
              <a:pPr algn="ctr"/>
              <a:r>
                <a:rPr lang="zh-CN" altLang="en-US" sz="1600" dirty="0">
                  <a:ea typeface="微软雅黑" pitchFamily="34" charset="-122"/>
                </a:rPr>
                <a:t>通过</a:t>
              </a:r>
            </a:p>
            <a:p>
              <a:pPr algn="ctr"/>
              <a:r>
                <a:rPr lang="zh-CN" altLang="en-US" sz="1600" dirty="0">
                  <a:ea typeface="微软雅黑" pitchFamily="34" charset="-122"/>
                </a:rPr>
                <a:t>依赖注入</a:t>
              </a:r>
            </a:p>
            <a:p>
              <a:pPr algn="ctr"/>
              <a:r>
                <a:rPr lang="zh-CN" altLang="en-US" sz="1600" dirty="0">
                  <a:ea typeface="微软雅黑" pitchFamily="34" charset="-122"/>
                </a:rPr>
                <a:t>解耦</a:t>
              </a:r>
            </a:p>
          </p:txBody>
        </p:sp>
        <p:sp>
          <p:nvSpPr>
            <p:cNvPr id="17" name="AutoShape 18"/>
            <p:cNvSpPr>
              <a:spLocks noChangeArrowheads="1"/>
            </p:cNvSpPr>
            <p:nvPr/>
          </p:nvSpPr>
          <p:spPr bwMode="auto">
            <a:xfrm>
              <a:off x="2181225" y="2032000"/>
              <a:ext cx="1298575" cy="1550988"/>
            </a:xfrm>
            <a:prstGeom prst="wedgeEllipseCallout">
              <a:avLst>
                <a:gd name="adj1" fmla="val -43750"/>
                <a:gd name="adj2" fmla="val 70000"/>
              </a:avLst>
            </a:prstGeom>
            <a:ln/>
            <a:extLst/>
          </p:spPr>
          <p:style>
            <a:lnRef idx="1">
              <a:schemeClr val="accent5"/>
            </a:lnRef>
            <a:fillRef idx="3">
              <a:schemeClr val="accent5"/>
            </a:fillRef>
            <a:effectRef idx="2">
              <a:schemeClr val="accent5"/>
            </a:effectRef>
            <a:fontRef idx="minor">
              <a:schemeClr val="lt1"/>
            </a:fontRef>
          </p:style>
          <p:txBody>
            <a:bodyPr wrap="none" lIns="90170" tIns="46990" rIns="90170" bIns="46990" anchor="ctr"/>
            <a:lstStyle/>
            <a:p>
              <a:pPr algn="ctr"/>
              <a:r>
                <a:rPr lang="zh-CN" altLang="en-US" sz="1600" dirty="0" smtClean="0">
                  <a:ea typeface="微软雅黑" pitchFamily="34" charset="-122"/>
                </a:rPr>
                <a:t>通过数据、</a:t>
              </a:r>
              <a:endParaRPr lang="en-US" altLang="zh-CN" sz="1600" dirty="0">
                <a:ea typeface="微软雅黑" pitchFamily="34" charset="-122"/>
              </a:endParaRPr>
            </a:p>
            <a:p>
              <a:pPr algn="ctr"/>
              <a:r>
                <a:rPr lang="zh-CN" altLang="en-US" sz="1600" dirty="0" smtClean="0">
                  <a:ea typeface="微软雅黑" pitchFamily="34" charset="-122"/>
                </a:rPr>
                <a:t>视图双向</a:t>
              </a:r>
              <a:r>
                <a:rPr lang="zh-CN" altLang="en-US" sz="1600" dirty="0">
                  <a:ea typeface="微软雅黑" pitchFamily="34" charset="-122"/>
                </a:rPr>
                <a:t>绑定</a:t>
              </a:r>
            </a:p>
            <a:p>
              <a:pPr algn="ctr"/>
              <a:r>
                <a:rPr lang="zh-CN" altLang="en-US" sz="1600" dirty="0">
                  <a:ea typeface="微软雅黑" pitchFamily="34" charset="-122"/>
                </a:rPr>
                <a:t>解耦</a:t>
              </a:r>
            </a:p>
          </p:txBody>
        </p:sp>
      </p:grpSp>
    </p:spTree>
    <p:extLst>
      <p:ext uri="{BB962C8B-B14F-4D97-AF65-F5344CB8AC3E}">
        <p14:creationId xmlns:p14="http://schemas.microsoft.com/office/powerpoint/2010/main" val="27172319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Angular_features.png"/>
          <p:cNvPicPr>
            <a:picLocks noChangeAspect="1"/>
          </p:cNvPicPr>
          <p:nvPr/>
        </p:nvPicPr>
        <p:blipFill>
          <a:blip r:embed="rId2"/>
          <a:stretch>
            <a:fillRect/>
          </a:stretch>
        </p:blipFill>
        <p:spPr>
          <a:xfrm>
            <a:off x="1357290" y="500048"/>
            <a:ext cx="7000924" cy="429437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977330" y="627534"/>
            <a:ext cx="317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3200" dirty="0" smtClean="0">
                <a:solidFill>
                  <a:schemeClr val="bg1">
                    <a:lumMod val="75000"/>
                  </a:schemeClr>
                </a:solidFill>
                <a:ea typeface="微软雅黑" pitchFamily="34" charset="-122"/>
              </a:rPr>
              <a:t>第</a:t>
            </a:r>
            <a:r>
              <a:rPr lang="zh-CN" altLang="en-US" sz="3200" dirty="0">
                <a:solidFill>
                  <a:schemeClr val="bg1">
                    <a:lumMod val="75000"/>
                  </a:schemeClr>
                </a:solidFill>
                <a:ea typeface="微软雅黑" pitchFamily="34" charset="-122"/>
              </a:rPr>
              <a:t>二</a:t>
            </a:r>
            <a:r>
              <a:rPr lang="zh-CN" altLang="en-US" sz="3200" dirty="0" smtClean="0">
                <a:solidFill>
                  <a:schemeClr val="bg1">
                    <a:lumMod val="75000"/>
                  </a:schemeClr>
                </a:solidFill>
                <a:ea typeface="微软雅黑" pitchFamily="34" charset="-122"/>
              </a:rPr>
              <a:t>部分</a:t>
            </a:r>
            <a:endParaRPr lang="zh-CN" altLang="en-US" sz="3200" dirty="0">
              <a:solidFill>
                <a:schemeClr val="bg1">
                  <a:lumMod val="75000"/>
                </a:schemeClr>
              </a:solidFill>
              <a:ea typeface="微软雅黑" pitchFamily="34" charset="-122"/>
            </a:endParaRPr>
          </a:p>
        </p:txBody>
      </p:sp>
      <p:sp>
        <p:nvSpPr>
          <p:cNvPr id="7" name="Rectangle 4"/>
          <p:cNvSpPr>
            <a:spLocks noChangeArrowheads="1"/>
          </p:cNvSpPr>
          <p:nvPr/>
        </p:nvSpPr>
        <p:spPr bwMode="auto">
          <a:xfrm>
            <a:off x="8722" y="1637928"/>
            <a:ext cx="9144000" cy="1511300"/>
          </a:xfrm>
          <a:prstGeom prst="rect">
            <a:avLst/>
          </a:prstGeom>
          <a:solidFill>
            <a:srgbClr val="FF6600">
              <a:alpha val="509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Text Box 6"/>
          <p:cNvSpPr txBox="1">
            <a:spLocks noChangeArrowheads="1"/>
          </p:cNvSpPr>
          <p:nvPr/>
        </p:nvSpPr>
        <p:spPr bwMode="auto">
          <a:xfrm>
            <a:off x="2048756" y="1939043"/>
            <a:ext cx="50321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5400" dirty="0" smtClean="0">
                <a:solidFill>
                  <a:srgbClr val="002060"/>
                </a:solidFill>
                <a:latin typeface="Franklin Gothic Medium" pitchFamily="34" charset="0"/>
                <a:ea typeface="微软雅黑" pitchFamily="34" charset="-122"/>
                <a:sym typeface="Arial" charset="0"/>
              </a:rPr>
              <a:t>一个简单的例子</a:t>
            </a:r>
            <a:endParaRPr lang="zh-CN" altLang="en-US" sz="5400" dirty="0">
              <a:solidFill>
                <a:srgbClr val="002060"/>
              </a:solidFill>
              <a:latin typeface="Franklin Gothic Medium" pitchFamily="34" charset="0"/>
              <a:ea typeface="微软雅黑" pitchFamily="34" charset="-122"/>
              <a:sym typeface="Arial" charset="0"/>
            </a:endParaRPr>
          </a:p>
        </p:txBody>
      </p:sp>
    </p:spTree>
    <p:extLst>
      <p:ext uri="{BB962C8B-B14F-4D97-AF65-F5344CB8AC3E}">
        <p14:creationId xmlns:p14="http://schemas.microsoft.com/office/powerpoint/2010/main" val="310887071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4575" y="652463"/>
            <a:ext cx="57531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dirty="0">
                <a:solidFill>
                  <a:srgbClr val="002060"/>
                </a:solidFill>
                <a:latin typeface="微软雅黑" pitchFamily="34" charset="-122"/>
                <a:ea typeface="微软雅黑" pitchFamily="34" charset="-122"/>
                <a:sym typeface="Arial" charset="0"/>
              </a:rPr>
              <a:t>一个简单的例子</a:t>
            </a:r>
          </a:p>
        </p:txBody>
      </p:sp>
      <p:sp>
        <p:nvSpPr>
          <p:cNvPr id="3" name="AutoShape 4"/>
          <p:cNvSpPr>
            <a:spLocks noChangeArrowheads="1"/>
          </p:cNvSpPr>
          <p:nvPr/>
        </p:nvSpPr>
        <p:spPr bwMode="auto">
          <a:xfrm>
            <a:off x="1044575" y="1272481"/>
            <a:ext cx="7271841" cy="1870773"/>
          </a:xfrm>
          <a:prstGeom prst="roundRect">
            <a:avLst>
              <a:gd name="adj" fmla="val 16667"/>
            </a:avLst>
          </a:prstGeom>
          <a:ln/>
          <a:extLst/>
        </p:spPr>
        <p:style>
          <a:lnRef idx="2">
            <a:schemeClr val="accent5"/>
          </a:lnRef>
          <a:fillRef idx="1">
            <a:schemeClr val="lt1"/>
          </a:fillRef>
          <a:effectRef idx="0">
            <a:schemeClr val="accent5"/>
          </a:effectRef>
          <a:fontRef idx="minor">
            <a:schemeClr val="dk1"/>
          </a:fontRef>
        </p:style>
        <p:txBody>
          <a:bodyPr wrap="none" lIns="90170" tIns="46990" rIns="90170" bIns="46990" anchor="ctr"/>
          <a:lstStyle/>
          <a:p>
            <a:r>
              <a:rPr lang="zh-CN" altLang="en-US" dirty="0">
                <a:solidFill>
                  <a:srgbClr val="333333"/>
                </a:solidFill>
                <a:ea typeface="微软雅黑" pitchFamily="34" charset="-122"/>
              </a:rPr>
              <a:t>问题：</a:t>
            </a:r>
          </a:p>
          <a:p>
            <a:r>
              <a:rPr lang="zh-CN" altLang="en-US" dirty="0">
                <a:solidFill>
                  <a:srgbClr val="333333"/>
                </a:solidFill>
                <a:ea typeface="微软雅黑" pitchFamily="34" charset="-122"/>
              </a:rPr>
              <a:t>假设我们需要编写一个手机列表，并且支持对手机</a:t>
            </a:r>
            <a:r>
              <a:rPr lang="zh-CN" altLang="en-US" dirty="0" smtClean="0">
                <a:solidFill>
                  <a:srgbClr val="333333"/>
                </a:solidFill>
                <a:ea typeface="微软雅黑" pitchFamily="34" charset="-122"/>
              </a:rPr>
              <a:t>信息进行</a:t>
            </a:r>
            <a:endParaRPr lang="en-US" altLang="zh-CN" dirty="0" smtClean="0">
              <a:solidFill>
                <a:srgbClr val="333333"/>
              </a:solidFill>
              <a:ea typeface="微软雅黑" pitchFamily="34" charset="-122"/>
            </a:endParaRPr>
          </a:p>
          <a:p>
            <a:r>
              <a:rPr lang="zh-CN" altLang="en-US" dirty="0" smtClean="0">
                <a:solidFill>
                  <a:srgbClr val="333333"/>
                </a:solidFill>
                <a:ea typeface="微软雅黑" pitchFamily="34" charset="-122"/>
              </a:rPr>
              <a:t>模糊</a:t>
            </a:r>
            <a:r>
              <a:rPr lang="zh-CN" altLang="en-US" dirty="0">
                <a:solidFill>
                  <a:srgbClr val="333333"/>
                </a:solidFill>
                <a:ea typeface="微软雅黑" pitchFamily="34" charset="-122"/>
              </a:rPr>
              <a:t>搜索，并且按指定字段排序，要怎么</a:t>
            </a:r>
            <a:r>
              <a:rPr lang="zh-CN" altLang="en-US" dirty="0" smtClean="0">
                <a:solidFill>
                  <a:srgbClr val="333333"/>
                </a:solidFill>
                <a:ea typeface="微软雅黑" pitchFamily="34" charset="-122"/>
              </a:rPr>
              <a:t>实现呢</a:t>
            </a:r>
            <a:r>
              <a:rPr lang="zh-CN" altLang="en-US" dirty="0">
                <a:solidFill>
                  <a:srgbClr val="333333"/>
                </a:solidFill>
                <a:ea typeface="微软雅黑" pitchFamily="34" charset="-122"/>
              </a:rPr>
              <a:t>？</a:t>
            </a:r>
          </a:p>
        </p:txBody>
      </p:sp>
      <p:pic>
        <p:nvPicPr>
          <p:cNvPr id="4" name="Picture 5" descr="问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650" y="937689"/>
            <a:ext cx="1609725"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7836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anchor="ctr"/>
      <a:lstStyle>
        <a:defPPr>
          <a:defRPr sz="1200" dirty="0">
            <a:solidFill>
              <a:schemeClr val="bg1"/>
            </a:solidFill>
            <a:latin typeface="微软雅黑" pitchFamily="34" charset="-122"/>
            <a:ea typeface="微软雅黑" pitchFamily="34"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2703</TotalTime>
  <Words>2487</Words>
  <Application>Microsoft Macintosh PowerPoint</Application>
  <PresentationFormat>全屏显示(16:9)</PresentationFormat>
  <Paragraphs>341</Paragraphs>
  <Slides>31</Slides>
  <Notes>3</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黎瀛</dc:creator>
  <cp:lastModifiedBy>qin</cp:lastModifiedBy>
  <cp:revision>210</cp:revision>
  <dcterms:created xsi:type="dcterms:W3CDTF">2014-03-27T07:04:34Z</dcterms:created>
  <dcterms:modified xsi:type="dcterms:W3CDTF">2014-10-20T10:46:25Z</dcterms:modified>
</cp:coreProperties>
</file>