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62" r:id="rId17"/>
    <p:sldId id="298" r:id="rId18"/>
    <p:sldId id="299" r:id="rId19"/>
    <p:sldId id="300" r:id="rId20"/>
    <p:sldId id="264" r:id="rId21"/>
    <p:sldId id="263" r:id="rId22"/>
    <p:sldId id="301" r:id="rId23"/>
    <p:sldId id="265" r:id="rId24"/>
    <p:sldId id="266" r:id="rId25"/>
    <p:sldId id="267" r:id="rId26"/>
    <p:sldId id="268" r:id="rId27"/>
    <p:sldId id="302" r:id="rId28"/>
    <p:sldId id="269" r:id="rId29"/>
    <p:sldId id="303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304" r:id="rId47"/>
    <p:sldId id="286" r:id="rId48"/>
    <p:sldId id="287" r:id="rId49"/>
    <p:sldId id="288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03" autoAdjust="0"/>
  </p:normalViewPr>
  <p:slideViewPr>
    <p:cSldViewPr snapToGrid="0" snapToObjects="1">
      <p:cViewPr varScale="1">
        <p:scale>
          <a:sx n="129" d="100"/>
          <a:sy n="129" d="100"/>
        </p:scale>
        <p:origin x="-2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96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6DAFD-62B4-554A-A4A3-84B1992B5CCC}" type="datetimeFigureOut">
              <a:rPr kumimoji="1" lang="zh-CN" altLang="en-US" smtClean="0"/>
              <a:t>14-12-11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630FD-F336-E748-B2F9-9941A54854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2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Loading</a:t>
            </a:r>
          </a:p>
          <a:p>
            <a:r>
              <a:rPr kumimoji="1" lang="en-US" altLang="zh-CN" dirty="0" smtClean="0"/>
              <a:t>Parse HTML  </a:t>
            </a:r>
            <a:r>
              <a:rPr kumimoji="1" lang="zh-CN" altLang="en-US" dirty="0" smtClean="0"/>
              <a:t>浏览器执行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解析</a:t>
            </a:r>
          </a:p>
          <a:p>
            <a:r>
              <a:rPr kumimoji="1" lang="en-US" altLang="zh-CN" dirty="0" smtClean="0"/>
              <a:t>Finish Loading  </a:t>
            </a:r>
            <a:r>
              <a:rPr kumimoji="1" lang="zh-CN" altLang="en-US" dirty="0" smtClean="0"/>
              <a:t>网络请求完毕事件</a:t>
            </a:r>
          </a:p>
          <a:p>
            <a:r>
              <a:rPr kumimoji="1" lang="en-US" altLang="zh-CN" dirty="0" smtClean="0"/>
              <a:t>Receive Data  </a:t>
            </a:r>
            <a:r>
              <a:rPr kumimoji="1" lang="zh-CN" altLang="en-US" dirty="0" smtClean="0"/>
              <a:t>请求的响应数据到达事件，如果响应数据很大（拆包），可能会多次触发该事件</a:t>
            </a:r>
          </a:p>
          <a:p>
            <a:r>
              <a:rPr kumimoji="1" lang="en-US" altLang="zh-CN" dirty="0" smtClean="0"/>
              <a:t>Receive Response  </a:t>
            </a:r>
            <a:r>
              <a:rPr kumimoji="1" lang="zh-CN" altLang="en-US" dirty="0" smtClean="0"/>
              <a:t>响应头报文到达时触发</a:t>
            </a:r>
          </a:p>
          <a:p>
            <a:r>
              <a:rPr kumimoji="1" lang="en-US" altLang="zh-CN" dirty="0" smtClean="0"/>
              <a:t>Send Request  </a:t>
            </a:r>
            <a:r>
              <a:rPr kumimoji="1" lang="zh-CN" altLang="en-US" dirty="0" smtClean="0"/>
              <a:t>发送网络请求时触发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Scripting</a:t>
            </a:r>
          </a:p>
          <a:p>
            <a:r>
              <a:rPr kumimoji="1" lang="en-US" altLang="zh-CN" dirty="0" smtClean="0"/>
              <a:t>Animation Frame Fired </a:t>
            </a:r>
            <a:r>
              <a:rPr kumimoji="1" lang="zh-CN" altLang="en-US" dirty="0" smtClean="0"/>
              <a:t>一个定义好的动画帧发生并开始回调处理时触发</a:t>
            </a:r>
          </a:p>
          <a:p>
            <a:r>
              <a:rPr kumimoji="1" lang="en-US" altLang="zh-CN" dirty="0" smtClean="0"/>
              <a:t>Cancel Animation Frame  </a:t>
            </a:r>
            <a:r>
              <a:rPr kumimoji="1" lang="zh-CN" altLang="en-US" dirty="0" smtClean="0"/>
              <a:t>取消一个动画帧时触发</a:t>
            </a:r>
          </a:p>
          <a:p>
            <a:r>
              <a:rPr kumimoji="1" lang="en-US" altLang="zh-CN" dirty="0" smtClean="0"/>
              <a:t>GC Event  </a:t>
            </a:r>
            <a:r>
              <a:rPr kumimoji="1" lang="zh-CN" altLang="en-US" dirty="0" smtClean="0"/>
              <a:t>垃圾回收时触发</a:t>
            </a:r>
          </a:p>
          <a:p>
            <a:r>
              <a:rPr kumimoji="1" lang="en-US" altLang="zh-CN" dirty="0" err="1" smtClean="0"/>
              <a:t>DOMContentLoaded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当页面中的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内容加载并解析完毕时触发</a:t>
            </a:r>
          </a:p>
          <a:p>
            <a:r>
              <a:rPr kumimoji="1" lang="en-US" altLang="zh-CN" dirty="0" smtClean="0"/>
              <a:t>Evaluate Script A script was evaluated.</a:t>
            </a:r>
          </a:p>
          <a:p>
            <a:r>
              <a:rPr kumimoji="1" lang="en-US" altLang="zh-CN" dirty="0" smtClean="0"/>
              <a:t>Event 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事件类型</a:t>
            </a:r>
          </a:p>
          <a:p>
            <a:r>
              <a:rPr kumimoji="1" lang="en-US" altLang="zh-CN" dirty="0" smtClean="0"/>
              <a:t>Function Call </a:t>
            </a:r>
            <a:r>
              <a:rPr kumimoji="1" lang="zh-CN" altLang="en-US" dirty="0" smtClean="0"/>
              <a:t>只有当浏览器进入到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引擎中时触发</a:t>
            </a:r>
          </a:p>
          <a:p>
            <a:r>
              <a:rPr kumimoji="1" lang="en-US" altLang="zh-CN" dirty="0" smtClean="0"/>
              <a:t>Install Timer </a:t>
            </a:r>
            <a:r>
              <a:rPr kumimoji="1" lang="zh-CN" altLang="en-US" dirty="0" smtClean="0"/>
              <a:t>创建计时器（调用</a:t>
            </a:r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）时触发</a:t>
            </a:r>
          </a:p>
          <a:p>
            <a:r>
              <a:rPr kumimoji="1" lang="en-US" altLang="zh-CN" dirty="0" smtClean="0"/>
              <a:t>Request Animation Frame A </a:t>
            </a:r>
            <a:r>
              <a:rPr kumimoji="1" lang="en-US" altLang="zh-CN" dirty="0" err="1" smtClean="0"/>
              <a:t>requestAnimationFrame</a:t>
            </a:r>
            <a:r>
              <a:rPr kumimoji="1" lang="en-US" altLang="zh-CN" dirty="0" smtClean="0"/>
              <a:t>() call scheduled a new frame</a:t>
            </a:r>
          </a:p>
          <a:p>
            <a:r>
              <a:rPr kumimoji="1" lang="en-US" altLang="zh-CN" dirty="0" smtClean="0"/>
              <a:t>Remove Timer  </a:t>
            </a:r>
            <a:r>
              <a:rPr kumimoji="1" lang="zh-CN" altLang="en-US" dirty="0" smtClean="0"/>
              <a:t>当清除一个计时器时触发</a:t>
            </a:r>
          </a:p>
          <a:p>
            <a:r>
              <a:rPr kumimoji="1" lang="en-US" altLang="zh-CN" dirty="0" smtClean="0"/>
              <a:t>Time  </a:t>
            </a:r>
            <a:r>
              <a:rPr kumimoji="1" lang="zh-CN" altLang="en-US" dirty="0" smtClean="0"/>
              <a:t>调用</a:t>
            </a:r>
            <a:r>
              <a:rPr kumimoji="1" lang="en-US" altLang="zh-CN" dirty="0" err="1" smtClean="0"/>
              <a:t>console.time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触发</a:t>
            </a:r>
          </a:p>
          <a:p>
            <a:r>
              <a:rPr kumimoji="1" lang="en-US" altLang="zh-CN" dirty="0" smtClean="0"/>
              <a:t>Time End  </a:t>
            </a:r>
            <a:r>
              <a:rPr kumimoji="1" lang="zh-CN" altLang="en-US" dirty="0" smtClean="0"/>
              <a:t>调用</a:t>
            </a:r>
            <a:r>
              <a:rPr kumimoji="1" lang="en-US" altLang="zh-CN" dirty="0" err="1" smtClean="0"/>
              <a:t>console.timeEnd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触发</a:t>
            </a:r>
          </a:p>
          <a:p>
            <a:r>
              <a:rPr kumimoji="1" lang="en-US" altLang="zh-CN" dirty="0" smtClean="0"/>
              <a:t>Timer Fired </a:t>
            </a:r>
            <a:r>
              <a:rPr kumimoji="1" lang="zh-CN" altLang="en-US" dirty="0" smtClean="0"/>
              <a:t>定时器激活回调后触发</a:t>
            </a:r>
          </a:p>
          <a:p>
            <a:r>
              <a:rPr kumimoji="1" lang="en-US" altLang="zh-CN" dirty="0" smtClean="0"/>
              <a:t>XHR Ready State Change  </a:t>
            </a:r>
            <a:r>
              <a:rPr kumimoji="1" lang="zh-CN" altLang="en-US" dirty="0" smtClean="0"/>
              <a:t>当一个异步请求为就绪状态后触发</a:t>
            </a:r>
          </a:p>
          <a:p>
            <a:r>
              <a:rPr kumimoji="1" lang="en-US" altLang="zh-CN" dirty="0" smtClean="0"/>
              <a:t>XHR Load  </a:t>
            </a:r>
            <a:r>
              <a:rPr kumimoji="1" lang="zh-CN" altLang="en-US" dirty="0" smtClean="0"/>
              <a:t>当一个异步请求完成加载后触发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Rendering</a:t>
            </a:r>
          </a:p>
          <a:p>
            <a:r>
              <a:rPr kumimoji="1" lang="en-US" altLang="zh-CN" dirty="0" smtClean="0"/>
              <a:t>Invalidate layout </a:t>
            </a:r>
            <a:r>
              <a:rPr kumimoji="1" lang="zh-CN" altLang="en-US" dirty="0" smtClean="0"/>
              <a:t>当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更改导致页面布局失效时触发</a:t>
            </a:r>
          </a:p>
          <a:p>
            <a:r>
              <a:rPr kumimoji="1" lang="en-US" altLang="zh-CN" dirty="0" smtClean="0"/>
              <a:t>Layout  </a:t>
            </a:r>
            <a:r>
              <a:rPr kumimoji="1" lang="zh-CN" altLang="en-US" dirty="0" smtClean="0"/>
              <a:t>页面布局计算执行时触发</a:t>
            </a:r>
          </a:p>
          <a:p>
            <a:r>
              <a:rPr kumimoji="1" lang="en-US" altLang="zh-CN" dirty="0" smtClean="0"/>
              <a:t>Recalculate style Chrome</a:t>
            </a:r>
            <a:r>
              <a:rPr kumimoji="1" lang="zh-CN" altLang="en-US" dirty="0" smtClean="0"/>
              <a:t>重新计算元素样式时触发</a:t>
            </a:r>
          </a:p>
          <a:p>
            <a:r>
              <a:rPr kumimoji="1" lang="en-US" altLang="zh-CN" dirty="0" smtClean="0"/>
              <a:t>Scroll  </a:t>
            </a:r>
            <a:r>
              <a:rPr kumimoji="1" lang="zh-CN" altLang="en-US" dirty="0" smtClean="0"/>
              <a:t>内嵌的视窗滚动时触发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Painting</a:t>
            </a:r>
          </a:p>
          <a:p>
            <a:r>
              <a:rPr kumimoji="1" lang="en-US" altLang="zh-CN" dirty="0" smtClean="0"/>
              <a:t>Composite Layers  Chrome</a:t>
            </a:r>
            <a:r>
              <a:rPr kumimoji="1" lang="zh-CN" altLang="en-US" dirty="0" smtClean="0"/>
              <a:t>的渲染引擎完成图片层合并时触发</a:t>
            </a:r>
          </a:p>
          <a:p>
            <a:r>
              <a:rPr kumimoji="1" lang="en-US" altLang="zh-CN" dirty="0" smtClean="0"/>
              <a:t>Image Decode  </a:t>
            </a:r>
            <a:r>
              <a:rPr kumimoji="1" lang="zh-CN" altLang="en-US" dirty="0" smtClean="0"/>
              <a:t>一个图片资源完成解码后触发</a:t>
            </a:r>
          </a:p>
          <a:p>
            <a:r>
              <a:rPr kumimoji="1" lang="en-US" altLang="zh-CN" dirty="0" smtClean="0"/>
              <a:t>Image Resize  </a:t>
            </a:r>
            <a:r>
              <a:rPr kumimoji="1" lang="zh-CN" altLang="en-US" dirty="0" smtClean="0"/>
              <a:t>一个图片被修改尺寸后触发</a:t>
            </a:r>
          </a:p>
          <a:p>
            <a:r>
              <a:rPr kumimoji="1" lang="en-US" altLang="zh-CN" dirty="0" smtClean="0"/>
              <a:t>Paint </a:t>
            </a:r>
            <a:r>
              <a:rPr kumimoji="1" lang="zh-CN" altLang="en-US" smtClean="0"/>
              <a:t>合并后的层被绘制到对应显示区域后触发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630FD-F336-E748-B2F9-9941A54854D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353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擅长的意思就是</a:t>
            </a:r>
            <a:r>
              <a:rPr kumimoji="1" lang="en-US" altLang="zh-CN" dirty="0" smtClean="0"/>
              <a:t>GPU</a:t>
            </a:r>
            <a:r>
              <a:rPr kumimoji="1" lang="zh-CN" altLang="en-US" dirty="0" smtClean="0"/>
              <a:t>做以上事情所需花费的时间很少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630FD-F336-E748-B2F9-9941A54854D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189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Perspective</a:t>
            </a:r>
            <a:r>
              <a:rPr kumimoji="1" lang="zh-CN" altLang="en-US" dirty="0" smtClean="0"/>
              <a:t> 透视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使用了硬件加速，会将使用硬件加速的元素从当前层脱离出去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630FD-F336-E748-B2F9-9941A54854D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5162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硬件加速省去了</a:t>
            </a:r>
            <a:r>
              <a:rPr kumimoji="1" lang="en-US" altLang="zh-CN" dirty="0" smtClean="0"/>
              <a:t>Layout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Paint</a:t>
            </a:r>
            <a:r>
              <a:rPr kumimoji="1" lang="zh-CN" altLang="en-US" dirty="0" smtClean="0"/>
              <a:t>的过程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有橙色的渲染代价比较高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630FD-F336-E748-B2F9-9941A54854D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279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630FD-F336-E748-B2F9-9941A54854D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8722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是单线程的，动画会被前面脚本的执行延迟。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630FD-F336-E748-B2F9-9941A54854D5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7651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630FD-F336-E748-B2F9-9941A54854D5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603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尽可能触发靠后的过程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尽可能让每次过程执行快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下面看看针对每个过程能做哪些优化呢？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630FD-F336-E748-B2F9-9941A54854D5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092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对</a:t>
            </a:r>
            <a:r>
              <a:rPr kumimoji="1" lang="en-US" altLang="zh-CN" dirty="0" err="1" smtClean="0"/>
              <a:t>dom</a:t>
            </a:r>
            <a:r>
              <a:rPr kumimoji="1" lang="zh-CN" altLang="en-US" dirty="0" smtClean="0"/>
              <a:t>节点的样式进行修改的时候，并不是每一次修改，浏览器都会进行重新渲染，而是会积累到一定的数量，统一进行一次渲染过程。但是如果在这中间，如果进行了一些读取值的操作，由于需要准确或者数值，强制进行</a:t>
            </a:r>
            <a:r>
              <a:rPr kumimoji="1" lang="en-US" altLang="zh-CN" dirty="0" smtClean="0"/>
              <a:t>layout</a:t>
            </a:r>
            <a:r>
              <a:rPr kumimoji="1" lang="zh-CN" altLang="en-US" dirty="0" smtClean="0"/>
              <a:t>，然后再获取，这就是读取值触发</a:t>
            </a:r>
            <a:r>
              <a:rPr kumimoji="1" lang="en-US" altLang="zh-CN" dirty="0" smtClean="0"/>
              <a:t>Layout</a:t>
            </a:r>
            <a:r>
              <a:rPr kumimoji="1" lang="zh-CN" altLang="en-US" dirty="0" smtClean="0"/>
              <a:t>的真相。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630FD-F336-E748-B2F9-9941A54854D5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953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浏览计算可不可见，要比绘制他代价更高。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630FD-F336-E748-B2F9-9941A54854D5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197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如果你观察到页面上重绘区域太大了</a:t>
            </a:r>
            <a:r>
              <a:rPr kumimoji="1" lang="zh-CN" altLang="en-US" dirty="0" smtClean="0"/>
              <a:t>，可以找到具体导致重绘的容器，对其生成一个单独的</a:t>
            </a: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。</a:t>
            </a:r>
            <a:endParaRPr kumimoji="1" lang="zh-CN" alt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如果这个时候，我们给头部的再加个 </a:t>
            </a:r>
            <a:r>
              <a:rPr kumimoji="1" lang="en-US" altLang="zh-CN" dirty="0" err="1" smtClean="0"/>
              <a:t>position:fixed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，然后滚动页面时，会发现整个页面都几乎是绿色框住了， 这主要是所有具有</a:t>
            </a:r>
            <a:r>
              <a:rPr kumimoji="1" lang="en-US" altLang="zh-CN" dirty="0" smtClean="0"/>
              <a:t>fixed</a:t>
            </a:r>
            <a:r>
              <a:rPr kumimoji="1" lang="zh-CN" altLang="en-US" dirty="0" smtClean="0"/>
              <a:t>定位的元素，在页面绘制时会处于同一个渲染层级上 ，一头一尾的</a:t>
            </a:r>
            <a:r>
              <a:rPr kumimoji="1" lang="en-US" altLang="zh-CN" dirty="0" smtClean="0"/>
              <a:t>fixed</a:t>
            </a:r>
            <a:r>
              <a:rPr kumimoji="1" lang="zh-CN" altLang="en-US" dirty="0" smtClean="0"/>
              <a:t>无疑会导致整个页面进行重绘。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630FD-F336-E748-B2F9-9941A54854D5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99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、</a:t>
            </a:r>
            <a:r>
              <a:rPr kumimoji="1" lang="en-US" altLang="zh-TW" dirty="0" smtClean="0"/>
              <a:t>Show paint rectangles </a:t>
            </a:r>
            <a:r>
              <a:rPr kumimoji="1" lang="zh-TW" altLang="en-US" dirty="0" smtClean="0"/>
              <a:t>显示绘制矩形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、</a:t>
            </a:r>
            <a:r>
              <a:rPr kumimoji="1" lang="en-US" altLang="zh-TW" dirty="0" smtClean="0"/>
              <a:t>Show composited layer borders </a:t>
            </a:r>
            <a:r>
              <a:rPr kumimoji="1" lang="zh-TW" altLang="en-US" dirty="0" smtClean="0"/>
              <a:t>显示层的组合边界（注：蓝色的栅格表示的是分块）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3</a:t>
            </a:r>
            <a:r>
              <a:rPr kumimoji="1" lang="zh-TW" altLang="en-US" dirty="0" smtClean="0"/>
              <a:t>、</a:t>
            </a:r>
            <a:r>
              <a:rPr kumimoji="1" lang="en-US" altLang="zh-TW" dirty="0" smtClean="0"/>
              <a:t>Show FPS meter </a:t>
            </a:r>
            <a:r>
              <a:rPr kumimoji="1" lang="zh-TW" altLang="en-US" dirty="0" smtClean="0"/>
              <a:t>显示</a:t>
            </a:r>
            <a:r>
              <a:rPr kumimoji="1" lang="en-US" altLang="zh-TW" dirty="0" smtClean="0"/>
              <a:t>FPS</a:t>
            </a:r>
            <a:r>
              <a:rPr kumimoji="1" lang="zh-TW" altLang="en-US" dirty="0" smtClean="0"/>
              <a:t>帧频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4</a:t>
            </a:r>
            <a:r>
              <a:rPr kumimoji="1" lang="zh-TW" altLang="en-US" dirty="0" smtClean="0"/>
              <a:t>、</a:t>
            </a:r>
            <a:r>
              <a:rPr kumimoji="1" lang="en-US" altLang="zh-TW" dirty="0" smtClean="0"/>
              <a:t>Enable continuous page repainting </a:t>
            </a:r>
            <a:r>
              <a:rPr kumimoji="1" lang="zh-TW" altLang="en-US" dirty="0" smtClean="0"/>
              <a:t>开启持续绘制模式 并 检测页面绘制时间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5</a:t>
            </a:r>
            <a:r>
              <a:rPr kumimoji="1" lang="zh-TW" altLang="en-US" dirty="0" smtClean="0"/>
              <a:t>、</a:t>
            </a:r>
            <a:r>
              <a:rPr kumimoji="1" lang="en-US" altLang="zh-TW" dirty="0" smtClean="0"/>
              <a:t>Show potential scroll bottlenecks </a:t>
            </a:r>
            <a:r>
              <a:rPr kumimoji="1" lang="zh-TW" altLang="en-US" dirty="0" smtClean="0"/>
              <a:t>显示潜在的滚动瓶颈。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630FD-F336-E748-B2F9-9941A54854D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004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630FD-F336-E748-B2F9-9941A54854D5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222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Composite</a:t>
            </a:r>
            <a:r>
              <a:rPr kumimoji="1" lang="zh-CN" altLang="en-US" dirty="0" smtClean="0"/>
              <a:t>阶段就是把</a:t>
            </a:r>
            <a:r>
              <a:rPr kumimoji="1" lang="en-US" altLang="zh-CN" dirty="0" smtClean="0"/>
              <a:t>Paint</a:t>
            </a:r>
            <a:r>
              <a:rPr kumimoji="1" lang="zh-CN" altLang="en-US" dirty="0" smtClean="0"/>
              <a:t>好的位图上传到</a:t>
            </a:r>
            <a:r>
              <a:rPr kumimoji="1" lang="en-US" altLang="zh-CN" dirty="0" smtClean="0"/>
              <a:t>GPU</a:t>
            </a:r>
            <a:r>
              <a:rPr kumimoji="1" lang="zh-CN" altLang="en-US" dirty="0" smtClean="0"/>
              <a:t>显示到屏幕上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做一些位移旋转改变透明度的动画，你都可以通过</a:t>
            </a:r>
            <a:r>
              <a:rPr kumimoji="1" lang="en-US" altLang="zh-CN" dirty="0" smtClean="0"/>
              <a:t>transform</a:t>
            </a:r>
            <a:r>
              <a:rPr kumimoji="1" lang="zh-CN" altLang="en-US" dirty="0" smtClean="0"/>
              <a:t>的方法进行，可以避免</a:t>
            </a:r>
            <a:r>
              <a:rPr kumimoji="1" lang="en-US" altLang="zh-CN" dirty="0" smtClean="0"/>
              <a:t>Layout</a:t>
            </a:r>
            <a:r>
              <a:rPr kumimoji="1" lang="zh-CN" altLang="en-US" dirty="0" smtClean="0"/>
              <a:t>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以淘宝网站做例子</a:t>
            </a:r>
            <a:endParaRPr kumimoji="1" lang="en-US" altLang="zh-CN" dirty="0" smtClean="0"/>
          </a:p>
          <a:p>
            <a:r>
              <a:rPr kumimoji="1" lang="zh-CN" altLang="en-US" dirty="0" smtClean="0"/>
              <a:t>硬件加速好用，但是也不要滥用。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z-index</a:t>
            </a:r>
            <a:r>
              <a:rPr kumimoji="1" lang="zh-CN" altLang="en-US" dirty="0" smtClean="0"/>
              <a:t>高于</a:t>
            </a: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会生成一个单独</a:t>
            </a: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的原因是，浏览器虽然可以对层进行合并，但是无法对穿插的层进行合并。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做完动画或者操作以后，我们可以使用</a:t>
            </a:r>
            <a:r>
              <a:rPr kumimoji="1" lang="en-US" altLang="zh-CN" dirty="0" smtClean="0"/>
              <a:t>show</a:t>
            </a:r>
            <a:r>
              <a:rPr kumimoji="1" lang="en-US" altLang="zh-CN" baseline="0" dirty="0" smtClean="0"/>
              <a:t> composited layer borders</a:t>
            </a:r>
            <a:r>
              <a:rPr kumimoji="1" lang="zh-CN" altLang="en-US" baseline="0" dirty="0" smtClean="0"/>
              <a:t>去查看一下是否有意外的</a:t>
            </a:r>
            <a:r>
              <a:rPr kumimoji="1" lang="en-US" altLang="zh-CN" baseline="0" dirty="0" smtClean="0"/>
              <a:t>Layer</a:t>
            </a:r>
            <a:r>
              <a:rPr kumimoji="1" lang="zh-CN" altLang="en-US" baseline="0" dirty="0" smtClean="0"/>
              <a:t>生成。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630FD-F336-E748-B2F9-9941A54854D5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6443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Scroll</a:t>
            </a:r>
            <a:r>
              <a:rPr kumimoji="1" lang="zh-CN" altLang="en-US" dirty="0" smtClean="0"/>
              <a:t>和动画也是息息相关的，比如一些视差动画，都是通过结合</a:t>
            </a:r>
            <a:r>
              <a:rPr kumimoji="1" lang="en-US" altLang="zh-CN" dirty="0" smtClean="0"/>
              <a:t>scroll</a:t>
            </a:r>
            <a:r>
              <a:rPr kumimoji="1" lang="zh-CN" altLang="en-US" dirty="0" smtClean="0"/>
              <a:t>进行开发的。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Scroll</a:t>
            </a:r>
            <a:r>
              <a:rPr kumimoji="1" lang="zh-CN" altLang="en-US" dirty="0" smtClean="0"/>
              <a:t>触发的频率在不同的浏览器和设备上触发频率也是不尽相同的，有间隔特别短，也有间隔特别长的。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我们不应该在每次</a:t>
            </a:r>
            <a:r>
              <a:rPr kumimoji="1" lang="en-US" altLang="zh-CN" dirty="0" smtClean="0"/>
              <a:t>scroll</a:t>
            </a:r>
            <a:r>
              <a:rPr kumimoji="1" lang="zh-CN" altLang="en-US" dirty="0" smtClean="0"/>
              <a:t>的操作中做太多与样式相关的操作。在滚动的时候，只需要记录下有用的信息。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Zepto</a:t>
            </a:r>
            <a:r>
              <a:rPr kumimoji="1" lang="zh-CN" altLang="en-US" dirty="0" smtClean="0"/>
              <a:t>就是将所有的</a:t>
            </a:r>
            <a:r>
              <a:rPr kumimoji="1" lang="zh-CN" altLang="en-US" dirty="0" smtClean="0"/>
              <a:t>所有的</a:t>
            </a:r>
            <a:r>
              <a:rPr kumimoji="1" lang="en-US" altLang="zh-CN" dirty="0" smtClean="0"/>
              <a:t>touch</a:t>
            </a:r>
            <a:r>
              <a:rPr kumimoji="1" lang="zh-CN" altLang="en-US" dirty="0" smtClean="0"/>
              <a:t>事件代理在</a:t>
            </a:r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上，导致性能降低。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630FD-F336-E748-B2F9-9941A54854D5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071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630FD-F336-E748-B2F9-9941A54854D5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1918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加载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630FD-F336-E748-B2F9-9941A54854D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807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根据页面上的标签节点生成一棵</a:t>
            </a:r>
            <a:r>
              <a:rPr kumimoji="1" lang="en-US" altLang="zh-CN" dirty="0" err="1" smtClean="0"/>
              <a:t>dom</a:t>
            </a:r>
            <a:r>
              <a:rPr kumimoji="1" lang="zh-CN" altLang="en-US" dirty="0" smtClean="0"/>
              <a:t>树，分析</a:t>
            </a:r>
            <a:r>
              <a:rPr kumimoji="1" lang="en-US" altLang="zh-CN" dirty="0" smtClean="0"/>
              <a:t>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630FD-F336-E748-B2F9-9941A54854D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5368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分析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，生成渲染树（右侧），渲染树和</a:t>
            </a:r>
            <a:r>
              <a:rPr kumimoji="1" lang="en-US" altLang="zh-CN" dirty="0" err="1" smtClean="0"/>
              <a:t>dom</a:t>
            </a:r>
            <a:r>
              <a:rPr kumimoji="1" lang="zh-CN" altLang="en-US" dirty="0" smtClean="0"/>
              <a:t>树不是一一对应的，不显示的东西不会暂时不会生成到渲染树上。计算样式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630FD-F336-E748-B2F9-9941A54854D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562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开始绘制渲染工作，进入下一步</a:t>
            </a:r>
            <a:r>
              <a:rPr kumimoji="1" lang="en-US" altLang="zh-CN" dirty="0" smtClean="0"/>
              <a:t>Layout</a:t>
            </a:r>
            <a:r>
              <a:rPr kumimoji="1" lang="zh-CN" altLang="en-US" dirty="0" smtClean="0"/>
              <a:t>，将渲染树上的每个节点，根据他的宽度高度盒模型相关的一些属性，计算出他的位置，来生成一个盒子。确定每个元素的位置和大小。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630FD-F336-E748-B2F9-9941A54854D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9939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浏览器对每个区域进行填充，生成一个位图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630FD-F336-E748-B2F9-9941A54854D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906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将位图从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传递给</a:t>
            </a:r>
            <a:r>
              <a:rPr kumimoji="1" lang="en-US" altLang="zh-CN" dirty="0" smtClean="0"/>
              <a:t>GPU</a:t>
            </a:r>
            <a:r>
              <a:rPr kumimoji="1" lang="zh-CN" altLang="en-US" dirty="0" smtClean="0"/>
              <a:t>，由</a:t>
            </a:r>
            <a:r>
              <a:rPr kumimoji="1" lang="en-US" altLang="zh-CN" dirty="0" smtClean="0"/>
              <a:t>GPU</a:t>
            </a:r>
            <a:r>
              <a:rPr kumimoji="1" lang="zh-CN" altLang="en-US" dirty="0" smtClean="0"/>
              <a:t>将位图渲染到屏幕上，叫做合成层。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630FD-F336-E748-B2F9-9941A54854D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56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分析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生成</a:t>
            </a:r>
            <a:r>
              <a:rPr kumimoji="1" lang="en-US" altLang="zh-CN" dirty="0" err="1" smtClean="0"/>
              <a:t>dom</a:t>
            </a:r>
            <a:r>
              <a:rPr kumimoji="1" lang="zh-CN" altLang="en-US" dirty="0" smtClean="0"/>
              <a:t>树</a:t>
            </a:r>
            <a:r>
              <a:rPr kumimoji="1" lang="en-US" altLang="zh-CN" dirty="0" smtClean="0"/>
              <a:t> -&gt;</a:t>
            </a:r>
            <a:r>
              <a:rPr kumimoji="1" lang="zh-CN" altLang="en-US" dirty="0" smtClean="0"/>
              <a:t> 计算样式</a:t>
            </a:r>
            <a:r>
              <a:rPr kumimoji="1" lang="en-US" altLang="zh-CN" dirty="0" smtClean="0"/>
              <a:t> -&gt;</a:t>
            </a:r>
            <a:r>
              <a:rPr kumimoji="1" lang="zh-CN" altLang="en-US" dirty="0" smtClean="0"/>
              <a:t> 生成渲染树 </a:t>
            </a:r>
            <a:r>
              <a:rPr kumimoji="1" lang="en-US" altLang="zh-CN" dirty="0" smtClean="0"/>
              <a:t>-&gt;</a:t>
            </a:r>
            <a:r>
              <a:rPr kumimoji="1" lang="en-US" altLang="zh-CN" baseline="0" dirty="0" smtClean="0"/>
              <a:t> </a:t>
            </a:r>
            <a:r>
              <a:rPr kumimoji="1" lang="zh-CN" altLang="en-US" dirty="0" smtClean="0"/>
              <a:t>计算位置大小</a:t>
            </a:r>
            <a:r>
              <a:rPr kumimoji="1" lang="en-US" altLang="zh-CN" dirty="0" smtClean="0"/>
              <a:t> -&gt;</a:t>
            </a:r>
            <a:r>
              <a:rPr kumimoji="1" lang="zh-CN" altLang="en-US" dirty="0" smtClean="0"/>
              <a:t> 进行填充 </a:t>
            </a:r>
            <a:r>
              <a:rPr kumimoji="1" lang="en-US" altLang="zh-CN" dirty="0" smtClean="0"/>
              <a:t>-&gt;</a:t>
            </a:r>
            <a:r>
              <a:rPr kumimoji="1" lang="en-US" altLang="zh-CN" baseline="0" dirty="0" smtClean="0"/>
              <a:t> </a:t>
            </a:r>
            <a:r>
              <a:rPr kumimoji="1" lang="zh-CN" altLang="en-US" baseline="0" dirty="0" smtClean="0"/>
              <a:t>生成位图 </a:t>
            </a:r>
            <a:r>
              <a:rPr kumimoji="1" lang="en-US" altLang="zh-CN" baseline="0" dirty="0" smtClean="0"/>
              <a:t>-&gt; CPU</a:t>
            </a:r>
            <a:r>
              <a:rPr kumimoji="1" lang="zh-CN" altLang="en-US" baseline="0" dirty="0" smtClean="0"/>
              <a:t>传送到</a:t>
            </a:r>
            <a:r>
              <a:rPr kumimoji="1" lang="en-US" altLang="zh-CN" baseline="0" dirty="0" smtClean="0"/>
              <a:t>GPU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-&gt; </a:t>
            </a:r>
            <a:r>
              <a:rPr kumimoji="1" lang="zh-CN" altLang="en-US" baseline="0" dirty="0" smtClean="0"/>
              <a:t>显示到屏幕</a:t>
            </a:r>
            <a:endParaRPr kumimoji="1" lang="en-US" altLang="zh-CN" baseline="0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改变宽高大小等位置样式会触发</a:t>
            </a:r>
            <a:r>
              <a:rPr kumimoji="1" lang="en-US" altLang="zh-CN" dirty="0" smtClean="0"/>
              <a:t> layout</a:t>
            </a:r>
          </a:p>
          <a:p>
            <a:r>
              <a:rPr kumimoji="1" lang="zh-CN" altLang="en-US" dirty="0" smtClean="0"/>
              <a:t>改变颜色</a:t>
            </a:r>
            <a:r>
              <a:rPr kumimoji="1" lang="en-US" altLang="zh-CN" dirty="0" smtClean="0"/>
              <a:t> box-shadow</a:t>
            </a:r>
            <a:r>
              <a:rPr kumimoji="1" lang="zh-CN" altLang="en-US" dirty="0" smtClean="0"/>
              <a:t>等属性会触发</a:t>
            </a:r>
            <a:r>
              <a:rPr kumimoji="1" lang="en-US" altLang="zh-CN" dirty="0" smtClean="0"/>
              <a:t> paint</a:t>
            </a:r>
          </a:p>
          <a:p>
            <a:r>
              <a:rPr kumimoji="1" lang="zh-CN" altLang="en-US" dirty="0" smtClean="0"/>
              <a:t>改变透明度 位移 会触发</a:t>
            </a:r>
            <a:r>
              <a:rPr kumimoji="1" lang="en-US" altLang="zh-CN" dirty="0" smtClean="0"/>
              <a:t> composite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触发某一个阶段，其后面的阶段也必然会被触发，所以触发的阶段越前，代价越大。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630FD-F336-E748-B2F9-9941A54854D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162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cxnSp>
        <p:nvCxnSpPr>
          <p:cNvPr id="8" name="直线连接符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14-12-10</a:t>
            </a:fld>
            <a:endParaRPr lang="en-US"/>
          </a:p>
        </p:txBody>
      </p:sp>
      <p:sp>
        <p:nvSpPr>
          <p:cNvPr id="16" name="幻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14-12-10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14-12-10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14-12-10</a:t>
            </a:fld>
            <a:endParaRPr lang="en-US"/>
          </a:p>
        </p:txBody>
      </p:sp>
      <p:sp>
        <p:nvSpPr>
          <p:cNvPr id="15" name="幻灯片编号占位符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14-12-10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7" name="直线连接符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14-12-10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14-12-10</a:t>
            </a:fld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10" name="直线连接符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14-12-10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14-12-10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14-12-10</a:t>
            </a:fld>
            <a:endParaRPr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14-12-10</a:t>
            </a:fld>
            <a:endParaRPr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14-12-10</a:t>
            </a:fld>
            <a:endParaRPr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张林 </a:t>
            </a:r>
            <a:r>
              <a:rPr kumimoji="1" lang="en-US" altLang="zh-CN" dirty="0" smtClean="0"/>
              <a:t>2014-12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高性能动画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1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Layout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929" y="1762526"/>
            <a:ext cx="6652871" cy="36048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09" y="2566112"/>
            <a:ext cx="3378200" cy="3975100"/>
          </a:xfrm>
          <a:prstGeom prst="rect">
            <a:avLst/>
          </a:prstGeom>
        </p:spPr>
      </p:pic>
      <p:sp>
        <p:nvSpPr>
          <p:cNvPr id="6" name="左箭头 5"/>
          <p:cNvSpPr/>
          <p:nvPr/>
        </p:nvSpPr>
        <p:spPr>
          <a:xfrm>
            <a:off x="1617222" y="5005225"/>
            <a:ext cx="1140985" cy="540703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87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Paint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66" y="1790700"/>
            <a:ext cx="5524500" cy="3276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66" y="2330783"/>
            <a:ext cx="3365500" cy="3962400"/>
          </a:xfrm>
          <a:prstGeom prst="rect">
            <a:avLst/>
          </a:prstGeom>
        </p:spPr>
      </p:pic>
      <p:sp>
        <p:nvSpPr>
          <p:cNvPr id="6" name="左箭头 5"/>
          <p:cNvSpPr/>
          <p:nvPr/>
        </p:nvSpPr>
        <p:spPr>
          <a:xfrm>
            <a:off x="2758207" y="5183806"/>
            <a:ext cx="1140985" cy="540703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36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omposite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790" y="1939954"/>
            <a:ext cx="5943600" cy="2171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76" y="2406249"/>
            <a:ext cx="3340100" cy="3949700"/>
          </a:xfrm>
          <a:prstGeom prst="rect">
            <a:avLst/>
          </a:prstGeom>
        </p:spPr>
      </p:pic>
      <p:sp>
        <p:nvSpPr>
          <p:cNvPr id="6" name="左箭头 5"/>
          <p:cNvSpPr/>
          <p:nvPr/>
        </p:nvSpPr>
        <p:spPr>
          <a:xfrm>
            <a:off x="2460560" y="5464078"/>
            <a:ext cx="1140985" cy="540703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07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渲染过程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31" y="1709264"/>
            <a:ext cx="6996869" cy="424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79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Css</a:t>
            </a:r>
            <a:r>
              <a:rPr kumimoji="1" lang="en-US" altLang="zh-CN" dirty="0" smtClean="0"/>
              <a:t> style</a:t>
            </a:r>
            <a:r>
              <a:rPr kumimoji="1" lang="zh-CN" altLang="en-US" dirty="0" smtClean="0"/>
              <a:t>的影响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467" y="271452"/>
            <a:ext cx="4479464" cy="61673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4511" y="5942774"/>
            <a:ext cx="249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csstriggers.com</a:t>
            </a:r>
            <a:r>
              <a:rPr kumimoji="1" lang="en-US" altLang="zh-CN" dirty="0"/>
              <a:t>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68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渲染主要三阶段：</a:t>
            </a:r>
            <a:r>
              <a:rPr kumimoji="1" lang="en-US" altLang="zh-CN" dirty="0"/>
              <a:t>Layout</a:t>
            </a:r>
            <a:r>
              <a:rPr kumimoji="1" lang="zh-CN" altLang="en-US" dirty="0"/>
              <a:t>计算范围，</a:t>
            </a:r>
            <a:r>
              <a:rPr kumimoji="1" lang="en-US" altLang="zh-CN" dirty="0"/>
              <a:t>Paint</a:t>
            </a:r>
            <a:r>
              <a:rPr kumimoji="1" lang="zh-CN" altLang="en-US" dirty="0"/>
              <a:t>计算展现，</a:t>
            </a:r>
            <a:r>
              <a:rPr kumimoji="1" lang="en-US" altLang="zh-CN" dirty="0"/>
              <a:t>Composite</a:t>
            </a:r>
            <a:r>
              <a:rPr kumimoji="1" lang="zh-CN" altLang="en-US" dirty="0"/>
              <a:t>合成</a:t>
            </a:r>
            <a:r>
              <a:rPr kumimoji="1" lang="en-US" altLang="zh-CN" dirty="0"/>
              <a:t>Bitmap</a:t>
            </a:r>
          </a:p>
          <a:p>
            <a:r>
              <a:rPr kumimoji="1" lang="zh-CN" altLang="en-US" dirty="0"/>
              <a:t>修改不同</a:t>
            </a:r>
            <a:r>
              <a:rPr kumimoji="1" lang="en-US" altLang="zh-CN" dirty="0"/>
              <a:t>CSS</a:t>
            </a:r>
            <a:r>
              <a:rPr kumimoji="1" lang="zh-CN" altLang="en-US" dirty="0"/>
              <a:t>属性会触发</a:t>
            </a:r>
            <a:r>
              <a:rPr kumimoji="1" lang="zh-CN" altLang="en-US" dirty="0" smtClean="0"/>
              <a:t>不同阶段</a:t>
            </a:r>
            <a:endParaRPr kumimoji="1" lang="zh-CN" altLang="en-US" dirty="0"/>
          </a:p>
          <a:p>
            <a:r>
              <a:rPr kumimoji="1" lang="zh-CN" altLang="en-US" dirty="0"/>
              <a:t>触发的阶段越前，渲染的代价越高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渲染小结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11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tr-TR" altLang="zh-CN" dirty="0" smtClean="0"/>
              <a:t>GPU</a:t>
            </a:r>
          </a:p>
          <a:p>
            <a:r>
              <a:rPr kumimoji="1" lang="tr-TR" altLang="zh-CN" dirty="0" err="1" smtClean="0"/>
              <a:t>Layers</a:t>
            </a:r>
            <a:endParaRPr kumimoji="1" lang="tr-TR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硬件加速</a:t>
            </a:r>
          </a:p>
        </p:txBody>
      </p:sp>
    </p:spTree>
    <p:extLst>
      <p:ext uri="{BB962C8B-B14F-4D97-AF65-F5344CB8AC3E}">
        <p14:creationId xmlns:p14="http://schemas.microsoft.com/office/powerpoint/2010/main" val="3725548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术语：</a:t>
            </a:r>
            <a:r>
              <a:rPr kumimoji="1" lang="en-US" altLang="zh-CN" dirty="0"/>
              <a:t>texture</a:t>
            </a:r>
            <a:r>
              <a:rPr kumimoji="1" lang="zh-CN" altLang="en-US" dirty="0"/>
              <a:t>。可看做房在</a:t>
            </a:r>
            <a:r>
              <a:rPr kumimoji="1" lang="en-US" altLang="zh-CN" dirty="0"/>
              <a:t>GPU</a:t>
            </a:r>
            <a:r>
              <a:rPr kumimoji="1" lang="zh-CN" altLang="en-US" dirty="0"/>
              <a:t>上的位图</a:t>
            </a:r>
            <a:endParaRPr kumimoji="1" lang="en-US" altLang="zh-CN" dirty="0"/>
          </a:p>
          <a:p>
            <a:r>
              <a:rPr kumimoji="1" lang="en-US" altLang="zh-CN" dirty="0"/>
              <a:t>GPU</a:t>
            </a:r>
            <a:r>
              <a:rPr kumimoji="1" lang="zh-CN" altLang="en-US" dirty="0"/>
              <a:t>擅长对</a:t>
            </a:r>
            <a:r>
              <a:rPr kumimoji="1" lang="en-US" altLang="zh-CN" dirty="0"/>
              <a:t>texture</a:t>
            </a:r>
            <a:r>
              <a:rPr kumimoji="1" lang="zh-CN" altLang="en-US" dirty="0"/>
              <a:t>进行偏移，放大缩小，旋转，更改透明度。</a:t>
            </a:r>
            <a:endParaRPr kumimoji="1" lang="tr-TR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GPU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98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浏览器根据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属性为元素生成</a:t>
            </a:r>
            <a:r>
              <a:rPr kumimoji="1" lang="en-US" altLang="zh-CN" dirty="0" smtClean="0"/>
              <a:t>Layers</a:t>
            </a:r>
          </a:p>
          <a:p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Layers</a:t>
            </a:r>
            <a:r>
              <a:rPr kumimoji="1" lang="zh-CN" altLang="en-US" dirty="0" smtClean="0"/>
              <a:t>作为</a:t>
            </a:r>
            <a:r>
              <a:rPr kumimoji="1" lang="en-US" altLang="zh-CN" dirty="0" smtClean="0"/>
              <a:t>texture</a:t>
            </a:r>
            <a:r>
              <a:rPr kumimoji="1" lang="zh-CN" altLang="en-US" dirty="0" smtClean="0"/>
              <a:t>上传到</a:t>
            </a:r>
            <a:r>
              <a:rPr kumimoji="1" lang="en-US" altLang="zh-CN" dirty="0" smtClean="0"/>
              <a:t>GPU</a:t>
            </a:r>
          </a:p>
          <a:p>
            <a:r>
              <a:rPr kumimoji="1" lang="zh-CN" altLang="en-US" dirty="0" smtClean="0"/>
              <a:t>当改变</a:t>
            </a: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transform, opacity</a:t>
            </a:r>
            <a:r>
              <a:rPr kumimoji="1" lang="zh-CN" altLang="en-US" dirty="0" smtClean="0"/>
              <a:t>属性时，渲染会跳过</a:t>
            </a:r>
            <a:r>
              <a:rPr kumimoji="1" lang="en-US" altLang="zh-CN" dirty="0" smtClean="0"/>
              <a:t>Layout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paint</a:t>
            </a:r>
            <a:r>
              <a:rPr kumimoji="1" lang="zh-CN" altLang="en-US" dirty="0" smtClean="0"/>
              <a:t>阶段，直接通知</a:t>
            </a:r>
            <a:r>
              <a:rPr kumimoji="1" lang="en-US" altLang="zh-CN" dirty="0" smtClean="0"/>
              <a:t>GPU</a:t>
            </a:r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做变换。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214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3d</a:t>
            </a:r>
            <a:r>
              <a:rPr kumimoji="1" lang="zh-TW" altLang="en-US" dirty="0"/>
              <a:t>或</a:t>
            </a:r>
            <a:r>
              <a:rPr kumimoji="1" lang="en-US" altLang="zh-TW" dirty="0"/>
              <a:t>perspective transform</a:t>
            </a:r>
            <a:r>
              <a:rPr kumimoji="1" lang="zh-TW" altLang="en-US" dirty="0"/>
              <a:t>属性</a:t>
            </a:r>
          </a:p>
          <a:p>
            <a:r>
              <a:rPr kumimoji="1" lang="zh-TW" altLang="en-US" dirty="0"/>
              <a:t>使用</a:t>
            </a:r>
            <a:r>
              <a:rPr kumimoji="1" lang="en-US" altLang="zh-TW" dirty="0"/>
              <a:t>animation, transition</a:t>
            </a:r>
            <a:r>
              <a:rPr kumimoji="1" lang="zh-TW" altLang="en-US" dirty="0"/>
              <a:t>改变</a:t>
            </a:r>
            <a:r>
              <a:rPr kumimoji="1" lang="en-US" altLang="zh-TW" dirty="0"/>
              <a:t>opacity, transform</a:t>
            </a:r>
            <a:r>
              <a:rPr kumimoji="1" lang="zh-TW" altLang="en-US" dirty="0"/>
              <a:t>的元素</a:t>
            </a:r>
          </a:p>
          <a:p>
            <a:r>
              <a:rPr kumimoji="1" lang="en-US" altLang="zh-TW" dirty="0"/>
              <a:t>video</a:t>
            </a:r>
          </a:p>
          <a:p>
            <a:r>
              <a:rPr kumimoji="1" lang="en-US" altLang="zh-TW" dirty="0"/>
              <a:t>canvas</a:t>
            </a:r>
          </a:p>
          <a:p>
            <a:r>
              <a:rPr kumimoji="1" lang="en-US" altLang="zh-TW" dirty="0"/>
              <a:t>flash</a:t>
            </a:r>
          </a:p>
          <a:p>
            <a:r>
              <a:rPr kumimoji="1" lang="en-US" altLang="zh-TW" dirty="0"/>
              <a:t>CSS filters</a:t>
            </a:r>
          </a:p>
          <a:p>
            <a:r>
              <a:rPr kumimoji="1" lang="zh-TW" altLang="en-US" dirty="0"/>
              <a:t>覆盖在</a:t>
            </a:r>
            <a:r>
              <a:rPr kumimoji="1" lang="en-US" altLang="zh-TW" dirty="0"/>
              <a:t>Layer</a:t>
            </a:r>
            <a:r>
              <a:rPr kumimoji="1" lang="zh-TW" altLang="en-US" dirty="0"/>
              <a:t>上的元素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的触发条件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92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准备知识</a:t>
            </a:r>
            <a:endParaRPr kumimoji="1" lang="en-US" altLang="zh-CN" dirty="0" smtClean="0"/>
          </a:p>
          <a:p>
            <a:r>
              <a:rPr kumimoji="1" lang="zh-CN" altLang="en-US" dirty="0" smtClean="0"/>
              <a:t>高性能动画</a:t>
            </a:r>
            <a:endParaRPr kumimoji="1" lang="en-US" altLang="zh-CN" dirty="0" smtClean="0"/>
          </a:p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760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444188"/>
            <a:ext cx="8229600" cy="1219200"/>
          </a:xfrm>
        </p:spPr>
        <p:txBody>
          <a:bodyPr/>
          <a:lstStyle/>
          <a:p>
            <a:pPr algn="ctr"/>
            <a:r>
              <a:rPr kumimoji="1" lang="zh-CN" altLang="en-US" dirty="0"/>
              <a:t>加速与非加速的对比</a:t>
            </a:r>
          </a:p>
        </p:txBody>
      </p:sp>
    </p:spTree>
    <p:extLst>
      <p:ext uri="{BB962C8B-B14F-4D97-AF65-F5344CB8AC3E}">
        <p14:creationId xmlns:p14="http://schemas.microsoft.com/office/powerpoint/2010/main" val="214743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84147" y="446452"/>
            <a:ext cx="4226604" cy="6022143"/>
          </a:xfrm>
          <a:prstGeom prst="roundRect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63" y="559168"/>
            <a:ext cx="3718495" cy="5740767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663151" y="446452"/>
            <a:ext cx="4226604" cy="6022143"/>
          </a:xfrm>
          <a:prstGeom prst="roundRect">
            <a:avLst/>
          </a:prstGeom>
          <a:solidFill>
            <a:schemeClr val="tx1"/>
          </a:solidFill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089" y="853219"/>
            <a:ext cx="4025052" cy="507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5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CPU</a:t>
            </a:r>
            <a:r>
              <a:rPr kumimoji="1" lang="zh-TW" altLang="en-US" dirty="0"/>
              <a:t>进行</a:t>
            </a:r>
            <a:r>
              <a:rPr kumimoji="1" lang="en-US" altLang="zh-TW" dirty="0"/>
              <a:t>Layout, Paint</a:t>
            </a:r>
            <a:r>
              <a:rPr kumimoji="1" lang="zh-TW" altLang="en-US" dirty="0"/>
              <a:t>的时间</a:t>
            </a:r>
          </a:p>
          <a:p>
            <a:r>
              <a:rPr kumimoji="1" lang="en-US" altLang="zh-TW" dirty="0"/>
              <a:t>CPU</a:t>
            </a:r>
            <a:r>
              <a:rPr kumimoji="1" lang="zh-TW" altLang="en-US" dirty="0"/>
              <a:t>向</a:t>
            </a:r>
            <a:r>
              <a:rPr kumimoji="1" lang="en-US" altLang="zh-TW" dirty="0"/>
              <a:t>GPU</a:t>
            </a:r>
            <a:r>
              <a:rPr kumimoji="1" lang="zh-TW" altLang="en-US" dirty="0"/>
              <a:t>传输位图的时间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节省了哪些时间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33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344975"/>
            <a:ext cx="8229600" cy="1219200"/>
          </a:xfrm>
        </p:spPr>
        <p:txBody>
          <a:bodyPr/>
          <a:lstStyle/>
          <a:p>
            <a:pPr algn="ctr"/>
            <a:r>
              <a:rPr kumimoji="1" lang="zh-CN" altLang="en-US" dirty="0"/>
              <a:t>高性能动画</a:t>
            </a:r>
          </a:p>
        </p:txBody>
      </p:sp>
    </p:spTree>
    <p:extLst>
      <p:ext uri="{BB962C8B-B14F-4D97-AF65-F5344CB8AC3E}">
        <p14:creationId xmlns:p14="http://schemas.microsoft.com/office/powerpoint/2010/main" val="1844755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jQuery</a:t>
            </a:r>
            <a:r>
              <a:rPr kumimoji="1" lang="en-US" altLang="zh-CN" dirty="0"/>
              <a:t> animation: </a:t>
            </a:r>
            <a:r>
              <a:rPr kumimoji="1" lang="en-US" altLang="zh-CN" dirty="0" err="1"/>
              <a:t>setTimeout</a:t>
            </a:r>
            <a:r>
              <a:rPr kumimoji="1" lang="en-US" altLang="zh-CN" dirty="0"/>
              <a:t>, top/left</a:t>
            </a:r>
          </a:p>
          <a:p>
            <a:r>
              <a:rPr kumimoji="1" lang="en-US" altLang="zh-CN" dirty="0" smtClean="0"/>
              <a:t>Css3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animation</a:t>
            </a:r>
            <a:r>
              <a:rPr kumimoji="1" lang="en-US" altLang="zh-CN" dirty="0"/>
              <a:t>, transition, transform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如何实现一个动画</a:t>
            </a:r>
          </a:p>
        </p:txBody>
      </p:sp>
    </p:spTree>
    <p:extLst>
      <p:ext uri="{BB962C8B-B14F-4D97-AF65-F5344CB8AC3E}">
        <p14:creationId xmlns:p14="http://schemas.microsoft.com/office/powerpoint/2010/main" val="189202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不同国家屏幕刷新频率规格不同，有的国家的为</a:t>
            </a:r>
            <a:r>
              <a:rPr kumimoji="1" lang="en-US" altLang="zh-CN" dirty="0"/>
              <a:t>60FPS, </a:t>
            </a:r>
            <a:r>
              <a:rPr kumimoji="1" lang="zh-CN" altLang="en-US" dirty="0"/>
              <a:t>部分国家，如</a:t>
            </a:r>
            <a:r>
              <a:rPr kumimoji="1" lang="en-US" altLang="zh-CN" dirty="0"/>
              <a:t>UK</a:t>
            </a:r>
            <a:r>
              <a:rPr kumimoji="1" lang="zh-CN" altLang="en-US" dirty="0"/>
              <a:t>，为</a:t>
            </a:r>
            <a:r>
              <a:rPr kumimoji="1" lang="en-US" altLang="zh-CN" dirty="0" smtClean="0"/>
              <a:t>50FPS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大部分国家都是</a:t>
            </a:r>
            <a:r>
              <a:rPr kumimoji="1" lang="en-US" altLang="zh-CN" dirty="0" smtClean="0"/>
              <a:t>60FPS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屏幕刷新率</a:t>
            </a:r>
          </a:p>
        </p:txBody>
      </p:sp>
    </p:spTree>
    <p:extLst>
      <p:ext uri="{BB962C8B-B14F-4D97-AF65-F5344CB8AC3E}">
        <p14:creationId xmlns:p14="http://schemas.microsoft.com/office/powerpoint/2010/main" val="40709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60FPS</a:t>
            </a:r>
          </a:p>
          <a:p>
            <a:pPr marL="0" indent="0">
              <a:buNone/>
            </a:pPr>
            <a:r>
              <a:rPr kumimoji="1" lang="en-US" altLang="zh-CN" dirty="0" smtClean="0"/>
              <a:t>1000/60 = 16.7ms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高性能动画的指标</a:t>
            </a:r>
          </a:p>
        </p:txBody>
      </p:sp>
    </p:spTree>
    <p:extLst>
      <p:ext uri="{BB962C8B-B14F-4D97-AF65-F5344CB8AC3E}">
        <p14:creationId xmlns:p14="http://schemas.microsoft.com/office/powerpoint/2010/main" val="387745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绘制的时机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绘制一帧的时间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需要解决的两个问题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4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/>
              <a:t>setTimeout</a:t>
            </a:r>
            <a:r>
              <a:rPr kumimoji="1" lang="zh-TW" altLang="en-US" dirty="0" smtClean="0"/>
              <a:t>的问题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zh-CN" altLang="en-US" sz="2000" dirty="0" smtClean="0"/>
              <a:t>    </a:t>
            </a:r>
            <a:r>
              <a:rPr kumimoji="1" lang="en-US" altLang="zh-CN" sz="2000" dirty="0" err="1" smtClean="0"/>
              <a:t>setTimeout</a:t>
            </a:r>
            <a:r>
              <a:rPr kumimoji="1" lang="zh-CN" altLang="en-US" sz="2000" dirty="0" smtClean="0"/>
              <a:t>不够精准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zh-CN" altLang="zh-CN" sz="2000" dirty="0"/>
              <a:t> </a:t>
            </a:r>
            <a:r>
              <a:rPr kumimoji="1" lang="zh-CN" altLang="en-US" sz="2000" dirty="0" smtClean="0"/>
              <a:t>    依靠浏览器内置时钟更新频率。不同浏览器，</a:t>
            </a:r>
            <a:r>
              <a:rPr kumimoji="1" lang="en-US" altLang="zh-CN" sz="2000" dirty="0" err="1" smtClean="0"/>
              <a:t>setTimeout</a:t>
            </a:r>
            <a:r>
              <a:rPr kumimoji="1" lang="zh-CN" altLang="en-US" sz="2000" dirty="0" smtClean="0"/>
              <a:t>的最小时间是不同的。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zh-CN" altLang="zh-CN" sz="2000" dirty="0"/>
              <a:t> </a:t>
            </a:r>
            <a:r>
              <a:rPr kumimoji="1" lang="zh-CN" altLang="en-US" sz="2000" dirty="0" smtClean="0"/>
              <a:t>     </a:t>
            </a:r>
            <a:r>
              <a:rPr kumimoji="1" lang="en-US" altLang="zh-CN" sz="2000" dirty="0" smtClean="0"/>
              <a:t>IE8</a:t>
            </a:r>
            <a:r>
              <a:rPr kumimoji="1" lang="zh-CN" altLang="en-US" sz="2000" dirty="0" smtClean="0"/>
              <a:t>及以前更新间隔最小为</a:t>
            </a:r>
            <a:r>
              <a:rPr kumimoji="1" lang="en-US" altLang="zh-CN" sz="2000" dirty="0" smtClean="0"/>
              <a:t>15.6ms</a:t>
            </a:r>
            <a:r>
              <a:rPr kumimoji="1" lang="zh-CN" altLang="en-US" sz="2000" dirty="0" smtClean="0"/>
              <a:t>，而</a:t>
            </a:r>
            <a:r>
              <a:rPr kumimoji="1" lang="en-US" altLang="zh-CN" sz="2000" dirty="0" smtClean="0"/>
              <a:t>60FPS</a:t>
            </a:r>
            <a:r>
              <a:rPr kumimoji="1" lang="zh-CN" altLang="en-US" sz="2000" dirty="0" smtClean="0"/>
              <a:t>的一帧时间是</a:t>
            </a:r>
            <a:r>
              <a:rPr kumimoji="1" lang="en-US" altLang="zh-CN" sz="2000" dirty="0" smtClean="0"/>
              <a:t>16.7</a:t>
            </a:r>
            <a:r>
              <a:rPr kumimoji="1" lang="zh-CN" altLang="en-US" sz="2000" dirty="0" smtClean="0"/>
              <a:t>，这就导致一个</a:t>
            </a:r>
            <a:r>
              <a:rPr kumimoji="1" lang="en-US" altLang="zh-CN" sz="2000" dirty="0" smtClean="0"/>
              <a:t>16.7</a:t>
            </a:r>
            <a:r>
              <a:rPr kumimoji="1" lang="zh-CN" altLang="en-US" sz="2000" dirty="0" smtClean="0"/>
              <a:t>需要俩个</a:t>
            </a:r>
            <a:r>
              <a:rPr kumimoji="1" lang="en-US" altLang="zh-CN" sz="2000" dirty="0" smtClean="0"/>
              <a:t>15.6</a:t>
            </a:r>
            <a:r>
              <a:rPr kumimoji="1" lang="zh-CN" altLang="en-US" sz="2000" dirty="0" smtClean="0"/>
              <a:t>才能触发。</a:t>
            </a: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zh-CN" sz="2000" dirty="0" smtClean="0"/>
              <a:t> </a:t>
            </a:r>
            <a:r>
              <a:rPr kumimoji="1" lang="zh-CN" altLang="en-US" sz="2000" dirty="0" smtClean="0"/>
              <a:t>    </a:t>
            </a: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zh-CN" sz="2000" dirty="0" smtClean="0"/>
              <a:t> </a:t>
            </a:r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main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thread</a:t>
            </a:r>
            <a:r>
              <a:rPr kumimoji="1" lang="zh-CN" altLang="en-US" sz="2000" dirty="0" smtClean="0"/>
              <a:t> 队列</a:t>
            </a: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endParaRPr kumimoji="1" lang="zh-TW" altLang="en-US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绘制的时机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37" y="3921941"/>
            <a:ext cx="7334615" cy="16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6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requestAnimationFrame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CN" altLang="zh-TW" dirty="0"/>
              <a:t> </a:t>
            </a:r>
            <a:r>
              <a:rPr kumimoji="1" lang="zh-CN" altLang="en-US" dirty="0"/>
              <a:t>   </a:t>
            </a:r>
            <a:r>
              <a:rPr kumimoji="1" lang="zh-CN" altLang="en-US" sz="2800" dirty="0"/>
              <a:t>定义绘制每一帧前的工作。 </a:t>
            </a:r>
            <a:r>
              <a:rPr kumimoji="1" lang="en-US" altLang="zh-CN" sz="2800" dirty="0" err="1"/>
              <a:t>requestAnimationFrame</a:t>
            </a:r>
            <a:r>
              <a:rPr kumimoji="1" lang="en-US" altLang="zh-CN" sz="2800" dirty="0"/>
              <a:t>(callback)</a:t>
            </a:r>
          </a:p>
          <a:p>
            <a:pPr marL="0" indent="0">
              <a:buNone/>
            </a:pPr>
            <a:r>
              <a:rPr kumimoji="1" lang="en-US" altLang="zh-CN" sz="2800" dirty="0"/>
              <a:t>    </a:t>
            </a:r>
            <a:r>
              <a:rPr kumimoji="1" lang="zh-CN" altLang="en-US" sz="2800" dirty="0"/>
              <a:t>自动调节频率。</a:t>
            </a:r>
            <a:r>
              <a:rPr kumimoji="1" lang="en-US" altLang="zh-CN" sz="2800" dirty="0"/>
              <a:t>callback</a:t>
            </a:r>
            <a:r>
              <a:rPr kumimoji="1" lang="zh-CN" altLang="en-US" sz="2800" dirty="0"/>
              <a:t>工作太多无法在一帧内完成，会自动降低为</a:t>
            </a:r>
            <a:r>
              <a:rPr kumimoji="1" lang="en-US" altLang="zh-CN" sz="2800" dirty="0"/>
              <a:t>30FPS, </a:t>
            </a:r>
            <a:r>
              <a:rPr kumimoji="1" lang="zh-CN" altLang="en-US" sz="2800" dirty="0"/>
              <a:t>虽然频率降低但比丢帧好。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绘制的时机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9670" y="5731960"/>
            <a:ext cx="79090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https://</a:t>
            </a:r>
            <a:r>
              <a:rPr lang="en-US" altLang="zh-CN" sz="1200" dirty="0" err="1"/>
              <a:t>developer.mozilla.org</a:t>
            </a:r>
            <a:r>
              <a:rPr lang="en-US" altLang="zh-CN" sz="1200" dirty="0"/>
              <a:t>/</a:t>
            </a:r>
            <a:r>
              <a:rPr lang="en-US" altLang="zh-CN" sz="1200" dirty="0" err="1"/>
              <a:t>zh</a:t>
            </a:r>
            <a:r>
              <a:rPr lang="en-US" altLang="zh-CN" sz="1200" dirty="0"/>
              <a:t>-CN/docs/Web/API/</a:t>
            </a:r>
            <a:r>
              <a:rPr lang="en-US" altLang="zh-CN" sz="1200" dirty="0" err="1"/>
              <a:t>window.requestAnimationFrame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1436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540623"/>
            <a:ext cx="8229600" cy="1219200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准备知识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625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目标：</a:t>
            </a:r>
            <a:r>
              <a:rPr kumimoji="1" lang="en-US" altLang="zh-CN" dirty="0"/>
              <a:t>&lt;</a:t>
            </a:r>
            <a:r>
              <a:rPr kumimoji="1" lang="en-US" altLang="zh-CN" dirty="0" smtClean="0"/>
              <a:t>16ms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16ms</a:t>
            </a:r>
            <a:r>
              <a:rPr kumimoji="1" lang="zh-CN" altLang="en-US" dirty="0" smtClean="0"/>
              <a:t>中我们要做的事情：</a:t>
            </a:r>
            <a:endParaRPr kumimoji="1" lang="en-US" altLang="zh-CN" dirty="0" smtClean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获取数据</a:t>
            </a:r>
            <a:endParaRPr kumimoji="1" lang="en-US" altLang="zh-CN" dirty="0" smtClean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计算</a:t>
            </a:r>
            <a:endParaRPr kumimoji="1" lang="en-US" altLang="zh-CN" dirty="0" smtClean="0"/>
          </a:p>
          <a:p>
            <a:pPr marL="514350" indent="-514350">
              <a:buAutoNum type="arabicPeriod"/>
            </a:pP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渲染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绘制一帧时间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99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35833"/>
            <a:ext cx="8229600" cy="1219200"/>
          </a:xfrm>
        </p:spPr>
        <p:txBody>
          <a:bodyPr/>
          <a:lstStyle/>
          <a:p>
            <a:r>
              <a:rPr kumimoji="1" lang="zh-CN" altLang="en-US" dirty="0"/>
              <a:t>渲染过程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31" y="1868019"/>
            <a:ext cx="6996869" cy="424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9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更改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，导致</a:t>
            </a:r>
            <a:r>
              <a:rPr kumimoji="1" lang="en-US" altLang="zh-CN" dirty="0"/>
              <a:t>width, height, margin</a:t>
            </a:r>
            <a:r>
              <a:rPr kumimoji="1" lang="zh-CN" altLang="en-US" dirty="0"/>
              <a:t>等</a:t>
            </a:r>
            <a:r>
              <a:rPr kumimoji="1" lang="en-US" altLang="zh-CN" dirty="0"/>
              <a:t>size, position</a:t>
            </a:r>
            <a:r>
              <a:rPr kumimoji="1" lang="zh-CN" altLang="en-US" dirty="0"/>
              <a:t>相关得属性改变。</a:t>
            </a:r>
          </a:p>
          <a:p>
            <a:r>
              <a:rPr kumimoji="1" lang="zh-CN" altLang="en-US" dirty="0" smtClean="0">
                <a:solidFill>
                  <a:srgbClr val="FCF059"/>
                </a:solidFill>
              </a:rPr>
              <a:t>读</a:t>
            </a:r>
            <a:r>
              <a:rPr kumimoji="1" lang="zh-CN" altLang="en-US" dirty="0">
                <a:solidFill>
                  <a:srgbClr val="FCF059"/>
                </a:solidFill>
              </a:rPr>
              <a:t>取</a:t>
            </a:r>
            <a:r>
              <a:rPr kumimoji="1" lang="en-US" altLang="zh-CN" dirty="0">
                <a:solidFill>
                  <a:srgbClr val="FCF059"/>
                </a:solidFill>
              </a:rPr>
              <a:t>size, position</a:t>
            </a:r>
            <a:r>
              <a:rPr kumimoji="1" lang="zh-CN" altLang="en-US" dirty="0">
                <a:solidFill>
                  <a:srgbClr val="FCF059"/>
                </a:solidFill>
              </a:rPr>
              <a:t>相关得属性</a:t>
            </a:r>
          </a:p>
          <a:p>
            <a:r>
              <a:rPr kumimoji="1" lang="zh-CN" altLang="en-US" dirty="0"/>
              <a:t> </a:t>
            </a:r>
            <a:r>
              <a:rPr kumimoji="1" lang="en-US" altLang="zh-CN" dirty="0" err="1" smtClean="0"/>
              <a:t>clientHeight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clientLeft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clientTop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clientWidth</a:t>
            </a:r>
            <a:r>
              <a:rPr kumimoji="1" lang="en-US" altLang="zh-CN" dirty="0"/>
              <a:t>, focus(), </a:t>
            </a:r>
            <a:r>
              <a:rPr kumimoji="1" lang="en-US" altLang="zh-CN" dirty="0" err="1"/>
              <a:t>getBoundingClientRect</a:t>
            </a:r>
            <a:r>
              <a:rPr kumimoji="1" lang="en-US" altLang="zh-CN" dirty="0"/>
              <a:t>(), </a:t>
            </a:r>
            <a:r>
              <a:rPr kumimoji="1" lang="en-US" altLang="zh-CN" dirty="0" err="1"/>
              <a:t>getClientRects</a:t>
            </a:r>
            <a:r>
              <a:rPr kumimoji="1" lang="en-US" altLang="zh-CN" dirty="0"/>
              <a:t>(), </a:t>
            </a:r>
            <a:r>
              <a:rPr kumimoji="1" lang="en-US" altLang="zh-CN" dirty="0" err="1"/>
              <a:t>innerText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offsetHeight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offsetLeft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offsetParent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offsetTop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offsetWidth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outerText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scrollByLines</a:t>
            </a:r>
            <a:r>
              <a:rPr kumimoji="1" lang="en-US" altLang="zh-CN" dirty="0"/>
              <a:t>(), </a:t>
            </a:r>
            <a:r>
              <a:rPr kumimoji="1" lang="en-US" altLang="zh-CN" dirty="0" err="1"/>
              <a:t>scrollByPages</a:t>
            </a:r>
            <a:r>
              <a:rPr kumimoji="1" lang="en-US" altLang="zh-CN" dirty="0"/>
              <a:t>(), </a:t>
            </a:r>
            <a:r>
              <a:rPr kumimoji="1" lang="en-US" altLang="zh-CN" dirty="0" err="1"/>
              <a:t>scrollHeight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scrollIntoView</a:t>
            </a:r>
            <a:r>
              <a:rPr kumimoji="1" lang="en-US" altLang="zh-CN" dirty="0"/>
              <a:t>(), </a:t>
            </a:r>
            <a:r>
              <a:rPr kumimoji="1" lang="en-US" altLang="zh-CN" dirty="0" err="1"/>
              <a:t>scrollIntoViewIfNeeded</a:t>
            </a:r>
            <a:r>
              <a:rPr kumimoji="1" lang="en-US" altLang="zh-CN" dirty="0"/>
              <a:t>(), </a:t>
            </a:r>
            <a:r>
              <a:rPr kumimoji="1" lang="en-US" altLang="zh-CN" dirty="0" err="1"/>
              <a:t>scrollLeft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scrollTop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scrollWidth</a:t>
            </a:r>
            <a:r>
              <a:rPr kumimoji="1" lang="en-US" altLang="zh-CN" dirty="0"/>
              <a:t> .....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触发</a:t>
            </a:r>
            <a:r>
              <a:rPr kumimoji="1" lang="en-US" altLang="zh-CN" dirty="0" smtClean="0"/>
              <a:t>layout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66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使用</a:t>
            </a:r>
            <a:r>
              <a:rPr kumimoji="1" lang="en-US" altLang="zh-TW" dirty="0"/>
              <a:t>transform</a:t>
            </a:r>
            <a:r>
              <a:rPr kumimoji="1" lang="zh-TW" altLang="en-US" dirty="0"/>
              <a:t>代替</a:t>
            </a:r>
            <a:r>
              <a:rPr kumimoji="1" lang="en-US" altLang="zh-TW" dirty="0"/>
              <a:t>top, left</a:t>
            </a:r>
            <a:r>
              <a:rPr kumimoji="1" lang="zh-TW" altLang="en-US" dirty="0" smtClean="0"/>
              <a:t>的动画</a:t>
            </a:r>
            <a:endParaRPr kumimoji="1" lang="en-US" altLang="zh-TW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尽量不触发</a:t>
            </a:r>
            <a:r>
              <a:rPr kumimoji="1" lang="en-US" altLang="zh-CN" dirty="0" smtClean="0"/>
              <a:t>Layout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17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不要</a:t>
            </a:r>
            <a:r>
              <a:rPr kumimoji="1" lang="zh-CN" altLang="en-US" dirty="0" smtClean="0"/>
              <a:t>频繁</a:t>
            </a:r>
            <a:r>
              <a:rPr kumimoji="1" lang="zh-CN" altLang="en-US" dirty="0" smtClean="0"/>
              <a:t>触发</a:t>
            </a:r>
            <a:r>
              <a:rPr kumimoji="1" lang="en-US" altLang="zh-CN" dirty="0" smtClean="0"/>
              <a:t>Layout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52" y="1842603"/>
            <a:ext cx="8051031" cy="27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6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分离读写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14" y="1656209"/>
            <a:ext cx="7744785" cy="41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7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业务场景导致读写无法分离有木</a:t>
            </a:r>
            <a:r>
              <a:rPr kumimoji="1" lang="zh-CN" altLang="en-US" dirty="0" smtClean="0"/>
              <a:t>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47" y="1786950"/>
            <a:ext cx="7576570" cy="31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0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it-IT" dirty="0"/>
              <a:t>使用</a:t>
            </a:r>
            <a:r>
              <a:rPr kumimoji="1" lang="it-IT" altLang="zh-CN" dirty="0" err="1"/>
              <a:t>requestAnimationRequest</a:t>
            </a:r>
            <a:r>
              <a:rPr kumimoji="1" lang="zh-CN" altLang="it-IT" dirty="0"/>
              <a:t>推迟执</a:t>
            </a:r>
            <a:r>
              <a:rPr kumimoji="1" lang="zh-CN" altLang="it-IT" dirty="0" smtClean="0"/>
              <a:t>行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788" y="1576303"/>
            <a:ext cx="6476578" cy="484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44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 不但改变</a:t>
            </a:r>
            <a:r>
              <a:rPr kumimoji="1" lang="en-US" altLang="zh-CN" dirty="0"/>
              <a:t>CSS</a:t>
            </a:r>
            <a:r>
              <a:rPr kumimoji="1" lang="zh-CN" altLang="en-US" dirty="0"/>
              <a:t>可能导致</a:t>
            </a:r>
            <a:r>
              <a:rPr kumimoji="1" lang="en-US" altLang="zh-CN" dirty="0"/>
              <a:t>Layout</a:t>
            </a:r>
            <a:r>
              <a:rPr kumimoji="1" lang="zh-CN" altLang="en-US" dirty="0"/>
              <a:t>，读取位置大小相关得属性也会导致</a:t>
            </a:r>
            <a:r>
              <a:rPr kumimoji="1" lang="en-US" altLang="zh-CN" dirty="0"/>
              <a:t>Layout</a:t>
            </a:r>
          </a:p>
          <a:p>
            <a:r>
              <a:rPr kumimoji="1" lang="zh-CN" altLang="en-US" dirty="0" smtClean="0"/>
              <a:t>分离读</a:t>
            </a:r>
            <a:r>
              <a:rPr kumimoji="1" lang="zh-CN" altLang="en-US" dirty="0"/>
              <a:t>写，减少</a:t>
            </a:r>
            <a:r>
              <a:rPr kumimoji="1" lang="en-US" altLang="zh-CN" dirty="0"/>
              <a:t>Layout</a:t>
            </a:r>
          </a:p>
          <a:p>
            <a:r>
              <a:rPr kumimoji="1" lang="zh-CN" altLang="en-US" dirty="0" smtClean="0"/>
              <a:t>面对解耦代码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使用</a:t>
            </a:r>
            <a:r>
              <a:rPr kumimoji="1" lang="it-IT" altLang="zh-CN" dirty="0" err="1"/>
              <a:t>requestAnimationRequest</a:t>
            </a:r>
            <a:r>
              <a:rPr kumimoji="1" lang="zh-CN" altLang="en-US" dirty="0" smtClean="0"/>
              <a:t>推迟</a:t>
            </a:r>
            <a:r>
              <a:rPr kumimoji="1" lang="zh-CN" altLang="en-US" dirty="0"/>
              <a:t>的方法分离读写。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Layout</a:t>
            </a:r>
            <a:r>
              <a:rPr kumimoji="1" lang="zh-TW" altLang="en-US" dirty="0" smtClean="0"/>
              <a:t>小结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97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 smtClean="0"/>
              <a:t>当修改</a:t>
            </a:r>
            <a:r>
              <a:rPr kumimoji="1" lang="en-US" altLang="zh-TW" dirty="0"/>
              <a:t>border-radius, box-shadow, color</a:t>
            </a:r>
            <a:r>
              <a:rPr kumimoji="1" lang="zh-TW" altLang="en-US" dirty="0"/>
              <a:t>等展示相关属性时，会触发</a:t>
            </a:r>
            <a:r>
              <a:rPr kumimoji="1" lang="en-US" altLang="zh-TW" dirty="0"/>
              <a:t>paint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触发</a:t>
            </a:r>
            <a:r>
              <a:rPr kumimoji="1" lang="en-US" altLang="zh-TW" dirty="0" smtClean="0"/>
              <a:t>Paint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5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chrome </a:t>
            </a:r>
            <a:r>
              <a:rPr kumimoji="1" lang="en-US" altLang="zh-CN" dirty="0" err="1"/>
              <a:t>devTools</a:t>
            </a:r>
            <a:r>
              <a:rPr kumimoji="1" lang="en-US" altLang="zh-CN" dirty="0"/>
              <a:t> timeline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01" y="1546868"/>
            <a:ext cx="7224165" cy="441157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22914" y="6073500"/>
            <a:ext cx="84436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http://</a:t>
            </a:r>
            <a:r>
              <a:rPr lang="en-US" altLang="zh-CN" sz="900" dirty="0" err="1">
                <a:solidFill>
                  <a:schemeClr val="bg1"/>
                </a:solidFill>
              </a:rPr>
              <a:t>www.kazaff.me</a:t>
            </a:r>
            <a:r>
              <a:rPr lang="en-US" altLang="zh-CN" sz="900" dirty="0">
                <a:solidFill>
                  <a:schemeClr val="bg1"/>
                </a:solidFill>
              </a:rPr>
              <a:t>/2014/01/18/chrome-developer-tools%E4%B9%8Btimeline%E9%9D%A2%E6%9D%BF/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09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不同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属性，</a:t>
            </a:r>
            <a:r>
              <a:rPr kumimoji="1" lang="en-US" altLang="zh-CN" dirty="0" smtClean="0"/>
              <a:t>Paint</a:t>
            </a:r>
            <a:r>
              <a:rPr kumimoji="1" lang="zh-CN" altLang="en-US" dirty="0" smtClean="0"/>
              <a:t>的代价是不同的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zh-TW" altLang="en-US" dirty="0" smtClean="0"/>
              <a:t>在经</a:t>
            </a:r>
            <a:r>
              <a:rPr kumimoji="1" lang="zh-TW" altLang="en-US" dirty="0"/>
              <a:t>常</a:t>
            </a:r>
            <a:r>
              <a:rPr kumimoji="1" lang="en-US" altLang="zh-TW" dirty="0"/>
              <a:t>Paint</a:t>
            </a:r>
            <a:r>
              <a:rPr kumimoji="1" lang="zh-TW" altLang="en-US" dirty="0"/>
              <a:t>的区域，要避免代价太高的</a:t>
            </a:r>
            <a:r>
              <a:rPr kumimoji="1" lang="en-US" altLang="zh-TW" dirty="0" smtClean="0"/>
              <a:t>style</a:t>
            </a:r>
          </a:p>
          <a:p>
            <a:pPr marL="0" indent="0">
              <a:buNone/>
            </a:pPr>
            <a:r>
              <a:rPr kumimoji="1" lang="en-US" altLang="zh-TW" dirty="0" smtClean="0"/>
              <a:t>box</a:t>
            </a:r>
            <a:r>
              <a:rPr kumimoji="1" lang="en-US" altLang="zh-TW" dirty="0"/>
              <a:t>-</a:t>
            </a:r>
            <a:r>
              <a:rPr kumimoji="1" lang="en-US" altLang="zh-TW" dirty="0" smtClean="0"/>
              <a:t>shadow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CN" dirty="0" smtClean="0"/>
              <a:t>Background-attachment: fixed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Paint</a:t>
            </a:r>
            <a:r>
              <a:rPr kumimoji="1" lang="zh-TW" altLang="en-US" dirty="0" smtClean="0"/>
              <a:t>的代价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97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gif</a:t>
            </a:r>
            <a:r>
              <a:rPr kumimoji="1" lang="zh-CN" altLang="en-US" dirty="0"/>
              <a:t>图即使被其他</a:t>
            </a:r>
            <a:r>
              <a:rPr kumimoji="1" lang="en-US" altLang="zh-CN" dirty="0"/>
              <a:t>Layer</a:t>
            </a:r>
            <a:r>
              <a:rPr kumimoji="1" lang="zh-CN" altLang="en-US" dirty="0"/>
              <a:t>盖住不可见，也可能导致</a:t>
            </a:r>
            <a:r>
              <a:rPr kumimoji="1" lang="en-US" altLang="zh-CN" dirty="0"/>
              <a:t>paint</a:t>
            </a:r>
            <a:r>
              <a:rPr kumimoji="1" lang="zh-CN" altLang="en-US" dirty="0"/>
              <a:t>，不需要时应将</a:t>
            </a:r>
            <a:r>
              <a:rPr kumimoji="1" lang="en-US" altLang="zh-CN" dirty="0"/>
              <a:t>gif</a:t>
            </a:r>
            <a:r>
              <a:rPr kumimoji="1" lang="zh-CN" altLang="en-US" dirty="0"/>
              <a:t>图的</a:t>
            </a:r>
            <a:r>
              <a:rPr kumimoji="1" lang="en-US" altLang="zh-CN" dirty="0"/>
              <a:t>display</a:t>
            </a:r>
            <a:r>
              <a:rPr kumimoji="1" lang="zh-CN" altLang="en-US" dirty="0"/>
              <a:t>属性设为</a:t>
            </a:r>
            <a:r>
              <a:rPr kumimoji="1" lang="en-US" altLang="zh-CN" dirty="0"/>
              <a:t>none</a:t>
            </a:r>
            <a:r>
              <a:rPr kumimoji="1"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减少不必要的</a:t>
            </a:r>
            <a:r>
              <a:rPr kumimoji="1" lang="en-US" altLang="zh-CN" dirty="0" smtClean="0"/>
              <a:t>Paint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15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为引起大范围</a:t>
            </a:r>
            <a:r>
              <a:rPr kumimoji="1" lang="en-US" altLang="zh-CN" dirty="0"/>
              <a:t>Paint</a:t>
            </a:r>
            <a:r>
              <a:rPr kumimoji="1" lang="zh-CN" altLang="en-US" dirty="0"/>
              <a:t>的元素生成独立的</a:t>
            </a:r>
            <a:r>
              <a:rPr kumimoji="1" lang="en-US" altLang="zh-CN" dirty="0"/>
              <a:t>Layer</a:t>
            </a:r>
            <a:r>
              <a:rPr kumimoji="1" lang="zh-CN" altLang="en-US" dirty="0"/>
              <a:t>以减小</a:t>
            </a:r>
            <a:r>
              <a:rPr kumimoji="1" lang="en-US" altLang="zh-CN" dirty="0"/>
              <a:t>Paint</a:t>
            </a:r>
            <a:r>
              <a:rPr kumimoji="1" lang="zh-CN" altLang="en-US" dirty="0" smtClean="0"/>
              <a:t>的范围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http://</a:t>
            </a:r>
            <a:r>
              <a:rPr kumimoji="1" lang="en-US" altLang="zh-CN" dirty="0" err="1"/>
              <a:t>www.html-js.com</a:t>
            </a:r>
            <a:r>
              <a:rPr kumimoji="1" lang="en-US" altLang="zh-CN" dirty="0"/>
              <a:t>/article/2402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减小</a:t>
            </a:r>
            <a:r>
              <a:rPr kumimoji="1" lang="en-US" altLang="zh-TW" dirty="0"/>
              <a:t>Paint</a:t>
            </a:r>
            <a:r>
              <a:rPr kumimoji="1" lang="zh-TW" altLang="en-US" dirty="0"/>
              <a:t>的</a:t>
            </a:r>
            <a:r>
              <a:rPr kumimoji="1" lang="zh-TW" altLang="en-US" dirty="0" smtClean="0"/>
              <a:t>区域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82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不同</a:t>
            </a:r>
            <a:r>
              <a:rPr kumimoji="1" lang="en-US" altLang="zh-TW" dirty="0"/>
              <a:t>CSS Style</a:t>
            </a:r>
            <a:r>
              <a:rPr kumimoji="1" lang="zh-TW" altLang="en-US" dirty="0"/>
              <a:t>的</a:t>
            </a:r>
            <a:r>
              <a:rPr kumimoji="1" lang="en-US" altLang="zh-TW" dirty="0"/>
              <a:t>paint</a:t>
            </a:r>
            <a:r>
              <a:rPr kumimoji="1" lang="zh-TW" altLang="en-US" dirty="0"/>
              <a:t>代价不同，刷新频繁的区域应避免使用这些</a:t>
            </a:r>
            <a:r>
              <a:rPr kumimoji="1" lang="en-US" altLang="zh-TW" dirty="0"/>
              <a:t>style</a:t>
            </a:r>
          </a:p>
          <a:p>
            <a:r>
              <a:rPr kumimoji="1" lang="zh-TW" altLang="en-US" dirty="0" smtClean="0"/>
              <a:t>避免</a:t>
            </a:r>
            <a:r>
              <a:rPr kumimoji="1" lang="zh-TW" altLang="en-US" dirty="0"/>
              <a:t>不必要的</a:t>
            </a:r>
            <a:r>
              <a:rPr kumimoji="1" lang="en-US" altLang="zh-TW" dirty="0"/>
              <a:t>painting, </a:t>
            </a:r>
            <a:r>
              <a:rPr kumimoji="1" lang="zh-TW" altLang="en-US" dirty="0"/>
              <a:t>如藏在底下默默</a:t>
            </a:r>
            <a:r>
              <a:rPr kumimoji="1" lang="en-US" altLang="zh-TW" dirty="0"/>
              <a:t>repaint</a:t>
            </a:r>
            <a:r>
              <a:rPr kumimoji="1" lang="zh-TW" altLang="en-US" dirty="0"/>
              <a:t>的</a:t>
            </a:r>
            <a:r>
              <a:rPr kumimoji="1" lang="en-US" altLang="zh-TW" dirty="0"/>
              <a:t>gif</a:t>
            </a:r>
            <a:r>
              <a:rPr kumimoji="1" lang="zh-TW" altLang="en-US" dirty="0"/>
              <a:t>图</a:t>
            </a:r>
          </a:p>
          <a:p>
            <a:r>
              <a:rPr kumimoji="1" lang="zh-TW" altLang="en-US" dirty="0" smtClean="0"/>
              <a:t>通过</a:t>
            </a:r>
            <a:r>
              <a:rPr kumimoji="1" lang="zh-TW" altLang="en-US" dirty="0"/>
              <a:t>生成</a:t>
            </a:r>
            <a:r>
              <a:rPr kumimoji="1" lang="en-US" altLang="zh-TW" dirty="0"/>
              <a:t>Layer, </a:t>
            </a:r>
            <a:r>
              <a:rPr kumimoji="1" lang="zh-TW" altLang="en-US" dirty="0"/>
              <a:t>尽量减小</a:t>
            </a:r>
            <a:r>
              <a:rPr kumimoji="1" lang="en-US" altLang="zh-TW" dirty="0"/>
              <a:t>paint</a:t>
            </a:r>
            <a:r>
              <a:rPr kumimoji="1" lang="zh-TW" altLang="en-US" dirty="0"/>
              <a:t>的区域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Paint</a:t>
            </a:r>
            <a:r>
              <a:rPr kumimoji="1" lang="zh-TW" altLang="en-US" dirty="0" smtClean="0"/>
              <a:t>小结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34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GPU</a:t>
            </a:r>
            <a:r>
              <a:rPr kumimoji="1" lang="zh-CN" altLang="en-US" dirty="0"/>
              <a:t>也是有限度的</a:t>
            </a:r>
          </a:p>
          <a:p>
            <a:r>
              <a:rPr kumimoji="1" lang="zh-CN" altLang="en-US" dirty="0" smtClean="0"/>
              <a:t>避免</a:t>
            </a:r>
            <a:r>
              <a:rPr kumimoji="1" lang="zh-CN" altLang="en-US" dirty="0"/>
              <a:t>意外生成</a:t>
            </a:r>
            <a:r>
              <a:rPr kumimoji="1" lang="en-US" altLang="zh-CN" dirty="0"/>
              <a:t>layer</a:t>
            </a:r>
          </a:p>
          <a:p>
            <a:pPr marL="0" indent="0">
              <a:buNone/>
            </a:pPr>
            <a:r>
              <a:rPr kumimoji="1" lang="en-US" altLang="zh-CN" dirty="0" smtClean="0"/>
              <a:t>    </a:t>
            </a:r>
            <a:r>
              <a:rPr kumimoji="1" lang="en-US" altLang="zh-CN" dirty="0"/>
              <a:t>z-index</a:t>
            </a:r>
            <a:r>
              <a:rPr kumimoji="1" lang="zh-CN" altLang="en-US" dirty="0"/>
              <a:t>高于</a:t>
            </a:r>
            <a:r>
              <a:rPr kumimoji="1" lang="en-US" altLang="zh-CN" dirty="0"/>
              <a:t>Layer</a:t>
            </a:r>
            <a:r>
              <a:rPr kumimoji="1" lang="zh-CN" altLang="en-US" dirty="0"/>
              <a:t>的元素，也会生成单独的</a:t>
            </a:r>
            <a:r>
              <a:rPr kumimoji="1" lang="en-US" altLang="zh-CN" dirty="0"/>
              <a:t>Layer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Composite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76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将样式操作从</a:t>
            </a:r>
            <a:r>
              <a:rPr kumimoji="1" lang="en-US" altLang="zh-CN" dirty="0"/>
              <a:t>scroll</a:t>
            </a:r>
            <a:r>
              <a:rPr kumimoji="1" lang="zh-CN" altLang="en-US" dirty="0"/>
              <a:t>事件中剥离</a:t>
            </a:r>
          </a:p>
          <a:p>
            <a:r>
              <a:rPr kumimoji="1" lang="zh-CN" altLang="en-US" dirty="0" smtClean="0"/>
              <a:t>开始滚动后通过</a:t>
            </a:r>
            <a:r>
              <a:rPr kumimoji="1" lang="en-US" altLang="zh-CN" dirty="0"/>
              <a:t>event-pointer: none</a:t>
            </a:r>
            <a:r>
              <a:rPr kumimoji="1" lang="zh-CN" altLang="en-US" dirty="0"/>
              <a:t>禁止鼠标行为，减少不必要的</a:t>
            </a:r>
            <a:r>
              <a:rPr kumimoji="1" lang="en-US" altLang="zh-CN" dirty="0"/>
              <a:t>repaint</a:t>
            </a:r>
            <a:r>
              <a:rPr kumimoji="1" lang="zh-CN" altLang="en-US" dirty="0"/>
              <a:t>。</a:t>
            </a:r>
          </a:p>
          <a:p>
            <a:r>
              <a:rPr kumimoji="1" lang="zh-CN" altLang="en-US" dirty="0" smtClean="0"/>
              <a:t>绑</a:t>
            </a:r>
            <a:r>
              <a:rPr kumimoji="1" lang="zh-CN" altLang="en-US" dirty="0"/>
              <a:t>定</a:t>
            </a:r>
            <a:r>
              <a:rPr kumimoji="1" lang="en-US" altLang="zh-CN" dirty="0"/>
              <a:t>touch</a:t>
            </a:r>
            <a:r>
              <a:rPr kumimoji="1" lang="zh-CN" altLang="en-US" dirty="0"/>
              <a:t>事件给</a:t>
            </a:r>
            <a:r>
              <a:rPr kumimoji="1" lang="en-US" altLang="zh-CN" dirty="0"/>
              <a:t>Scroll</a:t>
            </a:r>
            <a:r>
              <a:rPr kumimoji="1" lang="zh-CN" altLang="en-US" dirty="0"/>
              <a:t>带来的副作用</a:t>
            </a:r>
          </a:p>
          <a:p>
            <a:r>
              <a:rPr kumimoji="1" lang="zh-CN" altLang="en-US" dirty="0" smtClean="0"/>
              <a:t>滚动时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browser</a:t>
            </a:r>
            <a:r>
              <a:rPr kumimoji="1" lang="zh-CN" altLang="en-US" dirty="0"/>
              <a:t>会等待</a:t>
            </a:r>
            <a:r>
              <a:rPr kumimoji="1" lang="en-US" altLang="zh-CN" dirty="0" err="1"/>
              <a:t>touchmove</a:t>
            </a:r>
            <a:r>
              <a:rPr kumimoji="1" lang="zh-CN" altLang="en-US" dirty="0"/>
              <a:t>的回调函数完成后，才能决定是否滚动。因此</a:t>
            </a:r>
            <a:r>
              <a:rPr kumimoji="1" lang="en-US" altLang="zh-CN" dirty="0" err="1"/>
              <a:t>touchmove</a:t>
            </a:r>
            <a:r>
              <a:rPr kumimoji="1" lang="en-US" altLang="zh-CN" dirty="0"/>
              <a:t> handler</a:t>
            </a:r>
            <a:r>
              <a:rPr kumimoji="1" lang="zh-CN" altLang="en-US" dirty="0"/>
              <a:t>会阻塞默认滚动。</a:t>
            </a:r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err="1"/>
              <a:t>css</a:t>
            </a:r>
            <a:r>
              <a:rPr kumimoji="1" lang="zh-CN" altLang="en-US" dirty="0"/>
              <a:t>属性</a:t>
            </a:r>
            <a:r>
              <a:rPr kumimoji="1" lang="en-US" altLang="zh-CN" dirty="0" err="1"/>
              <a:t>touch-action:none</a:t>
            </a:r>
            <a:r>
              <a:rPr kumimoji="1" lang="zh-CN" altLang="en-US" dirty="0"/>
              <a:t>，避免阻塞</a:t>
            </a:r>
          </a:p>
          <a:p>
            <a:r>
              <a:rPr kumimoji="1" lang="zh-CN" altLang="en-US" dirty="0" smtClean="0"/>
              <a:t>有的浏览器了做优化</a:t>
            </a:r>
            <a:r>
              <a:rPr kumimoji="1" lang="zh-CN" altLang="en-US" dirty="0"/>
              <a:t>，如果区域没绑定</a:t>
            </a:r>
            <a:r>
              <a:rPr kumimoji="1" lang="en-US" altLang="zh-CN" dirty="0"/>
              <a:t>touch</a:t>
            </a:r>
            <a:r>
              <a:rPr kumimoji="1" lang="zh-CN" altLang="en-US" dirty="0"/>
              <a:t>事件，就不会被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阻塞。</a:t>
            </a:r>
          </a:p>
          <a:p>
            <a:r>
              <a:rPr kumimoji="1" lang="zh-CN" altLang="en-US" dirty="0" smtClean="0"/>
              <a:t>因</a:t>
            </a:r>
            <a:r>
              <a:rPr kumimoji="1" lang="zh-CN" altLang="en-US" dirty="0"/>
              <a:t>此不要在不需要</a:t>
            </a:r>
            <a:r>
              <a:rPr kumimoji="1" lang="en-US" altLang="zh-CN" dirty="0" err="1"/>
              <a:t>touchevent</a:t>
            </a:r>
            <a:r>
              <a:rPr kumimoji="1" lang="zh-CN" altLang="en-US" dirty="0"/>
              <a:t>的区域绑定事件</a:t>
            </a:r>
            <a:r>
              <a:rPr kumimoji="1" lang="en-US" altLang="zh-CN" dirty="0"/>
              <a:t>, </a:t>
            </a:r>
            <a:r>
              <a:rPr kumimoji="1" lang="zh-CN" altLang="en-US" dirty="0"/>
              <a:t>尤其是</a:t>
            </a:r>
            <a:r>
              <a:rPr kumimoji="1" lang="en-US" altLang="zh-CN" dirty="0"/>
              <a:t>document</a:t>
            </a:r>
            <a:r>
              <a:rPr kumimoji="1" lang="zh-CN" altLang="en-US" dirty="0"/>
              <a:t>。</a:t>
            </a:r>
          </a:p>
          <a:p>
            <a:r>
              <a:rPr kumimoji="1" lang="en-US" altLang="zh-CN" dirty="0" err="1" smtClean="0"/>
              <a:t>mousewheel</a:t>
            </a:r>
            <a:r>
              <a:rPr kumimoji="1" lang="zh-CN" altLang="en-US" dirty="0"/>
              <a:t>同理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018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将样式操作从</a:t>
            </a:r>
            <a:r>
              <a:rPr kumimoji="1" lang="en-US" altLang="zh-CN" dirty="0" smtClean="0"/>
              <a:t>scroll</a:t>
            </a:r>
            <a:r>
              <a:rPr kumimoji="1" lang="zh-CN" altLang="en-US" dirty="0" smtClean="0"/>
              <a:t>中分离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1582290"/>
            <a:ext cx="49403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6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384660"/>
            <a:ext cx="8229600" cy="1219200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88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频繁触发</a:t>
            </a:r>
            <a:r>
              <a:rPr kumimoji="1" lang="en-US" altLang="zh-TW" dirty="0"/>
              <a:t>Layout</a:t>
            </a:r>
          </a:p>
          <a:p>
            <a:r>
              <a:rPr kumimoji="1" lang="zh-TW" altLang="en-US" dirty="0" smtClean="0"/>
              <a:t>对会触发</a:t>
            </a:r>
            <a:r>
              <a:rPr kumimoji="1" lang="en-US" altLang="zh-TW" dirty="0"/>
              <a:t>Layout</a:t>
            </a:r>
            <a:r>
              <a:rPr kumimoji="1" lang="zh-TW" altLang="en-US" dirty="0"/>
              <a:t>的属性做动画</a:t>
            </a:r>
          </a:p>
          <a:p>
            <a:r>
              <a:rPr kumimoji="1" lang="zh-TW" altLang="en-US" dirty="0" smtClean="0"/>
              <a:t>大范围</a:t>
            </a:r>
            <a:r>
              <a:rPr kumimoji="1" lang="zh-TW" altLang="en-US" dirty="0"/>
              <a:t>的</a:t>
            </a:r>
            <a:r>
              <a:rPr kumimoji="1" lang="en-US" altLang="zh-TW" dirty="0"/>
              <a:t>paint</a:t>
            </a:r>
          </a:p>
          <a:p>
            <a:r>
              <a:rPr kumimoji="1" lang="zh-TW" altLang="en-US" dirty="0" smtClean="0"/>
              <a:t>昂贵</a:t>
            </a:r>
            <a:r>
              <a:rPr kumimoji="1" lang="zh-TW" altLang="en-US" dirty="0"/>
              <a:t>的</a:t>
            </a:r>
            <a:r>
              <a:rPr kumimoji="1" lang="en-US" altLang="zh-TW" dirty="0"/>
              <a:t>paint</a:t>
            </a:r>
          </a:p>
          <a:p>
            <a:r>
              <a:rPr kumimoji="1" lang="en-US" altLang="zh-TW" dirty="0" smtClean="0"/>
              <a:t>scroll</a:t>
            </a:r>
            <a:r>
              <a:rPr kumimoji="1" lang="en-US" altLang="zh-TW" dirty="0"/>
              <a:t>, hover</a:t>
            </a:r>
            <a:r>
              <a:rPr kumimoji="1" lang="zh-TW" altLang="en-US" dirty="0"/>
              <a:t>等用户交互引起的代价</a:t>
            </a:r>
          </a:p>
          <a:p>
            <a:r>
              <a:rPr kumimoji="1" lang="zh-TW" altLang="en-US" dirty="0" smtClean="0"/>
              <a:t>避免在动画过</a:t>
            </a:r>
            <a:r>
              <a:rPr kumimoji="1" lang="zh-TW" altLang="en-US" dirty="0"/>
              <a:t>程中触发垃圾回收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什么会导致动画性能降低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1025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Timeline</a:t>
            </a:r>
            <a:endParaRPr kumimoji="1" lang="en-US" altLang="zh-CN" dirty="0"/>
          </a:p>
          <a:p>
            <a:r>
              <a:rPr kumimoji="1" lang="en-US" altLang="zh-CN" dirty="0" smtClean="0"/>
              <a:t>show </a:t>
            </a:r>
            <a:r>
              <a:rPr kumimoji="1" lang="en-US" altLang="zh-CN" dirty="0"/>
              <a:t>paint rectangles</a:t>
            </a:r>
          </a:p>
          <a:p>
            <a:r>
              <a:rPr kumimoji="1" lang="en-US" altLang="zh-CN" dirty="0" smtClean="0"/>
              <a:t>show </a:t>
            </a:r>
            <a:r>
              <a:rPr kumimoji="1" lang="en-US" altLang="zh-CN" dirty="0"/>
              <a:t>composite layer borders</a:t>
            </a:r>
          </a:p>
          <a:p>
            <a:r>
              <a:rPr kumimoji="1" lang="en-US" altLang="zh-CN" dirty="0" smtClean="0"/>
              <a:t>continuous </a:t>
            </a:r>
            <a:r>
              <a:rPr kumimoji="1" lang="en-US" altLang="zh-CN" dirty="0"/>
              <a:t>painting mode</a:t>
            </a:r>
          </a:p>
          <a:p>
            <a:r>
              <a:rPr kumimoji="1" lang="en-US" altLang="zh-CN" dirty="0" smtClean="0"/>
              <a:t>show </a:t>
            </a:r>
            <a:r>
              <a:rPr kumimoji="1" lang="en-US" altLang="zh-CN" dirty="0"/>
              <a:t>scroll bottleneck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使用工具对性能进行监控</a:t>
            </a:r>
          </a:p>
        </p:txBody>
      </p:sp>
    </p:spTree>
    <p:extLst>
      <p:ext uri="{BB962C8B-B14F-4D97-AF65-F5344CB8AC3E}">
        <p14:creationId xmlns:p14="http://schemas.microsoft.com/office/powerpoint/2010/main" val="283726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chrome </a:t>
            </a:r>
            <a:r>
              <a:rPr kumimoji="1" lang="en-US" altLang="zh-CN" dirty="0" err="1"/>
              <a:t>devTools</a:t>
            </a:r>
            <a:r>
              <a:rPr kumimoji="1" lang="en-US" altLang="zh-CN" dirty="0"/>
              <a:t> Rendering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00" y="2286000"/>
            <a:ext cx="4229100" cy="2286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402175" y="4981305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http://</a:t>
            </a:r>
            <a:r>
              <a:rPr lang="en-US" altLang="zh-CN" dirty="0" err="1">
                <a:solidFill>
                  <a:srgbClr val="000000"/>
                </a:solidFill>
              </a:rPr>
              <a:t>www.tuicool.com</a:t>
            </a:r>
            <a:r>
              <a:rPr lang="en-US" altLang="zh-CN" dirty="0">
                <a:solidFill>
                  <a:srgbClr val="000000"/>
                </a:solidFill>
              </a:rPr>
              <a:t>/articles/YvQ7bq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2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GPU</a:t>
            </a:r>
            <a:r>
              <a:rPr kumimoji="1" lang="zh-CN" altLang="en-US" dirty="0" smtClean="0"/>
              <a:t>加速是没有的</a:t>
            </a:r>
            <a:endParaRPr kumimoji="1" lang="en-US" altLang="zh-CN" dirty="0" smtClean="0"/>
          </a:p>
          <a:p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也是没有的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渲染过程的基本原则是一致的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避免使用一些触发高代价渲染的触发，比方说</a:t>
            </a:r>
            <a:r>
              <a:rPr kumimoji="1" lang="en-US" altLang="zh-CN" dirty="0" smtClean="0"/>
              <a:t>Layout</a:t>
            </a:r>
          </a:p>
          <a:p>
            <a:r>
              <a:rPr kumimoji="1" lang="zh-CN" altLang="en-US" dirty="0" smtClean="0"/>
              <a:t>对读取的样式值进行缓存，避免重复读取。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进行样式的读写分离</a:t>
            </a:r>
            <a:endParaRPr kumimoji="1" lang="en-US" altLang="zh-CN" dirty="0" smtClean="0"/>
          </a:p>
          <a:p>
            <a:r>
              <a:rPr kumimoji="1" lang="zh-CN" altLang="en-US" dirty="0" smtClean="0"/>
              <a:t>做一些降级处理，简化动画，改变业务</a:t>
            </a:r>
            <a:endParaRPr kumimoji="1" lang="en-US" altLang="zh-CN" dirty="0" smtClean="0"/>
          </a:p>
          <a:p>
            <a:r>
              <a:rPr kumimoji="1" lang="zh-CN" altLang="en-US" dirty="0" smtClean="0"/>
              <a:t>降低帧数（</a:t>
            </a:r>
            <a:r>
              <a:rPr kumimoji="1" lang="en-US" altLang="zh-CN" dirty="0" smtClean="0"/>
              <a:t>60</a:t>
            </a:r>
            <a:r>
              <a:rPr kumimoji="1" lang="zh-CN" altLang="en-US" dirty="0" smtClean="0"/>
              <a:t>降到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对于低端浏览器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18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20502"/>
            <a:ext cx="8229600" cy="1219200"/>
          </a:xfrm>
        </p:spPr>
        <p:txBody>
          <a:bodyPr/>
          <a:lstStyle/>
          <a:p>
            <a:pPr algn="ctr"/>
            <a:r>
              <a:rPr kumimoji="1" lang="zh-CN" altLang="en-US" dirty="0"/>
              <a:t>页面渲染过程</a:t>
            </a:r>
          </a:p>
        </p:txBody>
      </p:sp>
    </p:spTree>
    <p:extLst>
      <p:ext uri="{BB962C8B-B14F-4D97-AF65-F5344CB8AC3E}">
        <p14:creationId xmlns:p14="http://schemas.microsoft.com/office/powerpoint/2010/main" val="406682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71" y="1371600"/>
            <a:ext cx="7246101" cy="496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31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Parse html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20" y="1891496"/>
            <a:ext cx="5791200" cy="334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23" y="2371410"/>
            <a:ext cx="3898900" cy="3987800"/>
          </a:xfrm>
          <a:prstGeom prst="rect">
            <a:avLst/>
          </a:prstGeom>
        </p:spPr>
      </p:pic>
      <p:sp>
        <p:nvSpPr>
          <p:cNvPr id="6" name="左箭头 5"/>
          <p:cNvSpPr/>
          <p:nvPr/>
        </p:nvSpPr>
        <p:spPr>
          <a:xfrm>
            <a:off x="1944635" y="3894055"/>
            <a:ext cx="1140985" cy="540703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404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169" y="1684434"/>
            <a:ext cx="5510694" cy="3713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444" y="2291098"/>
            <a:ext cx="3390900" cy="3949700"/>
          </a:xfrm>
          <a:prstGeom prst="rect">
            <a:avLst/>
          </a:prstGeom>
        </p:spPr>
      </p:pic>
      <p:sp>
        <p:nvSpPr>
          <p:cNvPr id="6" name="左箭头 5"/>
          <p:cNvSpPr/>
          <p:nvPr/>
        </p:nvSpPr>
        <p:spPr>
          <a:xfrm>
            <a:off x="2847501" y="4251217"/>
            <a:ext cx="1140985" cy="540703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26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纸张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纸张.thmx</Template>
  <TotalTime>2770</TotalTime>
  <Words>1392</Words>
  <Application>Microsoft Macintosh PowerPoint</Application>
  <PresentationFormat>全屏显示(4:3)</PresentationFormat>
  <Paragraphs>254</Paragraphs>
  <Slides>50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纸张</vt:lpstr>
      <vt:lpstr>Web 高性能动画</vt:lpstr>
      <vt:lpstr>目录</vt:lpstr>
      <vt:lpstr>准备知识</vt:lpstr>
      <vt:lpstr>chrome devTools timeline</vt:lpstr>
      <vt:lpstr>chrome devTools Rendering</vt:lpstr>
      <vt:lpstr>页面渲染过程</vt:lpstr>
      <vt:lpstr>html</vt:lpstr>
      <vt:lpstr>Parse html</vt:lpstr>
      <vt:lpstr>Render Tree</vt:lpstr>
      <vt:lpstr>Layout</vt:lpstr>
      <vt:lpstr>Paint</vt:lpstr>
      <vt:lpstr>Composite</vt:lpstr>
      <vt:lpstr>渲染过程</vt:lpstr>
      <vt:lpstr>Css style的影响</vt:lpstr>
      <vt:lpstr>渲染小结</vt:lpstr>
      <vt:lpstr>硬件加速</vt:lpstr>
      <vt:lpstr>GPU</vt:lpstr>
      <vt:lpstr>Layer模型</vt:lpstr>
      <vt:lpstr>Layer的触发条件</vt:lpstr>
      <vt:lpstr>加速与非加速的对比</vt:lpstr>
      <vt:lpstr>PowerPoint 演示文稿</vt:lpstr>
      <vt:lpstr>节省了哪些时间</vt:lpstr>
      <vt:lpstr>高性能动画</vt:lpstr>
      <vt:lpstr>如何实现一个动画</vt:lpstr>
      <vt:lpstr>屏幕刷新率</vt:lpstr>
      <vt:lpstr>高性能动画的指标</vt:lpstr>
      <vt:lpstr>需要解决的两个问题</vt:lpstr>
      <vt:lpstr>绘制的时机</vt:lpstr>
      <vt:lpstr>绘制的时机</vt:lpstr>
      <vt:lpstr>绘制一帧时间</vt:lpstr>
      <vt:lpstr>渲染过程</vt:lpstr>
      <vt:lpstr>触发layout</vt:lpstr>
      <vt:lpstr>尽量不触发Layout</vt:lpstr>
      <vt:lpstr>不要频繁触发Layout</vt:lpstr>
      <vt:lpstr>分离读写操作</vt:lpstr>
      <vt:lpstr>业务场景导致读写无法分离有木有</vt:lpstr>
      <vt:lpstr>使用requestAnimationRequest推迟执行</vt:lpstr>
      <vt:lpstr>Layout小结</vt:lpstr>
      <vt:lpstr>触发Paint</vt:lpstr>
      <vt:lpstr>Paint的代价</vt:lpstr>
      <vt:lpstr>减少不必要的Paint</vt:lpstr>
      <vt:lpstr>减小Paint的区域</vt:lpstr>
      <vt:lpstr>Paint小结</vt:lpstr>
      <vt:lpstr>Composite</vt:lpstr>
      <vt:lpstr>Scroll</vt:lpstr>
      <vt:lpstr>将样式操作从scroll中分离</vt:lpstr>
      <vt:lpstr>总结</vt:lpstr>
      <vt:lpstr>什么会导致动画性能降低</vt:lpstr>
      <vt:lpstr>使用工具对性能进行监控</vt:lpstr>
      <vt:lpstr>对于低端浏览器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高性能动画</dc:title>
  <dc:creator>zhang</dc:creator>
  <cp:lastModifiedBy>zhang</cp:lastModifiedBy>
  <cp:revision>39</cp:revision>
  <dcterms:created xsi:type="dcterms:W3CDTF">2014-12-03T06:40:11Z</dcterms:created>
  <dcterms:modified xsi:type="dcterms:W3CDTF">2014-12-12T05:43:05Z</dcterms:modified>
</cp:coreProperties>
</file>