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Oswald Bold" charset="1" panose="00000800000000000000"/>
      <p:regular r:id="rId37"/>
    </p:embeddedFont>
    <p:embeddedFont>
      <p:font typeface="Oswald" charset="1" panose="00000500000000000000"/>
      <p:regular r:id="rId38"/>
    </p:embeddedFont>
    <p:embeddedFont>
      <p:font typeface="DM Sans Bold" charset="1" panose="00000000000000000000"/>
      <p:regular r:id="rId39"/>
    </p:embeddedFont>
    <p:embeddedFont>
      <p:font typeface="DM Sans" charset="1" panose="000000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14.pn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6.png" Type="http://schemas.openxmlformats.org/officeDocument/2006/relationships/image"/><Relationship Id="rId12" Target="../media/image27.pn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https://github.com/lkh-pranav?tab=repositories" TargetMode="External" Type="http://schemas.openxmlformats.org/officeDocument/2006/relationships/hyperlink"/><Relationship Id="rId5" Target="mailto:lkh.pranav@gmail.com"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0.pn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6739310" y="6939742"/>
            <a:ext cx="6524110" cy="6694516"/>
          </a:xfrm>
          <a:custGeom>
            <a:avLst/>
            <a:gdLst/>
            <a:ahLst/>
            <a:cxnLst/>
            <a:rect r="r" b="b" t="t" l="l"/>
            <a:pathLst>
              <a:path h="6694516" w="6524110">
                <a:moveTo>
                  <a:pt x="0" y="0"/>
                </a:moveTo>
                <a:lnTo>
                  <a:pt x="6524110" y="0"/>
                </a:lnTo>
                <a:lnTo>
                  <a:pt x="6524110" y="6694516"/>
                </a:lnTo>
                <a:lnTo>
                  <a:pt x="0" y="66945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728670" y="1984278"/>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728670" y="4314183"/>
            <a:ext cx="9815307" cy="1878959"/>
          </a:xfrm>
          <a:prstGeom prst="rect">
            <a:avLst/>
          </a:prstGeom>
        </p:spPr>
        <p:txBody>
          <a:bodyPr anchor="t" rtlCol="false" tIns="0" lIns="0" bIns="0" rIns="0">
            <a:spAutoFit/>
          </a:bodyPr>
          <a:lstStyle/>
          <a:p>
            <a:pPr algn="ctr">
              <a:lnSpc>
                <a:spcPts val="15372"/>
              </a:lnSpc>
            </a:pPr>
            <a:r>
              <a:rPr lang="en-US" sz="11139" spc="1091">
                <a:solidFill>
                  <a:srgbClr val="231F20"/>
                </a:solidFill>
                <a:latin typeface="Oswald Bold"/>
              </a:rPr>
              <a:t>PROJECT</a:t>
            </a:r>
          </a:p>
        </p:txBody>
      </p:sp>
      <p:sp>
        <p:nvSpPr>
          <p:cNvPr name="TextBox 9" id="9"/>
          <p:cNvSpPr txBox="true"/>
          <p:nvPr/>
        </p:nvSpPr>
        <p:spPr>
          <a:xfrm rot="0">
            <a:off x="4728670" y="1869978"/>
            <a:ext cx="9815307" cy="2420983"/>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CREDIT CARD DATA ANALYSIS</a:t>
            </a:r>
          </a:p>
        </p:txBody>
      </p:sp>
      <p:sp>
        <p:nvSpPr>
          <p:cNvPr name="TextBox 10" id="10"/>
          <p:cNvSpPr txBox="true"/>
          <p:nvPr/>
        </p:nvSpPr>
        <p:spPr>
          <a:xfrm rot="0">
            <a:off x="6256338" y="6374117"/>
            <a:ext cx="6759972" cy="962025"/>
          </a:xfrm>
          <a:prstGeom prst="rect">
            <a:avLst/>
          </a:prstGeom>
        </p:spPr>
        <p:txBody>
          <a:bodyPr anchor="t" rtlCol="false" tIns="0" lIns="0" bIns="0" rIns="0">
            <a:spAutoFit/>
          </a:bodyPr>
          <a:lstStyle/>
          <a:p>
            <a:pPr algn="ctr">
              <a:lnSpc>
                <a:spcPts val="3899"/>
              </a:lnSpc>
            </a:pPr>
            <a:r>
              <a:rPr lang="en-US" sz="2999">
                <a:solidFill>
                  <a:srgbClr val="231F20"/>
                </a:solidFill>
                <a:latin typeface="Oswald Bold"/>
              </a:rPr>
              <a:t>“Unveiling  Credit Card data: Trends, Usage</a:t>
            </a:r>
          </a:p>
          <a:p>
            <a:pPr algn="ctr">
              <a:lnSpc>
                <a:spcPts val="3899"/>
              </a:lnSpc>
              <a:spcBef>
                <a:spcPct val="0"/>
              </a:spcBef>
            </a:pPr>
            <a:r>
              <a:rPr lang="en-US" sz="2999">
                <a:solidFill>
                  <a:srgbClr val="231F20"/>
                </a:solidFill>
                <a:latin typeface="Oswald Bold"/>
              </a:rPr>
              <a:t> and Insights”</a:t>
            </a:r>
          </a:p>
        </p:txBody>
      </p:sp>
      <p:grpSp>
        <p:nvGrpSpPr>
          <p:cNvPr name="Group 11" id="11"/>
          <p:cNvGrpSpPr/>
          <p:nvPr/>
        </p:nvGrpSpPr>
        <p:grpSpPr>
          <a:xfrm rot="0">
            <a:off x="14787303" y="7819650"/>
            <a:ext cx="2471997" cy="1438650"/>
            <a:chOff x="0" y="0"/>
            <a:chExt cx="651061" cy="378904"/>
          </a:xfrm>
        </p:grpSpPr>
        <p:sp>
          <p:nvSpPr>
            <p:cNvPr name="Freeform 12" id="12"/>
            <p:cNvSpPr/>
            <p:nvPr/>
          </p:nvSpPr>
          <p:spPr>
            <a:xfrm flipH="false" flipV="false" rot="0">
              <a:off x="0" y="0"/>
              <a:ext cx="651061" cy="378904"/>
            </a:xfrm>
            <a:custGeom>
              <a:avLst/>
              <a:gdLst/>
              <a:ahLst/>
              <a:cxnLst/>
              <a:rect r="r" b="b" t="t" l="l"/>
              <a:pathLst>
                <a:path h="378904" w="651061">
                  <a:moveTo>
                    <a:pt x="0" y="0"/>
                  </a:moveTo>
                  <a:lnTo>
                    <a:pt x="651061" y="0"/>
                  </a:lnTo>
                  <a:lnTo>
                    <a:pt x="651061" y="378904"/>
                  </a:lnTo>
                  <a:lnTo>
                    <a:pt x="0" y="378904"/>
                  </a:lnTo>
                  <a:close/>
                </a:path>
              </a:pathLst>
            </a:custGeom>
            <a:solidFill>
              <a:srgbClr val="000000"/>
            </a:solidFill>
          </p:spPr>
        </p:sp>
        <p:sp>
          <p:nvSpPr>
            <p:cNvPr name="TextBox 13" id="13"/>
            <p:cNvSpPr txBox="true"/>
            <p:nvPr/>
          </p:nvSpPr>
          <p:spPr>
            <a:xfrm>
              <a:off x="0" y="-57150"/>
              <a:ext cx="651061" cy="436054"/>
            </a:xfrm>
            <a:prstGeom prst="rect">
              <a:avLst/>
            </a:prstGeom>
          </p:spPr>
          <p:txBody>
            <a:bodyPr anchor="ctr" rtlCol="false" tIns="50800" lIns="50800" bIns="50800" rIns="50800"/>
            <a:lstStyle/>
            <a:p>
              <a:pPr algn="ctr">
                <a:lnSpc>
                  <a:spcPts val="3700"/>
                </a:lnSpc>
              </a:pPr>
              <a:r>
                <a:rPr lang="en-US" sz="2681" spc="26">
                  <a:solidFill>
                    <a:srgbClr val="FFFFFF"/>
                  </a:solidFill>
                  <a:latin typeface="Oswald"/>
                </a:rPr>
                <a:t>Presented by</a:t>
              </a:r>
            </a:p>
            <a:p>
              <a:pPr algn="ctr">
                <a:lnSpc>
                  <a:spcPts val="4390"/>
                </a:lnSpc>
                <a:spcBef>
                  <a:spcPct val="0"/>
                </a:spcBef>
              </a:pPr>
              <a:r>
                <a:rPr lang="en-US" sz="3181" spc="31">
                  <a:solidFill>
                    <a:srgbClr val="FFFFFF"/>
                  </a:solidFill>
                  <a:latin typeface="Oswald Bold"/>
                </a:rPr>
                <a:t> PRANAV</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834076" y="-4833750"/>
            <a:ext cx="7262203" cy="7451887"/>
          </a:xfrm>
          <a:custGeom>
            <a:avLst/>
            <a:gdLst/>
            <a:ahLst/>
            <a:cxnLst/>
            <a:rect r="r" b="b" t="t" l="l"/>
            <a:pathLst>
              <a:path h="7451887" w="7262203">
                <a:moveTo>
                  <a:pt x="0" y="0"/>
                </a:moveTo>
                <a:lnTo>
                  <a:pt x="7262202" y="0"/>
                </a:lnTo>
                <a:lnTo>
                  <a:pt x="7262202" y="7451888"/>
                </a:lnTo>
                <a:lnTo>
                  <a:pt x="0" y="74518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41177" y="6716810"/>
            <a:ext cx="7384192" cy="7577063"/>
          </a:xfrm>
          <a:custGeom>
            <a:avLst/>
            <a:gdLst/>
            <a:ahLst/>
            <a:cxnLst/>
            <a:rect r="r" b="b" t="t" l="l"/>
            <a:pathLst>
              <a:path h="7577063" w="7384192">
                <a:moveTo>
                  <a:pt x="0" y="0"/>
                </a:moveTo>
                <a:lnTo>
                  <a:pt x="7384192" y="0"/>
                </a:lnTo>
                <a:lnTo>
                  <a:pt x="7384192" y="7577063"/>
                </a:lnTo>
                <a:lnTo>
                  <a:pt x="0" y="75770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041867" y="6967640"/>
            <a:ext cx="1299130" cy="1124419"/>
          </a:xfrm>
          <a:custGeom>
            <a:avLst/>
            <a:gdLst/>
            <a:ahLst/>
            <a:cxnLst/>
            <a:rect r="r" b="b" t="t" l="l"/>
            <a:pathLst>
              <a:path h="1124419" w="1299130">
                <a:moveTo>
                  <a:pt x="0" y="0"/>
                </a:moveTo>
                <a:lnTo>
                  <a:pt x="1299130" y="0"/>
                </a:lnTo>
                <a:lnTo>
                  <a:pt x="1299130" y="1124420"/>
                </a:lnTo>
                <a:lnTo>
                  <a:pt x="0" y="1124420"/>
                </a:lnTo>
                <a:lnTo>
                  <a:pt x="0" y="0"/>
                </a:lnTo>
                <a:close/>
              </a:path>
            </a:pathLst>
          </a:custGeom>
          <a:blipFill>
            <a:blip r:embed="rId9"/>
            <a:stretch>
              <a:fillRect l="0" t="0" r="0" b="0"/>
            </a:stretch>
          </a:blipFill>
        </p:spPr>
      </p:sp>
      <p:sp>
        <p:nvSpPr>
          <p:cNvPr name="Freeform 8" id="8"/>
          <p:cNvSpPr/>
          <p:nvPr/>
        </p:nvSpPr>
        <p:spPr>
          <a:xfrm flipH="false" flipV="false" rot="0">
            <a:off x="10994289" y="4935825"/>
            <a:ext cx="3839787" cy="3429044"/>
          </a:xfrm>
          <a:custGeom>
            <a:avLst/>
            <a:gdLst/>
            <a:ahLst/>
            <a:cxnLst/>
            <a:rect r="r" b="b" t="t" l="l"/>
            <a:pathLst>
              <a:path h="3429044" w="3839787">
                <a:moveTo>
                  <a:pt x="0" y="0"/>
                </a:moveTo>
                <a:lnTo>
                  <a:pt x="3839787" y="0"/>
                </a:lnTo>
                <a:lnTo>
                  <a:pt x="3839787" y="3429045"/>
                </a:lnTo>
                <a:lnTo>
                  <a:pt x="0" y="3429045"/>
                </a:lnTo>
                <a:lnTo>
                  <a:pt x="0" y="0"/>
                </a:lnTo>
                <a:close/>
              </a:path>
            </a:pathLst>
          </a:custGeom>
          <a:blipFill>
            <a:blip r:embed="rId10"/>
            <a:stretch>
              <a:fillRect l="-26161" t="-34115" r="-29293" b="-31155"/>
            </a:stretch>
          </a:blipFill>
        </p:spPr>
      </p:sp>
      <p:sp>
        <p:nvSpPr>
          <p:cNvPr name="TextBox 9" id="9"/>
          <p:cNvSpPr txBox="true"/>
          <p:nvPr/>
        </p:nvSpPr>
        <p:spPr>
          <a:xfrm rot="0">
            <a:off x="1028700" y="1662196"/>
            <a:ext cx="8704184" cy="695558"/>
          </a:xfrm>
          <a:prstGeom prst="rect">
            <a:avLst/>
          </a:prstGeom>
        </p:spPr>
        <p:txBody>
          <a:bodyPr anchor="t" rtlCol="false" tIns="0" lIns="0" bIns="0" rIns="0">
            <a:spAutoFit/>
          </a:bodyPr>
          <a:lstStyle/>
          <a:p>
            <a:pPr algn="just" marL="0" indent="0" lvl="0">
              <a:lnSpc>
                <a:spcPts val="5735"/>
              </a:lnSpc>
              <a:spcBef>
                <a:spcPct val="0"/>
              </a:spcBef>
            </a:pPr>
            <a:r>
              <a:rPr lang="en-US" sz="4156" spc="407" strike="noStrike" u="none">
                <a:solidFill>
                  <a:srgbClr val="000000"/>
                </a:solidFill>
                <a:latin typeface="Oswald Bold"/>
              </a:rPr>
              <a:t>CONNECTING DB WITH POWER BI</a:t>
            </a:r>
          </a:p>
        </p:txBody>
      </p:sp>
      <p:sp>
        <p:nvSpPr>
          <p:cNvPr name="Freeform 10" id="10"/>
          <p:cNvSpPr/>
          <p:nvPr/>
        </p:nvSpPr>
        <p:spPr>
          <a:xfrm flipH="true" flipV="false" rot="10623722">
            <a:off x="7819259" y="5948292"/>
            <a:ext cx="2649482" cy="748479"/>
          </a:xfrm>
          <a:custGeom>
            <a:avLst/>
            <a:gdLst/>
            <a:ahLst/>
            <a:cxnLst/>
            <a:rect r="r" b="b" t="t" l="l"/>
            <a:pathLst>
              <a:path h="748479" w="2649482">
                <a:moveTo>
                  <a:pt x="2649482" y="0"/>
                </a:moveTo>
                <a:lnTo>
                  <a:pt x="0" y="0"/>
                </a:lnTo>
                <a:lnTo>
                  <a:pt x="0" y="748479"/>
                </a:lnTo>
                <a:lnTo>
                  <a:pt x="2649482" y="748479"/>
                </a:lnTo>
                <a:lnTo>
                  <a:pt x="2649482"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3867949" y="4908549"/>
            <a:ext cx="3429044" cy="3429044"/>
          </a:xfrm>
          <a:custGeom>
            <a:avLst/>
            <a:gdLst/>
            <a:ahLst/>
            <a:cxnLst/>
            <a:rect r="r" b="b" t="t" l="l"/>
            <a:pathLst>
              <a:path h="3429044" w="3429044">
                <a:moveTo>
                  <a:pt x="0" y="0"/>
                </a:moveTo>
                <a:lnTo>
                  <a:pt x="3429045" y="0"/>
                </a:lnTo>
                <a:lnTo>
                  <a:pt x="3429045" y="3429044"/>
                </a:lnTo>
                <a:lnTo>
                  <a:pt x="0" y="3429044"/>
                </a:lnTo>
                <a:lnTo>
                  <a:pt x="0" y="0"/>
                </a:lnTo>
                <a:close/>
              </a:path>
            </a:pathLst>
          </a:custGeom>
          <a:blipFill>
            <a:blip r:embed="rId13"/>
            <a:stretch>
              <a:fillRect l="0" t="0" r="0" b="0"/>
            </a:stretch>
          </a:blipFill>
        </p:spPr>
      </p:sp>
      <p:grpSp>
        <p:nvGrpSpPr>
          <p:cNvPr name="Group 12" id="12"/>
          <p:cNvGrpSpPr/>
          <p:nvPr/>
        </p:nvGrpSpPr>
        <p:grpSpPr>
          <a:xfrm rot="0">
            <a:off x="909091" y="2800399"/>
            <a:ext cx="8943402" cy="1908125"/>
            <a:chOff x="0" y="0"/>
            <a:chExt cx="2355464" cy="502551"/>
          </a:xfrm>
        </p:grpSpPr>
        <p:sp>
          <p:nvSpPr>
            <p:cNvPr name="Freeform 13" id="13"/>
            <p:cNvSpPr/>
            <p:nvPr/>
          </p:nvSpPr>
          <p:spPr>
            <a:xfrm flipH="false" flipV="false" rot="0">
              <a:off x="0" y="0"/>
              <a:ext cx="2355464" cy="502551"/>
            </a:xfrm>
            <a:custGeom>
              <a:avLst/>
              <a:gdLst/>
              <a:ahLst/>
              <a:cxnLst/>
              <a:rect r="r" b="b" t="t" l="l"/>
              <a:pathLst>
                <a:path h="502551" w="2355464">
                  <a:moveTo>
                    <a:pt x="2152264" y="0"/>
                  </a:moveTo>
                  <a:cubicBezTo>
                    <a:pt x="2264488" y="0"/>
                    <a:pt x="2355464" y="112500"/>
                    <a:pt x="2355464" y="251276"/>
                  </a:cubicBezTo>
                  <a:cubicBezTo>
                    <a:pt x="2355464" y="390052"/>
                    <a:pt x="2264488" y="502551"/>
                    <a:pt x="2152264" y="502551"/>
                  </a:cubicBezTo>
                  <a:lnTo>
                    <a:pt x="203200" y="502551"/>
                  </a:lnTo>
                  <a:cubicBezTo>
                    <a:pt x="90976" y="502551"/>
                    <a:pt x="0" y="390052"/>
                    <a:pt x="0" y="251276"/>
                  </a:cubicBezTo>
                  <a:cubicBezTo>
                    <a:pt x="0" y="112500"/>
                    <a:pt x="90976" y="0"/>
                    <a:pt x="203200" y="0"/>
                  </a:cubicBezTo>
                  <a:close/>
                </a:path>
              </a:pathLst>
            </a:custGeom>
            <a:solidFill>
              <a:srgbClr val="C1FF72"/>
            </a:solidFill>
          </p:spPr>
        </p:sp>
        <p:sp>
          <p:nvSpPr>
            <p:cNvPr name="TextBox 14" id="14"/>
            <p:cNvSpPr txBox="true"/>
            <p:nvPr/>
          </p:nvSpPr>
          <p:spPr>
            <a:xfrm>
              <a:off x="0" y="-57150"/>
              <a:ext cx="2355464" cy="559701"/>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Linking PostgreSQL database directly to Power BI in order to easily visualize and analyze the data in real-time.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367511" y="1129908"/>
            <a:ext cx="11552977" cy="3589377"/>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DATA CLEANING</a:t>
            </a:r>
          </a:p>
          <a:p>
            <a:pPr algn="ctr">
              <a:lnSpc>
                <a:spcPts val="9587"/>
              </a:lnSpc>
            </a:pPr>
            <a:r>
              <a:rPr lang="en-US" sz="6947" spc="368">
                <a:solidFill>
                  <a:srgbClr val="231F20"/>
                </a:solidFill>
                <a:latin typeface="Oswald Bold"/>
              </a:rPr>
              <a:t>&amp;</a:t>
            </a:r>
          </a:p>
          <a:p>
            <a:pPr algn="ctr">
              <a:lnSpc>
                <a:spcPts val="9587"/>
              </a:lnSpc>
            </a:pPr>
            <a:r>
              <a:rPr lang="en-US" sz="6947" spc="368">
                <a:solidFill>
                  <a:srgbClr val="231F20"/>
                </a:solidFill>
                <a:latin typeface="Oswald Bold"/>
              </a:rPr>
              <a:t>TRANSFORMATION</a:t>
            </a:r>
          </a:p>
        </p:txBody>
      </p:sp>
      <p:sp>
        <p:nvSpPr>
          <p:cNvPr name="Freeform 4" id="4"/>
          <p:cNvSpPr/>
          <p:nvPr/>
        </p:nvSpPr>
        <p:spPr>
          <a:xfrm flipH="false" flipV="false" rot="0">
            <a:off x="14272238" y="-4833750"/>
            <a:ext cx="7824040" cy="8028399"/>
          </a:xfrm>
          <a:custGeom>
            <a:avLst/>
            <a:gdLst/>
            <a:ahLst/>
            <a:cxnLst/>
            <a:rect r="r" b="b" t="t" l="l"/>
            <a:pathLst>
              <a:path h="8028399" w="7824040">
                <a:moveTo>
                  <a:pt x="0" y="0"/>
                </a:moveTo>
                <a:lnTo>
                  <a:pt x="7824040" y="0"/>
                </a:lnTo>
                <a:lnTo>
                  <a:pt x="7824040" y="8028400"/>
                </a:lnTo>
                <a:lnTo>
                  <a:pt x="0" y="8028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3973353" y="6347602"/>
            <a:ext cx="7946706" cy="8154269"/>
          </a:xfrm>
          <a:custGeom>
            <a:avLst/>
            <a:gdLst/>
            <a:ahLst/>
            <a:cxnLst/>
            <a:rect r="r" b="b" t="t" l="l"/>
            <a:pathLst>
              <a:path h="8154269" w="7946706">
                <a:moveTo>
                  <a:pt x="0" y="0"/>
                </a:moveTo>
                <a:lnTo>
                  <a:pt x="7946706" y="0"/>
                </a:lnTo>
                <a:lnTo>
                  <a:pt x="7946706" y="8154269"/>
                </a:lnTo>
                <a:lnTo>
                  <a:pt x="0" y="81542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731272" y="5279668"/>
            <a:ext cx="2825456" cy="3215959"/>
          </a:xfrm>
          <a:custGeom>
            <a:avLst/>
            <a:gdLst/>
            <a:ahLst/>
            <a:cxnLst/>
            <a:rect r="r" b="b" t="t" l="l"/>
            <a:pathLst>
              <a:path h="3215959" w="2825456">
                <a:moveTo>
                  <a:pt x="0" y="0"/>
                </a:moveTo>
                <a:lnTo>
                  <a:pt x="2825456" y="0"/>
                </a:lnTo>
                <a:lnTo>
                  <a:pt x="2825456" y="3215959"/>
                </a:lnTo>
                <a:lnTo>
                  <a:pt x="0" y="32159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666997" y="-4833750"/>
            <a:ext cx="7429281" cy="7623329"/>
          </a:xfrm>
          <a:custGeom>
            <a:avLst/>
            <a:gdLst/>
            <a:ahLst/>
            <a:cxnLst/>
            <a:rect r="r" b="b" t="t" l="l"/>
            <a:pathLst>
              <a:path h="7623329" w="7429281">
                <a:moveTo>
                  <a:pt x="0" y="0"/>
                </a:moveTo>
                <a:lnTo>
                  <a:pt x="7429281" y="0"/>
                </a:lnTo>
                <a:lnTo>
                  <a:pt x="7429281" y="7623330"/>
                </a:lnTo>
                <a:lnTo>
                  <a:pt x="0" y="7623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069384" y="6345235"/>
            <a:ext cx="7846966" cy="8051924"/>
          </a:xfrm>
          <a:custGeom>
            <a:avLst/>
            <a:gdLst/>
            <a:ahLst/>
            <a:cxnLst/>
            <a:rect r="r" b="b" t="t" l="l"/>
            <a:pathLst>
              <a:path h="8051924" w="7846966">
                <a:moveTo>
                  <a:pt x="0" y="0"/>
                </a:moveTo>
                <a:lnTo>
                  <a:pt x="7846966" y="0"/>
                </a:lnTo>
                <a:lnTo>
                  <a:pt x="7846966" y="8051924"/>
                </a:lnTo>
                <a:lnTo>
                  <a:pt x="0" y="80519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882141" y="7090820"/>
            <a:ext cx="9553153" cy="1690678"/>
          </a:xfrm>
          <a:custGeom>
            <a:avLst/>
            <a:gdLst/>
            <a:ahLst/>
            <a:cxnLst/>
            <a:rect r="r" b="b" t="t" l="l"/>
            <a:pathLst>
              <a:path h="1690678" w="9553153">
                <a:moveTo>
                  <a:pt x="0" y="0"/>
                </a:moveTo>
                <a:lnTo>
                  <a:pt x="9553153" y="0"/>
                </a:lnTo>
                <a:lnTo>
                  <a:pt x="9553153" y="1690678"/>
                </a:lnTo>
                <a:lnTo>
                  <a:pt x="0" y="1690678"/>
                </a:lnTo>
                <a:lnTo>
                  <a:pt x="0" y="0"/>
                </a:lnTo>
                <a:close/>
              </a:path>
            </a:pathLst>
          </a:custGeom>
          <a:blipFill>
            <a:blip r:embed="rId5"/>
            <a:stretch>
              <a:fillRect l="0" t="0" r="0" b="0"/>
            </a:stretch>
          </a:blipFill>
        </p:spPr>
      </p:sp>
      <p:sp>
        <p:nvSpPr>
          <p:cNvPr name="Freeform 6" id="6"/>
          <p:cNvSpPr/>
          <p:nvPr/>
        </p:nvSpPr>
        <p:spPr>
          <a:xfrm flipH="false" flipV="false" rot="1606716">
            <a:off x="6396406" y="7700097"/>
            <a:ext cx="1352959" cy="382211"/>
          </a:xfrm>
          <a:custGeom>
            <a:avLst/>
            <a:gdLst/>
            <a:ahLst/>
            <a:cxnLst/>
            <a:rect r="r" b="b" t="t" l="l"/>
            <a:pathLst>
              <a:path h="382211" w="1352959">
                <a:moveTo>
                  <a:pt x="0" y="0"/>
                </a:moveTo>
                <a:lnTo>
                  <a:pt x="1352959" y="0"/>
                </a:lnTo>
                <a:lnTo>
                  <a:pt x="1352959" y="382211"/>
                </a:lnTo>
                <a:lnTo>
                  <a:pt x="0" y="3822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4512442" y="844264"/>
            <a:ext cx="9537960" cy="1518260"/>
            <a:chOff x="0" y="0"/>
            <a:chExt cx="2512055" cy="399871"/>
          </a:xfrm>
        </p:grpSpPr>
        <p:sp>
          <p:nvSpPr>
            <p:cNvPr name="Freeform 8" id="8"/>
            <p:cNvSpPr/>
            <p:nvPr/>
          </p:nvSpPr>
          <p:spPr>
            <a:xfrm flipH="false" flipV="false" rot="0">
              <a:off x="0" y="0"/>
              <a:ext cx="2512055" cy="399871"/>
            </a:xfrm>
            <a:custGeom>
              <a:avLst/>
              <a:gdLst/>
              <a:ahLst/>
              <a:cxnLst/>
              <a:rect r="r" b="b" t="t" l="l"/>
              <a:pathLst>
                <a:path h="399871" w="2512055">
                  <a:moveTo>
                    <a:pt x="2308855" y="0"/>
                  </a:moveTo>
                  <a:cubicBezTo>
                    <a:pt x="2421080" y="0"/>
                    <a:pt x="2512055" y="89514"/>
                    <a:pt x="2512055" y="199936"/>
                  </a:cubicBezTo>
                  <a:cubicBezTo>
                    <a:pt x="2512055" y="310357"/>
                    <a:pt x="2421080" y="399871"/>
                    <a:pt x="2308855" y="399871"/>
                  </a:cubicBezTo>
                  <a:lnTo>
                    <a:pt x="203200" y="399871"/>
                  </a:lnTo>
                  <a:cubicBezTo>
                    <a:pt x="90976" y="399871"/>
                    <a:pt x="0" y="310357"/>
                    <a:pt x="0" y="199936"/>
                  </a:cubicBezTo>
                  <a:cubicBezTo>
                    <a:pt x="0" y="89514"/>
                    <a:pt x="90976" y="0"/>
                    <a:pt x="203200" y="0"/>
                  </a:cubicBezTo>
                  <a:close/>
                </a:path>
              </a:pathLst>
            </a:custGeom>
            <a:solidFill>
              <a:srgbClr val="C1FF72"/>
            </a:solidFill>
          </p:spPr>
        </p:sp>
        <p:sp>
          <p:nvSpPr>
            <p:cNvPr name="TextBox 9" id="9"/>
            <p:cNvSpPr txBox="true"/>
            <p:nvPr/>
          </p:nvSpPr>
          <p:spPr>
            <a:xfrm>
              <a:off x="0" y="-47625"/>
              <a:ext cx="2512055" cy="447496"/>
            </a:xfrm>
            <a:prstGeom prst="rect">
              <a:avLst/>
            </a:prstGeom>
          </p:spPr>
          <p:txBody>
            <a:bodyPr anchor="ctr" rtlCol="false" tIns="50800" lIns="50800" bIns="50800" rIns="50800"/>
            <a:lstStyle/>
            <a:p>
              <a:pPr algn="ctr" marL="0" indent="0" lvl="0">
                <a:lnSpc>
                  <a:spcPts val="3730"/>
                </a:lnSpc>
                <a:spcBef>
                  <a:spcPct val="0"/>
                </a:spcBef>
              </a:pPr>
              <a:r>
                <a:rPr lang="en-US" sz="2703" spc="264" strike="noStrike" u="none">
                  <a:solidFill>
                    <a:srgbClr val="000000"/>
                  </a:solidFill>
                  <a:latin typeface="DM Sans Bold"/>
                </a:rPr>
                <a:t>No missing values or inconsistencies were detected ensuring reliability and accuracy in the dataset. </a:t>
              </a:r>
            </a:p>
          </p:txBody>
        </p:sp>
      </p:grpSp>
      <p:sp>
        <p:nvSpPr>
          <p:cNvPr name="TextBox 10" id="10"/>
          <p:cNvSpPr txBox="true"/>
          <p:nvPr/>
        </p:nvSpPr>
        <p:spPr>
          <a:xfrm rot="0">
            <a:off x="1028700" y="971550"/>
            <a:ext cx="3483742" cy="512369"/>
          </a:xfrm>
          <a:prstGeom prst="rect">
            <a:avLst/>
          </a:prstGeom>
        </p:spPr>
        <p:txBody>
          <a:bodyPr anchor="t" rtlCol="false" tIns="0" lIns="0" bIns="0" rIns="0">
            <a:spAutoFit/>
          </a:bodyPr>
          <a:lstStyle/>
          <a:p>
            <a:pPr algn="just" marL="0" indent="0" lvl="0">
              <a:lnSpc>
                <a:spcPts val="4144"/>
              </a:lnSpc>
              <a:spcBef>
                <a:spcPct val="0"/>
              </a:spcBef>
            </a:pPr>
            <a:r>
              <a:rPr lang="en-US" sz="3003" spc="294">
                <a:solidFill>
                  <a:srgbClr val="000000"/>
                </a:solidFill>
                <a:latin typeface="Oswald Bold"/>
              </a:rPr>
              <a:t>DATA CLEANING :</a:t>
            </a:r>
          </a:p>
        </p:txBody>
      </p:sp>
      <p:sp>
        <p:nvSpPr>
          <p:cNvPr name="TextBox 11" id="11"/>
          <p:cNvSpPr txBox="true"/>
          <p:nvPr/>
        </p:nvSpPr>
        <p:spPr>
          <a:xfrm rot="0">
            <a:off x="1028700" y="3102552"/>
            <a:ext cx="5098562" cy="512369"/>
          </a:xfrm>
          <a:prstGeom prst="rect">
            <a:avLst/>
          </a:prstGeom>
        </p:spPr>
        <p:txBody>
          <a:bodyPr anchor="t" rtlCol="false" tIns="0" lIns="0" bIns="0" rIns="0">
            <a:spAutoFit/>
          </a:bodyPr>
          <a:lstStyle/>
          <a:p>
            <a:pPr algn="just" marL="0" indent="0" lvl="0">
              <a:lnSpc>
                <a:spcPts val="4144"/>
              </a:lnSpc>
              <a:spcBef>
                <a:spcPct val="0"/>
              </a:spcBef>
            </a:pPr>
            <a:r>
              <a:rPr lang="en-US" sz="3003" spc="294">
                <a:solidFill>
                  <a:srgbClr val="000000"/>
                </a:solidFill>
                <a:latin typeface="Oswald Bold"/>
              </a:rPr>
              <a:t>DATA TRANSFORMATION :</a:t>
            </a:r>
          </a:p>
        </p:txBody>
      </p:sp>
      <p:grpSp>
        <p:nvGrpSpPr>
          <p:cNvPr name="Group 12" id="12"/>
          <p:cNvGrpSpPr/>
          <p:nvPr/>
        </p:nvGrpSpPr>
        <p:grpSpPr>
          <a:xfrm rot="0">
            <a:off x="5984073" y="2924499"/>
            <a:ext cx="10012059" cy="1984985"/>
            <a:chOff x="0" y="0"/>
            <a:chExt cx="2636921" cy="522795"/>
          </a:xfrm>
        </p:grpSpPr>
        <p:sp>
          <p:nvSpPr>
            <p:cNvPr name="Freeform 13" id="13"/>
            <p:cNvSpPr/>
            <p:nvPr/>
          </p:nvSpPr>
          <p:spPr>
            <a:xfrm flipH="false" flipV="false" rot="0">
              <a:off x="0" y="0"/>
              <a:ext cx="2636921" cy="522794"/>
            </a:xfrm>
            <a:custGeom>
              <a:avLst/>
              <a:gdLst/>
              <a:ahLst/>
              <a:cxnLst/>
              <a:rect r="r" b="b" t="t" l="l"/>
              <a:pathLst>
                <a:path h="522794" w="2636921">
                  <a:moveTo>
                    <a:pt x="2433721" y="0"/>
                  </a:moveTo>
                  <a:cubicBezTo>
                    <a:pt x="2545945" y="0"/>
                    <a:pt x="2636921" y="117032"/>
                    <a:pt x="2636921" y="261397"/>
                  </a:cubicBezTo>
                  <a:cubicBezTo>
                    <a:pt x="2636921" y="405763"/>
                    <a:pt x="2545945" y="522794"/>
                    <a:pt x="2433721" y="522794"/>
                  </a:cubicBezTo>
                  <a:lnTo>
                    <a:pt x="203200" y="522794"/>
                  </a:lnTo>
                  <a:cubicBezTo>
                    <a:pt x="90976" y="522794"/>
                    <a:pt x="0" y="405763"/>
                    <a:pt x="0" y="261397"/>
                  </a:cubicBezTo>
                  <a:cubicBezTo>
                    <a:pt x="0" y="117032"/>
                    <a:pt x="90976" y="0"/>
                    <a:pt x="203200" y="0"/>
                  </a:cubicBezTo>
                  <a:close/>
                </a:path>
              </a:pathLst>
            </a:custGeom>
            <a:solidFill>
              <a:srgbClr val="C1FF72"/>
            </a:solidFill>
          </p:spPr>
        </p:sp>
        <p:sp>
          <p:nvSpPr>
            <p:cNvPr name="TextBox 14" id="14"/>
            <p:cNvSpPr txBox="true"/>
            <p:nvPr/>
          </p:nvSpPr>
          <p:spPr>
            <a:xfrm>
              <a:off x="0" y="-47625"/>
              <a:ext cx="2636921" cy="570420"/>
            </a:xfrm>
            <a:prstGeom prst="rect">
              <a:avLst/>
            </a:prstGeom>
          </p:spPr>
          <p:txBody>
            <a:bodyPr anchor="ctr" rtlCol="false" tIns="50800" lIns="50800" bIns="50800" rIns="50800"/>
            <a:lstStyle/>
            <a:p>
              <a:pPr algn="ctr" marL="0" indent="0" lvl="0">
                <a:lnSpc>
                  <a:spcPts val="3730"/>
                </a:lnSpc>
                <a:spcBef>
                  <a:spcPct val="0"/>
                </a:spcBef>
              </a:pPr>
              <a:r>
                <a:rPr lang="en-US" sz="2703" spc="264">
                  <a:solidFill>
                    <a:srgbClr val="000000"/>
                  </a:solidFill>
                  <a:latin typeface="DM Sans Bold"/>
                </a:rPr>
                <a:t>Using DAX queries data is aggregated and transformed to calculate important metrics and KPI’s such as Total revenue, Average utilization ratio, Customer Acquisition cost...</a:t>
              </a:r>
            </a:p>
          </p:txBody>
        </p:sp>
      </p:grpSp>
      <p:grpSp>
        <p:nvGrpSpPr>
          <p:cNvPr name="Group 15" id="15"/>
          <p:cNvGrpSpPr/>
          <p:nvPr/>
        </p:nvGrpSpPr>
        <p:grpSpPr>
          <a:xfrm rot="0">
            <a:off x="1444033" y="5471459"/>
            <a:ext cx="6136820" cy="1867587"/>
            <a:chOff x="0" y="0"/>
            <a:chExt cx="1616282" cy="491875"/>
          </a:xfrm>
        </p:grpSpPr>
        <p:sp>
          <p:nvSpPr>
            <p:cNvPr name="Freeform 16" id="16"/>
            <p:cNvSpPr/>
            <p:nvPr/>
          </p:nvSpPr>
          <p:spPr>
            <a:xfrm flipH="false" flipV="false" rot="0">
              <a:off x="0" y="0"/>
              <a:ext cx="1616282" cy="491875"/>
            </a:xfrm>
            <a:custGeom>
              <a:avLst/>
              <a:gdLst/>
              <a:ahLst/>
              <a:cxnLst/>
              <a:rect r="r" b="b" t="t" l="l"/>
              <a:pathLst>
                <a:path h="491875" w="1616282">
                  <a:moveTo>
                    <a:pt x="1413082" y="0"/>
                  </a:moveTo>
                  <a:cubicBezTo>
                    <a:pt x="1525306" y="0"/>
                    <a:pt x="1616282" y="110110"/>
                    <a:pt x="1616282" y="245937"/>
                  </a:cubicBezTo>
                  <a:cubicBezTo>
                    <a:pt x="1616282" y="381765"/>
                    <a:pt x="1525306" y="491875"/>
                    <a:pt x="1413082" y="491875"/>
                  </a:cubicBezTo>
                  <a:lnTo>
                    <a:pt x="203200" y="491875"/>
                  </a:lnTo>
                  <a:cubicBezTo>
                    <a:pt x="90976" y="491875"/>
                    <a:pt x="0" y="381765"/>
                    <a:pt x="0" y="245937"/>
                  </a:cubicBezTo>
                  <a:cubicBezTo>
                    <a:pt x="0" y="110110"/>
                    <a:pt x="90976" y="0"/>
                    <a:pt x="203200" y="0"/>
                  </a:cubicBezTo>
                  <a:close/>
                </a:path>
              </a:pathLst>
            </a:custGeom>
            <a:solidFill>
              <a:srgbClr val="C1FF72"/>
            </a:solidFill>
          </p:spPr>
        </p:sp>
        <p:sp>
          <p:nvSpPr>
            <p:cNvPr name="TextBox 17" id="17"/>
            <p:cNvSpPr txBox="true"/>
            <p:nvPr/>
          </p:nvSpPr>
          <p:spPr>
            <a:xfrm>
              <a:off x="0" y="-47625"/>
              <a:ext cx="1616282" cy="539500"/>
            </a:xfrm>
            <a:prstGeom prst="rect">
              <a:avLst/>
            </a:prstGeom>
          </p:spPr>
          <p:txBody>
            <a:bodyPr anchor="ctr" rtlCol="false" tIns="50800" lIns="50800" bIns="50800" rIns="50800"/>
            <a:lstStyle/>
            <a:p>
              <a:pPr algn="ctr" marL="0" indent="0" lvl="0">
                <a:lnSpc>
                  <a:spcPts val="3454"/>
                </a:lnSpc>
                <a:spcBef>
                  <a:spcPct val="0"/>
                </a:spcBef>
              </a:pPr>
              <a:r>
                <a:rPr lang="en-US" sz="2503" spc="245">
                  <a:solidFill>
                    <a:srgbClr val="000000"/>
                  </a:solidFill>
                  <a:latin typeface="DM Sans Bold"/>
                </a:rPr>
                <a:t>Introducing a comprehensive metric named Revenue, which helps in keeping an overview of the financial performance.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225854" y="-4833750"/>
            <a:ext cx="6870424" cy="7049875"/>
          </a:xfrm>
          <a:custGeom>
            <a:avLst/>
            <a:gdLst/>
            <a:ahLst/>
            <a:cxnLst/>
            <a:rect r="r" b="b" t="t" l="l"/>
            <a:pathLst>
              <a:path h="7049875" w="6870424">
                <a:moveTo>
                  <a:pt x="0" y="0"/>
                </a:moveTo>
                <a:lnTo>
                  <a:pt x="6870424" y="0"/>
                </a:lnTo>
                <a:lnTo>
                  <a:pt x="6870424" y="7049876"/>
                </a:lnTo>
                <a:lnTo>
                  <a:pt x="0" y="70498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214302" y="7095279"/>
            <a:ext cx="6912834" cy="7093393"/>
          </a:xfrm>
          <a:custGeom>
            <a:avLst/>
            <a:gdLst/>
            <a:ahLst/>
            <a:cxnLst/>
            <a:rect r="r" b="b" t="t" l="l"/>
            <a:pathLst>
              <a:path h="7093393" w="6912834">
                <a:moveTo>
                  <a:pt x="0" y="0"/>
                </a:moveTo>
                <a:lnTo>
                  <a:pt x="6912834" y="0"/>
                </a:lnTo>
                <a:lnTo>
                  <a:pt x="6912834" y="7093393"/>
                </a:lnTo>
                <a:lnTo>
                  <a:pt x="0" y="70933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606716">
            <a:off x="4392910" y="2655521"/>
            <a:ext cx="1352959" cy="382211"/>
          </a:xfrm>
          <a:custGeom>
            <a:avLst/>
            <a:gdLst/>
            <a:ahLst/>
            <a:cxnLst/>
            <a:rect r="r" b="b" t="t" l="l"/>
            <a:pathLst>
              <a:path h="382211" w="1352959">
                <a:moveTo>
                  <a:pt x="0" y="0"/>
                </a:moveTo>
                <a:lnTo>
                  <a:pt x="1352960" y="0"/>
                </a:lnTo>
                <a:lnTo>
                  <a:pt x="1352960" y="382211"/>
                </a:lnTo>
                <a:lnTo>
                  <a:pt x="0" y="3822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5759421" y="2204272"/>
            <a:ext cx="12124563" cy="2631288"/>
          </a:xfrm>
          <a:custGeom>
            <a:avLst/>
            <a:gdLst/>
            <a:ahLst/>
            <a:cxnLst/>
            <a:rect r="r" b="b" t="t" l="l"/>
            <a:pathLst>
              <a:path h="2631288" w="12124563">
                <a:moveTo>
                  <a:pt x="0" y="0"/>
                </a:moveTo>
                <a:lnTo>
                  <a:pt x="12124564" y="0"/>
                </a:lnTo>
                <a:lnTo>
                  <a:pt x="12124564" y="2631289"/>
                </a:lnTo>
                <a:lnTo>
                  <a:pt x="0" y="2631289"/>
                </a:lnTo>
                <a:lnTo>
                  <a:pt x="0" y="0"/>
                </a:lnTo>
                <a:close/>
              </a:path>
            </a:pathLst>
          </a:custGeom>
          <a:blipFill>
            <a:blip r:embed="rId11"/>
            <a:stretch>
              <a:fillRect l="0" t="0" r="0" b="0"/>
            </a:stretch>
          </a:blipFill>
        </p:spPr>
      </p:sp>
      <p:sp>
        <p:nvSpPr>
          <p:cNvPr name="Freeform 9" id="9"/>
          <p:cNvSpPr/>
          <p:nvPr/>
        </p:nvSpPr>
        <p:spPr>
          <a:xfrm flipH="false" flipV="false" rot="0">
            <a:off x="1612724" y="7119432"/>
            <a:ext cx="12124563" cy="2347522"/>
          </a:xfrm>
          <a:custGeom>
            <a:avLst/>
            <a:gdLst/>
            <a:ahLst/>
            <a:cxnLst/>
            <a:rect r="r" b="b" t="t" l="l"/>
            <a:pathLst>
              <a:path h="2347522" w="12124563">
                <a:moveTo>
                  <a:pt x="0" y="0"/>
                </a:moveTo>
                <a:lnTo>
                  <a:pt x="12124563" y="0"/>
                </a:lnTo>
                <a:lnTo>
                  <a:pt x="12124563" y="2347522"/>
                </a:lnTo>
                <a:lnTo>
                  <a:pt x="0" y="2347522"/>
                </a:lnTo>
                <a:lnTo>
                  <a:pt x="0" y="0"/>
                </a:lnTo>
                <a:close/>
              </a:path>
            </a:pathLst>
          </a:custGeom>
          <a:blipFill>
            <a:blip r:embed="rId12"/>
            <a:stretch>
              <a:fillRect l="0" t="0" r="0" b="0"/>
            </a:stretch>
          </a:blipFill>
        </p:spPr>
      </p:sp>
      <p:sp>
        <p:nvSpPr>
          <p:cNvPr name="Freeform 10" id="10"/>
          <p:cNvSpPr/>
          <p:nvPr/>
        </p:nvSpPr>
        <p:spPr>
          <a:xfrm flipH="true" flipV="false" rot="-1789323">
            <a:off x="13862821" y="7597513"/>
            <a:ext cx="1357560" cy="383511"/>
          </a:xfrm>
          <a:custGeom>
            <a:avLst/>
            <a:gdLst/>
            <a:ahLst/>
            <a:cxnLst/>
            <a:rect r="r" b="b" t="t" l="l"/>
            <a:pathLst>
              <a:path h="383511" w="1357560">
                <a:moveTo>
                  <a:pt x="1357560" y="0"/>
                </a:moveTo>
                <a:lnTo>
                  <a:pt x="0" y="0"/>
                </a:lnTo>
                <a:lnTo>
                  <a:pt x="0" y="383511"/>
                </a:lnTo>
                <a:lnTo>
                  <a:pt x="1357560" y="383511"/>
                </a:lnTo>
                <a:lnTo>
                  <a:pt x="135756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1" id="11"/>
          <p:cNvGrpSpPr/>
          <p:nvPr/>
        </p:nvGrpSpPr>
        <p:grpSpPr>
          <a:xfrm rot="0">
            <a:off x="0" y="138789"/>
            <a:ext cx="6755209" cy="1867587"/>
            <a:chOff x="0" y="0"/>
            <a:chExt cx="1779150" cy="491875"/>
          </a:xfrm>
        </p:grpSpPr>
        <p:sp>
          <p:nvSpPr>
            <p:cNvPr name="Freeform 12" id="12"/>
            <p:cNvSpPr/>
            <p:nvPr/>
          </p:nvSpPr>
          <p:spPr>
            <a:xfrm flipH="false" flipV="false" rot="0">
              <a:off x="0" y="0"/>
              <a:ext cx="1779150" cy="491875"/>
            </a:xfrm>
            <a:custGeom>
              <a:avLst/>
              <a:gdLst/>
              <a:ahLst/>
              <a:cxnLst/>
              <a:rect r="r" b="b" t="t" l="l"/>
              <a:pathLst>
                <a:path h="491875" w="1779150">
                  <a:moveTo>
                    <a:pt x="1575950" y="0"/>
                  </a:moveTo>
                  <a:cubicBezTo>
                    <a:pt x="1688174" y="0"/>
                    <a:pt x="1779150" y="110110"/>
                    <a:pt x="1779150" y="245937"/>
                  </a:cubicBezTo>
                  <a:cubicBezTo>
                    <a:pt x="1779150" y="381765"/>
                    <a:pt x="1688174" y="491875"/>
                    <a:pt x="1575950" y="491875"/>
                  </a:cubicBezTo>
                  <a:lnTo>
                    <a:pt x="203200" y="491875"/>
                  </a:lnTo>
                  <a:cubicBezTo>
                    <a:pt x="90976" y="491875"/>
                    <a:pt x="0" y="381765"/>
                    <a:pt x="0" y="245937"/>
                  </a:cubicBezTo>
                  <a:cubicBezTo>
                    <a:pt x="0" y="110110"/>
                    <a:pt x="90976" y="0"/>
                    <a:pt x="203200" y="0"/>
                  </a:cubicBezTo>
                  <a:close/>
                </a:path>
              </a:pathLst>
            </a:custGeom>
            <a:solidFill>
              <a:srgbClr val="C1FF72"/>
            </a:solidFill>
          </p:spPr>
        </p:sp>
        <p:sp>
          <p:nvSpPr>
            <p:cNvPr name="TextBox 13" id="13"/>
            <p:cNvSpPr txBox="true"/>
            <p:nvPr/>
          </p:nvSpPr>
          <p:spPr>
            <a:xfrm>
              <a:off x="0" y="-47625"/>
              <a:ext cx="1779150" cy="539500"/>
            </a:xfrm>
            <a:prstGeom prst="rect">
              <a:avLst/>
            </a:prstGeom>
          </p:spPr>
          <p:txBody>
            <a:bodyPr anchor="ctr" rtlCol="false" tIns="50800" lIns="50800" bIns="50800" rIns="50800"/>
            <a:lstStyle/>
            <a:p>
              <a:pPr algn="ctr" marL="0" indent="0" lvl="0">
                <a:lnSpc>
                  <a:spcPts val="3454"/>
                </a:lnSpc>
                <a:spcBef>
                  <a:spcPct val="0"/>
                </a:spcBef>
              </a:pPr>
              <a:r>
                <a:rPr lang="en-US" sz="2503" spc="245">
                  <a:solidFill>
                    <a:srgbClr val="000000"/>
                  </a:solidFill>
                  <a:latin typeface="DM Sans Bold"/>
                </a:rPr>
                <a:t>Introducing a new column, ‘Age group’, designed to categorize customers into age buckets using ‘SWITCH’ function.</a:t>
              </a:r>
            </a:p>
          </p:txBody>
        </p:sp>
      </p:grpSp>
      <p:grpSp>
        <p:nvGrpSpPr>
          <p:cNvPr name="Group 14" id="14"/>
          <p:cNvGrpSpPr/>
          <p:nvPr/>
        </p:nvGrpSpPr>
        <p:grpSpPr>
          <a:xfrm rot="0">
            <a:off x="11532791" y="4907584"/>
            <a:ext cx="6755209" cy="2305737"/>
            <a:chOff x="0" y="0"/>
            <a:chExt cx="1779150" cy="607272"/>
          </a:xfrm>
        </p:grpSpPr>
        <p:sp>
          <p:nvSpPr>
            <p:cNvPr name="Freeform 15" id="15"/>
            <p:cNvSpPr/>
            <p:nvPr/>
          </p:nvSpPr>
          <p:spPr>
            <a:xfrm flipH="false" flipV="false" rot="0">
              <a:off x="0" y="0"/>
              <a:ext cx="1779150" cy="607272"/>
            </a:xfrm>
            <a:custGeom>
              <a:avLst/>
              <a:gdLst/>
              <a:ahLst/>
              <a:cxnLst/>
              <a:rect r="r" b="b" t="t" l="l"/>
              <a:pathLst>
                <a:path h="607272" w="1779150">
                  <a:moveTo>
                    <a:pt x="1575950" y="0"/>
                  </a:moveTo>
                  <a:cubicBezTo>
                    <a:pt x="1688174" y="0"/>
                    <a:pt x="1779150" y="135943"/>
                    <a:pt x="1779150" y="303636"/>
                  </a:cubicBezTo>
                  <a:cubicBezTo>
                    <a:pt x="1779150" y="471330"/>
                    <a:pt x="1688174" y="607272"/>
                    <a:pt x="1575950" y="607272"/>
                  </a:cubicBezTo>
                  <a:lnTo>
                    <a:pt x="203200" y="607272"/>
                  </a:lnTo>
                  <a:cubicBezTo>
                    <a:pt x="90976" y="607272"/>
                    <a:pt x="0" y="471330"/>
                    <a:pt x="0" y="303636"/>
                  </a:cubicBezTo>
                  <a:cubicBezTo>
                    <a:pt x="0" y="135943"/>
                    <a:pt x="90976" y="0"/>
                    <a:pt x="203200" y="0"/>
                  </a:cubicBezTo>
                  <a:close/>
                </a:path>
              </a:pathLst>
            </a:custGeom>
            <a:solidFill>
              <a:srgbClr val="C1FF72"/>
            </a:solidFill>
          </p:spPr>
        </p:sp>
        <p:sp>
          <p:nvSpPr>
            <p:cNvPr name="TextBox 16" id="16"/>
            <p:cNvSpPr txBox="true"/>
            <p:nvPr/>
          </p:nvSpPr>
          <p:spPr>
            <a:xfrm>
              <a:off x="0" y="-47625"/>
              <a:ext cx="1779150" cy="654897"/>
            </a:xfrm>
            <a:prstGeom prst="rect">
              <a:avLst/>
            </a:prstGeom>
          </p:spPr>
          <p:txBody>
            <a:bodyPr anchor="ctr" rtlCol="false" tIns="50800" lIns="50800" bIns="50800" rIns="50800"/>
            <a:lstStyle/>
            <a:p>
              <a:pPr algn="ctr" marL="0" indent="0" lvl="0">
                <a:lnSpc>
                  <a:spcPts val="3454"/>
                </a:lnSpc>
                <a:spcBef>
                  <a:spcPct val="0"/>
                </a:spcBef>
              </a:pPr>
              <a:r>
                <a:rPr lang="en-US" sz="2503" spc="245">
                  <a:solidFill>
                    <a:srgbClr val="000000"/>
                  </a:solidFill>
                  <a:latin typeface="DM Sans Bold"/>
                </a:rPr>
                <a:t>Introducing the ‘Income group‘ column, used to categorize customers based on their income levels using ‘SWITCH’ function that helps in analysis.</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04487" y="-4833750"/>
            <a:ext cx="6391792" cy="6558741"/>
          </a:xfrm>
          <a:custGeom>
            <a:avLst/>
            <a:gdLst/>
            <a:ahLst/>
            <a:cxnLst/>
            <a:rect r="r" b="b" t="t" l="l"/>
            <a:pathLst>
              <a:path h="6558741" w="6391792">
                <a:moveTo>
                  <a:pt x="0" y="0"/>
                </a:moveTo>
                <a:lnTo>
                  <a:pt x="6391791" y="0"/>
                </a:lnTo>
                <a:lnTo>
                  <a:pt x="6391791" y="6558742"/>
                </a:lnTo>
                <a:lnTo>
                  <a:pt x="0" y="65587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176364">
            <a:off x="-4214302" y="7095279"/>
            <a:ext cx="6912834" cy="7093393"/>
          </a:xfrm>
          <a:custGeom>
            <a:avLst/>
            <a:gdLst/>
            <a:ahLst/>
            <a:cxnLst/>
            <a:rect r="r" b="b" t="t" l="l"/>
            <a:pathLst>
              <a:path h="7093393" w="6912834">
                <a:moveTo>
                  <a:pt x="0" y="0"/>
                </a:moveTo>
                <a:lnTo>
                  <a:pt x="6912834" y="0"/>
                </a:lnTo>
                <a:lnTo>
                  <a:pt x="6912834" y="7093393"/>
                </a:lnTo>
                <a:lnTo>
                  <a:pt x="0" y="70933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994936" y="599262"/>
            <a:ext cx="11628277" cy="2251460"/>
          </a:xfrm>
          <a:custGeom>
            <a:avLst/>
            <a:gdLst/>
            <a:ahLst/>
            <a:cxnLst/>
            <a:rect r="r" b="b" t="t" l="l"/>
            <a:pathLst>
              <a:path h="2251460" w="11628277">
                <a:moveTo>
                  <a:pt x="0" y="0"/>
                </a:moveTo>
                <a:lnTo>
                  <a:pt x="11628277" y="0"/>
                </a:lnTo>
                <a:lnTo>
                  <a:pt x="11628277" y="2251460"/>
                </a:lnTo>
                <a:lnTo>
                  <a:pt x="0" y="2251460"/>
                </a:lnTo>
                <a:lnTo>
                  <a:pt x="0" y="0"/>
                </a:lnTo>
                <a:close/>
              </a:path>
            </a:pathLst>
          </a:custGeom>
          <a:blipFill>
            <a:blip r:embed="rId8"/>
            <a:stretch>
              <a:fillRect l="0" t="0" r="0" b="0"/>
            </a:stretch>
          </a:blipFill>
        </p:spPr>
      </p:sp>
      <p:sp>
        <p:nvSpPr>
          <p:cNvPr name="Freeform 7" id="7"/>
          <p:cNvSpPr/>
          <p:nvPr/>
        </p:nvSpPr>
        <p:spPr>
          <a:xfrm flipH="false" flipV="false" rot="0">
            <a:off x="2066250" y="6471083"/>
            <a:ext cx="11570574" cy="2251642"/>
          </a:xfrm>
          <a:custGeom>
            <a:avLst/>
            <a:gdLst/>
            <a:ahLst/>
            <a:cxnLst/>
            <a:rect r="r" b="b" t="t" l="l"/>
            <a:pathLst>
              <a:path h="2251642" w="11570574">
                <a:moveTo>
                  <a:pt x="0" y="0"/>
                </a:moveTo>
                <a:lnTo>
                  <a:pt x="11570574" y="0"/>
                </a:lnTo>
                <a:lnTo>
                  <a:pt x="11570574" y="2251642"/>
                </a:lnTo>
                <a:lnTo>
                  <a:pt x="0" y="2251642"/>
                </a:lnTo>
                <a:lnTo>
                  <a:pt x="0" y="0"/>
                </a:lnTo>
                <a:close/>
              </a:path>
            </a:pathLst>
          </a:custGeom>
          <a:blipFill>
            <a:blip r:embed="rId9"/>
            <a:stretch>
              <a:fillRect l="0" t="0" r="0" b="0"/>
            </a:stretch>
          </a:blipFill>
        </p:spPr>
      </p:sp>
      <p:sp>
        <p:nvSpPr>
          <p:cNvPr name="Freeform 8" id="8"/>
          <p:cNvSpPr/>
          <p:nvPr/>
        </p:nvSpPr>
        <p:spPr>
          <a:xfrm flipH="false" flipV="false" rot="0">
            <a:off x="8063285" y="4013862"/>
            <a:ext cx="9190864" cy="1295019"/>
          </a:xfrm>
          <a:custGeom>
            <a:avLst/>
            <a:gdLst/>
            <a:ahLst/>
            <a:cxnLst/>
            <a:rect r="r" b="b" t="t" l="l"/>
            <a:pathLst>
              <a:path h="1295019" w="9190864">
                <a:moveTo>
                  <a:pt x="0" y="0"/>
                </a:moveTo>
                <a:lnTo>
                  <a:pt x="9190865" y="0"/>
                </a:lnTo>
                <a:lnTo>
                  <a:pt x="9190865" y="1295019"/>
                </a:lnTo>
                <a:lnTo>
                  <a:pt x="0" y="1295019"/>
                </a:lnTo>
                <a:lnTo>
                  <a:pt x="0" y="0"/>
                </a:lnTo>
                <a:close/>
              </a:path>
            </a:pathLst>
          </a:custGeom>
          <a:blipFill>
            <a:blip r:embed="rId10"/>
            <a:stretch>
              <a:fillRect l="0" t="0" r="0" b="0"/>
            </a:stretch>
          </a:blipFill>
        </p:spPr>
      </p:sp>
      <p:grpSp>
        <p:nvGrpSpPr>
          <p:cNvPr name="Group 9" id="9"/>
          <p:cNvGrpSpPr/>
          <p:nvPr/>
        </p:nvGrpSpPr>
        <p:grpSpPr>
          <a:xfrm rot="0">
            <a:off x="801957" y="3134831"/>
            <a:ext cx="6755209" cy="3053081"/>
            <a:chOff x="0" y="0"/>
            <a:chExt cx="1779150" cy="804104"/>
          </a:xfrm>
        </p:grpSpPr>
        <p:sp>
          <p:nvSpPr>
            <p:cNvPr name="Freeform 10" id="10"/>
            <p:cNvSpPr/>
            <p:nvPr/>
          </p:nvSpPr>
          <p:spPr>
            <a:xfrm flipH="false" flipV="false" rot="0">
              <a:off x="0" y="0"/>
              <a:ext cx="1779150" cy="804104"/>
            </a:xfrm>
            <a:custGeom>
              <a:avLst/>
              <a:gdLst/>
              <a:ahLst/>
              <a:cxnLst/>
              <a:rect r="r" b="b" t="t" l="l"/>
              <a:pathLst>
                <a:path h="804104" w="1779150">
                  <a:moveTo>
                    <a:pt x="1575950" y="0"/>
                  </a:moveTo>
                  <a:cubicBezTo>
                    <a:pt x="1688174" y="0"/>
                    <a:pt x="1779150" y="180005"/>
                    <a:pt x="1779150" y="402052"/>
                  </a:cubicBezTo>
                  <a:cubicBezTo>
                    <a:pt x="1779150" y="624099"/>
                    <a:pt x="1688174" y="804104"/>
                    <a:pt x="1575950" y="804104"/>
                  </a:cubicBezTo>
                  <a:lnTo>
                    <a:pt x="203200" y="804104"/>
                  </a:lnTo>
                  <a:cubicBezTo>
                    <a:pt x="90976" y="804104"/>
                    <a:pt x="0" y="624099"/>
                    <a:pt x="0" y="402052"/>
                  </a:cubicBezTo>
                  <a:cubicBezTo>
                    <a:pt x="0" y="180005"/>
                    <a:pt x="90976" y="0"/>
                    <a:pt x="203200" y="0"/>
                  </a:cubicBezTo>
                  <a:close/>
                </a:path>
              </a:pathLst>
            </a:custGeom>
            <a:solidFill>
              <a:srgbClr val="C1FF72"/>
            </a:solidFill>
          </p:spPr>
        </p:sp>
        <p:sp>
          <p:nvSpPr>
            <p:cNvPr name="TextBox 11" id="11"/>
            <p:cNvSpPr txBox="true"/>
            <p:nvPr/>
          </p:nvSpPr>
          <p:spPr>
            <a:xfrm>
              <a:off x="0" y="-47625"/>
              <a:ext cx="1779150" cy="851729"/>
            </a:xfrm>
            <a:prstGeom prst="rect">
              <a:avLst/>
            </a:prstGeom>
          </p:spPr>
          <p:txBody>
            <a:bodyPr anchor="ctr" rtlCol="false" tIns="50800" lIns="50800" bIns="50800" rIns="50800"/>
            <a:lstStyle/>
            <a:p>
              <a:pPr algn="ctr" marL="0" indent="0" lvl="0">
                <a:lnSpc>
                  <a:spcPts val="3454"/>
                </a:lnSpc>
                <a:spcBef>
                  <a:spcPct val="0"/>
                </a:spcBef>
              </a:pPr>
              <a:r>
                <a:rPr lang="en-US" sz="2503" spc="245">
                  <a:solidFill>
                    <a:srgbClr val="000000"/>
                  </a:solidFill>
                  <a:latin typeface="DM Sans Bold"/>
                </a:rPr>
                <a:t>Created DAX queries to measure the total revenue generated within the current week and also within the previous week using CALCULATE function in order to find the Week-on-Week change in revenue.</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04487" y="-4833750"/>
            <a:ext cx="6391792" cy="6558741"/>
          </a:xfrm>
          <a:custGeom>
            <a:avLst/>
            <a:gdLst/>
            <a:ahLst/>
            <a:cxnLst/>
            <a:rect r="r" b="b" t="t" l="l"/>
            <a:pathLst>
              <a:path h="6558741" w="6391792">
                <a:moveTo>
                  <a:pt x="0" y="0"/>
                </a:moveTo>
                <a:lnTo>
                  <a:pt x="6391791" y="0"/>
                </a:lnTo>
                <a:lnTo>
                  <a:pt x="6391791" y="6558742"/>
                </a:lnTo>
                <a:lnTo>
                  <a:pt x="0" y="65587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6364">
            <a:off x="-4214302" y="7095279"/>
            <a:ext cx="6912834" cy="7093393"/>
          </a:xfrm>
          <a:custGeom>
            <a:avLst/>
            <a:gdLst/>
            <a:ahLst/>
            <a:cxnLst/>
            <a:rect r="r" b="b" t="t" l="l"/>
            <a:pathLst>
              <a:path h="7093393" w="6912834">
                <a:moveTo>
                  <a:pt x="0" y="0"/>
                </a:moveTo>
                <a:lnTo>
                  <a:pt x="6912834" y="0"/>
                </a:lnTo>
                <a:lnTo>
                  <a:pt x="6912834" y="7093393"/>
                </a:lnTo>
                <a:lnTo>
                  <a:pt x="0" y="70933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398649" y="3600374"/>
            <a:ext cx="10458908" cy="925689"/>
          </a:xfrm>
          <a:custGeom>
            <a:avLst/>
            <a:gdLst/>
            <a:ahLst/>
            <a:cxnLst/>
            <a:rect r="r" b="b" t="t" l="l"/>
            <a:pathLst>
              <a:path h="925689" w="10458908">
                <a:moveTo>
                  <a:pt x="0" y="0"/>
                </a:moveTo>
                <a:lnTo>
                  <a:pt x="10458908" y="0"/>
                </a:lnTo>
                <a:lnTo>
                  <a:pt x="10458908" y="925689"/>
                </a:lnTo>
                <a:lnTo>
                  <a:pt x="0" y="925689"/>
                </a:lnTo>
                <a:lnTo>
                  <a:pt x="0" y="0"/>
                </a:lnTo>
                <a:close/>
              </a:path>
            </a:pathLst>
          </a:custGeom>
          <a:blipFill>
            <a:blip r:embed="rId6"/>
            <a:stretch>
              <a:fillRect l="0" t="0" r="0" b="0"/>
            </a:stretch>
          </a:blipFill>
        </p:spPr>
      </p:sp>
      <p:sp>
        <p:nvSpPr>
          <p:cNvPr name="Freeform 6" id="6"/>
          <p:cNvSpPr/>
          <p:nvPr/>
        </p:nvSpPr>
        <p:spPr>
          <a:xfrm flipH="false" flipV="false" rot="0">
            <a:off x="2408596" y="6815652"/>
            <a:ext cx="7980107" cy="2442648"/>
          </a:xfrm>
          <a:custGeom>
            <a:avLst/>
            <a:gdLst/>
            <a:ahLst/>
            <a:cxnLst/>
            <a:rect r="r" b="b" t="t" l="l"/>
            <a:pathLst>
              <a:path h="2442648" w="7980107">
                <a:moveTo>
                  <a:pt x="0" y="0"/>
                </a:moveTo>
                <a:lnTo>
                  <a:pt x="7980107" y="0"/>
                </a:lnTo>
                <a:lnTo>
                  <a:pt x="7980107" y="2442648"/>
                </a:lnTo>
                <a:lnTo>
                  <a:pt x="0" y="2442648"/>
                </a:lnTo>
                <a:lnTo>
                  <a:pt x="0" y="0"/>
                </a:lnTo>
                <a:close/>
              </a:path>
            </a:pathLst>
          </a:custGeom>
          <a:blipFill>
            <a:blip r:embed="rId7"/>
            <a:stretch>
              <a:fillRect l="0" t="0" r="0" b="0"/>
            </a:stretch>
          </a:blipFill>
        </p:spPr>
      </p:sp>
      <p:sp>
        <p:nvSpPr>
          <p:cNvPr name="Freeform 7" id="7"/>
          <p:cNvSpPr/>
          <p:nvPr/>
        </p:nvSpPr>
        <p:spPr>
          <a:xfrm flipH="false" flipV="false" rot="1606716">
            <a:off x="4897118" y="3552643"/>
            <a:ext cx="1352959" cy="382211"/>
          </a:xfrm>
          <a:custGeom>
            <a:avLst/>
            <a:gdLst/>
            <a:ahLst/>
            <a:cxnLst/>
            <a:rect r="r" b="b" t="t" l="l"/>
            <a:pathLst>
              <a:path h="382211" w="1352959">
                <a:moveTo>
                  <a:pt x="0" y="0"/>
                </a:moveTo>
                <a:lnTo>
                  <a:pt x="1352959" y="0"/>
                </a:lnTo>
                <a:lnTo>
                  <a:pt x="1352959" y="382211"/>
                </a:lnTo>
                <a:lnTo>
                  <a:pt x="0" y="3822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1028700" y="734389"/>
            <a:ext cx="6755209" cy="2372853"/>
            <a:chOff x="0" y="0"/>
            <a:chExt cx="1779150" cy="624949"/>
          </a:xfrm>
        </p:grpSpPr>
        <p:sp>
          <p:nvSpPr>
            <p:cNvPr name="Freeform 9" id="9"/>
            <p:cNvSpPr/>
            <p:nvPr/>
          </p:nvSpPr>
          <p:spPr>
            <a:xfrm flipH="false" flipV="false" rot="0">
              <a:off x="0" y="0"/>
              <a:ext cx="1779150" cy="624949"/>
            </a:xfrm>
            <a:custGeom>
              <a:avLst/>
              <a:gdLst/>
              <a:ahLst/>
              <a:cxnLst/>
              <a:rect r="r" b="b" t="t" l="l"/>
              <a:pathLst>
                <a:path h="624949" w="1779150">
                  <a:moveTo>
                    <a:pt x="1575950" y="0"/>
                  </a:moveTo>
                  <a:cubicBezTo>
                    <a:pt x="1688174" y="0"/>
                    <a:pt x="1779150" y="139900"/>
                    <a:pt x="1779150" y="312474"/>
                  </a:cubicBezTo>
                  <a:cubicBezTo>
                    <a:pt x="1779150" y="485049"/>
                    <a:pt x="1688174" y="624949"/>
                    <a:pt x="1575950" y="624949"/>
                  </a:cubicBezTo>
                  <a:lnTo>
                    <a:pt x="203200" y="624949"/>
                  </a:lnTo>
                  <a:cubicBezTo>
                    <a:pt x="90976" y="624949"/>
                    <a:pt x="0" y="485049"/>
                    <a:pt x="0" y="312474"/>
                  </a:cubicBezTo>
                  <a:cubicBezTo>
                    <a:pt x="0" y="139900"/>
                    <a:pt x="90976" y="0"/>
                    <a:pt x="203200" y="0"/>
                  </a:cubicBezTo>
                  <a:close/>
                </a:path>
              </a:pathLst>
            </a:custGeom>
            <a:solidFill>
              <a:srgbClr val="C1FF72"/>
            </a:solidFill>
          </p:spPr>
        </p:sp>
        <p:sp>
          <p:nvSpPr>
            <p:cNvPr name="TextBox 10" id="10"/>
            <p:cNvSpPr txBox="true"/>
            <p:nvPr/>
          </p:nvSpPr>
          <p:spPr>
            <a:xfrm>
              <a:off x="0" y="-47625"/>
              <a:ext cx="1779150" cy="672574"/>
            </a:xfrm>
            <a:prstGeom prst="rect">
              <a:avLst/>
            </a:prstGeom>
          </p:spPr>
          <p:txBody>
            <a:bodyPr anchor="ctr" rtlCol="false" tIns="50800" lIns="50800" bIns="50800" rIns="50800"/>
            <a:lstStyle/>
            <a:p>
              <a:pPr algn="ctr" marL="0" indent="0" lvl="0">
                <a:lnSpc>
                  <a:spcPts val="3454"/>
                </a:lnSpc>
                <a:spcBef>
                  <a:spcPct val="0"/>
                </a:spcBef>
              </a:pPr>
              <a:r>
                <a:rPr lang="en-US" sz="2503" spc="245">
                  <a:solidFill>
                    <a:srgbClr val="000000"/>
                  </a:solidFill>
                  <a:latin typeface="DM Sans Bold"/>
                </a:rPr>
                <a:t>Created a new metric, Average Utilization ratio(AU Ratio) which refers to the average percentage of credit card limits that are being used by cardholders.</a:t>
              </a:r>
            </a:p>
          </p:txBody>
        </p:sp>
      </p:grpSp>
      <p:grpSp>
        <p:nvGrpSpPr>
          <p:cNvPr name="Group 11" id="11"/>
          <p:cNvGrpSpPr/>
          <p:nvPr/>
        </p:nvGrpSpPr>
        <p:grpSpPr>
          <a:xfrm rot="0">
            <a:off x="9832153" y="4866485"/>
            <a:ext cx="7610716" cy="2599596"/>
            <a:chOff x="0" y="0"/>
            <a:chExt cx="2004468" cy="684667"/>
          </a:xfrm>
        </p:grpSpPr>
        <p:sp>
          <p:nvSpPr>
            <p:cNvPr name="Freeform 12" id="12"/>
            <p:cNvSpPr/>
            <p:nvPr/>
          </p:nvSpPr>
          <p:spPr>
            <a:xfrm flipH="false" flipV="false" rot="0">
              <a:off x="0" y="0"/>
              <a:ext cx="2004468" cy="684667"/>
            </a:xfrm>
            <a:custGeom>
              <a:avLst/>
              <a:gdLst/>
              <a:ahLst/>
              <a:cxnLst/>
              <a:rect r="r" b="b" t="t" l="l"/>
              <a:pathLst>
                <a:path h="684667" w="2004468">
                  <a:moveTo>
                    <a:pt x="1801268" y="0"/>
                  </a:moveTo>
                  <a:cubicBezTo>
                    <a:pt x="1913493" y="0"/>
                    <a:pt x="2004468" y="153268"/>
                    <a:pt x="2004468" y="342334"/>
                  </a:cubicBezTo>
                  <a:cubicBezTo>
                    <a:pt x="2004468" y="531399"/>
                    <a:pt x="1913493" y="684667"/>
                    <a:pt x="1801268" y="684667"/>
                  </a:cubicBezTo>
                  <a:lnTo>
                    <a:pt x="203200" y="684667"/>
                  </a:lnTo>
                  <a:cubicBezTo>
                    <a:pt x="90976" y="684667"/>
                    <a:pt x="0" y="531399"/>
                    <a:pt x="0" y="342334"/>
                  </a:cubicBezTo>
                  <a:cubicBezTo>
                    <a:pt x="0" y="153268"/>
                    <a:pt x="90976" y="0"/>
                    <a:pt x="203200" y="0"/>
                  </a:cubicBezTo>
                  <a:close/>
                </a:path>
              </a:pathLst>
            </a:custGeom>
            <a:solidFill>
              <a:srgbClr val="C1FF72"/>
            </a:solidFill>
          </p:spPr>
        </p:sp>
        <p:sp>
          <p:nvSpPr>
            <p:cNvPr name="TextBox 13" id="13"/>
            <p:cNvSpPr txBox="true"/>
            <p:nvPr/>
          </p:nvSpPr>
          <p:spPr>
            <a:xfrm>
              <a:off x="0" y="-47625"/>
              <a:ext cx="2004468" cy="732292"/>
            </a:xfrm>
            <a:prstGeom prst="rect">
              <a:avLst/>
            </a:prstGeom>
          </p:spPr>
          <p:txBody>
            <a:bodyPr anchor="ctr" rtlCol="false" tIns="50800" lIns="50800" bIns="50800" rIns="50800"/>
            <a:lstStyle/>
            <a:p>
              <a:pPr algn="ctr" marL="0" indent="0" lvl="0">
                <a:lnSpc>
                  <a:spcPts val="3454"/>
                </a:lnSpc>
                <a:spcBef>
                  <a:spcPct val="0"/>
                </a:spcBef>
              </a:pPr>
              <a:r>
                <a:rPr lang="en-US" sz="2503" spc="245">
                  <a:solidFill>
                    <a:srgbClr val="000000"/>
                  </a:solidFill>
                  <a:latin typeface="DM Sans Bold"/>
                </a:rPr>
                <a:t>Created a new measure Delinquency Rate, which refers to an account on which the cardholder has failed to make the minimum required payment by the due date.</a:t>
              </a:r>
            </a:p>
          </p:txBody>
        </p:sp>
      </p:grpSp>
      <p:sp>
        <p:nvSpPr>
          <p:cNvPr name="Freeform 14" id="14"/>
          <p:cNvSpPr/>
          <p:nvPr/>
        </p:nvSpPr>
        <p:spPr>
          <a:xfrm flipH="false" flipV="false" rot="8444283">
            <a:off x="8182690" y="6355029"/>
            <a:ext cx="1352959" cy="382211"/>
          </a:xfrm>
          <a:custGeom>
            <a:avLst/>
            <a:gdLst/>
            <a:ahLst/>
            <a:cxnLst/>
            <a:rect r="r" b="b" t="t" l="l"/>
            <a:pathLst>
              <a:path h="382211" w="1352959">
                <a:moveTo>
                  <a:pt x="0" y="0"/>
                </a:moveTo>
                <a:lnTo>
                  <a:pt x="1352959" y="0"/>
                </a:lnTo>
                <a:lnTo>
                  <a:pt x="1352959" y="382211"/>
                </a:lnTo>
                <a:lnTo>
                  <a:pt x="0" y="3822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66997" y="-4833750"/>
            <a:ext cx="7429281" cy="7623329"/>
          </a:xfrm>
          <a:custGeom>
            <a:avLst/>
            <a:gdLst/>
            <a:ahLst/>
            <a:cxnLst/>
            <a:rect r="r" b="b" t="t" l="l"/>
            <a:pathLst>
              <a:path h="7623329" w="7429281">
                <a:moveTo>
                  <a:pt x="0" y="0"/>
                </a:moveTo>
                <a:lnTo>
                  <a:pt x="7429281" y="0"/>
                </a:lnTo>
                <a:lnTo>
                  <a:pt x="7429281" y="7623330"/>
                </a:lnTo>
                <a:lnTo>
                  <a:pt x="0" y="76233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069384" y="6345235"/>
            <a:ext cx="7846966" cy="8051924"/>
          </a:xfrm>
          <a:custGeom>
            <a:avLst/>
            <a:gdLst/>
            <a:ahLst/>
            <a:cxnLst/>
            <a:rect r="r" b="b" t="t" l="l"/>
            <a:pathLst>
              <a:path h="8051924" w="7846966">
                <a:moveTo>
                  <a:pt x="0" y="0"/>
                </a:moveTo>
                <a:lnTo>
                  <a:pt x="7846966" y="0"/>
                </a:lnTo>
                <a:lnTo>
                  <a:pt x="7846966" y="8051924"/>
                </a:lnTo>
                <a:lnTo>
                  <a:pt x="0" y="8051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1606716">
            <a:off x="7496419" y="5739896"/>
            <a:ext cx="1352959" cy="382211"/>
          </a:xfrm>
          <a:custGeom>
            <a:avLst/>
            <a:gdLst/>
            <a:ahLst/>
            <a:cxnLst/>
            <a:rect r="r" b="b" t="t" l="l"/>
            <a:pathLst>
              <a:path h="382211" w="1352959">
                <a:moveTo>
                  <a:pt x="0" y="0"/>
                </a:moveTo>
                <a:lnTo>
                  <a:pt x="1352959" y="0"/>
                </a:lnTo>
                <a:lnTo>
                  <a:pt x="1352959" y="382211"/>
                </a:lnTo>
                <a:lnTo>
                  <a:pt x="0" y="3822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9253068" y="4060203"/>
            <a:ext cx="6811300" cy="5198097"/>
          </a:xfrm>
          <a:custGeom>
            <a:avLst/>
            <a:gdLst/>
            <a:ahLst/>
            <a:cxnLst/>
            <a:rect r="r" b="b" t="t" l="l"/>
            <a:pathLst>
              <a:path h="5198097" w="6811300">
                <a:moveTo>
                  <a:pt x="0" y="0"/>
                </a:moveTo>
                <a:lnTo>
                  <a:pt x="6811299" y="0"/>
                </a:lnTo>
                <a:lnTo>
                  <a:pt x="6811299" y="5198097"/>
                </a:lnTo>
                <a:lnTo>
                  <a:pt x="0" y="5198097"/>
                </a:lnTo>
                <a:lnTo>
                  <a:pt x="0" y="0"/>
                </a:lnTo>
                <a:close/>
              </a:path>
            </a:pathLst>
          </a:custGeom>
          <a:blipFill>
            <a:blip r:embed="rId9"/>
            <a:stretch>
              <a:fillRect l="0" t="0" r="0" b="0"/>
            </a:stretch>
          </a:blipFill>
        </p:spPr>
      </p:sp>
      <p:sp>
        <p:nvSpPr>
          <p:cNvPr name="TextBox 8" id="8"/>
          <p:cNvSpPr txBox="true"/>
          <p:nvPr/>
        </p:nvSpPr>
        <p:spPr>
          <a:xfrm rot="0">
            <a:off x="1028700" y="952500"/>
            <a:ext cx="8807565" cy="696774"/>
          </a:xfrm>
          <a:prstGeom prst="rect">
            <a:avLst/>
          </a:prstGeom>
        </p:spPr>
        <p:txBody>
          <a:bodyPr anchor="t" rtlCol="false" tIns="0" lIns="0" bIns="0" rIns="0">
            <a:spAutoFit/>
          </a:bodyPr>
          <a:lstStyle/>
          <a:p>
            <a:pPr algn="just" marL="0" indent="0" lvl="0">
              <a:lnSpc>
                <a:spcPts val="5662"/>
              </a:lnSpc>
              <a:spcBef>
                <a:spcPct val="0"/>
              </a:spcBef>
            </a:pPr>
            <a:r>
              <a:rPr lang="en-US" sz="4103" spc="402">
                <a:solidFill>
                  <a:srgbClr val="000000"/>
                </a:solidFill>
                <a:latin typeface="Oswald Bold"/>
              </a:rPr>
              <a:t>UPDATED WEEKLY DATA IN SQL DB</a:t>
            </a:r>
          </a:p>
        </p:txBody>
      </p:sp>
      <p:grpSp>
        <p:nvGrpSpPr>
          <p:cNvPr name="Group 9" id="9"/>
          <p:cNvGrpSpPr/>
          <p:nvPr/>
        </p:nvGrpSpPr>
        <p:grpSpPr>
          <a:xfrm rot="0">
            <a:off x="1028700" y="2237623"/>
            <a:ext cx="8115300" cy="3053081"/>
            <a:chOff x="0" y="0"/>
            <a:chExt cx="2137363" cy="804104"/>
          </a:xfrm>
        </p:grpSpPr>
        <p:sp>
          <p:nvSpPr>
            <p:cNvPr name="Freeform 10" id="10"/>
            <p:cNvSpPr/>
            <p:nvPr/>
          </p:nvSpPr>
          <p:spPr>
            <a:xfrm flipH="false" flipV="false" rot="0">
              <a:off x="0" y="0"/>
              <a:ext cx="2137363" cy="804104"/>
            </a:xfrm>
            <a:custGeom>
              <a:avLst/>
              <a:gdLst/>
              <a:ahLst/>
              <a:cxnLst/>
              <a:rect r="r" b="b" t="t" l="l"/>
              <a:pathLst>
                <a:path h="804104" w="2137363">
                  <a:moveTo>
                    <a:pt x="1934163" y="0"/>
                  </a:moveTo>
                  <a:cubicBezTo>
                    <a:pt x="2046387" y="0"/>
                    <a:pt x="2137363" y="180005"/>
                    <a:pt x="2137363" y="402052"/>
                  </a:cubicBezTo>
                  <a:cubicBezTo>
                    <a:pt x="2137363" y="624099"/>
                    <a:pt x="2046387" y="804104"/>
                    <a:pt x="1934163" y="804104"/>
                  </a:cubicBezTo>
                  <a:lnTo>
                    <a:pt x="203200" y="804104"/>
                  </a:lnTo>
                  <a:cubicBezTo>
                    <a:pt x="90976" y="804104"/>
                    <a:pt x="0" y="624099"/>
                    <a:pt x="0" y="402052"/>
                  </a:cubicBezTo>
                  <a:cubicBezTo>
                    <a:pt x="0" y="180005"/>
                    <a:pt x="90976" y="0"/>
                    <a:pt x="203200" y="0"/>
                  </a:cubicBezTo>
                  <a:close/>
                </a:path>
              </a:pathLst>
            </a:custGeom>
            <a:solidFill>
              <a:srgbClr val="C1FF72"/>
            </a:solidFill>
          </p:spPr>
        </p:sp>
        <p:sp>
          <p:nvSpPr>
            <p:cNvPr name="TextBox 11" id="11"/>
            <p:cNvSpPr txBox="true"/>
            <p:nvPr/>
          </p:nvSpPr>
          <p:spPr>
            <a:xfrm>
              <a:off x="0" y="-47625"/>
              <a:ext cx="2137363" cy="851729"/>
            </a:xfrm>
            <a:prstGeom prst="rect">
              <a:avLst/>
            </a:prstGeom>
          </p:spPr>
          <p:txBody>
            <a:bodyPr anchor="ctr" rtlCol="false" tIns="50800" lIns="50800" bIns="50800" rIns="50800"/>
            <a:lstStyle/>
            <a:p>
              <a:pPr algn="ctr" marL="0" indent="0" lvl="0">
                <a:lnSpc>
                  <a:spcPts val="3730"/>
                </a:lnSpc>
                <a:spcBef>
                  <a:spcPct val="0"/>
                </a:spcBef>
              </a:pPr>
              <a:r>
                <a:rPr lang="en-US" sz="2703" spc="264">
                  <a:solidFill>
                    <a:srgbClr val="000000"/>
                  </a:solidFill>
                  <a:latin typeface="DM Sans Bold"/>
                </a:rPr>
                <a:t>Integrated the new week's (week-53) financial and customer data into the PostgreSQL database ensuring the analytics reflect the most current trends and patterns.</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272238" y="-4833750"/>
            <a:ext cx="7824040" cy="8028399"/>
          </a:xfrm>
          <a:custGeom>
            <a:avLst/>
            <a:gdLst/>
            <a:ahLst/>
            <a:cxnLst/>
            <a:rect r="r" b="b" t="t" l="l"/>
            <a:pathLst>
              <a:path h="8028399" w="7824040">
                <a:moveTo>
                  <a:pt x="0" y="0"/>
                </a:moveTo>
                <a:lnTo>
                  <a:pt x="7824040" y="0"/>
                </a:lnTo>
                <a:lnTo>
                  <a:pt x="7824040" y="8028400"/>
                </a:lnTo>
                <a:lnTo>
                  <a:pt x="0" y="8028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053911" y="6265150"/>
            <a:ext cx="7946706" cy="8154269"/>
          </a:xfrm>
          <a:custGeom>
            <a:avLst/>
            <a:gdLst/>
            <a:ahLst/>
            <a:cxnLst/>
            <a:rect r="r" b="b" t="t" l="l"/>
            <a:pathLst>
              <a:path h="8154269" w="7946706">
                <a:moveTo>
                  <a:pt x="0" y="0"/>
                </a:moveTo>
                <a:lnTo>
                  <a:pt x="7946706" y="0"/>
                </a:lnTo>
                <a:lnTo>
                  <a:pt x="7946706" y="8154269"/>
                </a:lnTo>
                <a:lnTo>
                  <a:pt x="0" y="81542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267665" y="5143500"/>
            <a:ext cx="3752671" cy="3596374"/>
          </a:xfrm>
          <a:custGeom>
            <a:avLst/>
            <a:gdLst/>
            <a:ahLst/>
            <a:cxnLst/>
            <a:rect r="r" b="b" t="t" l="l"/>
            <a:pathLst>
              <a:path h="3596374" w="3752671">
                <a:moveTo>
                  <a:pt x="0" y="0"/>
                </a:moveTo>
                <a:lnTo>
                  <a:pt x="3752670" y="0"/>
                </a:lnTo>
                <a:lnTo>
                  <a:pt x="3752670" y="3596374"/>
                </a:lnTo>
                <a:lnTo>
                  <a:pt x="0" y="3596374"/>
                </a:lnTo>
                <a:lnTo>
                  <a:pt x="0" y="0"/>
                </a:lnTo>
                <a:close/>
              </a:path>
            </a:pathLst>
          </a:custGeom>
          <a:blipFill>
            <a:blip r:embed="rId5"/>
            <a:stretch>
              <a:fillRect l="0" t="-4345" r="0" b="0"/>
            </a:stretch>
          </a:blipFill>
        </p:spPr>
      </p:sp>
      <p:sp>
        <p:nvSpPr>
          <p:cNvPr name="TextBox 6" id="6"/>
          <p:cNvSpPr txBox="true"/>
          <p:nvPr/>
        </p:nvSpPr>
        <p:spPr>
          <a:xfrm rot="0">
            <a:off x="3367511" y="308035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BUILDING DASHBOARDS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26854" y="254695"/>
            <a:ext cx="17434292" cy="9777610"/>
          </a:xfrm>
          <a:custGeom>
            <a:avLst/>
            <a:gdLst/>
            <a:ahLst/>
            <a:cxnLst/>
            <a:rect r="r" b="b" t="t" l="l"/>
            <a:pathLst>
              <a:path h="9777610" w="17434292">
                <a:moveTo>
                  <a:pt x="0" y="0"/>
                </a:moveTo>
                <a:lnTo>
                  <a:pt x="17434292" y="0"/>
                </a:lnTo>
                <a:lnTo>
                  <a:pt x="17434292" y="9777610"/>
                </a:lnTo>
                <a:lnTo>
                  <a:pt x="0" y="9777610"/>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11091" y="241284"/>
            <a:ext cx="17465818" cy="9804431"/>
          </a:xfrm>
          <a:custGeom>
            <a:avLst/>
            <a:gdLst/>
            <a:ahLst/>
            <a:cxnLst/>
            <a:rect r="r" b="b" t="t" l="l"/>
            <a:pathLst>
              <a:path h="9804431" w="17465818">
                <a:moveTo>
                  <a:pt x="0" y="0"/>
                </a:moveTo>
                <a:lnTo>
                  <a:pt x="17465818" y="0"/>
                </a:lnTo>
                <a:lnTo>
                  <a:pt x="17465818" y="9804432"/>
                </a:lnTo>
                <a:lnTo>
                  <a:pt x="0" y="9804432"/>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6351"/>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665961"/>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1987246" y="-345390"/>
            <a:ext cx="11742224" cy="2935556"/>
          </a:xfrm>
          <a:custGeom>
            <a:avLst/>
            <a:gdLst/>
            <a:ahLst/>
            <a:cxnLst/>
            <a:rect r="r" b="b" t="t" l="l"/>
            <a:pathLst>
              <a:path h="2935556" w="11742224">
                <a:moveTo>
                  <a:pt x="0" y="0"/>
                </a:moveTo>
                <a:lnTo>
                  <a:pt x="11742223" y="0"/>
                </a:lnTo>
                <a:lnTo>
                  <a:pt x="11742223" y="2935556"/>
                </a:lnTo>
                <a:lnTo>
                  <a:pt x="0" y="2935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50954" y="331103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50954" y="410569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50954" y="502534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50954" y="579173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62040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31353" y="742393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8593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14087"/>
            <a:ext cx="5790503" cy="603504"/>
          </a:xfrm>
          <a:prstGeom prst="rect">
            <a:avLst/>
          </a:prstGeom>
        </p:spPr>
        <p:txBody>
          <a:bodyPr anchor="t" rtlCol="false" tIns="0" lIns="0" bIns="0" rIns="0">
            <a:spAutoFit/>
          </a:bodyPr>
          <a:lstStyle/>
          <a:p>
            <a:pPr algn="l">
              <a:lnSpc>
                <a:spcPts val="4967"/>
              </a:lnSpc>
            </a:pPr>
            <a:r>
              <a:rPr lang="en-US" sz="3600" spc="352">
                <a:solidFill>
                  <a:srgbClr val="231F20"/>
                </a:solidFill>
                <a:latin typeface="DM Sans Bold"/>
              </a:rPr>
              <a:t>ABOUT </a:t>
            </a:r>
          </a:p>
        </p:txBody>
      </p:sp>
      <p:sp>
        <p:nvSpPr>
          <p:cNvPr name="TextBox 16" id="16"/>
          <p:cNvSpPr txBox="true"/>
          <p:nvPr/>
        </p:nvSpPr>
        <p:spPr>
          <a:xfrm rot="0">
            <a:off x="6607430" y="4108305"/>
            <a:ext cx="6076629" cy="603504"/>
          </a:xfrm>
          <a:prstGeom prst="rect">
            <a:avLst/>
          </a:prstGeom>
        </p:spPr>
        <p:txBody>
          <a:bodyPr anchor="t" rtlCol="false" tIns="0" lIns="0" bIns="0" rIns="0">
            <a:spAutoFit/>
          </a:bodyPr>
          <a:lstStyle/>
          <a:p>
            <a:pPr algn="l">
              <a:lnSpc>
                <a:spcPts val="4967"/>
              </a:lnSpc>
            </a:pPr>
            <a:r>
              <a:rPr lang="en-US" sz="3600" spc="352">
                <a:solidFill>
                  <a:srgbClr val="231F20"/>
                </a:solidFill>
                <a:latin typeface="DM Sans Bold"/>
              </a:rPr>
              <a:t>PROJECT OBJECTIVE</a:t>
            </a:r>
          </a:p>
        </p:txBody>
      </p:sp>
      <p:sp>
        <p:nvSpPr>
          <p:cNvPr name="TextBox 17" id="17"/>
          <p:cNvSpPr txBox="true"/>
          <p:nvPr/>
        </p:nvSpPr>
        <p:spPr>
          <a:xfrm rot="0">
            <a:off x="6607430" y="5028395"/>
            <a:ext cx="6365210" cy="603504"/>
          </a:xfrm>
          <a:prstGeom prst="rect">
            <a:avLst/>
          </a:prstGeom>
        </p:spPr>
        <p:txBody>
          <a:bodyPr anchor="t" rtlCol="false" tIns="0" lIns="0" bIns="0" rIns="0">
            <a:spAutoFit/>
          </a:bodyPr>
          <a:lstStyle/>
          <a:p>
            <a:pPr algn="l" marL="0" indent="0" lvl="0">
              <a:lnSpc>
                <a:spcPts val="4967"/>
              </a:lnSpc>
              <a:spcBef>
                <a:spcPct val="0"/>
              </a:spcBef>
            </a:pPr>
            <a:r>
              <a:rPr lang="en-US" sz="3600" spc="352">
                <a:solidFill>
                  <a:srgbClr val="231F20"/>
                </a:solidFill>
                <a:latin typeface="DM Sans Bold"/>
              </a:rPr>
              <a:t>DATA UNDERSTANDING</a:t>
            </a:r>
          </a:p>
        </p:txBody>
      </p:sp>
      <p:sp>
        <p:nvSpPr>
          <p:cNvPr name="TextBox 18" id="18"/>
          <p:cNvSpPr txBox="true"/>
          <p:nvPr/>
        </p:nvSpPr>
        <p:spPr>
          <a:xfrm rot="0">
            <a:off x="6607430" y="5822613"/>
            <a:ext cx="9539608" cy="603504"/>
          </a:xfrm>
          <a:prstGeom prst="rect">
            <a:avLst/>
          </a:prstGeom>
        </p:spPr>
        <p:txBody>
          <a:bodyPr anchor="t" rtlCol="false" tIns="0" lIns="0" bIns="0" rIns="0">
            <a:spAutoFit/>
          </a:bodyPr>
          <a:lstStyle/>
          <a:p>
            <a:pPr algn="l" marL="0" indent="0" lvl="0">
              <a:lnSpc>
                <a:spcPts val="4967"/>
              </a:lnSpc>
              <a:spcBef>
                <a:spcPct val="0"/>
              </a:spcBef>
            </a:pPr>
            <a:r>
              <a:rPr lang="en-US" sz="3600" spc="352">
                <a:solidFill>
                  <a:srgbClr val="231F20"/>
                </a:solidFill>
                <a:latin typeface="DM Sans Bold"/>
              </a:rPr>
              <a:t>SET UP DATABASE &amp; IMPORT DATA</a:t>
            </a:r>
          </a:p>
        </p:txBody>
      </p:sp>
      <p:sp>
        <p:nvSpPr>
          <p:cNvPr name="TextBox 19" id="19"/>
          <p:cNvSpPr txBox="true"/>
          <p:nvPr/>
        </p:nvSpPr>
        <p:spPr>
          <a:xfrm rot="0">
            <a:off x="6607430" y="6623457"/>
            <a:ext cx="9951868" cy="603504"/>
          </a:xfrm>
          <a:prstGeom prst="rect">
            <a:avLst/>
          </a:prstGeom>
        </p:spPr>
        <p:txBody>
          <a:bodyPr anchor="t" rtlCol="false" tIns="0" lIns="0" bIns="0" rIns="0">
            <a:spAutoFit/>
          </a:bodyPr>
          <a:lstStyle/>
          <a:p>
            <a:pPr algn="l" marL="0" indent="0" lvl="0">
              <a:lnSpc>
                <a:spcPts val="4967"/>
              </a:lnSpc>
              <a:spcBef>
                <a:spcPct val="0"/>
              </a:spcBef>
            </a:pPr>
            <a:r>
              <a:rPr lang="en-US" sz="3600" spc="352">
                <a:solidFill>
                  <a:srgbClr val="231F20"/>
                </a:solidFill>
                <a:latin typeface="DM Sans Bold"/>
              </a:rPr>
              <a:t>DATA CLEANING &amp; TRANSFORMATION</a:t>
            </a:r>
          </a:p>
        </p:txBody>
      </p:sp>
      <p:sp>
        <p:nvSpPr>
          <p:cNvPr name="TextBox 20" id="20"/>
          <p:cNvSpPr txBox="true"/>
          <p:nvPr/>
        </p:nvSpPr>
        <p:spPr>
          <a:xfrm rot="0">
            <a:off x="6607430" y="7426986"/>
            <a:ext cx="7769349" cy="603504"/>
          </a:xfrm>
          <a:prstGeom prst="rect">
            <a:avLst/>
          </a:prstGeom>
        </p:spPr>
        <p:txBody>
          <a:bodyPr anchor="t" rtlCol="false" tIns="0" lIns="0" bIns="0" rIns="0">
            <a:spAutoFit/>
          </a:bodyPr>
          <a:lstStyle/>
          <a:p>
            <a:pPr algn="l" marL="0" indent="0" lvl="0">
              <a:lnSpc>
                <a:spcPts val="4967"/>
              </a:lnSpc>
              <a:spcBef>
                <a:spcPct val="0"/>
              </a:spcBef>
            </a:pPr>
            <a:r>
              <a:rPr lang="en-US" sz="3600" spc="352">
                <a:solidFill>
                  <a:srgbClr val="231F20"/>
                </a:solidFill>
                <a:latin typeface="DM Sans Bold"/>
              </a:rPr>
              <a:t>BUILDING DASHBOARDS</a:t>
            </a:r>
          </a:p>
        </p:txBody>
      </p:sp>
      <p:sp>
        <p:nvSpPr>
          <p:cNvPr name="TextBox 21" id="21"/>
          <p:cNvSpPr txBox="true"/>
          <p:nvPr/>
        </p:nvSpPr>
        <p:spPr>
          <a:xfrm rot="0">
            <a:off x="6607430" y="8260215"/>
            <a:ext cx="6076629" cy="603504"/>
          </a:xfrm>
          <a:prstGeom prst="rect">
            <a:avLst/>
          </a:prstGeom>
        </p:spPr>
        <p:txBody>
          <a:bodyPr anchor="t" rtlCol="false" tIns="0" lIns="0" bIns="0" rIns="0">
            <a:spAutoFit/>
          </a:bodyPr>
          <a:lstStyle/>
          <a:p>
            <a:pPr algn="l" marL="0" indent="0" lvl="0">
              <a:lnSpc>
                <a:spcPts val="4967"/>
              </a:lnSpc>
              <a:spcBef>
                <a:spcPct val="0"/>
              </a:spcBef>
            </a:pPr>
            <a:r>
              <a:rPr lang="en-US" sz="3600" spc="352">
                <a:solidFill>
                  <a:srgbClr val="231F20"/>
                </a:solidFill>
                <a:latin typeface="DM Sans Bold"/>
              </a:rPr>
              <a:t>INSIGHTS</a:t>
            </a:r>
          </a:p>
        </p:txBody>
      </p:sp>
    </p:spTree>
  </p:cSld>
  <p:clrMapOvr>
    <a:masterClrMapping/>
  </p:clrMapOvr>
</p:sld>
</file>

<file path=ppt/slides/slide20.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809452" y="-4833750"/>
            <a:ext cx="6286827" cy="6451035"/>
          </a:xfrm>
          <a:custGeom>
            <a:avLst/>
            <a:gdLst/>
            <a:ahLst/>
            <a:cxnLst/>
            <a:rect r="r" b="b" t="t" l="l"/>
            <a:pathLst>
              <a:path h="6451035" w="6286827">
                <a:moveTo>
                  <a:pt x="0" y="0"/>
                </a:moveTo>
                <a:lnTo>
                  <a:pt x="6286826" y="0"/>
                </a:lnTo>
                <a:lnTo>
                  <a:pt x="6286826" y="6451035"/>
                </a:lnTo>
                <a:lnTo>
                  <a:pt x="0" y="6451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403569" y="7803397"/>
            <a:ext cx="6148730" cy="6309331"/>
          </a:xfrm>
          <a:custGeom>
            <a:avLst/>
            <a:gdLst/>
            <a:ahLst/>
            <a:cxnLst/>
            <a:rect r="r" b="b" t="t" l="l"/>
            <a:pathLst>
              <a:path h="6309331" w="6148730">
                <a:moveTo>
                  <a:pt x="0" y="0"/>
                </a:moveTo>
                <a:lnTo>
                  <a:pt x="6148729" y="0"/>
                </a:lnTo>
                <a:lnTo>
                  <a:pt x="6148729" y="6309331"/>
                </a:lnTo>
                <a:lnTo>
                  <a:pt x="0" y="63093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395835" y="2147754"/>
            <a:ext cx="11863465" cy="9023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Tracks essential KPIs related to credit card usage and financial performance.</a:t>
            </a:r>
          </a:p>
        </p:txBody>
      </p:sp>
      <p:sp>
        <p:nvSpPr>
          <p:cNvPr name="TextBox 7" id="7"/>
          <p:cNvSpPr txBox="true"/>
          <p:nvPr/>
        </p:nvSpPr>
        <p:spPr>
          <a:xfrm rot="0">
            <a:off x="5395835" y="8949540"/>
            <a:ext cx="11863465" cy="9023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Weekly date filters, card category filters, gender filters etc,. for customized analysis.</a:t>
            </a:r>
          </a:p>
        </p:txBody>
      </p:sp>
      <p:sp>
        <p:nvSpPr>
          <p:cNvPr name="TextBox 8" id="8"/>
          <p:cNvSpPr txBox="true"/>
          <p:nvPr/>
        </p:nvSpPr>
        <p:spPr>
          <a:xfrm rot="0">
            <a:off x="819989" y="331926"/>
            <a:ext cx="12911206" cy="696774"/>
          </a:xfrm>
          <a:prstGeom prst="rect">
            <a:avLst/>
          </a:prstGeom>
        </p:spPr>
        <p:txBody>
          <a:bodyPr anchor="t" rtlCol="false" tIns="0" lIns="0" bIns="0" rIns="0">
            <a:spAutoFit/>
          </a:bodyPr>
          <a:lstStyle/>
          <a:p>
            <a:pPr algn="just" marL="0" indent="0" lvl="0">
              <a:lnSpc>
                <a:spcPts val="5662"/>
              </a:lnSpc>
              <a:spcBef>
                <a:spcPct val="0"/>
              </a:spcBef>
            </a:pPr>
            <a:r>
              <a:rPr lang="en-US" sz="4103" spc="402">
                <a:solidFill>
                  <a:srgbClr val="000000"/>
                </a:solidFill>
                <a:latin typeface="Oswald Bold"/>
              </a:rPr>
              <a:t>Dashboard 1: CREDIT CARD TRANSACTION REPORT</a:t>
            </a:r>
          </a:p>
        </p:txBody>
      </p:sp>
      <p:sp>
        <p:nvSpPr>
          <p:cNvPr name="TextBox 9" id="9"/>
          <p:cNvSpPr txBox="true"/>
          <p:nvPr/>
        </p:nvSpPr>
        <p:spPr>
          <a:xfrm rot="0">
            <a:off x="819989" y="1377864"/>
            <a:ext cx="3030273" cy="485918"/>
          </a:xfrm>
          <a:prstGeom prst="rect">
            <a:avLst/>
          </a:prstGeom>
        </p:spPr>
        <p:txBody>
          <a:bodyPr anchor="t" rtlCol="false" tIns="0" lIns="0" bIns="0" rIns="0">
            <a:spAutoFit/>
          </a:bodyPr>
          <a:lstStyle/>
          <a:p>
            <a:pPr algn="just" marL="0" indent="0" lvl="0">
              <a:lnSpc>
                <a:spcPts val="4016"/>
              </a:lnSpc>
              <a:spcBef>
                <a:spcPct val="0"/>
              </a:spcBef>
            </a:pPr>
            <a:r>
              <a:rPr lang="en-US" sz="2910" spc="285" strike="noStrike" u="none">
                <a:solidFill>
                  <a:srgbClr val="231F20"/>
                </a:solidFill>
                <a:latin typeface="DM Sans Bold"/>
              </a:rPr>
              <a:t>Key Features :</a:t>
            </a:r>
          </a:p>
        </p:txBody>
      </p:sp>
      <p:sp>
        <p:nvSpPr>
          <p:cNvPr name="TextBox 10" id="10"/>
          <p:cNvSpPr txBox="true"/>
          <p:nvPr/>
        </p:nvSpPr>
        <p:spPr>
          <a:xfrm rot="0">
            <a:off x="5395835" y="3672762"/>
            <a:ext cx="11863465" cy="9023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Quarterly, monthly, and weekly revenue breakdowns for detailed trend analysis.</a:t>
            </a:r>
          </a:p>
        </p:txBody>
      </p:sp>
      <p:sp>
        <p:nvSpPr>
          <p:cNvPr name="TextBox 11" id="11"/>
          <p:cNvSpPr txBox="true"/>
          <p:nvPr/>
        </p:nvSpPr>
        <p:spPr>
          <a:xfrm rot="0">
            <a:off x="5395835" y="5242960"/>
            <a:ext cx="11863465" cy="13595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Segmentation of revenue based on Age groups for targeted insights and by expenditure type, allows understanding of spending habits and preferences.</a:t>
            </a:r>
          </a:p>
        </p:txBody>
      </p:sp>
      <p:sp>
        <p:nvSpPr>
          <p:cNvPr name="TextBox 12" id="12"/>
          <p:cNvSpPr txBox="true"/>
          <p:nvPr/>
        </p:nvSpPr>
        <p:spPr>
          <a:xfrm rot="0">
            <a:off x="5395835" y="7270358"/>
            <a:ext cx="11863465" cy="9023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Breakdown of revenue by card category and card use type to understand usage patterns.</a:t>
            </a:r>
          </a:p>
        </p:txBody>
      </p:sp>
      <p:grpSp>
        <p:nvGrpSpPr>
          <p:cNvPr name="Group 13" id="13"/>
          <p:cNvGrpSpPr/>
          <p:nvPr/>
        </p:nvGrpSpPr>
        <p:grpSpPr>
          <a:xfrm rot="0">
            <a:off x="819989" y="2042234"/>
            <a:ext cx="4194470" cy="1007871"/>
            <a:chOff x="0" y="0"/>
            <a:chExt cx="1104716" cy="265448"/>
          </a:xfrm>
        </p:grpSpPr>
        <p:sp>
          <p:nvSpPr>
            <p:cNvPr name="Freeform 14" id="14"/>
            <p:cNvSpPr/>
            <p:nvPr/>
          </p:nvSpPr>
          <p:spPr>
            <a:xfrm flipH="false" flipV="false" rot="0">
              <a:off x="0" y="0"/>
              <a:ext cx="1104716" cy="265448"/>
            </a:xfrm>
            <a:custGeom>
              <a:avLst/>
              <a:gdLst/>
              <a:ahLst/>
              <a:cxnLst/>
              <a:rect r="r" b="b" t="t" l="l"/>
              <a:pathLst>
                <a:path h="265448" w="1104716">
                  <a:moveTo>
                    <a:pt x="901516" y="0"/>
                  </a:moveTo>
                  <a:lnTo>
                    <a:pt x="0" y="0"/>
                  </a:lnTo>
                  <a:lnTo>
                    <a:pt x="0" y="265448"/>
                  </a:lnTo>
                  <a:lnTo>
                    <a:pt x="901516" y="265448"/>
                  </a:lnTo>
                  <a:lnTo>
                    <a:pt x="1104716" y="132724"/>
                  </a:lnTo>
                  <a:lnTo>
                    <a:pt x="901516" y="0"/>
                  </a:lnTo>
                  <a:close/>
                </a:path>
              </a:pathLst>
            </a:custGeom>
            <a:solidFill>
              <a:srgbClr val="C1FF72"/>
            </a:solidFill>
            <a:ln cap="sq">
              <a:noFill/>
              <a:prstDash val="solid"/>
              <a:miter/>
            </a:ln>
          </p:spPr>
        </p:sp>
        <p:sp>
          <p:nvSpPr>
            <p:cNvPr name="TextBox 15" id="15"/>
            <p:cNvSpPr txBox="true"/>
            <p:nvPr/>
          </p:nvSpPr>
          <p:spPr>
            <a:xfrm>
              <a:off x="0" y="-57150"/>
              <a:ext cx="990416" cy="322598"/>
            </a:xfrm>
            <a:prstGeom prst="rect">
              <a:avLst/>
            </a:prstGeom>
          </p:spPr>
          <p:txBody>
            <a:bodyPr anchor="ctr" rtlCol="false" tIns="50800" lIns="50800" bIns="50800" rIns="50800"/>
            <a:lstStyle/>
            <a:p>
              <a:pPr algn="ctr">
                <a:lnSpc>
                  <a:spcPts val="4114"/>
                </a:lnSpc>
                <a:spcBef>
                  <a:spcPct val="0"/>
                </a:spcBef>
              </a:pPr>
              <a:r>
                <a:rPr lang="en-US" sz="2981" spc="29">
                  <a:solidFill>
                    <a:srgbClr val="000000"/>
                  </a:solidFill>
                  <a:latin typeface="DM Sans Bold"/>
                </a:rPr>
                <a:t>KPI Monitoring</a:t>
              </a:r>
            </a:p>
          </p:txBody>
        </p:sp>
      </p:grpSp>
      <p:grpSp>
        <p:nvGrpSpPr>
          <p:cNvPr name="Group 16" id="16"/>
          <p:cNvGrpSpPr/>
          <p:nvPr/>
        </p:nvGrpSpPr>
        <p:grpSpPr>
          <a:xfrm rot="0">
            <a:off x="819989" y="3572202"/>
            <a:ext cx="4194470" cy="1151098"/>
            <a:chOff x="0" y="0"/>
            <a:chExt cx="1104716" cy="303170"/>
          </a:xfrm>
        </p:grpSpPr>
        <p:sp>
          <p:nvSpPr>
            <p:cNvPr name="Freeform 17" id="17"/>
            <p:cNvSpPr/>
            <p:nvPr/>
          </p:nvSpPr>
          <p:spPr>
            <a:xfrm flipH="false" flipV="false" rot="0">
              <a:off x="0" y="0"/>
              <a:ext cx="1104716" cy="303170"/>
            </a:xfrm>
            <a:custGeom>
              <a:avLst/>
              <a:gdLst/>
              <a:ahLst/>
              <a:cxnLst/>
              <a:rect r="r" b="b" t="t" l="l"/>
              <a:pathLst>
                <a:path h="303170" w="1104716">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name="TextBox 18" id="18"/>
            <p:cNvSpPr txBox="true"/>
            <p:nvPr/>
          </p:nvSpPr>
          <p:spPr>
            <a:xfrm>
              <a:off x="0" y="-57150"/>
              <a:ext cx="990416" cy="360320"/>
            </a:xfrm>
            <a:prstGeom prst="rect">
              <a:avLst/>
            </a:prstGeom>
          </p:spPr>
          <p:txBody>
            <a:bodyPr anchor="ctr" rtlCol="false" tIns="50800" lIns="50800" bIns="50800" rIns="50800"/>
            <a:lstStyle/>
            <a:p>
              <a:pPr algn="ctr">
                <a:lnSpc>
                  <a:spcPts val="4114"/>
                </a:lnSpc>
                <a:spcBef>
                  <a:spcPct val="0"/>
                </a:spcBef>
              </a:pPr>
              <a:r>
                <a:rPr lang="en-US" sz="2981" spc="29">
                  <a:solidFill>
                    <a:srgbClr val="000000"/>
                  </a:solidFill>
                  <a:latin typeface="DM Sans Bold"/>
                </a:rPr>
                <a:t>Revenue Analysis by Timeframe</a:t>
              </a:r>
            </a:p>
          </p:txBody>
        </p:sp>
      </p:grpSp>
      <p:grpSp>
        <p:nvGrpSpPr>
          <p:cNvPr name="Group 19" id="19"/>
          <p:cNvGrpSpPr/>
          <p:nvPr/>
        </p:nvGrpSpPr>
        <p:grpSpPr>
          <a:xfrm rot="0">
            <a:off x="819989" y="5143500"/>
            <a:ext cx="4194470" cy="1665448"/>
            <a:chOff x="0" y="0"/>
            <a:chExt cx="1104716" cy="438636"/>
          </a:xfrm>
        </p:grpSpPr>
        <p:sp>
          <p:nvSpPr>
            <p:cNvPr name="Freeform 20" id="20"/>
            <p:cNvSpPr/>
            <p:nvPr/>
          </p:nvSpPr>
          <p:spPr>
            <a:xfrm flipH="false" flipV="false" rot="0">
              <a:off x="0" y="0"/>
              <a:ext cx="1104716" cy="438636"/>
            </a:xfrm>
            <a:custGeom>
              <a:avLst/>
              <a:gdLst/>
              <a:ahLst/>
              <a:cxnLst/>
              <a:rect r="r" b="b" t="t" l="l"/>
              <a:pathLst>
                <a:path h="438636" w="1104716">
                  <a:moveTo>
                    <a:pt x="901516" y="0"/>
                  </a:moveTo>
                  <a:lnTo>
                    <a:pt x="0" y="0"/>
                  </a:lnTo>
                  <a:lnTo>
                    <a:pt x="0" y="438636"/>
                  </a:lnTo>
                  <a:lnTo>
                    <a:pt x="901516" y="438636"/>
                  </a:lnTo>
                  <a:lnTo>
                    <a:pt x="1104716" y="219318"/>
                  </a:lnTo>
                  <a:lnTo>
                    <a:pt x="901516" y="0"/>
                  </a:lnTo>
                  <a:close/>
                </a:path>
              </a:pathLst>
            </a:custGeom>
            <a:solidFill>
              <a:srgbClr val="C1FF72"/>
            </a:solidFill>
            <a:ln cap="sq">
              <a:noFill/>
              <a:prstDash val="solid"/>
              <a:miter/>
            </a:ln>
          </p:spPr>
        </p:sp>
        <p:sp>
          <p:nvSpPr>
            <p:cNvPr name="TextBox 21" id="21"/>
            <p:cNvSpPr txBox="true"/>
            <p:nvPr/>
          </p:nvSpPr>
          <p:spPr>
            <a:xfrm>
              <a:off x="0" y="-57150"/>
              <a:ext cx="990416" cy="495786"/>
            </a:xfrm>
            <a:prstGeom prst="rect">
              <a:avLst/>
            </a:prstGeom>
          </p:spPr>
          <p:txBody>
            <a:bodyPr anchor="ctr" rtlCol="false" tIns="50800" lIns="50800" bIns="50800" rIns="50800"/>
            <a:lstStyle/>
            <a:p>
              <a:pPr algn="ctr">
                <a:lnSpc>
                  <a:spcPts val="4114"/>
                </a:lnSpc>
                <a:spcBef>
                  <a:spcPct val="0"/>
                </a:spcBef>
              </a:pPr>
              <a:r>
                <a:rPr lang="en-US" sz="2981" spc="29">
                  <a:solidFill>
                    <a:srgbClr val="000000"/>
                  </a:solidFill>
                  <a:latin typeface="DM Sans Bold"/>
                </a:rPr>
                <a:t>Revenue Analysis by Age Group &amp; Expenditure Type</a:t>
              </a:r>
            </a:p>
          </p:txBody>
        </p:sp>
      </p:grpSp>
      <p:grpSp>
        <p:nvGrpSpPr>
          <p:cNvPr name="Group 22" id="22"/>
          <p:cNvGrpSpPr/>
          <p:nvPr/>
        </p:nvGrpSpPr>
        <p:grpSpPr>
          <a:xfrm rot="0">
            <a:off x="819989" y="7169797"/>
            <a:ext cx="4194470" cy="1151098"/>
            <a:chOff x="0" y="0"/>
            <a:chExt cx="1104716" cy="303170"/>
          </a:xfrm>
        </p:grpSpPr>
        <p:sp>
          <p:nvSpPr>
            <p:cNvPr name="Freeform 23" id="23"/>
            <p:cNvSpPr/>
            <p:nvPr/>
          </p:nvSpPr>
          <p:spPr>
            <a:xfrm flipH="false" flipV="false" rot="0">
              <a:off x="0" y="0"/>
              <a:ext cx="1104716" cy="303170"/>
            </a:xfrm>
            <a:custGeom>
              <a:avLst/>
              <a:gdLst/>
              <a:ahLst/>
              <a:cxnLst/>
              <a:rect r="r" b="b" t="t" l="l"/>
              <a:pathLst>
                <a:path h="303170" w="1104716">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name="TextBox 24" id="24"/>
            <p:cNvSpPr txBox="true"/>
            <p:nvPr/>
          </p:nvSpPr>
          <p:spPr>
            <a:xfrm>
              <a:off x="0" y="-57150"/>
              <a:ext cx="990416" cy="360320"/>
            </a:xfrm>
            <a:prstGeom prst="rect">
              <a:avLst/>
            </a:prstGeom>
          </p:spPr>
          <p:txBody>
            <a:bodyPr anchor="ctr" rtlCol="false" tIns="50800" lIns="50800" bIns="50800" rIns="50800"/>
            <a:lstStyle/>
            <a:p>
              <a:pPr algn="ctr">
                <a:lnSpc>
                  <a:spcPts val="4114"/>
                </a:lnSpc>
                <a:spcBef>
                  <a:spcPct val="0"/>
                </a:spcBef>
              </a:pPr>
              <a:r>
                <a:rPr lang="en-US" sz="2981" spc="29">
                  <a:solidFill>
                    <a:srgbClr val="000000"/>
                  </a:solidFill>
                  <a:latin typeface="DM Sans Bold"/>
                </a:rPr>
                <a:t>Revenue Analysis by Card Attributes</a:t>
              </a:r>
            </a:p>
          </p:txBody>
        </p:sp>
      </p:grpSp>
      <p:grpSp>
        <p:nvGrpSpPr>
          <p:cNvPr name="Group 25" id="25"/>
          <p:cNvGrpSpPr/>
          <p:nvPr/>
        </p:nvGrpSpPr>
        <p:grpSpPr>
          <a:xfrm rot="0">
            <a:off x="800466" y="8844770"/>
            <a:ext cx="4194470" cy="1151098"/>
            <a:chOff x="0" y="0"/>
            <a:chExt cx="1104716" cy="303170"/>
          </a:xfrm>
        </p:grpSpPr>
        <p:sp>
          <p:nvSpPr>
            <p:cNvPr name="Freeform 26" id="26"/>
            <p:cNvSpPr/>
            <p:nvPr/>
          </p:nvSpPr>
          <p:spPr>
            <a:xfrm flipH="false" flipV="false" rot="0">
              <a:off x="0" y="0"/>
              <a:ext cx="1104716" cy="303170"/>
            </a:xfrm>
            <a:custGeom>
              <a:avLst/>
              <a:gdLst/>
              <a:ahLst/>
              <a:cxnLst/>
              <a:rect r="r" b="b" t="t" l="l"/>
              <a:pathLst>
                <a:path h="303170" w="1104716">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name="TextBox 27" id="27"/>
            <p:cNvSpPr txBox="true"/>
            <p:nvPr/>
          </p:nvSpPr>
          <p:spPr>
            <a:xfrm>
              <a:off x="0" y="-57150"/>
              <a:ext cx="990416" cy="360320"/>
            </a:xfrm>
            <a:prstGeom prst="rect">
              <a:avLst/>
            </a:prstGeom>
          </p:spPr>
          <p:txBody>
            <a:bodyPr anchor="ctr" rtlCol="false" tIns="50800" lIns="50800" bIns="50800" rIns="50800"/>
            <a:lstStyle/>
            <a:p>
              <a:pPr algn="ctr">
                <a:lnSpc>
                  <a:spcPts val="4114"/>
                </a:lnSpc>
                <a:spcBef>
                  <a:spcPct val="0"/>
                </a:spcBef>
              </a:pPr>
              <a:r>
                <a:rPr lang="en-US" sz="2981" spc="29">
                  <a:solidFill>
                    <a:srgbClr val="000000"/>
                  </a:solidFill>
                  <a:latin typeface="DM Sans Bold"/>
                </a:rPr>
                <a:t>Interactive Filters</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01820" y="6024168"/>
            <a:ext cx="4194470" cy="1191354"/>
            <a:chOff x="0" y="0"/>
            <a:chExt cx="820437" cy="233029"/>
          </a:xfrm>
        </p:grpSpPr>
        <p:sp>
          <p:nvSpPr>
            <p:cNvPr name="Freeform 5" id="5"/>
            <p:cNvSpPr/>
            <p:nvPr/>
          </p:nvSpPr>
          <p:spPr>
            <a:xfrm flipH="false" flipV="false" rot="0">
              <a:off x="0" y="0"/>
              <a:ext cx="820437" cy="233029"/>
            </a:xfrm>
            <a:custGeom>
              <a:avLst/>
              <a:gdLst/>
              <a:ahLst/>
              <a:cxnLst/>
              <a:rect r="r" b="b" t="t" l="l"/>
              <a:pathLst>
                <a:path h="233029" w="820437">
                  <a:moveTo>
                    <a:pt x="617237" y="0"/>
                  </a:moveTo>
                  <a:lnTo>
                    <a:pt x="0" y="0"/>
                  </a:lnTo>
                  <a:lnTo>
                    <a:pt x="0" y="233029"/>
                  </a:lnTo>
                  <a:lnTo>
                    <a:pt x="617237" y="233029"/>
                  </a:lnTo>
                  <a:lnTo>
                    <a:pt x="820437" y="116514"/>
                  </a:lnTo>
                  <a:lnTo>
                    <a:pt x="617237" y="0"/>
                  </a:lnTo>
                  <a:close/>
                </a:path>
              </a:pathLst>
            </a:custGeom>
            <a:solidFill>
              <a:srgbClr val="C1FF72"/>
            </a:solidFill>
            <a:ln cap="sq">
              <a:noFill/>
              <a:prstDash val="solid"/>
              <a:miter/>
            </a:ln>
          </p:spPr>
        </p:sp>
        <p:sp>
          <p:nvSpPr>
            <p:cNvPr name="TextBox 6" id="6"/>
            <p:cNvSpPr txBox="true"/>
            <p:nvPr/>
          </p:nvSpPr>
          <p:spPr>
            <a:xfrm>
              <a:off x="0" y="-57150"/>
              <a:ext cx="706137" cy="290179"/>
            </a:xfrm>
            <a:prstGeom prst="rect">
              <a:avLst/>
            </a:prstGeom>
          </p:spPr>
          <p:txBody>
            <a:bodyPr anchor="ctr" rtlCol="false" tIns="50800" lIns="50800" bIns="50800" rIns="50800"/>
            <a:lstStyle/>
            <a:p>
              <a:pPr algn="ctr" marL="0" indent="0" lvl="0">
                <a:lnSpc>
                  <a:spcPts val="4114"/>
                </a:lnSpc>
                <a:spcBef>
                  <a:spcPct val="0"/>
                </a:spcBef>
              </a:pPr>
              <a:r>
                <a:rPr lang="en-US" sz="2981" spc="29" strike="noStrike" u="none">
                  <a:solidFill>
                    <a:srgbClr val="000000"/>
                  </a:solidFill>
                  <a:latin typeface="DM Sans Bold"/>
                </a:rPr>
                <a:t>Top 5 States Contribution</a:t>
              </a:r>
            </a:p>
          </p:txBody>
        </p:sp>
      </p:grpSp>
      <p:sp>
        <p:nvSpPr>
          <p:cNvPr name="Freeform 7" id="7"/>
          <p:cNvSpPr/>
          <p:nvPr/>
        </p:nvSpPr>
        <p:spPr>
          <a:xfrm flipH="false" flipV="false" rot="0">
            <a:off x="15809452" y="-4833750"/>
            <a:ext cx="6286827" cy="6451035"/>
          </a:xfrm>
          <a:custGeom>
            <a:avLst/>
            <a:gdLst/>
            <a:ahLst/>
            <a:cxnLst/>
            <a:rect r="r" b="b" t="t" l="l"/>
            <a:pathLst>
              <a:path h="6451035" w="6286827">
                <a:moveTo>
                  <a:pt x="0" y="0"/>
                </a:moveTo>
                <a:lnTo>
                  <a:pt x="6286826" y="0"/>
                </a:lnTo>
                <a:lnTo>
                  <a:pt x="6286826" y="6451035"/>
                </a:lnTo>
                <a:lnTo>
                  <a:pt x="0" y="6451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4176364">
            <a:off x="-4403569" y="7803397"/>
            <a:ext cx="6148730" cy="6309331"/>
          </a:xfrm>
          <a:custGeom>
            <a:avLst/>
            <a:gdLst/>
            <a:ahLst/>
            <a:cxnLst/>
            <a:rect r="r" b="b" t="t" l="l"/>
            <a:pathLst>
              <a:path h="6309331" w="6148730">
                <a:moveTo>
                  <a:pt x="0" y="0"/>
                </a:moveTo>
                <a:lnTo>
                  <a:pt x="6148729" y="0"/>
                </a:lnTo>
                <a:lnTo>
                  <a:pt x="6148729" y="6309331"/>
                </a:lnTo>
                <a:lnTo>
                  <a:pt x="0" y="63093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611582" y="2063807"/>
            <a:ext cx="4174947" cy="1231512"/>
            <a:chOff x="0" y="0"/>
            <a:chExt cx="812800" cy="239757"/>
          </a:xfrm>
        </p:grpSpPr>
        <p:sp>
          <p:nvSpPr>
            <p:cNvPr name="Freeform 10" id="10"/>
            <p:cNvSpPr/>
            <p:nvPr/>
          </p:nvSpPr>
          <p:spPr>
            <a:xfrm flipH="false" flipV="false" rot="0">
              <a:off x="0" y="0"/>
              <a:ext cx="812800" cy="239757"/>
            </a:xfrm>
            <a:custGeom>
              <a:avLst/>
              <a:gdLst/>
              <a:ahLst/>
              <a:cxnLst/>
              <a:rect r="r" b="b" t="t" l="l"/>
              <a:pathLst>
                <a:path h="239757" w="812800">
                  <a:moveTo>
                    <a:pt x="609600" y="0"/>
                  </a:moveTo>
                  <a:lnTo>
                    <a:pt x="0" y="0"/>
                  </a:lnTo>
                  <a:lnTo>
                    <a:pt x="0" y="239757"/>
                  </a:lnTo>
                  <a:lnTo>
                    <a:pt x="609600" y="239757"/>
                  </a:lnTo>
                  <a:lnTo>
                    <a:pt x="812800" y="119879"/>
                  </a:lnTo>
                  <a:lnTo>
                    <a:pt x="609600" y="0"/>
                  </a:lnTo>
                  <a:close/>
                </a:path>
              </a:pathLst>
            </a:custGeom>
            <a:solidFill>
              <a:srgbClr val="C1FF72"/>
            </a:solidFill>
            <a:ln cap="sq">
              <a:noFill/>
              <a:prstDash val="solid"/>
              <a:miter/>
            </a:ln>
          </p:spPr>
        </p:sp>
        <p:sp>
          <p:nvSpPr>
            <p:cNvPr name="TextBox 11" id="11"/>
            <p:cNvSpPr txBox="true"/>
            <p:nvPr/>
          </p:nvSpPr>
          <p:spPr>
            <a:xfrm>
              <a:off x="0" y="-57150"/>
              <a:ext cx="698500" cy="296907"/>
            </a:xfrm>
            <a:prstGeom prst="rect">
              <a:avLst/>
            </a:prstGeom>
          </p:spPr>
          <p:txBody>
            <a:bodyPr anchor="ctr" rtlCol="false" tIns="50800" lIns="50800" bIns="50800" rIns="50800"/>
            <a:lstStyle/>
            <a:p>
              <a:pPr algn="ctr" marL="0" indent="0" lvl="0">
                <a:lnSpc>
                  <a:spcPts val="4114"/>
                </a:lnSpc>
                <a:spcBef>
                  <a:spcPct val="0"/>
                </a:spcBef>
              </a:pPr>
              <a:r>
                <a:rPr lang="en-US" sz="2981" spc="29" strike="noStrike" u="none">
                  <a:solidFill>
                    <a:srgbClr val="000000"/>
                  </a:solidFill>
                  <a:latin typeface="DM Sans Bold"/>
                </a:rPr>
                <a:t>WoW Revenue Growth</a:t>
              </a:r>
            </a:p>
          </p:txBody>
        </p:sp>
      </p:grpSp>
      <p:sp>
        <p:nvSpPr>
          <p:cNvPr name="TextBox 12" id="12"/>
          <p:cNvSpPr txBox="true"/>
          <p:nvPr/>
        </p:nvSpPr>
        <p:spPr>
          <a:xfrm rot="0">
            <a:off x="601820" y="331926"/>
            <a:ext cx="12189752" cy="696774"/>
          </a:xfrm>
          <a:prstGeom prst="rect">
            <a:avLst/>
          </a:prstGeom>
        </p:spPr>
        <p:txBody>
          <a:bodyPr anchor="t" rtlCol="false" tIns="0" lIns="0" bIns="0" rIns="0">
            <a:spAutoFit/>
          </a:bodyPr>
          <a:lstStyle/>
          <a:p>
            <a:pPr algn="just" marL="0" indent="0" lvl="0">
              <a:lnSpc>
                <a:spcPts val="5662"/>
              </a:lnSpc>
              <a:spcBef>
                <a:spcPct val="0"/>
              </a:spcBef>
            </a:pPr>
            <a:r>
              <a:rPr lang="en-US" sz="4103" spc="402">
                <a:solidFill>
                  <a:srgbClr val="000000"/>
                </a:solidFill>
                <a:latin typeface="Oswald Bold"/>
              </a:rPr>
              <a:t>Dashboard 2: CREDIT CARD CUSTOMER REPORT</a:t>
            </a:r>
          </a:p>
        </p:txBody>
      </p:sp>
      <p:sp>
        <p:nvSpPr>
          <p:cNvPr name="TextBox 13" id="13"/>
          <p:cNvSpPr txBox="true"/>
          <p:nvPr/>
        </p:nvSpPr>
        <p:spPr>
          <a:xfrm rot="0">
            <a:off x="611582" y="1350514"/>
            <a:ext cx="3030273" cy="485918"/>
          </a:xfrm>
          <a:prstGeom prst="rect">
            <a:avLst/>
          </a:prstGeom>
        </p:spPr>
        <p:txBody>
          <a:bodyPr anchor="t" rtlCol="false" tIns="0" lIns="0" bIns="0" rIns="0">
            <a:spAutoFit/>
          </a:bodyPr>
          <a:lstStyle/>
          <a:p>
            <a:pPr algn="just" marL="0" indent="0" lvl="0">
              <a:lnSpc>
                <a:spcPts val="4016"/>
              </a:lnSpc>
              <a:spcBef>
                <a:spcPct val="0"/>
              </a:spcBef>
            </a:pPr>
            <a:r>
              <a:rPr lang="en-US" sz="2910" spc="285" strike="noStrike" u="none">
                <a:solidFill>
                  <a:srgbClr val="231F20"/>
                </a:solidFill>
                <a:latin typeface="DM Sans Bold"/>
              </a:rPr>
              <a:t>Key Features :</a:t>
            </a:r>
          </a:p>
        </p:txBody>
      </p:sp>
      <p:grpSp>
        <p:nvGrpSpPr>
          <p:cNvPr name="Group 14" id="14"/>
          <p:cNvGrpSpPr/>
          <p:nvPr/>
        </p:nvGrpSpPr>
        <p:grpSpPr>
          <a:xfrm rot="0">
            <a:off x="611582" y="3988395"/>
            <a:ext cx="4184709" cy="1262284"/>
            <a:chOff x="0" y="0"/>
            <a:chExt cx="814700" cy="245748"/>
          </a:xfrm>
        </p:grpSpPr>
        <p:sp>
          <p:nvSpPr>
            <p:cNvPr name="Freeform 15" id="15"/>
            <p:cNvSpPr/>
            <p:nvPr/>
          </p:nvSpPr>
          <p:spPr>
            <a:xfrm flipH="false" flipV="false" rot="0">
              <a:off x="0" y="0"/>
              <a:ext cx="814700" cy="245748"/>
            </a:xfrm>
            <a:custGeom>
              <a:avLst/>
              <a:gdLst/>
              <a:ahLst/>
              <a:cxnLst/>
              <a:rect r="r" b="b" t="t" l="l"/>
              <a:pathLst>
                <a:path h="245748" w="814700">
                  <a:moveTo>
                    <a:pt x="611500" y="0"/>
                  </a:moveTo>
                  <a:lnTo>
                    <a:pt x="0" y="0"/>
                  </a:lnTo>
                  <a:lnTo>
                    <a:pt x="0" y="245748"/>
                  </a:lnTo>
                  <a:lnTo>
                    <a:pt x="611500" y="245748"/>
                  </a:lnTo>
                  <a:lnTo>
                    <a:pt x="814700" y="122874"/>
                  </a:lnTo>
                  <a:lnTo>
                    <a:pt x="611500" y="0"/>
                  </a:lnTo>
                  <a:close/>
                </a:path>
              </a:pathLst>
            </a:custGeom>
            <a:solidFill>
              <a:srgbClr val="C1FF72"/>
            </a:solidFill>
            <a:ln cap="sq">
              <a:noFill/>
              <a:prstDash val="solid"/>
              <a:miter/>
            </a:ln>
          </p:spPr>
        </p:sp>
        <p:sp>
          <p:nvSpPr>
            <p:cNvPr name="TextBox 16" id="16"/>
            <p:cNvSpPr txBox="true"/>
            <p:nvPr/>
          </p:nvSpPr>
          <p:spPr>
            <a:xfrm>
              <a:off x="0" y="-57150"/>
              <a:ext cx="700400" cy="302898"/>
            </a:xfrm>
            <a:prstGeom prst="rect">
              <a:avLst/>
            </a:prstGeom>
          </p:spPr>
          <p:txBody>
            <a:bodyPr anchor="ctr" rtlCol="false" tIns="50800" lIns="50800" bIns="50800" rIns="50800"/>
            <a:lstStyle/>
            <a:p>
              <a:pPr algn="ctr" marL="0" indent="0" lvl="0">
                <a:lnSpc>
                  <a:spcPts val="4114"/>
                </a:lnSpc>
                <a:spcBef>
                  <a:spcPct val="0"/>
                </a:spcBef>
              </a:pPr>
              <a:r>
                <a:rPr lang="en-US" sz="2981" spc="29" strike="noStrike" u="none">
                  <a:solidFill>
                    <a:srgbClr val="000000"/>
                  </a:solidFill>
                  <a:latin typeface="DM Sans Bold"/>
                </a:rPr>
                <a:t>Demographic Impact Analysis</a:t>
              </a:r>
            </a:p>
          </p:txBody>
        </p:sp>
      </p:grpSp>
      <p:sp>
        <p:nvSpPr>
          <p:cNvPr name="TextBox 17" id="17"/>
          <p:cNvSpPr txBox="true"/>
          <p:nvPr/>
        </p:nvSpPr>
        <p:spPr>
          <a:xfrm rot="0">
            <a:off x="5395835" y="3687349"/>
            <a:ext cx="11863465" cy="18167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Analyzes the impact of revenue on customer demographics based on gender, including educational level, job type, marital status, and income group, facilitating targeted marketing strategies.</a:t>
            </a:r>
          </a:p>
        </p:txBody>
      </p:sp>
      <p:sp>
        <p:nvSpPr>
          <p:cNvPr name="TextBox 18" id="18"/>
          <p:cNvSpPr txBox="true"/>
          <p:nvPr/>
        </p:nvSpPr>
        <p:spPr>
          <a:xfrm rot="0">
            <a:off x="5395835" y="5994063"/>
            <a:ext cx="11863465" cy="13595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Identifies the top five states contributing to overall revenue, enabling focused marketing efforts and regional strategy development.</a:t>
            </a:r>
          </a:p>
        </p:txBody>
      </p:sp>
      <p:grpSp>
        <p:nvGrpSpPr>
          <p:cNvPr name="Group 19" id="19"/>
          <p:cNvGrpSpPr/>
          <p:nvPr/>
        </p:nvGrpSpPr>
        <p:grpSpPr>
          <a:xfrm rot="0">
            <a:off x="611582" y="8167120"/>
            <a:ext cx="4174947" cy="1091180"/>
            <a:chOff x="0" y="0"/>
            <a:chExt cx="816619" cy="213434"/>
          </a:xfrm>
        </p:grpSpPr>
        <p:sp>
          <p:nvSpPr>
            <p:cNvPr name="Freeform 20" id="20"/>
            <p:cNvSpPr/>
            <p:nvPr/>
          </p:nvSpPr>
          <p:spPr>
            <a:xfrm flipH="false" flipV="false" rot="0">
              <a:off x="0" y="0"/>
              <a:ext cx="816619" cy="213434"/>
            </a:xfrm>
            <a:custGeom>
              <a:avLst/>
              <a:gdLst/>
              <a:ahLst/>
              <a:cxnLst/>
              <a:rect r="r" b="b" t="t" l="l"/>
              <a:pathLst>
                <a:path h="213434" w="816619">
                  <a:moveTo>
                    <a:pt x="613419" y="0"/>
                  </a:moveTo>
                  <a:lnTo>
                    <a:pt x="0" y="0"/>
                  </a:lnTo>
                  <a:lnTo>
                    <a:pt x="0" y="213434"/>
                  </a:lnTo>
                  <a:lnTo>
                    <a:pt x="613419" y="213434"/>
                  </a:lnTo>
                  <a:lnTo>
                    <a:pt x="816619" y="106717"/>
                  </a:lnTo>
                  <a:lnTo>
                    <a:pt x="613419" y="0"/>
                  </a:lnTo>
                  <a:close/>
                </a:path>
              </a:pathLst>
            </a:custGeom>
            <a:solidFill>
              <a:srgbClr val="C1FF72"/>
            </a:solidFill>
            <a:ln cap="sq">
              <a:noFill/>
              <a:prstDash val="solid"/>
              <a:miter/>
            </a:ln>
          </p:spPr>
        </p:sp>
        <p:sp>
          <p:nvSpPr>
            <p:cNvPr name="TextBox 21" id="21"/>
            <p:cNvSpPr txBox="true"/>
            <p:nvPr/>
          </p:nvSpPr>
          <p:spPr>
            <a:xfrm>
              <a:off x="0" y="-57150"/>
              <a:ext cx="702319" cy="270584"/>
            </a:xfrm>
            <a:prstGeom prst="rect">
              <a:avLst/>
            </a:prstGeom>
          </p:spPr>
          <p:txBody>
            <a:bodyPr anchor="ctr" rtlCol="false" tIns="50800" lIns="50800" bIns="50800" rIns="50800"/>
            <a:lstStyle/>
            <a:p>
              <a:pPr algn="ctr" marL="0" indent="0" lvl="0">
                <a:lnSpc>
                  <a:spcPts val="4114"/>
                </a:lnSpc>
                <a:spcBef>
                  <a:spcPct val="0"/>
                </a:spcBef>
              </a:pPr>
              <a:r>
                <a:rPr lang="en-US" sz="2981" spc="29" strike="noStrike" u="none">
                  <a:solidFill>
                    <a:srgbClr val="000000"/>
                  </a:solidFill>
                  <a:latin typeface="DM Sans Bold"/>
                </a:rPr>
                <a:t>Tree Maps</a:t>
              </a:r>
            </a:p>
          </p:txBody>
        </p:sp>
      </p:grpSp>
      <p:sp>
        <p:nvSpPr>
          <p:cNvPr name="TextBox 22" id="22"/>
          <p:cNvSpPr txBox="true"/>
          <p:nvPr/>
        </p:nvSpPr>
        <p:spPr>
          <a:xfrm rot="0">
            <a:off x="5395835" y="8039081"/>
            <a:ext cx="11863465" cy="13595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Utilizes tree maps for visual representation of data, aiding in the intuitive interpretation of revenue distribution across different categories and demographics.</a:t>
            </a:r>
          </a:p>
        </p:txBody>
      </p:sp>
      <p:sp>
        <p:nvSpPr>
          <p:cNvPr name="TextBox 23" id="23"/>
          <p:cNvSpPr txBox="true"/>
          <p:nvPr/>
        </p:nvSpPr>
        <p:spPr>
          <a:xfrm rot="0">
            <a:off x="5395835" y="1935768"/>
            <a:ext cx="11863465" cy="13595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Provides a comparative analysis of revenue changes on a weekly basis, allowing for trend identification and forecasting.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813846" y="-4833750"/>
            <a:ext cx="8282433" cy="8498765"/>
          </a:xfrm>
          <a:custGeom>
            <a:avLst/>
            <a:gdLst/>
            <a:ahLst/>
            <a:cxnLst/>
            <a:rect r="r" b="b" t="t" l="l"/>
            <a:pathLst>
              <a:path h="8498765" w="8282433">
                <a:moveTo>
                  <a:pt x="0" y="0"/>
                </a:moveTo>
                <a:lnTo>
                  <a:pt x="8282432" y="0"/>
                </a:lnTo>
                <a:lnTo>
                  <a:pt x="8282432" y="8498765"/>
                </a:lnTo>
                <a:lnTo>
                  <a:pt x="0" y="84987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3990947" y="5939274"/>
            <a:ext cx="8352564" cy="8570728"/>
          </a:xfrm>
          <a:custGeom>
            <a:avLst/>
            <a:gdLst/>
            <a:ahLst/>
            <a:cxnLst/>
            <a:rect r="r" b="b" t="t" l="l"/>
            <a:pathLst>
              <a:path h="8570728" w="8352564">
                <a:moveTo>
                  <a:pt x="0" y="0"/>
                </a:moveTo>
                <a:lnTo>
                  <a:pt x="8352564" y="0"/>
                </a:lnTo>
                <a:lnTo>
                  <a:pt x="8352564" y="8570728"/>
                </a:lnTo>
                <a:lnTo>
                  <a:pt x="0" y="85707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555342" y="4886135"/>
            <a:ext cx="3177316" cy="3177316"/>
          </a:xfrm>
          <a:custGeom>
            <a:avLst/>
            <a:gdLst/>
            <a:ahLst/>
            <a:cxnLst/>
            <a:rect r="r" b="b" t="t" l="l"/>
            <a:pathLst>
              <a:path h="3177316" w="3177316">
                <a:moveTo>
                  <a:pt x="0" y="0"/>
                </a:moveTo>
                <a:lnTo>
                  <a:pt x="3177316" y="0"/>
                </a:lnTo>
                <a:lnTo>
                  <a:pt x="3177316" y="3177316"/>
                </a:lnTo>
                <a:lnTo>
                  <a:pt x="0" y="3177316"/>
                </a:lnTo>
                <a:lnTo>
                  <a:pt x="0" y="0"/>
                </a:lnTo>
                <a:close/>
              </a:path>
            </a:pathLst>
          </a:custGeom>
          <a:blipFill>
            <a:blip r:embed="rId5"/>
            <a:stretch>
              <a:fillRect l="0" t="0" r="0" b="0"/>
            </a:stretch>
          </a:blipFill>
        </p:spPr>
      </p:sp>
      <p:sp>
        <p:nvSpPr>
          <p:cNvPr name="TextBox 6" id="6"/>
          <p:cNvSpPr txBox="true"/>
          <p:nvPr/>
        </p:nvSpPr>
        <p:spPr>
          <a:xfrm rot="0">
            <a:off x="5181453" y="3051775"/>
            <a:ext cx="7925094" cy="1368618"/>
          </a:xfrm>
          <a:prstGeom prst="rect">
            <a:avLst/>
          </a:prstGeom>
        </p:spPr>
        <p:txBody>
          <a:bodyPr anchor="t" rtlCol="false" tIns="0" lIns="0" bIns="0" rIns="0">
            <a:spAutoFit/>
          </a:bodyPr>
          <a:lstStyle/>
          <a:p>
            <a:pPr algn="ctr">
              <a:lnSpc>
                <a:spcPts val="11105"/>
              </a:lnSpc>
            </a:pPr>
            <a:r>
              <a:rPr lang="en-US" sz="8047" spc="426">
                <a:solidFill>
                  <a:srgbClr val="231F20"/>
                </a:solidFill>
                <a:latin typeface="Oswald Bold"/>
              </a:rPr>
              <a:t>INSIGHTS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419847" y="-4833750"/>
            <a:ext cx="6676431" cy="6850816"/>
          </a:xfrm>
          <a:custGeom>
            <a:avLst/>
            <a:gdLst/>
            <a:ahLst/>
            <a:cxnLst/>
            <a:rect r="r" b="b" t="t" l="l"/>
            <a:pathLst>
              <a:path h="6850816" w="6676431">
                <a:moveTo>
                  <a:pt x="0" y="0"/>
                </a:moveTo>
                <a:lnTo>
                  <a:pt x="6676431" y="0"/>
                </a:lnTo>
                <a:lnTo>
                  <a:pt x="6676431" y="6850816"/>
                </a:lnTo>
                <a:lnTo>
                  <a:pt x="0" y="68508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96089" y="7001011"/>
            <a:ext cx="7030238" cy="7213864"/>
          </a:xfrm>
          <a:custGeom>
            <a:avLst/>
            <a:gdLst/>
            <a:ahLst/>
            <a:cxnLst/>
            <a:rect r="r" b="b" t="t" l="l"/>
            <a:pathLst>
              <a:path h="7213864" w="7030238">
                <a:moveTo>
                  <a:pt x="0" y="0"/>
                </a:moveTo>
                <a:lnTo>
                  <a:pt x="7030239" y="0"/>
                </a:lnTo>
                <a:lnTo>
                  <a:pt x="7030239" y="7213864"/>
                </a:lnTo>
                <a:lnTo>
                  <a:pt x="0" y="72138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028700" y="2045463"/>
            <a:ext cx="10238578" cy="2128635"/>
            <a:chOff x="0" y="0"/>
            <a:chExt cx="2696580" cy="560628"/>
          </a:xfrm>
        </p:grpSpPr>
        <p:sp>
          <p:nvSpPr>
            <p:cNvPr name="Freeform 7" id="7"/>
            <p:cNvSpPr/>
            <p:nvPr/>
          </p:nvSpPr>
          <p:spPr>
            <a:xfrm flipH="false" flipV="false" rot="0">
              <a:off x="0" y="0"/>
              <a:ext cx="2696580" cy="560628"/>
            </a:xfrm>
            <a:custGeom>
              <a:avLst/>
              <a:gdLst/>
              <a:ahLst/>
              <a:cxnLst/>
              <a:rect r="r" b="b" t="t" l="l"/>
              <a:pathLst>
                <a:path h="560628" w="2696580">
                  <a:moveTo>
                    <a:pt x="38564" y="0"/>
                  </a:moveTo>
                  <a:lnTo>
                    <a:pt x="2658016" y="0"/>
                  </a:lnTo>
                  <a:cubicBezTo>
                    <a:pt x="2668244" y="0"/>
                    <a:pt x="2678053" y="4063"/>
                    <a:pt x="2685285" y="11295"/>
                  </a:cubicBezTo>
                  <a:cubicBezTo>
                    <a:pt x="2692517" y="18527"/>
                    <a:pt x="2696580" y="28336"/>
                    <a:pt x="2696580" y="38564"/>
                  </a:cubicBezTo>
                  <a:lnTo>
                    <a:pt x="2696580" y="522064"/>
                  </a:lnTo>
                  <a:cubicBezTo>
                    <a:pt x="2696580" y="532292"/>
                    <a:pt x="2692517" y="542101"/>
                    <a:pt x="2685285" y="549333"/>
                  </a:cubicBezTo>
                  <a:cubicBezTo>
                    <a:pt x="2678053" y="556565"/>
                    <a:pt x="2668244" y="560628"/>
                    <a:pt x="2658016" y="560628"/>
                  </a:cubicBezTo>
                  <a:lnTo>
                    <a:pt x="38564" y="560628"/>
                  </a:lnTo>
                  <a:cubicBezTo>
                    <a:pt x="17266" y="560628"/>
                    <a:pt x="0" y="543363"/>
                    <a:pt x="0" y="522064"/>
                  </a:cubicBezTo>
                  <a:lnTo>
                    <a:pt x="0" y="38564"/>
                  </a:lnTo>
                  <a:cubicBezTo>
                    <a:pt x="0" y="17266"/>
                    <a:pt x="17266" y="0"/>
                    <a:pt x="38564" y="0"/>
                  </a:cubicBezTo>
                  <a:close/>
                </a:path>
              </a:pathLst>
            </a:custGeom>
            <a:solidFill>
              <a:srgbClr val="C1FF72"/>
            </a:solidFill>
          </p:spPr>
        </p:sp>
        <p:sp>
          <p:nvSpPr>
            <p:cNvPr name="TextBox 8" id="8"/>
            <p:cNvSpPr txBox="true"/>
            <p:nvPr/>
          </p:nvSpPr>
          <p:spPr>
            <a:xfrm>
              <a:off x="0" y="-57150"/>
              <a:ext cx="2696580" cy="617778"/>
            </a:xfrm>
            <a:prstGeom prst="rect">
              <a:avLst/>
            </a:prstGeom>
          </p:spPr>
          <p:txBody>
            <a:bodyPr anchor="ctr" rtlCol="false" tIns="50800" lIns="50800" bIns="50800" rIns="50800"/>
            <a:lstStyle/>
            <a:p>
              <a:pPr algn="ctr" marL="0" indent="0" lvl="0">
                <a:lnSpc>
                  <a:spcPts val="4144"/>
                </a:lnSpc>
                <a:spcBef>
                  <a:spcPct val="0"/>
                </a:spcBef>
              </a:pPr>
              <a:r>
                <a:rPr lang="en-US" sz="3003" spc="294" strike="noStrike" u="none">
                  <a:solidFill>
                    <a:srgbClr val="000000"/>
                  </a:solidFill>
                  <a:latin typeface="DM Sans Bold"/>
                </a:rPr>
                <a:t>Revenue Growth: The company's revenue      increased by </a:t>
              </a:r>
              <a:r>
                <a:rPr lang="en-US" sz="3003" spc="294" strike="noStrike" u="sng">
                  <a:solidFill>
                    <a:srgbClr val="000000"/>
                  </a:solidFill>
                  <a:latin typeface="DM Sans Bold"/>
                </a:rPr>
                <a:t>28.8%</a:t>
              </a:r>
              <a:r>
                <a:rPr lang="en-US" sz="3003" spc="294" strike="noStrike" u="none">
                  <a:solidFill>
                    <a:srgbClr val="000000"/>
                  </a:solidFill>
                  <a:latin typeface="DM Sans Bold"/>
                </a:rPr>
                <a:t>  compared to the previous week.</a:t>
              </a:r>
            </a:p>
          </p:txBody>
        </p:sp>
      </p:grpSp>
      <p:grpSp>
        <p:nvGrpSpPr>
          <p:cNvPr name="Group 9" id="9"/>
          <p:cNvGrpSpPr/>
          <p:nvPr/>
        </p:nvGrpSpPr>
        <p:grpSpPr>
          <a:xfrm rot="0">
            <a:off x="7425907" y="4564623"/>
            <a:ext cx="10238578" cy="2128635"/>
            <a:chOff x="0" y="0"/>
            <a:chExt cx="2696580" cy="560628"/>
          </a:xfrm>
        </p:grpSpPr>
        <p:sp>
          <p:nvSpPr>
            <p:cNvPr name="Freeform 10" id="10"/>
            <p:cNvSpPr/>
            <p:nvPr/>
          </p:nvSpPr>
          <p:spPr>
            <a:xfrm flipH="false" flipV="false" rot="0">
              <a:off x="0" y="0"/>
              <a:ext cx="2696580" cy="560628"/>
            </a:xfrm>
            <a:custGeom>
              <a:avLst/>
              <a:gdLst/>
              <a:ahLst/>
              <a:cxnLst/>
              <a:rect r="r" b="b" t="t" l="l"/>
              <a:pathLst>
                <a:path h="560628" w="2696580">
                  <a:moveTo>
                    <a:pt x="38564" y="0"/>
                  </a:moveTo>
                  <a:lnTo>
                    <a:pt x="2658016" y="0"/>
                  </a:lnTo>
                  <a:cubicBezTo>
                    <a:pt x="2668244" y="0"/>
                    <a:pt x="2678053" y="4063"/>
                    <a:pt x="2685285" y="11295"/>
                  </a:cubicBezTo>
                  <a:cubicBezTo>
                    <a:pt x="2692517" y="18527"/>
                    <a:pt x="2696580" y="28336"/>
                    <a:pt x="2696580" y="38564"/>
                  </a:cubicBezTo>
                  <a:lnTo>
                    <a:pt x="2696580" y="522064"/>
                  </a:lnTo>
                  <a:cubicBezTo>
                    <a:pt x="2696580" y="532292"/>
                    <a:pt x="2692517" y="542101"/>
                    <a:pt x="2685285" y="549333"/>
                  </a:cubicBezTo>
                  <a:cubicBezTo>
                    <a:pt x="2678053" y="556565"/>
                    <a:pt x="2668244" y="560628"/>
                    <a:pt x="2658016" y="560628"/>
                  </a:cubicBezTo>
                  <a:lnTo>
                    <a:pt x="38564" y="560628"/>
                  </a:lnTo>
                  <a:cubicBezTo>
                    <a:pt x="17266" y="560628"/>
                    <a:pt x="0" y="543363"/>
                    <a:pt x="0" y="522064"/>
                  </a:cubicBezTo>
                  <a:lnTo>
                    <a:pt x="0" y="38564"/>
                  </a:lnTo>
                  <a:cubicBezTo>
                    <a:pt x="0" y="17266"/>
                    <a:pt x="17266" y="0"/>
                    <a:pt x="38564" y="0"/>
                  </a:cubicBezTo>
                  <a:close/>
                </a:path>
              </a:pathLst>
            </a:custGeom>
            <a:solidFill>
              <a:srgbClr val="C1FF72"/>
            </a:solidFill>
          </p:spPr>
        </p:sp>
        <p:sp>
          <p:nvSpPr>
            <p:cNvPr name="TextBox 11" id="11"/>
            <p:cNvSpPr txBox="true"/>
            <p:nvPr/>
          </p:nvSpPr>
          <p:spPr>
            <a:xfrm>
              <a:off x="0" y="-57150"/>
              <a:ext cx="2696580" cy="617778"/>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Customer Growth: The number of active customers has increased by </a:t>
              </a:r>
              <a:r>
                <a:rPr lang="en-US" sz="3003" spc="294" u="sng">
                  <a:solidFill>
                    <a:srgbClr val="000000"/>
                  </a:solidFill>
                  <a:latin typeface="DM Sans Bold"/>
                </a:rPr>
                <a:t>12.80%</a:t>
              </a:r>
              <a:r>
                <a:rPr lang="en-US" sz="3003" spc="294">
                  <a:solidFill>
                    <a:srgbClr val="000000"/>
                  </a:solidFill>
                  <a:latin typeface="DM Sans Bold"/>
                </a:rPr>
                <a:t> compared to the previous week.</a:t>
              </a:r>
            </a:p>
          </p:txBody>
        </p:sp>
      </p:grpSp>
      <p:grpSp>
        <p:nvGrpSpPr>
          <p:cNvPr name="Group 12" id="12"/>
          <p:cNvGrpSpPr/>
          <p:nvPr/>
        </p:nvGrpSpPr>
        <p:grpSpPr>
          <a:xfrm rot="0">
            <a:off x="1901433" y="7081138"/>
            <a:ext cx="10238578" cy="2218233"/>
            <a:chOff x="0" y="0"/>
            <a:chExt cx="2696580" cy="584226"/>
          </a:xfrm>
        </p:grpSpPr>
        <p:sp>
          <p:nvSpPr>
            <p:cNvPr name="Freeform 13" id="13"/>
            <p:cNvSpPr/>
            <p:nvPr/>
          </p:nvSpPr>
          <p:spPr>
            <a:xfrm flipH="false" flipV="false" rot="0">
              <a:off x="0" y="0"/>
              <a:ext cx="2696580" cy="584226"/>
            </a:xfrm>
            <a:custGeom>
              <a:avLst/>
              <a:gdLst/>
              <a:ahLst/>
              <a:cxnLst/>
              <a:rect r="r" b="b" t="t" l="l"/>
              <a:pathLst>
                <a:path h="584226" w="2696580">
                  <a:moveTo>
                    <a:pt x="38564" y="0"/>
                  </a:moveTo>
                  <a:lnTo>
                    <a:pt x="2658016" y="0"/>
                  </a:lnTo>
                  <a:cubicBezTo>
                    <a:pt x="2668244" y="0"/>
                    <a:pt x="2678053" y="4063"/>
                    <a:pt x="2685285" y="11295"/>
                  </a:cubicBezTo>
                  <a:cubicBezTo>
                    <a:pt x="2692517" y="18527"/>
                    <a:pt x="2696580" y="28336"/>
                    <a:pt x="2696580" y="38564"/>
                  </a:cubicBezTo>
                  <a:lnTo>
                    <a:pt x="2696580" y="545662"/>
                  </a:lnTo>
                  <a:cubicBezTo>
                    <a:pt x="2696580" y="566961"/>
                    <a:pt x="2679315" y="584226"/>
                    <a:pt x="2658016" y="584226"/>
                  </a:cubicBezTo>
                  <a:lnTo>
                    <a:pt x="38564" y="584226"/>
                  </a:lnTo>
                  <a:cubicBezTo>
                    <a:pt x="28336" y="584226"/>
                    <a:pt x="18527" y="580163"/>
                    <a:pt x="11295" y="572931"/>
                  </a:cubicBezTo>
                  <a:cubicBezTo>
                    <a:pt x="4063" y="565699"/>
                    <a:pt x="0" y="555890"/>
                    <a:pt x="0" y="545662"/>
                  </a:cubicBezTo>
                  <a:lnTo>
                    <a:pt x="0" y="38564"/>
                  </a:lnTo>
                  <a:cubicBezTo>
                    <a:pt x="0" y="17266"/>
                    <a:pt x="17266" y="0"/>
                    <a:pt x="38564" y="0"/>
                  </a:cubicBezTo>
                  <a:close/>
                </a:path>
              </a:pathLst>
            </a:custGeom>
            <a:solidFill>
              <a:srgbClr val="C1FF72"/>
            </a:solidFill>
          </p:spPr>
        </p:sp>
        <p:sp>
          <p:nvSpPr>
            <p:cNvPr name="TextBox 14" id="14"/>
            <p:cNvSpPr txBox="true"/>
            <p:nvPr/>
          </p:nvSpPr>
          <p:spPr>
            <a:xfrm>
              <a:off x="0" y="-57150"/>
              <a:ext cx="2696580" cy="641376"/>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Transaction Count and Transaction Amount for the current week increased by </a:t>
              </a:r>
              <a:r>
                <a:rPr lang="en-US" sz="3003" spc="294" u="sng">
                  <a:solidFill>
                    <a:srgbClr val="000000"/>
                  </a:solidFill>
                  <a:latin typeface="DM Sans Bold"/>
                </a:rPr>
                <a:t>3.39% &amp; 35%</a:t>
              </a:r>
              <a:r>
                <a:rPr lang="en-US" sz="3003" spc="294">
                  <a:solidFill>
                    <a:srgbClr val="000000"/>
                  </a:solidFill>
                  <a:latin typeface="DM Sans Bold"/>
                </a:rPr>
                <a:t> respectively compared to the previous week.</a:t>
              </a:r>
            </a:p>
          </p:txBody>
        </p:sp>
      </p:grpSp>
      <p:sp>
        <p:nvSpPr>
          <p:cNvPr name="TextBox 15" id="15"/>
          <p:cNvSpPr txBox="true"/>
          <p:nvPr/>
        </p:nvSpPr>
        <p:spPr>
          <a:xfrm rot="0">
            <a:off x="1028700" y="647583"/>
            <a:ext cx="6397207" cy="695558"/>
          </a:xfrm>
          <a:prstGeom prst="rect">
            <a:avLst/>
          </a:prstGeom>
        </p:spPr>
        <p:txBody>
          <a:bodyPr anchor="t" rtlCol="false" tIns="0" lIns="0" bIns="0" rIns="0">
            <a:spAutoFit/>
          </a:bodyPr>
          <a:lstStyle/>
          <a:p>
            <a:pPr algn="just" marL="0" indent="0" lvl="0">
              <a:lnSpc>
                <a:spcPts val="5735"/>
              </a:lnSpc>
              <a:spcBef>
                <a:spcPct val="0"/>
              </a:spcBef>
            </a:pPr>
            <a:r>
              <a:rPr lang="en-US" sz="4156" spc="407">
                <a:solidFill>
                  <a:srgbClr val="000000"/>
                </a:solidFill>
                <a:latin typeface="Oswald Bold"/>
              </a:rPr>
              <a:t>Week-on-Week Insights: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5419847" y="-4833750"/>
            <a:ext cx="6676431" cy="6850816"/>
          </a:xfrm>
          <a:custGeom>
            <a:avLst/>
            <a:gdLst/>
            <a:ahLst/>
            <a:cxnLst/>
            <a:rect r="r" b="b" t="t" l="l"/>
            <a:pathLst>
              <a:path h="6850816" w="6676431">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96089" y="7001011"/>
            <a:ext cx="7030238" cy="7213864"/>
          </a:xfrm>
          <a:custGeom>
            <a:avLst/>
            <a:gdLst/>
            <a:ahLst/>
            <a:cxnLst/>
            <a:rect r="r" b="b" t="t" l="l"/>
            <a:pathLst>
              <a:path h="7213864" w="7030238">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28700" y="1755408"/>
            <a:ext cx="10238578" cy="1694358"/>
            <a:chOff x="0" y="0"/>
            <a:chExt cx="2696580" cy="446251"/>
          </a:xfrm>
        </p:grpSpPr>
        <p:sp>
          <p:nvSpPr>
            <p:cNvPr name="Freeform 6" id="6"/>
            <p:cNvSpPr/>
            <p:nvPr/>
          </p:nvSpPr>
          <p:spPr>
            <a:xfrm flipH="false" flipV="false" rot="0">
              <a:off x="0" y="0"/>
              <a:ext cx="2696580" cy="446251"/>
            </a:xfrm>
            <a:custGeom>
              <a:avLst/>
              <a:gdLst/>
              <a:ahLst/>
              <a:cxnLst/>
              <a:rect r="r" b="b" t="t" l="l"/>
              <a:pathLst>
                <a:path h="446251" w="2696580">
                  <a:moveTo>
                    <a:pt x="38564" y="0"/>
                  </a:moveTo>
                  <a:lnTo>
                    <a:pt x="2658016" y="0"/>
                  </a:lnTo>
                  <a:cubicBezTo>
                    <a:pt x="2668244" y="0"/>
                    <a:pt x="2678053" y="4063"/>
                    <a:pt x="2685285" y="11295"/>
                  </a:cubicBezTo>
                  <a:cubicBezTo>
                    <a:pt x="2692517" y="18527"/>
                    <a:pt x="2696580" y="28336"/>
                    <a:pt x="2696580" y="38564"/>
                  </a:cubicBezTo>
                  <a:lnTo>
                    <a:pt x="2696580" y="407687"/>
                  </a:lnTo>
                  <a:cubicBezTo>
                    <a:pt x="2696580" y="428985"/>
                    <a:pt x="2679315" y="446251"/>
                    <a:pt x="2658016" y="446251"/>
                  </a:cubicBezTo>
                  <a:lnTo>
                    <a:pt x="38564" y="446251"/>
                  </a:lnTo>
                  <a:cubicBezTo>
                    <a:pt x="28336" y="446251"/>
                    <a:pt x="18527" y="442188"/>
                    <a:pt x="11295" y="434956"/>
                  </a:cubicBezTo>
                  <a:cubicBezTo>
                    <a:pt x="4063" y="427724"/>
                    <a:pt x="0" y="417915"/>
                    <a:pt x="0" y="407687"/>
                  </a:cubicBezTo>
                  <a:lnTo>
                    <a:pt x="0" y="38564"/>
                  </a:lnTo>
                  <a:cubicBezTo>
                    <a:pt x="0" y="17266"/>
                    <a:pt x="17266" y="0"/>
                    <a:pt x="38564" y="0"/>
                  </a:cubicBezTo>
                  <a:close/>
                </a:path>
              </a:pathLst>
            </a:custGeom>
            <a:solidFill>
              <a:srgbClr val="C1FF72"/>
            </a:solidFill>
          </p:spPr>
        </p:sp>
        <p:sp>
          <p:nvSpPr>
            <p:cNvPr name="TextBox 7" id="7"/>
            <p:cNvSpPr txBox="true"/>
            <p:nvPr/>
          </p:nvSpPr>
          <p:spPr>
            <a:xfrm>
              <a:off x="0" y="-57150"/>
              <a:ext cx="2696580" cy="503401"/>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Overall Revenue : The total revenue generated from credit card transactions for the analyzed period is $</a:t>
              </a:r>
              <a:r>
                <a:rPr lang="en-US" sz="3003" spc="294" u="sng">
                  <a:solidFill>
                    <a:srgbClr val="000000"/>
                  </a:solidFill>
                  <a:latin typeface="DM Sans Bold"/>
                </a:rPr>
                <a:t>57 million</a:t>
              </a:r>
              <a:r>
                <a:rPr lang="en-US" sz="3003" spc="294">
                  <a:solidFill>
                    <a:srgbClr val="000000"/>
                  </a:solidFill>
                  <a:latin typeface="DM Sans Bold"/>
                </a:rPr>
                <a:t>.</a:t>
              </a:r>
            </a:p>
          </p:txBody>
        </p:sp>
      </p:grpSp>
      <p:grpSp>
        <p:nvGrpSpPr>
          <p:cNvPr name="Group 8" id="8"/>
          <p:cNvGrpSpPr/>
          <p:nvPr/>
        </p:nvGrpSpPr>
        <p:grpSpPr>
          <a:xfrm rot="0">
            <a:off x="7020722" y="3772446"/>
            <a:ext cx="10238578" cy="2742108"/>
            <a:chOff x="0" y="0"/>
            <a:chExt cx="2696580" cy="722201"/>
          </a:xfrm>
        </p:grpSpPr>
        <p:sp>
          <p:nvSpPr>
            <p:cNvPr name="Freeform 9" id="9"/>
            <p:cNvSpPr/>
            <p:nvPr/>
          </p:nvSpPr>
          <p:spPr>
            <a:xfrm flipH="false" flipV="false" rot="0">
              <a:off x="0" y="0"/>
              <a:ext cx="2696580" cy="722201"/>
            </a:xfrm>
            <a:custGeom>
              <a:avLst/>
              <a:gdLst/>
              <a:ahLst/>
              <a:cxnLst/>
              <a:rect r="r" b="b" t="t" l="l"/>
              <a:pathLst>
                <a:path h="722201" w="2696580">
                  <a:moveTo>
                    <a:pt x="38564" y="0"/>
                  </a:moveTo>
                  <a:lnTo>
                    <a:pt x="2658016" y="0"/>
                  </a:lnTo>
                  <a:cubicBezTo>
                    <a:pt x="2668244" y="0"/>
                    <a:pt x="2678053" y="4063"/>
                    <a:pt x="2685285" y="11295"/>
                  </a:cubicBezTo>
                  <a:cubicBezTo>
                    <a:pt x="2692517" y="18527"/>
                    <a:pt x="2696580" y="28336"/>
                    <a:pt x="2696580" y="38564"/>
                  </a:cubicBezTo>
                  <a:lnTo>
                    <a:pt x="2696580" y="683638"/>
                  </a:lnTo>
                  <a:cubicBezTo>
                    <a:pt x="2696580" y="704936"/>
                    <a:pt x="2679315" y="722201"/>
                    <a:pt x="2658016" y="722201"/>
                  </a:cubicBezTo>
                  <a:lnTo>
                    <a:pt x="38564" y="722201"/>
                  </a:lnTo>
                  <a:cubicBezTo>
                    <a:pt x="17266" y="722201"/>
                    <a:pt x="0" y="704936"/>
                    <a:pt x="0" y="683638"/>
                  </a:cubicBezTo>
                  <a:lnTo>
                    <a:pt x="0" y="38564"/>
                  </a:lnTo>
                  <a:cubicBezTo>
                    <a:pt x="0" y="17266"/>
                    <a:pt x="17266" y="0"/>
                    <a:pt x="38564" y="0"/>
                  </a:cubicBezTo>
                  <a:close/>
                </a:path>
              </a:pathLst>
            </a:custGeom>
            <a:solidFill>
              <a:srgbClr val="C1FF72"/>
            </a:solidFill>
          </p:spPr>
        </p:sp>
        <p:sp>
          <p:nvSpPr>
            <p:cNvPr name="TextBox 10" id="10"/>
            <p:cNvSpPr txBox="true"/>
            <p:nvPr/>
          </p:nvSpPr>
          <p:spPr>
            <a:xfrm>
              <a:off x="0" y="-57150"/>
              <a:ext cx="2696580" cy="779351"/>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Cost-to-Revenue Ratio: The customer acquisition cost represents approximately </a:t>
              </a:r>
              <a:r>
                <a:rPr lang="en-US" sz="3003" spc="294" u="sng">
                  <a:solidFill>
                    <a:srgbClr val="000000"/>
                  </a:solidFill>
                  <a:latin typeface="DM Sans Bold"/>
                </a:rPr>
                <a:t>1.74% </a:t>
              </a:r>
              <a:r>
                <a:rPr lang="en-US" sz="3003" spc="294">
                  <a:solidFill>
                    <a:srgbClr val="000000"/>
                  </a:solidFill>
                  <a:latin typeface="DM Sans Bold"/>
                </a:rPr>
                <a:t>of the total revenue generated.This cost reflects the investment made by the company to attract new customers.</a:t>
              </a:r>
            </a:p>
          </p:txBody>
        </p:sp>
      </p:grpSp>
      <p:grpSp>
        <p:nvGrpSpPr>
          <p:cNvPr name="Group 11" id="11"/>
          <p:cNvGrpSpPr/>
          <p:nvPr/>
        </p:nvGrpSpPr>
        <p:grpSpPr>
          <a:xfrm rot="0">
            <a:off x="3041109" y="6838404"/>
            <a:ext cx="10238578" cy="2218233"/>
            <a:chOff x="0" y="0"/>
            <a:chExt cx="2696580" cy="584226"/>
          </a:xfrm>
        </p:grpSpPr>
        <p:sp>
          <p:nvSpPr>
            <p:cNvPr name="Freeform 12" id="12"/>
            <p:cNvSpPr/>
            <p:nvPr/>
          </p:nvSpPr>
          <p:spPr>
            <a:xfrm flipH="false" flipV="false" rot="0">
              <a:off x="0" y="0"/>
              <a:ext cx="2696580" cy="584226"/>
            </a:xfrm>
            <a:custGeom>
              <a:avLst/>
              <a:gdLst/>
              <a:ahLst/>
              <a:cxnLst/>
              <a:rect r="r" b="b" t="t" l="l"/>
              <a:pathLst>
                <a:path h="584226" w="2696580">
                  <a:moveTo>
                    <a:pt x="38564" y="0"/>
                  </a:moveTo>
                  <a:lnTo>
                    <a:pt x="2658016" y="0"/>
                  </a:lnTo>
                  <a:cubicBezTo>
                    <a:pt x="2668244" y="0"/>
                    <a:pt x="2678053" y="4063"/>
                    <a:pt x="2685285" y="11295"/>
                  </a:cubicBezTo>
                  <a:cubicBezTo>
                    <a:pt x="2692517" y="18527"/>
                    <a:pt x="2696580" y="28336"/>
                    <a:pt x="2696580" y="38564"/>
                  </a:cubicBezTo>
                  <a:lnTo>
                    <a:pt x="2696580" y="545662"/>
                  </a:lnTo>
                  <a:cubicBezTo>
                    <a:pt x="2696580" y="566961"/>
                    <a:pt x="2679315" y="584226"/>
                    <a:pt x="2658016" y="584226"/>
                  </a:cubicBezTo>
                  <a:lnTo>
                    <a:pt x="38564" y="584226"/>
                  </a:lnTo>
                  <a:cubicBezTo>
                    <a:pt x="28336" y="584226"/>
                    <a:pt x="18527" y="580163"/>
                    <a:pt x="11295" y="572931"/>
                  </a:cubicBezTo>
                  <a:cubicBezTo>
                    <a:pt x="4063" y="565699"/>
                    <a:pt x="0" y="555890"/>
                    <a:pt x="0" y="545662"/>
                  </a:cubicBezTo>
                  <a:lnTo>
                    <a:pt x="0" y="38564"/>
                  </a:lnTo>
                  <a:cubicBezTo>
                    <a:pt x="0" y="17266"/>
                    <a:pt x="17266" y="0"/>
                    <a:pt x="38564" y="0"/>
                  </a:cubicBezTo>
                  <a:close/>
                </a:path>
              </a:pathLst>
            </a:custGeom>
            <a:solidFill>
              <a:srgbClr val="C1FF72"/>
            </a:solidFill>
          </p:spPr>
        </p:sp>
        <p:sp>
          <p:nvSpPr>
            <p:cNvPr name="TextBox 13" id="13"/>
            <p:cNvSpPr txBox="true"/>
            <p:nvPr/>
          </p:nvSpPr>
          <p:spPr>
            <a:xfrm>
              <a:off x="0" y="-57150"/>
              <a:ext cx="2696580" cy="641376"/>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Overall Activation Rate: The overall activation rate is </a:t>
              </a:r>
              <a:r>
                <a:rPr lang="en-US" sz="3003" spc="294" u="sng">
                  <a:solidFill>
                    <a:srgbClr val="000000"/>
                  </a:solidFill>
                  <a:latin typeface="DM Sans Bold"/>
                </a:rPr>
                <a:t>57.5%</a:t>
              </a:r>
              <a:r>
                <a:rPr lang="en-US" sz="3003" spc="294">
                  <a:solidFill>
                    <a:srgbClr val="000000"/>
                  </a:solidFill>
                  <a:latin typeface="DM Sans Bold"/>
                </a:rPr>
                <a:t>, indicating the proportion of issued credit cards that have been activated by customers.</a:t>
              </a:r>
            </a:p>
          </p:txBody>
        </p:sp>
      </p:grpSp>
      <p:sp>
        <p:nvSpPr>
          <p:cNvPr name="TextBox 14" id="14"/>
          <p:cNvSpPr txBox="true"/>
          <p:nvPr/>
        </p:nvSpPr>
        <p:spPr>
          <a:xfrm rot="0">
            <a:off x="1028700" y="647583"/>
            <a:ext cx="4024818" cy="695558"/>
          </a:xfrm>
          <a:prstGeom prst="rect">
            <a:avLst/>
          </a:prstGeom>
        </p:spPr>
        <p:txBody>
          <a:bodyPr anchor="t" rtlCol="false" tIns="0" lIns="0" bIns="0" rIns="0">
            <a:spAutoFit/>
          </a:bodyPr>
          <a:lstStyle/>
          <a:p>
            <a:pPr algn="just" marL="0" indent="0" lvl="0">
              <a:lnSpc>
                <a:spcPts val="5735"/>
              </a:lnSpc>
              <a:spcBef>
                <a:spcPct val="0"/>
              </a:spcBef>
            </a:pPr>
            <a:r>
              <a:rPr lang="en-US" sz="4156" spc="407">
                <a:solidFill>
                  <a:srgbClr val="000000"/>
                </a:solidFill>
                <a:latin typeface="Oswald Bold"/>
              </a:rPr>
              <a:t>Overview YTD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5419847" y="-4833750"/>
            <a:ext cx="6676431" cy="6850816"/>
          </a:xfrm>
          <a:custGeom>
            <a:avLst/>
            <a:gdLst/>
            <a:ahLst/>
            <a:cxnLst/>
            <a:rect r="r" b="b" t="t" l="l"/>
            <a:pathLst>
              <a:path h="6850816" w="6676431">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96089" y="7001011"/>
            <a:ext cx="7030238" cy="7213864"/>
          </a:xfrm>
          <a:custGeom>
            <a:avLst/>
            <a:gdLst/>
            <a:ahLst/>
            <a:cxnLst/>
            <a:rect r="r" b="b" t="t" l="l"/>
            <a:pathLst>
              <a:path h="7213864" w="7030238">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28700" y="768400"/>
            <a:ext cx="11614165" cy="2218233"/>
            <a:chOff x="0" y="0"/>
            <a:chExt cx="3058875" cy="584226"/>
          </a:xfrm>
        </p:grpSpPr>
        <p:sp>
          <p:nvSpPr>
            <p:cNvPr name="Freeform 6" id="6"/>
            <p:cNvSpPr/>
            <p:nvPr/>
          </p:nvSpPr>
          <p:spPr>
            <a:xfrm flipH="false" flipV="false" rot="0">
              <a:off x="0" y="0"/>
              <a:ext cx="3058875" cy="584226"/>
            </a:xfrm>
            <a:custGeom>
              <a:avLst/>
              <a:gdLst/>
              <a:ahLst/>
              <a:cxnLst/>
              <a:rect r="r" b="b" t="t" l="l"/>
              <a:pathLst>
                <a:path h="584226" w="3058875">
                  <a:moveTo>
                    <a:pt x="33996" y="0"/>
                  </a:moveTo>
                  <a:lnTo>
                    <a:pt x="3024879" y="0"/>
                  </a:lnTo>
                  <a:cubicBezTo>
                    <a:pt x="3033895" y="0"/>
                    <a:pt x="3042542" y="3582"/>
                    <a:pt x="3048917" y="9957"/>
                  </a:cubicBezTo>
                  <a:cubicBezTo>
                    <a:pt x="3055293" y="16333"/>
                    <a:pt x="3058875" y="24980"/>
                    <a:pt x="3058875" y="33996"/>
                  </a:cubicBezTo>
                  <a:lnTo>
                    <a:pt x="3058875" y="550230"/>
                  </a:lnTo>
                  <a:cubicBezTo>
                    <a:pt x="3058875" y="559246"/>
                    <a:pt x="3055293" y="567893"/>
                    <a:pt x="3048917" y="574269"/>
                  </a:cubicBezTo>
                  <a:cubicBezTo>
                    <a:pt x="3042542" y="580644"/>
                    <a:pt x="3033895" y="584226"/>
                    <a:pt x="3024879" y="584226"/>
                  </a:cubicBezTo>
                  <a:lnTo>
                    <a:pt x="33996" y="584226"/>
                  </a:lnTo>
                  <a:cubicBezTo>
                    <a:pt x="24980" y="584226"/>
                    <a:pt x="16333" y="580644"/>
                    <a:pt x="9957" y="574269"/>
                  </a:cubicBezTo>
                  <a:cubicBezTo>
                    <a:pt x="3582" y="567893"/>
                    <a:pt x="0" y="559246"/>
                    <a:pt x="0" y="550230"/>
                  </a:cubicBezTo>
                  <a:lnTo>
                    <a:pt x="0" y="33996"/>
                  </a:lnTo>
                  <a:cubicBezTo>
                    <a:pt x="0" y="24980"/>
                    <a:pt x="3582" y="16333"/>
                    <a:pt x="9957" y="9957"/>
                  </a:cubicBezTo>
                  <a:cubicBezTo>
                    <a:pt x="16333" y="3582"/>
                    <a:pt x="24980" y="0"/>
                    <a:pt x="33996" y="0"/>
                  </a:cubicBezTo>
                  <a:close/>
                </a:path>
              </a:pathLst>
            </a:custGeom>
            <a:solidFill>
              <a:srgbClr val="C1FF72"/>
            </a:solidFill>
          </p:spPr>
        </p:sp>
        <p:sp>
          <p:nvSpPr>
            <p:cNvPr name="TextBox 7" id="7"/>
            <p:cNvSpPr txBox="true"/>
            <p:nvPr/>
          </p:nvSpPr>
          <p:spPr>
            <a:xfrm>
              <a:off x="0" y="-57150"/>
              <a:ext cx="3058875" cy="641376"/>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Overall Delinquency Rate: The overall delinquency rate for the credit card portfolio is </a:t>
              </a:r>
              <a:r>
                <a:rPr lang="en-US" sz="3003" spc="294" u="sng">
                  <a:solidFill>
                    <a:srgbClr val="000000"/>
                  </a:solidFill>
                  <a:latin typeface="DM Sans Bold"/>
                </a:rPr>
                <a:t>6.06%</a:t>
              </a:r>
              <a:r>
                <a:rPr lang="en-US" sz="3003" spc="294">
                  <a:solidFill>
                    <a:srgbClr val="000000"/>
                  </a:solidFill>
                  <a:latin typeface="DM Sans Bold"/>
                </a:rPr>
                <a:t> indicating that, on average, approximately 6 out of every 100 accounts have payments that are past due.</a:t>
              </a:r>
            </a:p>
          </p:txBody>
        </p:sp>
      </p:grpSp>
      <p:grpSp>
        <p:nvGrpSpPr>
          <p:cNvPr name="Group 8" id="8"/>
          <p:cNvGrpSpPr/>
          <p:nvPr/>
        </p:nvGrpSpPr>
        <p:grpSpPr>
          <a:xfrm rot="0">
            <a:off x="5445775" y="3655811"/>
            <a:ext cx="11813525" cy="2218233"/>
            <a:chOff x="0" y="0"/>
            <a:chExt cx="3111381" cy="584226"/>
          </a:xfrm>
        </p:grpSpPr>
        <p:sp>
          <p:nvSpPr>
            <p:cNvPr name="Freeform 9" id="9"/>
            <p:cNvSpPr/>
            <p:nvPr/>
          </p:nvSpPr>
          <p:spPr>
            <a:xfrm flipH="false" flipV="false" rot="0">
              <a:off x="0" y="0"/>
              <a:ext cx="3111381" cy="584226"/>
            </a:xfrm>
            <a:custGeom>
              <a:avLst/>
              <a:gdLst/>
              <a:ahLst/>
              <a:cxnLst/>
              <a:rect r="r" b="b" t="t" l="l"/>
              <a:pathLst>
                <a:path h="584226" w="3111381">
                  <a:moveTo>
                    <a:pt x="33423" y="0"/>
                  </a:moveTo>
                  <a:lnTo>
                    <a:pt x="3077959" y="0"/>
                  </a:lnTo>
                  <a:cubicBezTo>
                    <a:pt x="3096417" y="0"/>
                    <a:pt x="3111381" y="14964"/>
                    <a:pt x="3111381" y="33423"/>
                  </a:cubicBezTo>
                  <a:lnTo>
                    <a:pt x="3111381" y="550804"/>
                  </a:lnTo>
                  <a:cubicBezTo>
                    <a:pt x="3111381" y="569262"/>
                    <a:pt x="3096417" y="584226"/>
                    <a:pt x="3077959" y="584226"/>
                  </a:cubicBezTo>
                  <a:lnTo>
                    <a:pt x="33423" y="584226"/>
                  </a:lnTo>
                  <a:cubicBezTo>
                    <a:pt x="14964" y="584226"/>
                    <a:pt x="0" y="569262"/>
                    <a:pt x="0" y="550804"/>
                  </a:cubicBezTo>
                  <a:lnTo>
                    <a:pt x="0" y="33423"/>
                  </a:lnTo>
                  <a:cubicBezTo>
                    <a:pt x="0" y="14964"/>
                    <a:pt x="14964" y="0"/>
                    <a:pt x="33423" y="0"/>
                  </a:cubicBezTo>
                  <a:close/>
                </a:path>
              </a:pathLst>
            </a:custGeom>
            <a:solidFill>
              <a:srgbClr val="C1FF72"/>
            </a:solidFill>
          </p:spPr>
        </p:sp>
        <p:sp>
          <p:nvSpPr>
            <p:cNvPr name="TextBox 10" id="10"/>
            <p:cNvSpPr txBox="true"/>
            <p:nvPr/>
          </p:nvSpPr>
          <p:spPr>
            <a:xfrm>
              <a:off x="0" y="-57150"/>
              <a:ext cx="3111381" cy="641376"/>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Average Utilization Ratio: The average utilization ratio for the credit card portfolio was approximately </a:t>
              </a:r>
              <a:r>
                <a:rPr lang="en-US" sz="3003" spc="294" u="sng">
                  <a:solidFill>
                    <a:srgbClr val="000000"/>
                  </a:solidFill>
                  <a:latin typeface="DM Sans Bold"/>
                </a:rPr>
                <a:t>13.47%</a:t>
              </a:r>
              <a:r>
                <a:rPr lang="en-US" sz="3003" spc="294">
                  <a:solidFill>
                    <a:srgbClr val="000000"/>
                  </a:solidFill>
                  <a:latin typeface="DM Sans Bold"/>
                </a:rPr>
                <a:t> which provides insights into how much of the available credit customers are using on average.</a:t>
              </a:r>
            </a:p>
          </p:txBody>
        </p:sp>
      </p:grpSp>
      <p:grpSp>
        <p:nvGrpSpPr>
          <p:cNvPr name="Group 11" id="11"/>
          <p:cNvGrpSpPr/>
          <p:nvPr/>
        </p:nvGrpSpPr>
        <p:grpSpPr>
          <a:xfrm rot="0">
            <a:off x="2775207" y="6540795"/>
            <a:ext cx="12737587" cy="2742108"/>
            <a:chOff x="0" y="0"/>
            <a:chExt cx="3354755" cy="722201"/>
          </a:xfrm>
        </p:grpSpPr>
        <p:sp>
          <p:nvSpPr>
            <p:cNvPr name="Freeform 12" id="12"/>
            <p:cNvSpPr/>
            <p:nvPr/>
          </p:nvSpPr>
          <p:spPr>
            <a:xfrm flipH="false" flipV="false" rot="0">
              <a:off x="0" y="0"/>
              <a:ext cx="3354755" cy="722201"/>
            </a:xfrm>
            <a:custGeom>
              <a:avLst/>
              <a:gdLst/>
              <a:ahLst/>
              <a:cxnLst/>
              <a:rect r="r" b="b" t="t" l="l"/>
              <a:pathLst>
                <a:path h="722201" w="3354755">
                  <a:moveTo>
                    <a:pt x="30998" y="0"/>
                  </a:moveTo>
                  <a:lnTo>
                    <a:pt x="3323758" y="0"/>
                  </a:lnTo>
                  <a:cubicBezTo>
                    <a:pt x="3331979" y="0"/>
                    <a:pt x="3339863" y="3266"/>
                    <a:pt x="3345676" y="9079"/>
                  </a:cubicBezTo>
                  <a:cubicBezTo>
                    <a:pt x="3351490" y="14892"/>
                    <a:pt x="3354755" y="22777"/>
                    <a:pt x="3354755" y="30998"/>
                  </a:cubicBezTo>
                  <a:lnTo>
                    <a:pt x="3354755" y="691204"/>
                  </a:lnTo>
                  <a:cubicBezTo>
                    <a:pt x="3354755" y="699425"/>
                    <a:pt x="3351490" y="707309"/>
                    <a:pt x="3345676" y="713122"/>
                  </a:cubicBezTo>
                  <a:cubicBezTo>
                    <a:pt x="3339863" y="718936"/>
                    <a:pt x="3331979" y="722201"/>
                    <a:pt x="3323758" y="722201"/>
                  </a:cubicBezTo>
                  <a:lnTo>
                    <a:pt x="30998" y="722201"/>
                  </a:lnTo>
                  <a:cubicBezTo>
                    <a:pt x="22777" y="722201"/>
                    <a:pt x="14892" y="718936"/>
                    <a:pt x="9079" y="713122"/>
                  </a:cubicBezTo>
                  <a:cubicBezTo>
                    <a:pt x="3266" y="707309"/>
                    <a:pt x="0" y="699425"/>
                    <a:pt x="0" y="691204"/>
                  </a:cubicBezTo>
                  <a:lnTo>
                    <a:pt x="0" y="30998"/>
                  </a:lnTo>
                  <a:cubicBezTo>
                    <a:pt x="0" y="22777"/>
                    <a:pt x="3266" y="14892"/>
                    <a:pt x="9079" y="9079"/>
                  </a:cubicBezTo>
                  <a:cubicBezTo>
                    <a:pt x="14892" y="3266"/>
                    <a:pt x="22777" y="0"/>
                    <a:pt x="30998" y="0"/>
                  </a:cubicBezTo>
                  <a:close/>
                </a:path>
              </a:pathLst>
            </a:custGeom>
            <a:solidFill>
              <a:srgbClr val="C1FF72"/>
            </a:solidFill>
          </p:spPr>
        </p:sp>
        <p:sp>
          <p:nvSpPr>
            <p:cNvPr name="TextBox 13" id="13"/>
            <p:cNvSpPr txBox="true"/>
            <p:nvPr/>
          </p:nvSpPr>
          <p:spPr>
            <a:xfrm>
              <a:off x="0" y="-57150"/>
              <a:ext cx="3354755" cy="779351"/>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Average Customer Satisfaction Score: The average customer satisfaction score for the credit card company is </a:t>
              </a:r>
              <a:r>
                <a:rPr lang="en-US" sz="3003" spc="294" u="sng">
                  <a:solidFill>
                    <a:srgbClr val="000000"/>
                  </a:solidFill>
                  <a:latin typeface="DM Sans Bold"/>
                </a:rPr>
                <a:t>3.19</a:t>
              </a:r>
              <a:r>
                <a:rPr lang="en-US" sz="3003" spc="294">
                  <a:solidFill>
                    <a:srgbClr val="000000"/>
                  </a:solidFill>
                  <a:latin typeface="DM Sans Bold"/>
                </a:rPr>
                <a:t> out of 5 indicates a moderate level of satisfaction among customers, reflecting their overall perception of the services and products offered by the company.</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5419847" y="-4833750"/>
            <a:ext cx="6676431" cy="6850816"/>
          </a:xfrm>
          <a:custGeom>
            <a:avLst/>
            <a:gdLst/>
            <a:ahLst/>
            <a:cxnLst/>
            <a:rect r="r" b="b" t="t" l="l"/>
            <a:pathLst>
              <a:path h="6850816" w="6676431">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96089" y="7001011"/>
            <a:ext cx="7030238" cy="7213864"/>
          </a:xfrm>
          <a:custGeom>
            <a:avLst/>
            <a:gdLst/>
            <a:ahLst/>
            <a:cxnLst/>
            <a:rect r="r" b="b" t="t" l="l"/>
            <a:pathLst>
              <a:path h="7213864" w="7030238">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878532" y="1603166"/>
            <a:ext cx="11594229" cy="2218233"/>
            <a:chOff x="0" y="0"/>
            <a:chExt cx="3053624" cy="584226"/>
          </a:xfrm>
        </p:grpSpPr>
        <p:sp>
          <p:nvSpPr>
            <p:cNvPr name="Freeform 6" id="6"/>
            <p:cNvSpPr/>
            <p:nvPr/>
          </p:nvSpPr>
          <p:spPr>
            <a:xfrm flipH="false" flipV="false" rot="0">
              <a:off x="0" y="0"/>
              <a:ext cx="3053624" cy="584226"/>
            </a:xfrm>
            <a:custGeom>
              <a:avLst/>
              <a:gdLst/>
              <a:ahLst/>
              <a:cxnLst/>
              <a:rect r="r" b="b" t="t" l="l"/>
              <a:pathLst>
                <a:path h="584226" w="3053624">
                  <a:moveTo>
                    <a:pt x="34055" y="0"/>
                  </a:moveTo>
                  <a:lnTo>
                    <a:pt x="3019569" y="0"/>
                  </a:lnTo>
                  <a:cubicBezTo>
                    <a:pt x="3028601" y="0"/>
                    <a:pt x="3037263" y="3588"/>
                    <a:pt x="3043650" y="9974"/>
                  </a:cubicBezTo>
                  <a:cubicBezTo>
                    <a:pt x="3050036" y="16361"/>
                    <a:pt x="3053624" y="25023"/>
                    <a:pt x="3053624" y="34055"/>
                  </a:cubicBezTo>
                  <a:lnTo>
                    <a:pt x="3053624" y="550171"/>
                  </a:lnTo>
                  <a:cubicBezTo>
                    <a:pt x="3053624" y="559203"/>
                    <a:pt x="3050036" y="567865"/>
                    <a:pt x="3043650" y="574252"/>
                  </a:cubicBezTo>
                  <a:cubicBezTo>
                    <a:pt x="3037263" y="580638"/>
                    <a:pt x="3028601" y="584226"/>
                    <a:pt x="3019569" y="584226"/>
                  </a:cubicBezTo>
                  <a:lnTo>
                    <a:pt x="34055" y="584226"/>
                  </a:lnTo>
                  <a:cubicBezTo>
                    <a:pt x="25023" y="584226"/>
                    <a:pt x="16361" y="580638"/>
                    <a:pt x="9974" y="574252"/>
                  </a:cubicBezTo>
                  <a:cubicBezTo>
                    <a:pt x="3588" y="567865"/>
                    <a:pt x="0" y="559203"/>
                    <a:pt x="0" y="550171"/>
                  </a:cubicBezTo>
                  <a:lnTo>
                    <a:pt x="0" y="34055"/>
                  </a:lnTo>
                  <a:cubicBezTo>
                    <a:pt x="0" y="25023"/>
                    <a:pt x="3588" y="16361"/>
                    <a:pt x="9974" y="9974"/>
                  </a:cubicBezTo>
                  <a:cubicBezTo>
                    <a:pt x="16361" y="3588"/>
                    <a:pt x="25023" y="0"/>
                    <a:pt x="34055" y="0"/>
                  </a:cubicBezTo>
                  <a:close/>
                </a:path>
              </a:pathLst>
            </a:custGeom>
            <a:solidFill>
              <a:srgbClr val="C1FF72"/>
            </a:solidFill>
          </p:spPr>
        </p:sp>
        <p:sp>
          <p:nvSpPr>
            <p:cNvPr name="TextBox 7" id="7"/>
            <p:cNvSpPr txBox="true"/>
            <p:nvPr/>
          </p:nvSpPr>
          <p:spPr>
            <a:xfrm>
              <a:off x="0" y="-57150"/>
              <a:ext cx="3053624" cy="641376"/>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Spending Categories: Analysis of spending patterns shows that customers primarily use their credit cards for essential expenses such as bill payments (24.7%), entertainment (17.3%), and fuel (16.9%).</a:t>
              </a:r>
            </a:p>
          </p:txBody>
        </p:sp>
      </p:grpSp>
      <p:grpSp>
        <p:nvGrpSpPr>
          <p:cNvPr name="Group 8" id="8"/>
          <p:cNvGrpSpPr/>
          <p:nvPr/>
        </p:nvGrpSpPr>
        <p:grpSpPr>
          <a:xfrm rot="0">
            <a:off x="5240578" y="7379113"/>
            <a:ext cx="12232182" cy="2218233"/>
            <a:chOff x="0" y="0"/>
            <a:chExt cx="3221645" cy="584226"/>
          </a:xfrm>
        </p:grpSpPr>
        <p:sp>
          <p:nvSpPr>
            <p:cNvPr name="Freeform 9" id="9"/>
            <p:cNvSpPr/>
            <p:nvPr/>
          </p:nvSpPr>
          <p:spPr>
            <a:xfrm flipH="false" flipV="false" rot="0">
              <a:off x="0" y="0"/>
              <a:ext cx="3221645" cy="584226"/>
            </a:xfrm>
            <a:custGeom>
              <a:avLst/>
              <a:gdLst/>
              <a:ahLst/>
              <a:cxnLst/>
              <a:rect r="r" b="b" t="t" l="l"/>
              <a:pathLst>
                <a:path h="584226" w="3221645">
                  <a:moveTo>
                    <a:pt x="32279" y="0"/>
                  </a:moveTo>
                  <a:lnTo>
                    <a:pt x="3189366" y="0"/>
                  </a:lnTo>
                  <a:cubicBezTo>
                    <a:pt x="3207193" y="0"/>
                    <a:pt x="3221645" y="14452"/>
                    <a:pt x="3221645" y="32279"/>
                  </a:cubicBezTo>
                  <a:lnTo>
                    <a:pt x="3221645" y="551948"/>
                  </a:lnTo>
                  <a:cubicBezTo>
                    <a:pt x="3221645" y="560508"/>
                    <a:pt x="3218244" y="568719"/>
                    <a:pt x="3212191" y="574772"/>
                  </a:cubicBezTo>
                  <a:cubicBezTo>
                    <a:pt x="3206137" y="580825"/>
                    <a:pt x="3197927" y="584226"/>
                    <a:pt x="3189366" y="584226"/>
                  </a:cubicBezTo>
                  <a:lnTo>
                    <a:pt x="32279" y="584226"/>
                  </a:lnTo>
                  <a:cubicBezTo>
                    <a:pt x="23718" y="584226"/>
                    <a:pt x="15508" y="580825"/>
                    <a:pt x="9454" y="574772"/>
                  </a:cubicBezTo>
                  <a:cubicBezTo>
                    <a:pt x="3401" y="568719"/>
                    <a:pt x="0" y="560508"/>
                    <a:pt x="0" y="551948"/>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name="TextBox 10" id="10"/>
            <p:cNvSpPr txBox="true"/>
            <p:nvPr/>
          </p:nvSpPr>
          <p:spPr>
            <a:xfrm>
              <a:off x="0" y="-57150"/>
              <a:ext cx="3221645" cy="641376"/>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Transaction Method: The swipe method remains the most popular choice among customers, accounting for 66.9% of all transactions. This indicates a preference for convenience and speed in completing transactions.</a:t>
              </a:r>
            </a:p>
          </p:txBody>
        </p:sp>
      </p:grpSp>
      <p:grpSp>
        <p:nvGrpSpPr>
          <p:cNvPr name="Group 11" id="11"/>
          <p:cNvGrpSpPr/>
          <p:nvPr/>
        </p:nvGrpSpPr>
        <p:grpSpPr>
          <a:xfrm rot="0">
            <a:off x="1028700" y="4230975"/>
            <a:ext cx="11122767" cy="2742108"/>
            <a:chOff x="0" y="0"/>
            <a:chExt cx="2929453" cy="722201"/>
          </a:xfrm>
        </p:grpSpPr>
        <p:sp>
          <p:nvSpPr>
            <p:cNvPr name="Freeform 12" id="12"/>
            <p:cNvSpPr/>
            <p:nvPr/>
          </p:nvSpPr>
          <p:spPr>
            <a:xfrm flipH="false" flipV="false" rot="0">
              <a:off x="0" y="0"/>
              <a:ext cx="2929453" cy="722201"/>
            </a:xfrm>
            <a:custGeom>
              <a:avLst/>
              <a:gdLst/>
              <a:ahLst/>
              <a:cxnLst/>
              <a:rect r="r" b="b" t="t" l="l"/>
              <a:pathLst>
                <a:path h="722201" w="2929453">
                  <a:moveTo>
                    <a:pt x="35498" y="0"/>
                  </a:moveTo>
                  <a:lnTo>
                    <a:pt x="2893955" y="0"/>
                  </a:lnTo>
                  <a:cubicBezTo>
                    <a:pt x="2913560" y="0"/>
                    <a:pt x="2929453" y="15893"/>
                    <a:pt x="2929453" y="35498"/>
                  </a:cubicBezTo>
                  <a:lnTo>
                    <a:pt x="2929453" y="686703"/>
                  </a:lnTo>
                  <a:cubicBezTo>
                    <a:pt x="2929453" y="706308"/>
                    <a:pt x="2913560" y="722201"/>
                    <a:pt x="2893955" y="722201"/>
                  </a:cubicBezTo>
                  <a:lnTo>
                    <a:pt x="35498" y="722201"/>
                  </a:lnTo>
                  <a:cubicBezTo>
                    <a:pt x="15893" y="722201"/>
                    <a:pt x="0" y="706308"/>
                    <a:pt x="0" y="686703"/>
                  </a:cubicBezTo>
                  <a:lnTo>
                    <a:pt x="0" y="35498"/>
                  </a:lnTo>
                  <a:cubicBezTo>
                    <a:pt x="0" y="15893"/>
                    <a:pt x="15893" y="0"/>
                    <a:pt x="35498" y="0"/>
                  </a:cubicBezTo>
                  <a:close/>
                </a:path>
              </a:pathLst>
            </a:custGeom>
            <a:solidFill>
              <a:srgbClr val="C1FF72"/>
            </a:solidFill>
          </p:spPr>
        </p:sp>
        <p:sp>
          <p:nvSpPr>
            <p:cNvPr name="TextBox 13" id="13"/>
            <p:cNvSpPr txBox="true"/>
            <p:nvPr/>
          </p:nvSpPr>
          <p:spPr>
            <a:xfrm>
              <a:off x="0" y="-57150"/>
              <a:ext cx="2929453" cy="779351"/>
            </a:xfrm>
            <a:prstGeom prst="rect">
              <a:avLst/>
            </a:prstGeom>
          </p:spPr>
          <p:txBody>
            <a:bodyPr anchor="ctr" rtlCol="false" tIns="50800" lIns="50800" bIns="50800" rIns="50800"/>
            <a:lstStyle/>
            <a:p>
              <a:pPr algn="ctr" marL="0" indent="0" lvl="0">
                <a:lnSpc>
                  <a:spcPts val="4144"/>
                </a:lnSpc>
                <a:spcBef>
                  <a:spcPct val="0"/>
                </a:spcBef>
              </a:pPr>
              <a:r>
                <a:rPr lang="en-US" sz="3003" spc="294">
                  <a:solidFill>
                    <a:srgbClr val="000000"/>
                  </a:solidFill>
                  <a:latin typeface="DM Sans Bold"/>
                </a:rPr>
                <a:t>Credit Card Contribution: A significant portion of the total transaction volume is driven by the Blue and Silver credit cards, collectively about </a:t>
              </a:r>
              <a:r>
                <a:rPr lang="en-US" sz="3003" spc="294" u="sng">
                  <a:solidFill>
                    <a:srgbClr val="000000"/>
                  </a:solidFill>
                  <a:latin typeface="DM Sans Bold"/>
                </a:rPr>
                <a:t>93%</a:t>
              </a:r>
              <a:r>
                <a:rPr lang="en-US" sz="3003" spc="294">
                  <a:solidFill>
                    <a:srgbClr val="000000"/>
                  </a:solidFill>
                  <a:latin typeface="DM Sans Bold"/>
                </a:rPr>
                <a:t> of the overall transactions, underscoring their popularity and high usage among customers.</a:t>
              </a:r>
            </a:p>
          </p:txBody>
        </p:sp>
      </p:grpSp>
      <p:sp>
        <p:nvSpPr>
          <p:cNvPr name="TextBox 14" id="14"/>
          <p:cNvSpPr txBox="true"/>
          <p:nvPr/>
        </p:nvSpPr>
        <p:spPr>
          <a:xfrm rot="0">
            <a:off x="1028700" y="333142"/>
            <a:ext cx="8115300" cy="695558"/>
          </a:xfrm>
          <a:prstGeom prst="rect">
            <a:avLst/>
          </a:prstGeom>
        </p:spPr>
        <p:txBody>
          <a:bodyPr anchor="t" rtlCol="false" tIns="0" lIns="0" bIns="0" rIns="0">
            <a:spAutoFit/>
          </a:bodyPr>
          <a:lstStyle/>
          <a:p>
            <a:pPr algn="just" marL="0" indent="0" lvl="0">
              <a:lnSpc>
                <a:spcPts val="5735"/>
              </a:lnSpc>
              <a:spcBef>
                <a:spcPct val="0"/>
              </a:spcBef>
            </a:pPr>
            <a:r>
              <a:rPr lang="en-US" sz="4156" spc="407">
                <a:solidFill>
                  <a:srgbClr val="000000"/>
                </a:solidFill>
                <a:latin typeface="Oswald Bold"/>
              </a:rPr>
              <a:t>Customer Spending Patterns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5419847" y="-4833750"/>
            <a:ext cx="6676431" cy="6850816"/>
          </a:xfrm>
          <a:custGeom>
            <a:avLst/>
            <a:gdLst/>
            <a:ahLst/>
            <a:cxnLst/>
            <a:rect r="r" b="b" t="t" l="l"/>
            <a:pathLst>
              <a:path h="6850816" w="6676431">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96089" y="7001011"/>
            <a:ext cx="7030238" cy="7213864"/>
          </a:xfrm>
          <a:custGeom>
            <a:avLst/>
            <a:gdLst/>
            <a:ahLst/>
            <a:cxnLst/>
            <a:rect r="r" b="b" t="t" l="l"/>
            <a:pathLst>
              <a:path h="7213864" w="7030238">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063792" y="1329342"/>
            <a:ext cx="11195508" cy="2218233"/>
            <a:chOff x="0" y="0"/>
            <a:chExt cx="2948611" cy="584226"/>
          </a:xfrm>
        </p:grpSpPr>
        <p:sp>
          <p:nvSpPr>
            <p:cNvPr name="Freeform 6" id="6"/>
            <p:cNvSpPr/>
            <p:nvPr/>
          </p:nvSpPr>
          <p:spPr>
            <a:xfrm flipH="false" flipV="false" rot="0">
              <a:off x="0" y="0"/>
              <a:ext cx="2948611" cy="584226"/>
            </a:xfrm>
            <a:custGeom>
              <a:avLst/>
              <a:gdLst/>
              <a:ahLst/>
              <a:cxnLst/>
              <a:rect r="r" b="b" t="t" l="l"/>
              <a:pathLst>
                <a:path h="584226" w="2948611">
                  <a:moveTo>
                    <a:pt x="35268" y="0"/>
                  </a:moveTo>
                  <a:lnTo>
                    <a:pt x="2913343" y="0"/>
                  </a:lnTo>
                  <a:cubicBezTo>
                    <a:pt x="2932821" y="0"/>
                    <a:pt x="2948611" y="15790"/>
                    <a:pt x="2948611" y="35268"/>
                  </a:cubicBezTo>
                  <a:lnTo>
                    <a:pt x="2948611" y="548959"/>
                  </a:lnTo>
                  <a:cubicBezTo>
                    <a:pt x="2948611" y="568436"/>
                    <a:pt x="2932821" y="584226"/>
                    <a:pt x="2913343" y="584226"/>
                  </a:cubicBezTo>
                  <a:lnTo>
                    <a:pt x="35268" y="584226"/>
                  </a:lnTo>
                  <a:cubicBezTo>
                    <a:pt x="15790" y="584226"/>
                    <a:pt x="0" y="568436"/>
                    <a:pt x="0" y="548959"/>
                  </a:cubicBezTo>
                  <a:lnTo>
                    <a:pt x="0" y="35268"/>
                  </a:lnTo>
                  <a:cubicBezTo>
                    <a:pt x="0" y="15790"/>
                    <a:pt x="15790" y="0"/>
                    <a:pt x="35268" y="0"/>
                  </a:cubicBezTo>
                  <a:close/>
                </a:path>
              </a:pathLst>
            </a:custGeom>
            <a:solidFill>
              <a:srgbClr val="C1FF72"/>
            </a:solidFill>
          </p:spPr>
        </p:sp>
        <p:sp>
          <p:nvSpPr>
            <p:cNvPr name="TextBox 7" id="7"/>
            <p:cNvSpPr txBox="true"/>
            <p:nvPr/>
          </p:nvSpPr>
          <p:spPr>
            <a:xfrm>
              <a:off x="0" y="-57150"/>
              <a:ext cx="2948611" cy="641376"/>
            </a:xfrm>
            <a:prstGeom prst="rect">
              <a:avLst/>
            </a:prstGeom>
          </p:spPr>
          <p:txBody>
            <a:bodyPr anchor="ctr" rtlCol="false" tIns="50800" lIns="50800" bIns="50800" rIns="50800"/>
            <a:lstStyle/>
            <a:p>
              <a:pPr algn="just">
                <a:lnSpc>
                  <a:spcPts val="4144"/>
                </a:lnSpc>
              </a:pPr>
              <a:r>
                <a:rPr lang="en-US" sz="3003" spc="294">
                  <a:solidFill>
                    <a:srgbClr val="000000"/>
                  </a:solidFill>
                  <a:latin typeface="DM Sans Bold"/>
                </a:rPr>
                <a:t>Revenue Contribution by Gender : Male customers</a:t>
              </a:r>
            </a:p>
            <a:p>
              <a:pPr algn="just" marL="0" indent="0" lvl="0">
                <a:lnSpc>
                  <a:spcPts val="4144"/>
                </a:lnSpc>
                <a:spcBef>
                  <a:spcPct val="0"/>
                </a:spcBef>
              </a:pPr>
              <a:r>
                <a:rPr lang="en-US" sz="3003" spc="294">
                  <a:solidFill>
                    <a:srgbClr val="000000"/>
                  </a:solidFill>
                  <a:latin typeface="DM Sans Bold"/>
                </a:rPr>
                <a:t>are the leading contributors to the total transaction revenue about 54.4% ($31M) and female customers contributed 45.6% ($26M).</a:t>
              </a:r>
            </a:p>
          </p:txBody>
        </p:sp>
      </p:grpSp>
      <p:grpSp>
        <p:nvGrpSpPr>
          <p:cNvPr name="Group 8" id="8"/>
          <p:cNvGrpSpPr/>
          <p:nvPr/>
        </p:nvGrpSpPr>
        <p:grpSpPr>
          <a:xfrm rot="0">
            <a:off x="5027118" y="7139199"/>
            <a:ext cx="12232182" cy="2742108"/>
            <a:chOff x="0" y="0"/>
            <a:chExt cx="3221645" cy="722201"/>
          </a:xfrm>
        </p:grpSpPr>
        <p:sp>
          <p:nvSpPr>
            <p:cNvPr name="Freeform 9" id="9"/>
            <p:cNvSpPr/>
            <p:nvPr/>
          </p:nvSpPr>
          <p:spPr>
            <a:xfrm flipH="false" flipV="false" rot="0">
              <a:off x="0" y="0"/>
              <a:ext cx="3221645" cy="722201"/>
            </a:xfrm>
            <a:custGeom>
              <a:avLst/>
              <a:gdLst/>
              <a:ahLst/>
              <a:cxnLst/>
              <a:rect r="r" b="b" t="t" l="l"/>
              <a:pathLst>
                <a:path h="722201" w="3221645">
                  <a:moveTo>
                    <a:pt x="32279" y="0"/>
                  </a:moveTo>
                  <a:lnTo>
                    <a:pt x="3189366" y="0"/>
                  </a:lnTo>
                  <a:cubicBezTo>
                    <a:pt x="3207193" y="0"/>
                    <a:pt x="3221645" y="14452"/>
                    <a:pt x="3221645" y="32279"/>
                  </a:cubicBezTo>
                  <a:lnTo>
                    <a:pt x="3221645" y="689923"/>
                  </a:lnTo>
                  <a:cubicBezTo>
                    <a:pt x="3221645" y="698484"/>
                    <a:pt x="3218244" y="706694"/>
                    <a:pt x="3212191" y="712747"/>
                  </a:cubicBezTo>
                  <a:cubicBezTo>
                    <a:pt x="3206137" y="718801"/>
                    <a:pt x="3197927" y="722201"/>
                    <a:pt x="3189366" y="722201"/>
                  </a:cubicBezTo>
                  <a:lnTo>
                    <a:pt x="32279" y="722201"/>
                  </a:lnTo>
                  <a:cubicBezTo>
                    <a:pt x="23718" y="722201"/>
                    <a:pt x="15508" y="718801"/>
                    <a:pt x="9454" y="712747"/>
                  </a:cubicBezTo>
                  <a:cubicBezTo>
                    <a:pt x="3401" y="706694"/>
                    <a:pt x="0" y="698484"/>
                    <a:pt x="0" y="689923"/>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name="TextBox 10" id="10"/>
            <p:cNvSpPr txBox="true"/>
            <p:nvPr/>
          </p:nvSpPr>
          <p:spPr>
            <a:xfrm>
              <a:off x="0" y="-57150"/>
              <a:ext cx="3221645" cy="779351"/>
            </a:xfrm>
            <a:prstGeom prst="rect">
              <a:avLst/>
            </a:prstGeom>
          </p:spPr>
          <p:txBody>
            <a:bodyPr anchor="ctr" rtlCol="false" tIns="50800" lIns="50800" bIns="50800" rIns="50800"/>
            <a:lstStyle/>
            <a:p>
              <a:pPr algn="just" marL="0" indent="0" lvl="0">
                <a:lnSpc>
                  <a:spcPts val="4144"/>
                </a:lnSpc>
                <a:spcBef>
                  <a:spcPct val="0"/>
                </a:spcBef>
              </a:pPr>
              <a:r>
                <a:rPr lang="en-US" sz="3003" spc="294">
                  <a:solidFill>
                    <a:srgbClr val="000000"/>
                  </a:solidFill>
                  <a:latin typeface="DM Sans Bold"/>
                </a:rPr>
                <a:t>Top 3 States Contribution: The analysis of credit card transactions reveals that the top three states, Texas (TX), New York (NY), and California (CA), collectively account for a significant portion which is about 68% of the total transaction amount.</a:t>
              </a:r>
            </a:p>
          </p:txBody>
        </p:sp>
      </p:grpSp>
      <p:grpSp>
        <p:nvGrpSpPr>
          <p:cNvPr name="Group 11" id="11"/>
          <p:cNvGrpSpPr/>
          <p:nvPr/>
        </p:nvGrpSpPr>
        <p:grpSpPr>
          <a:xfrm rot="0">
            <a:off x="1028700" y="3972333"/>
            <a:ext cx="11162639" cy="2742108"/>
            <a:chOff x="0" y="0"/>
            <a:chExt cx="2939954" cy="722201"/>
          </a:xfrm>
        </p:grpSpPr>
        <p:sp>
          <p:nvSpPr>
            <p:cNvPr name="Freeform 12" id="12"/>
            <p:cNvSpPr/>
            <p:nvPr/>
          </p:nvSpPr>
          <p:spPr>
            <a:xfrm flipH="false" flipV="false" rot="0">
              <a:off x="0" y="0"/>
              <a:ext cx="2939954" cy="722201"/>
            </a:xfrm>
            <a:custGeom>
              <a:avLst/>
              <a:gdLst/>
              <a:ahLst/>
              <a:cxnLst/>
              <a:rect r="r" b="b" t="t" l="l"/>
              <a:pathLst>
                <a:path h="722201" w="2939954">
                  <a:moveTo>
                    <a:pt x="35371" y="0"/>
                  </a:moveTo>
                  <a:lnTo>
                    <a:pt x="2904583" y="0"/>
                  </a:lnTo>
                  <a:cubicBezTo>
                    <a:pt x="2913964" y="0"/>
                    <a:pt x="2922961" y="3727"/>
                    <a:pt x="2929594" y="10360"/>
                  </a:cubicBezTo>
                  <a:cubicBezTo>
                    <a:pt x="2936228" y="16993"/>
                    <a:pt x="2939954" y="25990"/>
                    <a:pt x="2939954" y="35371"/>
                  </a:cubicBezTo>
                  <a:lnTo>
                    <a:pt x="2939954" y="686830"/>
                  </a:lnTo>
                  <a:cubicBezTo>
                    <a:pt x="2939954" y="706365"/>
                    <a:pt x="2924118" y="722201"/>
                    <a:pt x="2904583" y="722201"/>
                  </a:cubicBezTo>
                  <a:lnTo>
                    <a:pt x="35371" y="722201"/>
                  </a:lnTo>
                  <a:cubicBezTo>
                    <a:pt x="15836" y="722201"/>
                    <a:pt x="0" y="706365"/>
                    <a:pt x="0" y="686830"/>
                  </a:cubicBezTo>
                  <a:lnTo>
                    <a:pt x="0" y="35371"/>
                  </a:lnTo>
                  <a:cubicBezTo>
                    <a:pt x="0" y="25990"/>
                    <a:pt x="3727" y="16993"/>
                    <a:pt x="10360" y="10360"/>
                  </a:cubicBezTo>
                  <a:cubicBezTo>
                    <a:pt x="16993" y="3727"/>
                    <a:pt x="25990" y="0"/>
                    <a:pt x="35371" y="0"/>
                  </a:cubicBezTo>
                  <a:close/>
                </a:path>
              </a:pathLst>
            </a:custGeom>
            <a:solidFill>
              <a:srgbClr val="C1FF72"/>
            </a:solidFill>
          </p:spPr>
        </p:sp>
        <p:sp>
          <p:nvSpPr>
            <p:cNvPr name="TextBox 13" id="13"/>
            <p:cNvSpPr txBox="true"/>
            <p:nvPr/>
          </p:nvSpPr>
          <p:spPr>
            <a:xfrm>
              <a:off x="0" y="-57150"/>
              <a:ext cx="2939954" cy="779351"/>
            </a:xfrm>
            <a:prstGeom prst="rect">
              <a:avLst/>
            </a:prstGeom>
          </p:spPr>
          <p:txBody>
            <a:bodyPr anchor="ctr" rtlCol="false" tIns="50800" lIns="50800" bIns="50800" rIns="50800"/>
            <a:lstStyle/>
            <a:p>
              <a:pPr algn="l" marL="0" indent="0" lvl="0">
                <a:lnSpc>
                  <a:spcPts val="4144"/>
                </a:lnSpc>
                <a:spcBef>
                  <a:spcPct val="0"/>
                </a:spcBef>
              </a:pPr>
              <a:r>
                <a:rPr lang="en-US" sz="3003" spc="294">
                  <a:solidFill>
                    <a:srgbClr val="000000"/>
                  </a:solidFill>
                  <a:latin typeface="DM Sans Bold"/>
                </a:rPr>
                <a:t>Customer Age Group : Customers aged 40 to 50 contribute the highest revenue which is about 43.7% ($25M). This age group typically has higher spending capacity and engages in a variety of transactions, including higher-value purchases.</a:t>
              </a:r>
            </a:p>
          </p:txBody>
        </p:sp>
      </p:grpSp>
      <p:sp>
        <p:nvSpPr>
          <p:cNvPr name="TextBox 14" id="14"/>
          <p:cNvSpPr txBox="true"/>
          <p:nvPr/>
        </p:nvSpPr>
        <p:spPr>
          <a:xfrm rot="0">
            <a:off x="1028700" y="333142"/>
            <a:ext cx="6998881" cy="695558"/>
          </a:xfrm>
          <a:prstGeom prst="rect">
            <a:avLst/>
          </a:prstGeom>
        </p:spPr>
        <p:txBody>
          <a:bodyPr anchor="t" rtlCol="false" tIns="0" lIns="0" bIns="0" rIns="0">
            <a:spAutoFit/>
          </a:bodyPr>
          <a:lstStyle/>
          <a:p>
            <a:pPr algn="just" marL="0" indent="0" lvl="0">
              <a:lnSpc>
                <a:spcPts val="5735"/>
              </a:lnSpc>
              <a:spcBef>
                <a:spcPct val="0"/>
              </a:spcBef>
            </a:pPr>
            <a:r>
              <a:rPr lang="en-US" sz="4156" spc="407">
                <a:solidFill>
                  <a:srgbClr val="000000"/>
                </a:solidFill>
                <a:latin typeface="Oswald Bold"/>
              </a:rPr>
              <a:t>Customer Demographics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5419847" y="-4833750"/>
            <a:ext cx="6676431" cy="6850816"/>
          </a:xfrm>
          <a:custGeom>
            <a:avLst/>
            <a:gdLst/>
            <a:ahLst/>
            <a:cxnLst/>
            <a:rect r="r" b="b" t="t" l="l"/>
            <a:pathLst>
              <a:path h="6850816" w="6676431">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96089" y="7001011"/>
            <a:ext cx="7030238" cy="7213864"/>
          </a:xfrm>
          <a:custGeom>
            <a:avLst/>
            <a:gdLst/>
            <a:ahLst/>
            <a:cxnLst/>
            <a:rect r="r" b="b" t="t" l="l"/>
            <a:pathLst>
              <a:path h="7213864" w="7030238">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61443" y="490427"/>
            <a:ext cx="13069496" cy="2742108"/>
            <a:chOff x="0" y="0"/>
            <a:chExt cx="3442172" cy="722201"/>
          </a:xfrm>
        </p:grpSpPr>
        <p:sp>
          <p:nvSpPr>
            <p:cNvPr name="Freeform 6" id="6"/>
            <p:cNvSpPr/>
            <p:nvPr/>
          </p:nvSpPr>
          <p:spPr>
            <a:xfrm flipH="false" flipV="false" rot="0">
              <a:off x="0" y="0"/>
              <a:ext cx="3442172" cy="722201"/>
            </a:xfrm>
            <a:custGeom>
              <a:avLst/>
              <a:gdLst/>
              <a:ahLst/>
              <a:cxnLst/>
              <a:rect r="r" b="b" t="t" l="l"/>
              <a:pathLst>
                <a:path h="722201" w="3442172">
                  <a:moveTo>
                    <a:pt x="30211" y="0"/>
                  </a:moveTo>
                  <a:lnTo>
                    <a:pt x="3411962" y="0"/>
                  </a:lnTo>
                  <a:cubicBezTo>
                    <a:pt x="3428646" y="0"/>
                    <a:pt x="3442172" y="13526"/>
                    <a:pt x="3442172" y="30211"/>
                  </a:cubicBezTo>
                  <a:lnTo>
                    <a:pt x="3442172" y="691991"/>
                  </a:lnTo>
                  <a:cubicBezTo>
                    <a:pt x="3442172" y="700003"/>
                    <a:pt x="3438989" y="707687"/>
                    <a:pt x="3433324" y="713353"/>
                  </a:cubicBezTo>
                  <a:cubicBezTo>
                    <a:pt x="3427658" y="719019"/>
                    <a:pt x="3419974" y="722201"/>
                    <a:pt x="3411962" y="722201"/>
                  </a:cubicBezTo>
                  <a:lnTo>
                    <a:pt x="30211" y="722201"/>
                  </a:lnTo>
                  <a:cubicBezTo>
                    <a:pt x="13526" y="722201"/>
                    <a:pt x="0" y="708676"/>
                    <a:pt x="0" y="691991"/>
                  </a:cubicBezTo>
                  <a:lnTo>
                    <a:pt x="0" y="30211"/>
                  </a:lnTo>
                  <a:cubicBezTo>
                    <a:pt x="0" y="13526"/>
                    <a:pt x="13526" y="0"/>
                    <a:pt x="30211" y="0"/>
                  </a:cubicBezTo>
                  <a:close/>
                </a:path>
              </a:pathLst>
            </a:custGeom>
            <a:solidFill>
              <a:srgbClr val="C1FF72"/>
            </a:solidFill>
          </p:spPr>
        </p:sp>
        <p:sp>
          <p:nvSpPr>
            <p:cNvPr name="TextBox 7" id="7"/>
            <p:cNvSpPr txBox="true"/>
            <p:nvPr/>
          </p:nvSpPr>
          <p:spPr>
            <a:xfrm>
              <a:off x="0" y="-57150"/>
              <a:ext cx="3442172" cy="779351"/>
            </a:xfrm>
            <a:prstGeom prst="rect">
              <a:avLst/>
            </a:prstGeom>
          </p:spPr>
          <p:txBody>
            <a:bodyPr anchor="ctr" rtlCol="false" tIns="50800" lIns="50800" bIns="50800" rIns="50800"/>
            <a:lstStyle/>
            <a:p>
              <a:pPr algn="just" marL="0" indent="0" lvl="0">
                <a:lnSpc>
                  <a:spcPts val="4144"/>
                </a:lnSpc>
                <a:spcBef>
                  <a:spcPct val="0"/>
                </a:spcBef>
              </a:pPr>
              <a:r>
                <a:rPr lang="en-US" sz="3003" spc="294">
                  <a:solidFill>
                    <a:srgbClr val="000000"/>
                  </a:solidFill>
                  <a:latin typeface="DM Sans Bold"/>
                </a:rPr>
                <a:t>Educational Level: Customers with a graduate degree have a higher propensity to spend and contribute significantly to the credit card company's revenue (40.3%).This demographic typically has higher income levels and spending capacity.</a:t>
              </a:r>
            </a:p>
          </p:txBody>
        </p:sp>
      </p:grpSp>
      <p:grpSp>
        <p:nvGrpSpPr>
          <p:cNvPr name="Group 8" id="8"/>
          <p:cNvGrpSpPr/>
          <p:nvPr/>
        </p:nvGrpSpPr>
        <p:grpSpPr>
          <a:xfrm rot="0">
            <a:off x="1897158" y="7057479"/>
            <a:ext cx="12232182" cy="2742108"/>
            <a:chOff x="0" y="0"/>
            <a:chExt cx="3221645" cy="722201"/>
          </a:xfrm>
        </p:grpSpPr>
        <p:sp>
          <p:nvSpPr>
            <p:cNvPr name="Freeform 9" id="9"/>
            <p:cNvSpPr/>
            <p:nvPr/>
          </p:nvSpPr>
          <p:spPr>
            <a:xfrm flipH="false" flipV="false" rot="0">
              <a:off x="0" y="0"/>
              <a:ext cx="3221645" cy="722201"/>
            </a:xfrm>
            <a:custGeom>
              <a:avLst/>
              <a:gdLst/>
              <a:ahLst/>
              <a:cxnLst/>
              <a:rect r="r" b="b" t="t" l="l"/>
              <a:pathLst>
                <a:path h="722201" w="3221645">
                  <a:moveTo>
                    <a:pt x="32279" y="0"/>
                  </a:moveTo>
                  <a:lnTo>
                    <a:pt x="3189366" y="0"/>
                  </a:lnTo>
                  <a:cubicBezTo>
                    <a:pt x="3207193" y="0"/>
                    <a:pt x="3221645" y="14452"/>
                    <a:pt x="3221645" y="32279"/>
                  </a:cubicBezTo>
                  <a:lnTo>
                    <a:pt x="3221645" y="689923"/>
                  </a:lnTo>
                  <a:cubicBezTo>
                    <a:pt x="3221645" y="698484"/>
                    <a:pt x="3218244" y="706694"/>
                    <a:pt x="3212191" y="712747"/>
                  </a:cubicBezTo>
                  <a:cubicBezTo>
                    <a:pt x="3206137" y="718801"/>
                    <a:pt x="3197927" y="722201"/>
                    <a:pt x="3189366" y="722201"/>
                  </a:cubicBezTo>
                  <a:lnTo>
                    <a:pt x="32279" y="722201"/>
                  </a:lnTo>
                  <a:cubicBezTo>
                    <a:pt x="23718" y="722201"/>
                    <a:pt x="15508" y="718801"/>
                    <a:pt x="9454" y="712747"/>
                  </a:cubicBezTo>
                  <a:cubicBezTo>
                    <a:pt x="3401" y="706694"/>
                    <a:pt x="0" y="698484"/>
                    <a:pt x="0" y="689923"/>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name="TextBox 10" id="10"/>
            <p:cNvSpPr txBox="true"/>
            <p:nvPr/>
          </p:nvSpPr>
          <p:spPr>
            <a:xfrm>
              <a:off x="0" y="-57150"/>
              <a:ext cx="3221645" cy="779351"/>
            </a:xfrm>
            <a:prstGeom prst="rect">
              <a:avLst/>
            </a:prstGeom>
          </p:spPr>
          <p:txBody>
            <a:bodyPr anchor="ctr" rtlCol="false" tIns="50800" lIns="50800" bIns="50800" rIns="50800"/>
            <a:lstStyle/>
            <a:p>
              <a:pPr algn="just" marL="0" indent="0" lvl="0">
                <a:lnSpc>
                  <a:spcPts val="4144"/>
                </a:lnSpc>
                <a:spcBef>
                  <a:spcPct val="0"/>
                </a:spcBef>
              </a:pPr>
              <a:r>
                <a:rPr lang="en-US" sz="3003" spc="294">
                  <a:solidFill>
                    <a:srgbClr val="000000"/>
                  </a:solidFill>
                  <a:latin typeface="DM Sans Bold"/>
                </a:rPr>
                <a:t>Income Level: Customers with high income levels have a greater ability to spend on credit cards, contributing nearly half of the total revenue (49%). They may engage in luxury spending, travel, and other high-ticket purchases.</a:t>
              </a:r>
            </a:p>
          </p:txBody>
        </p:sp>
      </p:grpSp>
      <p:grpSp>
        <p:nvGrpSpPr>
          <p:cNvPr name="Group 11" id="11"/>
          <p:cNvGrpSpPr/>
          <p:nvPr/>
        </p:nvGrpSpPr>
        <p:grpSpPr>
          <a:xfrm rot="0">
            <a:off x="4900498" y="3772446"/>
            <a:ext cx="12358802" cy="2742108"/>
            <a:chOff x="0" y="0"/>
            <a:chExt cx="3254993" cy="722201"/>
          </a:xfrm>
        </p:grpSpPr>
        <p:sp>
          <p:nvSpPr>
            <p:cNvPr name="Freeform 12" id="12"/>
            <p:cNvSpPr/>
            <p:nvPr/>
          </p:nvSpPr>
          <p:spPr>
            <a:xfrm flipH="false" flipV="false" rot="0">
              <a:off x="0" y="0"/>
              <a:ext cx="3254993" cy="722201"/>
            </a:xfrm>
            <a:custGeom>
              <a:avLst/>
              <a:gdLst/>
              <a:ahLst/>
              <a:cxnLst/>
              <a:rect r="r" b="b" t="t" l="l"/>
              <a:pathLst>
                <a:path h="722201" w="3254993">
                  <a:moveTo>
                    <a:pt x="31948" y="0"/>
                  </a:moveTo>
                  <a:lnTo>
                    <a:pt x="3223045" y="0"/>
                  </a:lnTo>
                  <a:cubicBezTo>
                    <a:pt x="3231518" y="0"/>
                    <a:pt x="3239645" y="3366"/>
                    <a:pt x="3245636" y="9357"/>
                  </a:cubicBezTo>
                  <a:cubicBezTo>
                    <a:pt x="3251627" y="15349"/>
                    <a:pt x="3254993" y="23475"/>
                    <a:pt x="3254993" y="31948"/>
                  </a:cubicBezTo>
                  <a:lnTo>
                    <a:pt x="3254993" y="690254"/>
                  </a:lnTo>
                  <a:cubicBezTo>
                    <a:pt x="3254993" y="707898"/>
                    <a:pt x="3240690" y="722201"/>
                    <a:pt x="3223045" y="722201"/>
                  </a:cubicBezTo>
                  <a:lnTo>
                    <a:pt x="31948" y="722201"/>
                  </a:lnTo>
                  <a:cubicBezTo>
                    <a:pt x="14304" y="722201"/>
                    <a:pt x="0" y="707898"/>
                    <a:pt x="0" y="690254"/>
                  </a:cubicBezTo>
                  <a:lnTo>
                    <a:pt x="0" y="31948"/>
                  </a:lnTo>
                  <a:cubicBezTo>
                    <a:pt x="0" y="23475"/>
                    <a:pt x="3366" y="15349"/>
                    <a:pt x="9357" y="9357"/>
                  </a:cubicBezTo>
                  <a:cubicBezTo>
                    <a:pt x="15349" y="3366"/>
                    <a:pt x="23475" y="0"/>
                    <a:pt x="31948" y="0"/>
                  </a:cubicBezTo>
                  <a:close/>
                </a:path>
              </a:pathLst>
            </a:custGeom>
            <a:solidFill>
              <a:srgbClr val="C1FF72"/>
            </a:solidFill>
          </p:spPr>
        </p:sp>
        <p:sp>
          <p:nvSpPr>
            <p:cNvPr name="TextBox 13" id="13"/>
            <p:cNvSpPr txBox="true"/>
            <p:nvPr/>
          </p:nvSpPr>
          <p:spPr>
            <a:xfrm>
              <a:off x="0" y="-57150"/>
              <a:ext cx="3254993" cy="779351"/>
            </a:xfrm>
            <a:prstGeom prst="rect">
              <a:avLst/>
            </a:prstGeom>
          </p:spPr>
          <p:txBody>
            <a:bodyPr anchor="ctr" rtlCol="false" tIns="50800" lIns="50800" bIns="50800" rIns="50800"/>
            <a:lstStyle/>
            <a:p>
              <a:pPr algn="l" marL="0" indent="0" lvl="0">
                <a:lnSpc>
                  <a:spcPts val="4144"/>
                </a:lnSpc>
                <a:spcBef>
                  <a:spcPct val="0"/>
                </a:spcBef>
              </a:pPr>
              <a:r>
                <a:rPr lang="en-US" sz="3003" spc="294">
                  <a:solidFill>
                    <a:srgbClr val="000000"/>
                  </a:solidFill>
                  <a:latin typeface="DM Sans Bold"/>
                </a:rPr>
                <a:t>Job Type: Businessmen, characterized by their professional status and likely higher income, contribute a substantial portion of the total revenue (31.3%). Their spending patterns may include business-related expenses and high-value transactions.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3"/>
            <a:stretch>
              <a:fillRect l="-49746" t="0" r="-49746" b="0"/>
            </a:stretch>
          </a:blipFill>
        </p:spPr>
      </p:sp>
      <p:sp>
        <p:nvSpPr>
          <p:cNvPr name="TextBox 7" id="7"/>
          <p:cNvSpPr txBox="true"/>
          <p:nvPr/>
        </p:nvSpPr>
        <p:spPr>
          <a:xfrm rot="0">
            <a:off x="2142191" y="327211"/>
            <a:ext cx="4237457"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Bold"/>
              </a:rPr>
              <a:t>ABOUT</a:t>
            </a:r>
          </a:p>
        </p:txBody>
      </p:sp>
      <p:sp>
        <p:nvSpPr>
          <p:cNvPr name="TextBox 8" id="8"/>
          <p:cNvSpPr txBox="true"/>
          <p:nvPr/>
        </p:nvSpPr>
        <p:spPr>
          <a:xfrm rot="0">
            <a:off x="2142191" y="2192888"/>
            <a:ext cx="7817988" cy="6274832"/>
          </a:xfrm>
          <a:prstGeom prst="rect">
            <a:avLst/>
          </a:prstGeom>
        </p:spPr>
        <p:txBody>
          <a:bodyPr anchor="t" rtlCol="false" tIns="0" lIns="0" bIns="0" rIns="0">
            <a:spAutoFit/>
          </a:bodyPr>
          <a:lstStyle/>
          <a:p>
            <a:pPr algn="just" marL="0" indent="0" lvl="0">
              <a:lnSpc>
                <a:spcPts val="4154"/>
              </a:lnSpc>
              <a:spcBef>
                <a:spcPct val="0"/>
              </a:spcBef>
            </a:pPr>
            <a:r>
              <a:rPr lang="en-US" sz="3010" spc="295">
                <a:solidFill>
                  <a:srgbClr val="231F20"/>
                </a:solidFill>
                <a:latin typeface="DM Sans Bold"/>
              </a:rPr>
              <a:t>This Credit Card Analysis Project using Power BI and PostgreSQL, focuses on providing comprehensive insights into the credit card transactions and customer behavior. This report analyzes transaction trends, customer spending patterns, and demographic insights to optimize marketing strategies and improve customer satisfaction and overall business performance.</a:t>
            </a:r>
          </a:p>
        </p:txBody>
      </p:sp>
      <p:sp>
        <p:nvSpPr>
          <p:cNvPr name="Freeform 9" id="9"/>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5419847" y="-4833750"/>
            <a:ext cx="6676431" cy="6850816"/>
          </a:xfrm>
          <a:custGeom>
            <a:avLst/>
            <a:gdLst/>
            <a:ahLst/>
            <a:cxnLst/>
            <a:rect r="r" b="b" t="t" l="l"/>
            <a:pathLst>
              <a:path h="6850816" w="6676431">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96089" y="7001011"/>
            <a:ext cx="7030238" cy="7213864"/>
          </a:xfrm>
          <a:custGeom>
            <a:avLst/>
            <a:gdLst/>
            <a:ahLst/>
            <a:cxnLst/>
            <a:rect r="r" b="b" t="t" l="l"/>
            <a:pathLst>
              <a:path h="7213864" w="7030238">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28700" y="1028700"/>
            <a:ext cx="9281647" cy="2742108"/>
            <a:chOff x="0" y="0"/>
            <a:chExt cx="2444549" cy="722201"/>
          </a:xfrm>
        </p:grpSpPr>
        <p:sp>
          <p:nvSpPr>
            <p:cNvPr name="Freeform 6" id="6"/>
            <p:cNvSpPr/>
            <p:nvPr/>
          </p:nvSpPr>
          <p:spPr>
            <a:xfrm flipH="false" flipV="false" rot="0">
              <a:off x="0" y="0"/>
              <a:ext cx="2444549" cy="722201"/>
            </a:xfrm>
            <a:custGeom>
              <a:avLst/>
              <a:gdLst/>
              <a:ahLst/>
              <a:cxnLst/>
              <a:rect r="r" b="b" t="t" l="l"/>
              <a:pathLst>
                <a:path h="722201" w="2444549">
                  <a:moveTo>
                    <a:pt x="42540" y="0"/>
                  </a:moveTo>
                  <a:lnTo>
                    <a:pt x="2402009" y="0"/>
                  </a:lnTo>
                  <a:cubicBezTo>
                    <a:pt x="2425504" y="0"/>
                    <a:pt x="2444549" y="19046"/>
                    <a:pt x="2444549" y="42540"/>
                  </a:cubicBezTo>
                  <a:lnTo>
                    <a:pt x="2444549" y="679662"/>
                  </a:lnTo>
                  <a:cubicBezTo>
                    <a:pt x="2444549" y="703156"/>
                    <a:pt x="2425504" y="722201"/>
                    <a:pt x="2402009" y="722201"/>
                  </a:cubicBezTo>
                  <a:lnTo>
                    <a:pt x="42540" y="722201"/>
                  </a:lnTo>
                  <a:cubicBezTo>
                    <a:pt x="19046" y="722201"/>
                    <a:pt x="0" y="703156"/>
                    <a:pt x="0" y="679662"/>
                  </a:cubicBezTo>
                  <a:lnTo>
                    <a:pt x="0" y="42540"/>
                  </a:lnTo>
                  <a:cubicBezTo>
                    <a:pt x="0" y="19046"/>
                    <a:pt x="19046" y="0"/>
                    <a:pt x="42540" y="0"/>
                  </a:cubicBezTo>
                  <a:close/>
                </a:path>
              </a:pathLst>
            </a:custGeom>
            <a:solidFill>
              <a:srgbClr val="C1FF72"/>
            </a:solidFill>
          </p:spPr>
        </p:sp>
        <p:sp>
          <p:nvSpPr>
            <p:cNvPr name="TextBox 7" id="7"/>
            <p:cNvSpPr txBox="true"/>
            <p:nvPr/>
          </p:nvSpPr>
          <p:spPr>
            <a:xfrm>
              <a:off x="0" y="-57150"/>
              <a:ext cx="2444549" cy="779351"/>
            </a:xfrm>
            <a:prstGeom prst="rect">
              <a:avLst/>
            </a:prstGeom>
          </p:spPr>
          <p:txBody>
            <a:bodyPr anchor="ctr" rtlCol="false" tIns="50800" lIns="50800" bIns="50800" rIns="50800"/>
            <a:lstStyle/>
            <a:p>
              <a:pPr algn="just" marL="0" indent="0" lvl="0">
                <a:lnSpc>
                  <a:spcPts val="4144"/>
                </a:lnSpc>
                <a:spcBef>
                  <a:spcPct val="0"/>
                </a:spcBef>
              </a:pPr>
              <a:r>
                <a:rPr lang="en-US" sz="3003" spc="294">
                  <a:solidFill>
                    <a:srgbClr val="000000"/>
                  </a:solidFill>
                  <a:latin typeface="DM Sans Bold"/>
                </a:rPr>
                <a:t>Marital Status: Married customers contribute the highest revenue (50.6%), suggesting stable financial situations and potentially higher household spending.</a:t>
              </a:r>
            </a:p>
          </p:txBody>
        </p:sp>
      </p:grpSp>
      <p:grpSp>
        <p:nvGrpSpPr>
          <p:cNvPr name="Group 8" id="8"/>
          <p:cNvGrpSpPr/>
          <p:nvPr/>
        </p:nvGrpSpPr>
        <p:grpSpPr>
          <a:xfrm rot="0">
            <a:off x="7651673" y="4420692"/>
            <a:ext cx="9607627" cy="4837608"/>
            <a:chOff x="0" y="0"/>
            <a:chExt cx="2530404" cy="1274103"/>
          </a:xfrm>
        </p:grpSpPr>
        <p:sp>
          <p:nvSpPr>
            <p:cNvPr name="Freeform 9" id="9"/>
            <p:cNvSpPr/>
            <p:nvPr/>
          </p:nvSpPr>
          <p:spPr>
            <a:xfrm flipH="false" flipV="false" rot="0">
              <a:off x="0" y="0"/>
              <a:ext cx="2530404" cy="1274103"/>
            </a:xfrm>
            <a:custGeom>
              <a:avLst/>
              <a:gdLst/>
              <a:ahLst/>
              <a:cxnLst/>
              <a:rect r="r" b="b" t="t" l="l"/>
              <a:pathLst>
                <a:path h="1274103" w="2530404">
                  <a:moveTo>
                    <a:pt x="41096" y="0"/>
                  </a:moveTo>
                  <a:lnTo>
                    <a:pt x="2489308" y="0"/>
                  </a:lnTo>
                  <a:cubicBezTo>
                    <a:pt x="2512004" y="0"/>
                    <a:pt x="2530404" y="18399"/>
                    <a:pt x="2530404" y="41096"/>
                  </a:cubicBezTo>
                  <a:lnTo>
                    <a:pt x="2530404" y="1233006"/>
                  </a:lnTo>
                  <a:cubicBezTo>
                    <a:pt x="2530404" y="1255703"/>
                    <a:pt x="2512004" y="1274103"/>
                    <a:pt x="2489308" y="1274103"/>
                  </a:cubicBezTo>
                  <a:lnTo>
                    <a:pt x="41096" y="1274103"/>
                  </a:lnTo>
                  <a:cubicBezTo>
                    <a:pt x="18399" y="1274103"/>
                    <a:pt x="0" y="1255703"/>
                    <a:pt x="0" y="1233006"/>
                  </a:cubicBezTo>
                  <a:lnTo>
                    <a:pt x="0" y="41096"/>
                  </a:lnTo>
                  <a:cubicBezTo>
                    <a:pt x="0" y="18399"/>
                    <a:pt x="18399" y="0"/>
                    <a:pt x="41096" y="0"/>
                  </a:cubicBezTo>
                  <a:close/>
                </a:path>
              </a:pathLst>
            </a:custGeom>
            <a:solidFill>
              <a:srgbClr val="C1FF72"/>
            </a:solidFill>
          </p:spPr>
        </p:sp>
        <p:sp>
          <p:nvSpPr>
            <p:cNvPr name="TextBox 10" id="10"/>
            <p:cNvSpPr txBox="true"/>
            <p:nvPr/>
          </p:nvSpPr>
          <p:spPr>
            <a:xfrm>
              <a:off x="0" y="-57150"/>
              <a:ext cx="2530404" cy="1331253"/>
            </a:xfrm>
            <a:prstGeom prst="rect">
              <a:avLst/>
            </a:prstGeom>
          </p:spPr>
          <p:txBody>
            <a:bodyPr anchor="ctr" rtlCol="false" tIns="50800" lIns="50800" bIns="50800" rIns="50800"/>
            <a:lstStyle/>
            <a:p>
              <a:pPr algn="l" marL="0" indent="0" lvl="0">
                <a:lnSpc>
                  <a:spcPts val="4144"/>
                </a:lnSpc>
                <a:spcBef>
                  <a:spcPct val="0"/>
                </a:spcBef>
              </a:pPr>
              <a:r>
                <a:rPr lang="en-US" sz="3003" spc="294">
                  <a:solidFill>
                    <a:srgbClr val="000000"/>
                  </a:solidFill>
                  <a:latin typeface="DM Sans Bold"/>
                </a:rPr>
                <a:t>Personal Loan Status: Customers who do not have a personal loan contribute the most revenue for the credit card company, accounting for 87.42% of total revenue indicates that customers without personal loans may rely more on credit cards for various expenses, leading to higher transaction volumes and revenue generation.</a:t>
              </a: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98346" y="1678858"/>
            <a:ext cx="8491309" cy="3464642"/>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THANK'S FOR WATCHING</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6341044"/>
            <a:ext cx="7117884" cy="529253"/>
          </a:xfrm>
          <a:prstGeom prst="rect">
            <a:avLst/>
          </a:prstGeom>
        </p:spPr>
        <p:txBody>
          <a:bodyPr anchor="t" rtlCol="false" tIns="0" lIns="0" bIns="0" rIns="0">
            <a:spAutoFit/>
          </a:bodyPr>
          <a:lstStyle/>
          <a:p>
            <a:pPr algn="l">
              <a:lnSpc>
                <a:spcPts val="4275"/>
              </a:lnSpc>
            </a:pPr>
            <a:r>
              <a:rPr lang="en-US" sz="3098" spc="303">
                <a:solidFill>
                  <a:srgbClr val="F5FFF5"/>
                </a:solidFill>
                <a:latin typeface="DM Sans"/>
              </a:rPr>
              <a:t>GitHub link : </a:t>
            </a:r>
            <a:r>
              <a:rPr lang="en-US" sz="3098" spc="303" u="sng">
                <a:solidFill>
                  <a:srgbClr val="F5FFF5"/>
                </a:solidFill>
                <a:latin typeface="DM Sans"/>
                <a:hlinkClick r:id="rId4" tooltip="https://github.com/lkh-pranav?tab=repositories"/>
              </a:rPr>
              <a:t>https://github.com</a:t>
            </a:r>
          </a:p>
        </p:txBody>
      </p:sp>
      <p:sp>
        <p:nvSpPr>
          <p:cNvPr name="TextBox 6" id="6"/>
          <p:cNvSpPr txBox="true"/>
          <p:nvPr/>
        </p:nvSpPr>
        <p:spPr>
          <a:xfrm rot="0">
            <a:off x="1028700" y="7220245"/>
            <a:ext cx="8115300" cy="529253"/>
          </a:xfrm>
          <a:prstGeom prst="rect">
            <a:avLst/>
          </a:prstGeom>
        </p:spPr>
        <p:txBody>
          <a:bodyPr anchor="t" rtlCol="false" tIns="0" lIns="0" bIns="0" rIns="0">
            <a:spAutoFit/>
          </a:bodyPr>
          <a:lstStyle/>
          <a:p>
            <a:pPr algn="l">
              <a:lnSpc>
                <a:spcPts val="4275"/>
              </a:lnSpc>
            </a:pPr>
            <a:r>
              <a:rPr lang="en-US" sz="3098" spc="303">
                <a:solidFill>
                  <a:srgbClr val="F5FFF5"/>
                </a:solidFill>
                <a:latin typeface="DM Sans"/>
              </a:rPr>
              <a:t>Contact info :</a:t>
            </a:r>
            <a:r>
              <a:rPr lang="en-US" sz="3098" spc="303" u="sng">
                <a:solidFill>
                  <a:srgbClr val="F5FFF5"/>
                </a:solidFill>
                <a:latin typeface="DM Sans"/>
                <a:hlinkClick r:id="rId5" tooltip="mailto:lkh.pranav@gmail.com"/>
              </a:rPr>
              <a:t> lkh.pranav@gmail.com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367511"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PROJECT OBJECTIVE</a:t>
            </a:r>
          </a:p>
        </p:txBody>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2952300" y="2407098"/>
            <a:ext cx="12383401" cy="6149258"/>
          </a:xfrm>
          <a:prstGeom prst="rect">
            <a:avLst/>
          </a:prstGeom>
        </p:spPr>
        <p:txBody>
          <a:bodyPr anchor="t" rtlCol="false" tIns="0" lIns="0" bIns="0" rIns="0">
            <a:spAutoFit/>
          </a:bodyPr>
          <a:lstStyle/>
          <a:p>
            <a:pPr algn="ctr">
              <a:lnSpc>
                <a:spcPts val="5409"/>
              </a:lnSpc>
            </a:pPr>
            <a:r>
              <a:rPr lang="en-US" sz="3920" spc="384">
                <a:solidFill>
                  <a:srgbClr val="231F20"/>
                </a:solidFill>
                <a:latin typeface="DM Sans Bold"/>
              </a:rPr>
              <a:t>To develop a comprehensive credit card weekly dashboard that provides real-time insights into key performance metrics and trends, enabling stakeholders to monitor</a:t>
            </a:r>
          </a:p>
          <a:p>
            <a:pPr algn="ctr" marL="0" indent="0" lvl="0">
              <a:lnSpc>
                <a:spcPts val="5409"/>
              </a:lnSpc>
              <a:spcBef>
                <a:spcPct val="0"/>
              </a:spcBef>
            </a:pPr>
            <a:r>
              <a:rPr lang="en-US" sz="3920" spc="384">
                <a:solidFill>
                  <a:srgbClr val="231F20"/>
                </a:solidFill>
                <a:latin typeface="DM Sans Bold"/>
              </a:rPr>
              <a:t>and analyze credit card operations effectively. </a:t>
            </a:r>
            <a:r>
              <a:rPr lang="en-US" sz="3920" spc="384">
                <a:solidFill>
                  <a:srgbClr val="231F20"/>
                </a:solidFill>
                <a:latin typeface="DM Sans Bold"/>
              </a:rPr>
              <a:t>This project aims to analyze weekly credit card transaction data coupled with customer information to achieve the following objectives:</a:t>
            </a:r>
          </a:p>
        </p:txBody>
      </p:sp>
      <p:sp>
        <p:nvSpPr>
          <p:cNvPr name="Freeform 9" id="9"/>
          <p:cNvSpPr/>
          <p:nvPr/>
        </p:nvSpPr>
        <p:spPr>
          <a:xfrm flipH="false" flipV="false" rot="0">
            <a:off x="13407650" y="1170293"/>
            <a:ext cx="758106" cy="769296"/>
          </a:xfrm>
          <a:custGeom>
            <a:avLst/>
            <a:gdLst/>
            <a:ahLst/>
            <a:cxnLst/>
            <a:rect r="r" b="b" t="t" l="l"/>
            <a:pathLst>
              <a:path h="769296" w="758106">
                <a:moveTo>
                  <a:pt x="0" y="0"/>
                </a:moveTo>
                <a:lnTo>
                  <a:pt x="758106" y="0"/>
                </a:lnTo>
                <a:lnTo>
                  <a:pt x="758106" y="769296"/>
                </a:lnTo>
                <a:lnTo>
                  <a:pt x="0" y="7692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809452" y="-4833750"/>
            <a:ext cx="6286827" cy="6451035"/>
          </a:xfrm>
          <a:custGeom>
            <a:avLst/>
            <a:gdLst/>
            <a:ahLst/>
            <a:cxnLst/>
            <a:rect r="r" b="b" t="t" l="l"/>
            <a:pathLst>
              <a:path h="6451035" w="6286827">
                <a:moveTo>
                  <a:pt x="0" y="0"/>
                </a:moveTo>
                <a:lnTo>
                  <a:pt x="6286826" y="0"/>
                </a:lnTo>
                <a:lnTo>
                  <a:pt x="6286826" y="6451035"/>
                </a:lnTo>
                <a:lnTo>
                  <a:pt x="0" y="6451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370047" y="7629896"/>
            <a:ext cx="6364813" cy="6531058"/>
          </a:xfrm>
          <a:custGeom>
            <a:avLst/>
            <a:gdLst/>
            <a:ahLst/>
            <a:cxnLst/>
            <a:rect r="r" b="b" t="t" l="l"/>
            <a:pathLst>
              <a:path h="6531058" w="6364813">
                <a:moveTo>
                  <a:pt x="0" y="0"/>
                </a:moveTo>
                <a:lnTo>
                  <a:pt x="6364813" y="0"/>
                </a:lnTo>
                <a:lnTo>
                  <a:pt x="6364813" y="6531059"/>
                </a:lnTo>
                <a:lnTo>
                  <a:pt x="0" y="65310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1028700" y="467953"/>
            <a:ext cx="3966236" cy="1543050"/>
            <a:chOff x="0" y="0"/>
            <a:chExt cx="1044605" cy="406400"/>
          </a:xfrm>
        </p:grpSpPr>
        <p:sp>
          <p:nvSpPr>
            <p:cNvPr name="Freeform 8" id="8"/>
            <p:cNvSpPr/>
            <p:nvPr/>
          </p:nvSpPr>
          <p:spPr>
            <a:xfrm flipH="false" flipV="false" rot="0">
              <a:off x="0" y="0"/>
              <a:ext cx="1044605" cy="406400"/>
            </a:xfrm>
            <a:custGeom>
              <a:avLst/>
              <a:gdLst/>
              <a:ahLst/>
              <a:cxnLst/>
              <a:rect r="r" b="b" t="t" l="l"/>
              <a:pathLst>
                <a:path h="406400" w="1044605">
                  <a:moveTo>
                    <a:pt x="841405" y="0"/>
                  </a:moveTo>
                  <a:lnTo>
                    <a:pt x="0" y="0"/>
                  </a:lnTo>
                  <a:lnTo>
                    <a:pt x="0" y="406400"/>
                  </a:lnTo>
                  <a:lnTo>
                    <a:pt x="841405" y="406400"/>
                  </a:lnTo>
                  <a:lnTo>
                    <a:pt x="1044605" y="203200"/>
                  </a:lnTo>
                  <a:lnTo>
                    <a:pt x="841405" y="0"/>
                  </a:lnTo>
                  <a:close/>
                </a:path>
              </a:pathLst>
            </a:custGeom>
            <a:solidFill>
              <a:srgbClr val="C1FF72"/>
            </a:solidFill>
            <a:ln cap="sq">
              <a:noFill/>
              <a:prstDash val="solid"/>
              <a:miter/>
            </a:ln>
          </p:spPr>
        </p:sp>
        <p:sp>
          <p:nvSpPr>
            <p:cNvPr name="TextBox 9" id="9"/>
            <p:cNvSpPr txBox="true"/>
            <p:nvPr/>
          </p:nvSpPr>
          <p:spPr>
            <a:xfrm>
              <a:off x="0" y="-57150"/>
              <a:ext cx="930305" cy="463550"/>
            </a:xfrm>
            <a:prstGeom prst="rect">
              <a:avLst/>
            </a:prstGeom>
          </p:spPr>
          <p:txBody>
            <a:bodyPr anchor="ctr" rtlCol="false" tIns="50800" lIns="50800" bIns="50800" rIns="50800"/>
            <a:lstStyle/>
            <a:p>
              <a:pPr algn="ctr" marL="643739" indent="-321870" lvl="1">
                <a:lnSpc>
                  <a:spcPts val="4114"/>
                </a:lnSpc>
                <a:spcBef>
                  <a:spcPct val="0"/>
                </a:spcBef>
                <a:buAutoNum type="arabicPeriod" startAt="1"/>
              </a:pPr>
              <a:r>
                <a:rPr lang="en-US" sz="2981" spc="29">
                  <a:solidFill>
                    <a:srgbClr val="000000"/>
                  </a:solidFill>
                  <a:latin typeface="DM Sans Bold"/>
                </a:rPr>
                <a:t>Measure KPI’s</a:t>
              </a:r>
            </a:p>
          </p:txBody>
        </p:sp>
      </p:grpSp>
      <p:sp>
        <p:nvSpPr>
          <p:cNvPr name="TextBox 10" id="10"/>
          <p:cNvSpPr txBox="true"/>
          <p:nvPr/>
        </p:nvSpPr>
        <p:spPr>
          <a:xfrm rot="0">
            <a:off x="5395835" y="3558021"/>
            <a:ext cx="11863465" cy="18167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Perform week-on-week revenue comparisons to identify trends, anomalies, and deviations from expected revenue patterns. So that, businesses can detect seasonal trends, promotional effects, and emerging market dynamics.</a:t>
            </a:r>
          </a:p>
        </p:txBody>
      </p:sp>
      <p:sp>
        <p:nvSpPr>
          <p:cNvPr name="TextBox 11" id="11"/>
          <p:cNvSpPr txBox="true"/>
          <p:nvPr/>
        </p:nvSpPr>
        <p:spPr>
          <a:xfrm rot="0">
            <a:off x="5395835" y="5688028"/>
            <a:ext cx="11863465" cy="18167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Explore customer spending behaviors and preferences across different card categories and expenditure types to gain insights into customer demographics, purchasing preferences, and spending patterns.</a:t>
            </a:r>
          </a:p>
        </p:txBody>
      </p:sp>
      <p:sp>
        <p:nvSpPr>
          <p:cNvPr name="TextBox 12" id="12"/>
          <p:cNvSpPr txBox="true"/>
          <p:nvPr/>
        </p:nvSpPr>
        <p:spPr>
          <a:xfrm rot="0">
            <a:off x="5395835" y="7847679"/>
            <a:ext cx="11863465" cy="2273951"/>
          </a:xfrm>
          <a:prstGeom prst="rect">
            <a:avLst/>
          </a:prstGeom>
        </p:spPr>
        <p:txBody>
          <a:bodyPr anchor="t" rtlCol="false" tIns="0" lIns="0" bIns="0" rIns="0">
            <a:spAutoFit/>
          </a:bodyPr>
          <a:lstStyle/>
          <a:p>
            <a:pPr algn="just">
              <a:lnSpc>
                <a:spcPts val="3602"/>
              </a:lnSpc>
            </a:pPr>
            <a:r>
              <a:rPr lang="en-US" sz="2610" spc="255">
                <a:solidFill>
                  <a:srgbClr val="231F20"/>
                </a:solidFill>
                <a:latin typeface="DM Sans Bold"/>
              </a:rPr>
              <a:t>Analyze Revenue based on different customer information metrics such as Educational level, Customer Job type, State, Income group, personal loan status .. to gain insights into customer demographics</a:t>
            </a:r>
          </a:p>
          <a:p>
            <a:pPr algn="just" marL="0" indent="0" lvl="0">
              <a:lnSpc>
                <a:spcPts val="3602"/>
              </a:lnSpc>
              <a:spcBef>
                <a:spcPct val="0"/>
              </a:spcBef>
            </a:pPr>
          </a:p>
        </p:txBody>
      </p:sp>
      <p:sp>
        <p:nvSpPr>
          <p:cNvPr name="TextBox 13" id="13"/>
          <p:cNvSpPr txBox="true"/>
          <p:nvPr/>
        </p:nvSpPr>
        <p:spPr>
          <a:xfrm rot="0">
            <a:off x="5395835" y="420328"/>
            <a:ext cx="11863465" cy="2731151"/>
          </a:xfrm>
          <a:prstGeom prst="rect">
            <a:avLst/>
          </a:prstGeom>
        </p:spPr>
        <p:txBody>
          <a:bodyPr anchor="t" rtlCol="false" tIns="0" lIns="0" bIns="0" rIns="0">
            <a:spAutoFit/>
          </a:bodyPr>
          <a:lstStyle/>
          <a:p>
            <a:pPr algn="just" marL="0" indent="0" lvl="0">
              <a:lnSpc>
                <a:spcPts val="3602"/>
              </a:lnSpc>
              <a:spcBef>
                <a:spcPct val="0"/>
              </a:spcBef>
            </a:pPr>
            <a:r>
              <a:rPr lang="en-US" sz="2610" spc="255">
                <a:solidFill>
                  <a:srgbClr val="231F20"/>
                </a:solidFill>
                <a:latin typeface="DM Sans Bold"/>
              </a:rPr>
              <a:t>To measure and analyze various aspects of credit card data such as Revenue generated, transaction volume, Total Interest earned, Customer Satisfaction score . By monitoring these KPIs, businesses can assess their performance. And also  segment analysis by quarters, weeks, and months to uncover revenue trends.</a:t>
            </a:r>
          </a:p>
        </p:txBody>
      </p:sp>
      <p:grpSp>
        <p:nvGrpSpPr>
          <p:cNvPr name="Group 14" id="14"/>
          <p:cNvGrpSpPr/>
          <p:nvPr/>
        </p:nvGrpSpPr>
        <p:grpSpPr>
          <a:xfrm rot="0">
            <a:off x="999066" y="3718684"/>
            <a:ext cx="3995870" cy="1543050"/>
            <a:chOff x="0" y="0"/>
            <a:chExt cx="1052410" cy="406400"/>
          </a:xfrm>
        </p:grpSpPr>
        <p:sp>
          <p:nvSpPr>
            <p:cNvPr name="Freeform 15" id="15"/>
            <p:cNvSpPr/>
            <p:nvPr/>
          </p:nvSpPr>
          <p:spPr>
            <a:xfrm flipH="false" flipV="false" rot="0">
              <a:off x="0" y="0"/>
              <a:ext cx="1052410" cy="406400"/>
            </a:xfrm>
            <a:custGeom>
              <a:avLst/>
              <a:gdLst/>
              <a:ahLst/>
              <a:cxnLst/>
              <a:rect r="r" b="b" t="t" l="l"/>
              <a:pathLst>
                <a:path h="406400" w="105241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name="TextBox 16" id="16"/>
            <p:cNvSpPr txBox="true"/>
            <p:nvPr/>
          </p:nvSpPr>
          <p:spPr>
            <a:xfrm>
              <a:off x="0" y="-57150"/>
              <a:ext cx="938110" cy="463550"/>
            </a:xfrm>
            <a:prstGeom prst="rect">
              <a:avLst/>
            </a:prstGeom>
          </p:spPr>
          <p:txBody>
            <a:bodyPr anchor="ctr" rtlCol="false" tIns="50800" lIns="50800" bIns="50800" rIns="50800"/>
            <a:lstStyle/>
            <a:p>
              <a:pPr algn="ctr">
                <a:lnSpc>
                  <a:spcPts val="4114"/>
                </a:lnSpc>
                <a:spcBef>
                  <a:spcPct val="0"/>
                </a:spcBef>
              </a:pPr>
              <a:r>
                <a:rPr lang="en-US" sz="2981" spc="29" strike="noStrike" u="none">
                  <a:solidFill>
                    <a:srgbClr val="000000"/>
                  </a:solidFill>
                  <a:latin typeface="DM Sans Bold"/>
                </a:rPr>
                <a:t>2. Week-on-Week Comparison</a:t>
              </a:r>
            </a:p>
          </p:txBody>
        </p:sp>
      </p:grpSp>
      <p:grpSp>
        <p:nvGrpSpPr>
          <p:cNvPr name="Group 17" id="17"/>
          <p:cNvGrpSpPr/>
          <p:nvPr/>
        </p:nvGrpSpPr>
        <p:grpSpPr>
          <a:xfrm rot="0">
            <a:off x="1028700" y="5804943"/>
            <a:ext cx="3995870" cy="1543050"/>
            <a:chOff x="0" y="0"/>
            <a:chExt cx="1052410" cy="406400"/>
          </a:xfrm>
        </p:grpSpPr>
        <p:sp>
          <p:nvSpPr>
            <p:cNvPr name="Freeform 18" id="18"/>
            <p:cNvSpPr/>
            <p:nvPr/>
          </p:nvSpPr>
          <p:spPr>
            <a:xfrm flipH="false" flipV="false" rot="0">
              <a:off x="0" y="0"/>
              <a:ext cx="1052410" cy="406400"/>
            </a:xfrm>
            <a:custGeom>
              <a:avLst/>
              <a:gdLst/>
              <a:ahLst/>
              <a:cxnLst/>
              <a:rect r="r" b="b" t="t" l="l"/>
              <a:pathLst>
                <a:path h="406400" w="105241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name="TextBox 19" id="19"/>
            <p:cNvSpPr txBox="true"/>
            <p:nvPr/>
          </p:nvSpPr>
          <p:spPr>
            <a:xfrm>
              <a:off x="0" y="-57150"/>
              <a:ext cx="938110" cy="463550"/>
            </a:xfrm>
            <a:prstGeom prst="rect">
              <a:avLst/>
            </a:prstGeom>
          </p:spPr>
          <p:txBody>
            <a:bodyPr anchor="ctr" rtlCol="false" tIns="50800" lIns="50800" bIns="50800" rIns="50800"/>
            <a:lstStyle/>
            <a:p>
              <a:pPr algn="ctr">
                <a:lnSpc>
                  <a:spcPts val="4114"/>
                </a:lnSpc>
                <a:spcBef>
                  <a:spcPct val="0"/>
                </a:spcBef>
              </a:pPr>
              <a:r>
                <a:rPr lang="en-US" sz="2981" spc="29">
                  <a:solidFill>
                    <a:srgbClr val="000000"/>
                  </a:solidFill>
                  <a:latin typeface="DM Sans Bold"/>
                </a:rPr>
                <a:t>3. Customer Spending Habits</a:t>
              </a:r>
              <a:r>
                <a:rPr lang="en-US" sz="2981" spc="29">
                  <a:solidFill>
                    <a:srgbClr val="000000"/>
                  </a:solidFill>
                  <a:latin typeface="DM Sans Bold"/>
                </a:rPr>
                <a:t> </a:t>
              </a:r>
            </a:p>
          </p:txBody>
        </p:sp>
      </p:grpSp>
      <p:grpSp>
        <p:nvGrpSpPr>
          <p:cNvPr name="Group 20" id="20"/>
          <p:cNvGrpSpPr/>
          <p:nvPr/>
        </p:nvGrpSpPr>
        <p:grpSpPr>
          <a:xfrm rot="0">
            <a:off x="1028700" y="7936159"/>
            <a:ext cx="3995870" cy="1543050"/>
            <a:chOff x="0" y="0"/>
            <a:chExt cx="1052410" cy="406400"/>
          </a:xfrm>
        </p:grpSpPr>
        <p:sp>
          <p:nvSpPr>
            <p:cNvPr name="Freeform 21" id="21"/>
            <p:cNvSpPr/>
            <p:nvPr/>
          </p:nvSpPr>
          <p:spPr>
            <a:xfrm flipH="false" flipV="false" rot="0">
              <a:off x="0" y="0"/>
              <a:ext cx="1052410" cy="406400"/>
            </a:xfrm>
            <a:custGeom>
              <a:avLst/>
              <a:gdLst/>
              <a:ahLst/>
              <a:cxnLst/>
              <a:rect r="r" b="b" t="t" l="l"/>
              <a:pathLst>
                <a:path h="406400" w="105241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name="TextBox 22" id="22"/>
            <p:cNvSpPr txBox="true"/>
            <p:nvPr/>
          </p:nvSpPr>
          <p:spPr>
            <a:xfrm>
              <a:off x="0" y="-57150"/>
              <a:ext cx="938110" cy="463550"/>
            </a:xfrm>
            <a:prstGeom prst="rect">
              <a:avLst/>
            </a:prstGeom>
          </p:spPr>
          <p:txBody>
            <a:bodyPr anchor="ctr" rtlCol="false" tIns="50800" lIns="50800" bIns="50800" rIns="50800"/>
            <a:lstStyle/>
            <a:p>
              <a:pPr algn="ctr" marL="0" indent="0" lvl="0">
                <a:lnSpc>
                  <a:spcPts val="4114"/>
                </a:lnSpc>
                <a:spcBef>
                  <a:spcPct val="0"/>
                </a:spcBef>
              </a:pPr>
              <a:r>
                <a:rPr lang="en-US" sz="2981" spc="29" strike="noStrike" u="none">
                  <a:solidFill>
                    <a:srgbClr val="000000"/>
                  </a:solidFill>
                  <a:latin typeface="DM Sans Bold"/>
                </a:rPr>
                <a:t>4. Customer Demographics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367511"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DATA UNDERSTANDING</a:t>
            </a:r>
          </a:p>
        </p:txBody>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4176364">
            <a:off x="-4150428" y="6764689"/>
            <a:ext cx="7324562" cy="7515875"/>
          </a:xfrm>
          <a:custGeom>
            <a:avLst/>
            <a:gdLst/>
            <a:ahLst/>
            <a:cxnLst/>
            <a:rect r="r" b="b" t="t" l="l"/>
            <a:pathLst>
              <a:path h="7515875" w="7324562">
                <a:moveTo>
                  <a:pt x="0" y="0"/>
                </a:moveTo>
                <a:lnTo>
                  <a:pt x="7324562" y="0"/>
                </a:lnTo>
                <a:lnTo>
                  <a:pt x="7324562" y="7515876"/>
                </a:lnTo>
                <a:lnTo>
                  <a:pt x="0" y="75158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1924282" y="2269841"/>
            <a:ext cx="14439436" cy="7021045"/>
            <a:chOff x="0" y="0"/>
            <a:chExt cx="3802979" cy="1849164"/>
          </a:xfrm>
        </p:grpSpPr>
        <p:sp>
          <p:nvSpPr>
            <p:cNvPr name="Freeform 9" id="9"/>
            <p:cNvSpPr/>
            <p:nvPr/>
          </p:nvSpPr>
          <p:spPr>
            <a:xfrm flipH="false" flipV="false" rot="0">
              <a:off x="0" y="0"/>
              <a:ext cx="3802979" cy="1849164"/>
            </a:xfrm>
            <a:custGeom>
              <a:avLst/>
              <a:gdLst/>
              <a:ahLst/>
              <a:cxnLst/>
              <a:rect r="r" b="b" t="t" l="l"/>
              <a:pathLst>
                <a:path h="1849164" w="3802979">
                  <a:moveTo>
                    <a:pt x="27344" y="0"/>
                  </a:moveTo>
                  <a:lnTo>
                    <a:pt x="3775635" y="0"/>
                  </a:lnTo>
                  <a:cubicBezTo>
                    <a:pt x="3782887" y="0"/>
                    <a:pt x="3789842" y="2881"/>
                    <a:pt x="3794970" y="8009"/>
                  </a:cubicBezTo>
                  <a:cubicBezTo>
                    <a:pt x="3800098" y="13137"/>
                    <a:pt x="3802979" y="20092"/>
                    <a:pt x="3802979" y="27344"/>
                  </a:cubicBezTo>
                  <a:lnTo>
                    <a:pt x="3802979" y="1821820"/>
                  </a:lnTo>
                  <a:cubicBezTo>
                    <a:pt x="3802979" y="1829072"/>
                    <a:pt x="3800098" y="1836027"/>
                    <a:pt x="3794970" y="1841155"/>
                  </a:cubicBezTo>
                  <a:cubicBezTo>
                    <a:pt x="3789842" y="1846283"/>
                    <a:pt x="3782887" y="1849164"/>
                    <a:pt x="3775635" y="1849164"/>
                  </a:cubicBezTo>
                  <a:lnTo>
                    <a:pt x="27344" y="1849164"/>
                  </a:lnTo>
                  <a:cubicBezTo>
                    <a:pt x="20092" y="1849164"/>
                    <a:pt x="13137" y="1846283"/>
                    <a:pt x="8009" y="1841155"/>
                  </a:cubicBezTo>
                  <a:cubicBezTo>
                    <a:pt x="2881" y="1836027"/>
                    <a:pt x="0" y="1829072"/>
                    <a:pt x="0" y="1821820"/>
                  </a:cubicBezTo>
                  <a:lnTo>
                    <a:pt x="0" y="27344"/>
                  </a:lnTo>
                  <a:cubicBezTo>
                    <a:pt x="0" y="20092"/>
                    <a:pt x="2881" y="13137"/>
                    <a:pt x="8009" y="8009"/>
                  </a:cubicBezTo>
                  <a:cubicBezTo>
                    <a:pt x="13137" y="2881"/>
                    <a:pt x="20092" y="0"/>
                    <a:pt x="27344" y="0"/>
                  </a:cubicBezTo>
                  <a:close/>
                </a:path>
              </a:pathLst>
            </a:custGeom>
            <a:solidFill>
              <a:srgbClr val="C1FF72"/>
            </a:solidFill>
          </p:spPr>
        </p:sp>
        <p:sp>
          <p:nvSpPr>
            <p:cNvPr name="TextBox 10" id="10"/>
            <p:cNvSpPr txBox="true"/>
            <p:nvPr/>
          </p:nvSpPr>
          <p:spPr>
            <a:xfrm>
              <a:off x="0" y="-66675"/>
              <a:ext cx="3802979" cy="1915839"/>
            </a:xfrm>
            <a:prstGeom prst="rect">
              <a:avLst/>
            </a:prstGeom>
          </p:spPr>
          <p:txBody>
            <a:bodyPr anchor="ctr" rtlCol="false" tIns="50800" lIns="50800" bIns="50800" rIns="50800"/>
            <a:lstStyle/>
            <a:p>
              <a:pPr algn="just" marL="0" indent="0" lvl="0">
                <a:lnSpc>
                  <a:spcPts val="4303"/>
                </a:lnSpc>
                <a:spcBef>
                  <a:spcPct val="0"/>
                </a:spcBef>
              </a:pPr>
              <a:r>
                <a:rPr lang="en-US" sz="3118" spc="305" strike="noStrike" u="none">
                  <a:solidFill>
                    <a:srgbClr val="231F20"/>
                  </a:solidFill>
                  <a:latin typeface="DM Sans Bold"/>
                </a:rPr>
                <a:t>Source : Kaggle</a:t>
              </a:r>
            </a:p>
            <a:p>
              <a:pPr algn="just" marL="0" indent="0" lvl="0">
                <a:lnSpc>
                  <a:spcPts val="4303"/>
                </a:lnSpc>
                <a:spcBef>
                  <a:spcPct val="0"/>
                </a:spcBef>
              </a:pPr>
            </a:p>
            <a:p>
              <a:pPr algn="just" marL="0" indent="0" lvl="0">
                <a:lnSpc>
                  <a:spcPts val="4303"/>
                </a:lnSpc>
                <a:spcBef>
                  <a:spcPct val="0"/>
                </a:spcBef>
              </a:pPr>
              <a:r>
                <a:rPr lang="en-US" sz="3118" spc="305" strike="noStrike" u="none">
                  <a:solidFill>
                    <a:srgbClr val="231F20"/>
                  </a:solidFill>
                  <a:latin typeface="DM Sans Bold"/>
                </a:rPr>
                <a:t>Datasets : 2</a:t>
              </a:r>
            </a:p>
            <a:p>
              <a:pPr algn="just" marL="0" indent="0" lvl="0">
                <a:lnSpc>
                  <a:spcPts val="4303"/>
                </a:lnSpc>
                <a:spcBef>
                  <a:spcPct val="0"/>
                </a:spcBef>
              </a:pPr>
            </a:p>
            <a:p>
              <a:pPr algn="just" marL="0" indent="0" lvl="0">
                <a:lnSpc>
                  <a:spcPts val="4303"/>
                </a:lnSpc>
                <a:spcBef>
                  <a:spcPct val="0"/>
                </a:spcBef>
              </a:pPr>
              <a:r>
                <a:rPr lang="en-US" sz="3118" spc="305" strike="noStrike" u="none">
                  <a:solidFill>
                    <a:srgbClr val="231F20"/>
                  </a:solidFill>
                  <a:latin typeface="DM Sans Bold"/>
                </a:rPr>
                <a:t>File type : .csv</a:t>
              </a:r>
            </a:p>
            <a:p>
              <a:pPr algn="just" marL="0" indent="0" lvl="0">
                <a:lnSpc>
                  <a:spcPts val="4303"/>
                </a:lnSpc>
                <a:spcBef>
                  <a:spcPct val="0"/>
                </a:spcBef>
              </a:pPr>
            </a:p>
            <a:p>
              <a:pPr algn="just" marL="0" indent="0" lvl="0">
                <a:lnSpc>
                  <a:spcPts val="4303"/>
                </a:lnSpc>
                <a:spcBef>
                  <a:spcPct val="0"/>
                </a:spcBef>
              </a:pPr>
              <a:r>
                <a:rPr lang="en-US" sz="3118" spc="305" strike="noStrike" u="none">
                  <a:solidFill>
                    <a:srgbClr val="231F20"/>
                  </a:solidFill>
                  <a:latin typeface="DM Sans Bold"/>
                </a:rPr>
                <a:t>Details : Credit card Transaction and Customer information</a:t>
              </a:r>
            </a:p>
            <a:p>
              <a:pPr algn="just" marL="0" indent="0" lvl="0">
                <a:lnSpc>
                  <a:spcPts val="4303"/>
                </a:lnSpc>
                <a:spcBef>
                  <a:spcPct val="0"/>
                </a:spcBef>
              </a:pPr>
            </a:p>
            <a:p>
              <a:pPr algn="just" marL="0" indent="0" lvl="0">
                <a:lnSpc>
                  <a:spcPts val="4303"/>
                </a:lnSpc>
                <a:spcBef>
                  <a:spcPct val="0"/>
                </a:spcBef>
              </a:pPr>
              <a:r>
                <a:rPr lang="en-US" sz="3118" spc="305" strike="noStrike" u="none">
                  <a:solidFill>
                    <a:srgbClr val="231F20"/>
                  </a:solidFill>
                  <a:latin typeface="DM Sans Bold"/>
                </a:rPr>
                <a:t>Data span : Jan 2023 - Dec 2023</a:t>
              </a:r>
            </a:p>
            <a:p>
              <a:pPr algn="just" marL="0" indent="0" lvl="0">
                <a:lnSpc>
                  <a:spcPts val="4303"/>
                </a:lnSpc>
                <a:spcBef>
                  <a:spcPct val="0"/>
                </a:spcBef>
              </a:pPr>
            </a:p>
            <a:p>
              <a:pPr algn="just" marL="0" indent="0" lvl="0">
                <a:lnSpc>
                  <a:spcPts val="4303"/>
                </a:lnSpc>
                <a:spcBef>
                  <a:spcPct val="0"/>
                </a:spcBef>
              </a:pPr>
              <a:r>
                <a:rPr lang="en-US" sz="3118" spc="305" strike="noStrike" u="none">
                  <a:solidFill>
                    <a:srgbClr val="231F20"/>
                  </a:solidFill>
                  <a:latin typeface="DM Sans Bold"/>
                </a:rPr>
                <a:t>Records : 10,293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367511" y="1129908"/>
            <a:ext cx="11552977" cy="3589377"/>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SET UP DATABASE</a:t>
            </a:r>
          </a:p>
          <a:p>
            <a:pPr algn="ctr">
              <a:lnSpc>
                <a:spcPts val="9587"/>
              </a:lnSpc>
            </a:pPr>
            <a:r>
              <a:rPr lang="en-US" sz="6947" spc="368">
                <a:solidFill>
                  <a:srgbClr val="231F20"/>
                </a:solidFill>
                <a:latin typeface="Oswald Bold"/>
              </a:rPr>
              <a:t>&amp;</a:t>
            </a:r>
          </a:p>
          <a:p>
            <a:pPr algn="ctr">
              <a:lnSpc>
                <a:spcPts val="9587"/>
              </a:lnSpc>
            </a:pPr>
            <a:r>
              <a:rPr lang="en-US" sz="6947" spc="368">
                <a:solidFill>
                  <a:srgbClr val="231F20"/>
                </a:solidFill>
                <a:latin typeface="Oswald Bold"/>
              </a:rPr>
              <a:t>IMPORT DATA </a:t>
            </a:r>
          </a:p>
        </p:txBody>
      </p:sp>
      <p:sp>
        <p:nvSpPr>
          <p:cNvPr name="Freeform 6" id="6"/>
          <p:cNvSpPr/>
          <p:nvPr/>
        </p:nvSpPr>
        <p:spPr>
          <a:xfrm flipH="false" flipV="false" rot="0">
            <a:off x="14272238" y="-4833750"/>
            <a:ext cx="7824040" cy="8028399"/>
          </a:xfrm>
          <a:custGeom>
            <a:avLst/>
            <a:gdLst/>
            <a:ahLst/>
            <a:cxnLst/>
            <a:rect r="r" b="b" t="t" l="l"/>
            <a:pathLst>
              <a:path h="8028399" w="7824040">
                <a:moveTo>
                  <a:pt x="0" y="0"/>
                </a:moveTo>
                <a:lnTo>
                  <a:pt x="7824040" y="0"/>
                </a:lnTo>
                <a:lnTo>
                  <a:pt x="7824040" y="8028400"/>
                </a:lnTo>
                <a:lnTo>
                  <a:pt x="0" y="80284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4176364">
            <a:off x="-4053911" y="6265150"/>
            <a:ext cx="7946706" cy="8154269"/>
          </a:xfrm>
          <a:custGeom>
            <a:avLst/>
            <a:gdLst/>
            <a:ahLst/>
            <a:cxnLst/>
            <a:rect r="r" b="b" t="t" l="l"/>
            <a:pathLst>
              <a:path h="8154269" w="7946706">
                <a:moveTo>
                  <a:pt x="0" y="0"/>
                </a:moveTo>
                <a:lnTo>
                  <a:pt x="7946706" y="0"/>
                </a:lnTo>
                <a:lnTo>
                  <a:pt x="7946706" y="8154269"/>
                </a:lnTo>
                <a:lnTo>
                  <a:pt x="0" y="81542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4363240" y="5506671"/>
            <a:ext cx="2532085" cy="2532085"/>
          </a:xfrm>
          <a:custGeom>
            <a:avLst/>
            <a:gdLst/>
            <a:ahLst/>
            <a:cxnLst/>
            <a:rect r="r" b="b" t="t" l="l"/>
            <a:pathLst>
              <a:path h="2532085" w="2532085">
                <a:moveTo>
                  <a:pt x="0" y="0"/>
                </a:moveTo>
                <a:lnTo>
                  <a:pt x="2532085" y="0"/>
                </a:lnTo>
                <a:lnTo>
                  <a:pt x="2532085" y="2532085"/>
                </a:lnTo>
                <a:lnTo>
                  <a:pt x="0" y="2532085"/>
                </a:lnTo>
                <a:lnTo>
                  <a:pt x="0" y="0"/>
                </a:lnTo>
                <a:close/>
              </a:path>
            </a:pathLst>
          </a:custGeom>
          <a:blipFill>
            <a:blip r:embed="rId9"/>
            <a:stretch>
              <a:fillRect l="0" t="0" r="0" b="0"/>
            </a:stretch>
          </a:blipFill>
        </p:spPr>
      </p:sp>
      <p:sp>
        <p:nvSpPr>
          <p:cNvPr name="Freeform 9" id="9"/>
          <p:cNvSpPr/>
          <p:nvPr/>
        </p:nvSpPr>
        <p:spPr>
          <a:xfrm flipH="false" flipV="false" rot="0">
            <a:off x="11392675" y="5506671"/>
            <a:ext cx="2532085" cy="2532085"/>
          </a:xfrm>
          <a:custGeom>
            <a:avLst/>
            <a:gdLst/>
            <a:ahLst/>
            <a:cxnLst/>
            <a:rect r="r" b="b" t="t" l="l"/>
            <a:pathLst>
              <a:path h="2532085" w="2532085">
                <a:moveTo>
                  <a:pt x="0" y="0"/>
                </a:moveTo>
                <a:lnTo>
                  <a:pt x="2532085" y="0"/>
                </a:lnTo>
                <a:lnTo>
                  <a:pt x="2532085" y="2532085"/>
                </a:lnTo>
                <a:lnTo>
                  <a:pt x="0" y="2532085"/>
                </a:lnTo>
                <a:lnTo>
                  <a:pt x="0" y="0"/>
                </a:lnTo>
                <a:close/>
              </a:path>
            </a:pathLst>
          </a:custGeom>
          <a:blipFill>
            <a:blip r:embed="rId10"/>
            <a:stretch>
              <a:fillRect l="0" t="0" r="0" b="0"/>
            </a:stretch>
          </a:blipFill>
        </p:spPr>
      </p:sp>
      <p:sp>
        <p:nvSpPr>
          <p:cNvPr name="Freeform 10" id="10"/>
          <p:cNvSpPr/>
          <p:nvPr/>
        </p:nvSpPr>
        <p:spPr>
          <a:xfrm flipH="true" flipV="false" rot="10623722">
            <a:off x="7801892" y="6114990"/>
            <a:ext cx="2135873" cy="603384"/>
          </a:xfrm>
          <a:custGeom>
            <a:avLst/>
            <a:gdLst/>
            <a:ahLst/>
            <a:cxnLst/>
            <a:rect r="r" b="b" t="t" l="l"/>
            <a:pathLst>
              <a:path h="603384" w="2135873">
                <a:moveTo>
                  <a:pt x="2135872" y="0"/>
                </a:moveTo>
                <a:lnTo>
                  <a:pt x="0" y="0"/>
                </a:lnTo>
                <a:lnTo>
                  <a:pt x="0" y="603384"/>
                </a:lnTo>
                <a:lnTo>
                  <a:pt x="2135872" y="603384"/>
                </a:lnTo>
                <a:lnTo>
                  <a:pt x="2135872"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70408" y="-4833750"/>
            <a:ext cx="7325870" cy="7517218"/>
          </a:xfrm>
          <a:custGeom>
            <a:avLst/>
            <a:gdLst/>
            <a:ahLst/>
            <a:cxnLst/>
            <a:rect r="r" b="b" t="t" l="l"/>
            <a:pathLst>
              <a:path h="7517218" w="7325870">
                <a:moveTo>
                  <a:pt x="0" y="0"/>
                </a:moveTo>
                <a:lnTo>
                  <a:pt x="7325870" y="0"/>
                </a:lnTo>
                <a:lnTo>
                  <a:pt x="7325870" y="7517218"/>
                </a:lnTo>
                <a:lnTo>
                  <a:pt x="0" y="75172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088164" y="6442434"/>
            <a:ext cx="7725911" cy="7927707"/>
          </a:xfrm>
          <a:custGeom>
            <a:avLst/>
            <a:gdLst/>
            <a:ahLst/>
            <a:cxnLst/>
            <a:rect r="r" b="b" t="t" l="l"/>
            <a:pathLst>
              <a:path h="7927707" w="7725911">
                <a:moveTo>
                  <a:pt x="0" y="0"/>
                </a:moveTo>
                <a:lnTo>
                  <a:pt x="7725910" y="0"/>
                </a:lnTo>
                <a:lnTo>
                  <a:pt x="7725910" y="7927707"/>
                </a:lnTo>
                <a:lnTo>
                  <a:pt x="0" y="79277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8464050" y="1482269"/>
            <a:ext cx="5776489" cy="1338850"/>
          </a:xfrm>
          <a:custGeom>
            <a:avLst/>
            <a:gdLst/>
            <a:ahLst/>
            <a:cxnLst/>
            <a:rect r="r" b="b" t="t" l="l"/>
            <a:pathLst>
              <a:path h="1338850" w="5776489">
                <a:moveTo>
                  <a:pt x="0" y="0"/>
                </a:moveTo>
                <a:lnTo>
                  <a:pt x="5776489" y="0"/>
                </a:lnTo>
                <a:lnTo>
                  <a:pt x="5776489" y="1338849"/>
                </a:lnTo>
                <a:lnTo>
                  <a:pt x="0" y="1338849"/>
                </a:lnTo>
                <a:lnTo>
                  <a:pt x="0" y="0"/>
                </a:lnTo>
                <a:close/>
              </a:path>
            </a:pathLst>
          </a:custGeom>
          <a:blipFill>
            <a:blip r:embed="rId9"/>
            <a:stretch>
              <a:fillRect l="0" t="0" r="0" b="-4594"/>
            </a:stretch>
          </a:blipFill>
        </p:spPr>
      </p:sp>
      <p:sp>
        <p:nvSpPr>
          <p:cNvPr name="Freeform 8" id="8"/>
          <p:cNvSpPr/>
          <p:nvPr/>
        </p:nvSpPr>
        <p:spPr>
          <a:xfrm flipH="false" flipV="false" rot="0">
            <a:off x="4836320" y="3533663"/>
            <a:ext cx="4860872" cy="6233369"/>
          </a:xfrm>
          <a:custGeom>
            <a:avLst/>
            <a:gdLst/>
            <a:ahLst/>
            <a:cxnLst/>
            <a:rect r="r" b="b" t="t" l="l"/>
            <a:pathLst>
              <a:path h="6233369" w="4860872">
                <a:moveTo>
                  <a:pt x="0" y="0"/>
                </a:moveTo>
                <a:lnTo>
                  <a:pt x="4860872" y="0"/>
                </a:lnTo>
                <a:lnTo>
                  <a:pt x="4860872" y="6233369"/>
                </a:lnTo>
                <a:lnTo>
                  <a:pt x="0" y="6233369"/>
                </a:lnTo>
                <a:lnTo>
                  <a:pt x="0" y="0"/>
                </a:lnTo>
                <a:close/>
              </a:path>
            </a:pathLst>
          </a:custGeom>
          <a:blipFill>
            <a:blip r:embed="rId10"/>
            <a:stretch>
              <a:fillRect l="-439" t="-625" r="0" b="-625"/>
            </a:stretch>
          </a:blipFill>
        </p:spPr>
      </p:sp>
      <p:sp>
        <p:nvSpPr>
          <p:cNvPr name="Freeform 9" id="9"/>
          <p:cNvSpPr/>
          <p:nvPr/>
        </p:nvSpPr>
        <p:spPr>
          <a:xfrm flipH="false" flipV="false" rot="0">
            <a:off x="12531962" y="3893284"/>
            <a:ext cx="4476892" cy="5030063"/>
          </a:xfrm>
          <a:custGeom>
            <a:avLst/>
            <a:gdLst/>
            <a:ahLst/>
            <a:cxnLst/>
            <a:rect r="r" b="b" t="t" l="l"/>
            <a:pathLst>
              <a:path h="5030063" w="4476892">
                <a:moveTo>
                  <a:pt x="0" y="0"/>
                </a:moveTo>
                <a:lnTo>
                  <a:pt x="4476892" y="0"/>
                </a:lnTo>
                <a:lnTo>
                  <a:pt x="4476892" y="5030063"/>
                </a:lnTo>
                <a:lnTo>
                  <a:pt x="0" y="5030063"/>
                </a:lnTo>
                <a:lnTo>
                  <a:pt x="0" y="0"/>
                </a:lnTo>
                <a:close/>
              </a:path>
            </a:pathLst>
          </a:custGeom>
          <a:blipFill>
            <a:blip r:embed="rId11"/>
            <a:stretch>
              <a:fillRect l="0" t="0" r="-3433" b="0"/>
            </a:stretch>
          </a:blipFill>
        </p:spPr>
      </p:sp>
      <p:sp>
        <p:nvSpPr>
          <p:cNvPr name="Freeform 10" id="10"/>
          <p:cNvSpPr/>
          <p:nvPr/>
        </p:nvSpPr>
        <p:spPr>
          <a:xfrm flipH="false" flipV="false" rot="-4367330">
            <a:off x="9403427" y="3569213"/>
            <a:ext cx="1352959" cy="382211"/>
          </a:xfrm>
          <a:custGeom>
            <a:avLst/>
            <a:gdLst/>
            <a:ahLst/>
            <a:cxnLst/>
            <a:rect r="r" b="b" t="t" l="l"/>
            <a:pathLst>
              <a:path h="382211" w="1352959">
                <a:moveTo>
                  <a:pt x="0" y="0"/>
                </a:moveTo>
                <a:lnTo>
                  <a:pt x="1352959" y="0"/>
                </a:lnTo>
                <a:lnTo>
                  <a:pt x="1352959" y="382211"/>
                </a:lnTo>
                <a:lnTo>
                  <a:pt x="0" y="38221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false" rot="3093581">
            <a:off x="11245705" y="3516702"/>
            <a:ext cx="1357560" cy="383511"/>
          </a:xfrm>
          <a:custGeom>
            <a:avLst/>
            <a:gdLst/>
            <a:ahLst/>
            <a:cxnLst/>
            <a:rect r="r" b="b" t="t" l="l"/>
            <a:pathLst>
              <a:path h="383511" w="1357560">
                <a:moveTo>
                  <a:pt x="1357560" y="0"/>
                </a:moveTo>
                <a:lnTo>
                  <a:pt x="0" y="0"/>
                </a:lnTo>
                <a:lnTo>
                  <a:pt x="0" y="383511"/>
                </a:lnTo>
                <a:lnTo>
                  <a:pt x="1357560" y="383511"/>
                </a:lnTo>
                <a:lnTo>
                  <a:pt x="135756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2" id="12"/>
          <p:cNvGrpSpPr/>
          <p:nvPr/>
        </p:nvGrpSpPr>
        <p:grpSpPr>
          <a:xfrm rot="0">
            <a:off x="1028700" y="230955"/>
            <a:ext cx="6901950" cy="3055353"/>
            <a:chOff x="0" y="0"/>
            <a:chExt cx="1817798" cy="804702"/>
          </a:xfrm>
        </p:grpSpPr>
        <p:sp>
          <p:nvSpPr>
            <p:cNvPr name="Freeform 13" id="13"/>
            <p:cNvSpPr/>
            <p:nvPr/>
          </p:nvSpPr>
          <p:spPr>
            <a:xfrm flipH="false" flipV="false" rot="0">
              <a:off x="0" y="0"/>
              <a:ext cx="1817798" cy="804702"/>
            </a:xfrm>
            <a:custGeom>
              <a:avLst/>
              <a:gdLst/>
              <a:ahLst/>
              <a:cxnLst/>
              <a:rect r="r" b="b" t="t" l="l"/>
              <a:pathLst>
                <a:path h="804702" w="1817798">
                  <a:moveTo>
                    <a:pt x="1614598" y="0"/>
                  </a:moveTo>
                  <a:cubicBezTo>
                    <a:pt x="1726822" y="0"/>
                    <a:pt x="1817798" y="180139"/>
                    <a:pt x="1817798" y="402351"/>
                  </a:cubicBezTo>
                  <a:cubicBezTo>
                    <a:pt x="1817798" y="624563"/>
                    <a:pt x="1726822" y="804702"/>
                    <a:pt x="1614598" y="804702"/>
                  </a:cubicBezTo>
                  <a:lnTo>
                    <a:pt x="203200" y="804702"/>
                  </a:lnTo>
                  <a:cubicBezTo>
                    <a:pt x="90976" y="804702"/>
                    <a:pt x="0" y="624563"/>
                    <a:pt x="0" y="402351"/>
                  </a:cubicBezTo>
                  <a:cubicBezTo>
                    <a:pt x="0" y="180139"/>
                    <a:pt x="90976" y="0"/>
                    <a:pt x="203200" y="0"/>
                  </a:cubicBezTo>
                  <a:close/>
                </a:path>
              </a:pathLst>
            </a:custGeom>
            <a:solidFill>
              <a:srgbClr val="C1FF72"/>
            </a:solidFill>
          </p:spPr>
        </p:sp>
        <p:sp>
          <p:nvSpPr>
            <p:cNvPr name="TextBox 14" id="14"/>
            <p:cNvSpPr txBox="true"/>
            <p:nvPr/>
          </p:nvSpPr>
          <p:spPr>
            <a:xfrm>
              <a:off x="0" y="-38100"/>
              <a:ext cx="1817798" cy="842802"/>
            </a:xfrm>
            <a:prstGeom prst="rect">
              <a:avLst/>
            </a:prstGeom>
          </p:spPr>
          <p:txBody>
            <a:bodyPr anchor="ctr" rtlCol="false" tIns="50800" lIns="50800" bIns="50800" rIns="50800"/>
            <a:lstStyle/>
            <a:p>
              <a:pPr algn="ctr" marL="0" indent="0" lvl="0">
                <a:lnSpc>
                  <a:spcPts val="3592"/>
                </a:lnSpc>
                <a:spcBef>
                  <a:spcPct val="0"/>
                </a:spcBef>
              </a:pPr>
              <a:r>
                <a:rPr lang="en-US" sz="2603" spc="255">
                  <a:solidFill>
                    <a:srgbClr val="000000"/>
                  </a:solidFill>
                  <a:latin typeface="DM Sans Bold"/>
                </a:rPr>
                <a:t>Crafting a data repository within the framework of PostgreSQL and building tables for both Credit Card Transaction and Customer Information data within the database.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666997" y="-4833750"/>
            <a:ext cx="7429281" cy="7623329"/>
          </a:xfrm>
          <a:custGeom>
            <a:avLst/>
            <a:gdLst/>
            <a:ahLst/>
            <a:cxnLst/>
            <a:rect r="r" b="b" t="t" l="l"/>
            <a:pathLst>
              <a:path h="7623329" w="7429281">
                <a:moveTo>
                  <a:pt x="0" y="0"/>
                </a:moveTo>
                <a:lnTo>
                  <a:pt x="7429281" y="0"/>
                </a:lnTo>
                <a:lnTo>
                  <a:pt x="7429281" y="7623330"/>
                </a:lnTo>
                <a:lnTo>
                  <a:pt x="0" y="7623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069384" y="6345235"/>
            <a:ext cx="7846966" cy="8051924"/>
          </a:xfrm>
          <a:custGeom>
            <a:avLst/>
            <a:gdLst/>
            <a:ahLst/>
            <a:cxnLst/>
            <a:rect r="r" b="b" t="t" l="l"/>
            <a:pathLst>
              <a:path h="8051924" w="7846966">
                <a:moveTo>
                  <a:pt x="0" y="0"/>
                </a:moveTo>
                <a:lnTo>
                  <a:pt x="7846966" y="0"/>
                </a:lnTo>
                <a:lnTo>
                  <a:pt x="7846966" y="8051924"/>
                </a:lnTo>
                <a:lnTo>
                  <a:pt x="0" y="805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510730">
            <a:off x="6408507" y="3606418"/>
            <a:ext cx="1684367" cy="475834"/>
          </a:xfrm>
          <a:custGeom>
            <a:avLst/>
            <a:gdLst/>
            <a:ahLst/>
            <a:cxnLst/>
            <a:rect r="r" b="b" t="t" l="l"/>
            <a:pathLst>
              <a:path h="475834" w="1684367">
                <a:moveTo>
                  <a:pt x="0" y="0"/>
                </a:moveTo>
                <a:lnTo>
                  <a:pt x="1684366" y="0"/>
                </a:lnTo>
                <a:lnTo>
                  <a:pt x="1684366" y="475833"/>
                </a:lnTo>
                <a:lnTo>
                  <a:pt x="0" y="4758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8370238" y="2186301"/>
            <a:ext cx="6296760" cy="6428552"/>
          </a:xfrm>
          <a:custGeom>
            <a:avLst/>
            <a:gdLst/>
            <a:ahLst/>
            <a:cxnLst/>
            <a:rect r="r" b="b" t="t" l="l"/>
            <a:pathLst>
              <a:path h="6428552" w="6296760">
                <a:moveTo>
                  <a:pt x="0" y="0"/>
                </a:moveTo>
                <a:lnTo>
                  <a:pt x="6296759" y="0"/>
                </a:lnTo>
                <a:lnTo>
                  <a:pt x="6296759" y="6428553"/>
                </a:lnTo>
                <a:lnTo>
                  <a:pt x="0" y="6428553"/>
                </a:lnTo>
                <a:lnTo>
                  <a:pt x="0" y="0"/>
                </a:lnTo>
                <a:close/>
              </a:path>
            </a:pathLst>
          </a:custGeom>
          <a:blipFill>
            <a:blip r:embed="rId11"/>
            <a:stretch>
              <a:fillRect l="0" t="0" r="0" b="0"/>
            </a:stretch>
          </a:blipFill>
        </p:spPr>
      </p:sp>
      <p:grpSp>
        <p:nvGrpSpPr>
          <p:cNvPr name="Group 9" id="9"/>
          <p:cNvGrpSpPr/>
          <p:nvPr/>
        </p:nvGrpSpPr>
        <p:grpSpPr>
          <a:xfrm rot="0">
            <a:off x="1028700" y="1028700"/>
            <a:ext cx="6901950" cy="1908125"/>
            <a:chOff x="0" y="0"/>
            <a:chExt cx="1817798" cy="502551"/>
          </a:xfrm>
        </p:grpSpPr>
        <p:sp>
          <p:nvSpPr>
            <p:cNvPr name="Freeform 10" id="10"/>
            <p:cNvSpPr/>
            <p:nvPr/>
          </p:nvSpPr>
          <p:spPr>
            <a:xfrm flipH="false" flipV="false" rot="0">
              <a:off x="0" y="0"/>
              <a:ext cx="1817798" cy="502551"/>
            </a:xfrm>
            <a:custGeom>
              <a:avLst/>
              <a:gdLst/>
              <a:ahLst/>
              <a:cxnLst/>
              <a:rect r="r" b="b" t="t" l="l"/>
              <a:pathLst>
                <a:path h="502551" w="1817798">
                  <a:moveTo>
                    <a:pt x="1614598" y="0"/>
                  </a:moveTo>
                  <a:cubicBezTo>
                    <a:pt x="1726822" y="0"/>
                    <a:pt x="1817798" y="112500"/>
                    <a:pt x="1817798" y="251276"/>
                  </a:cubicBezTo>
                  <a:cubicBezTo>
                    <a:pt x="1817798" y="390052"/>
                    <a:pt x="1726822" y="502551"/>
                    <a:pt x="1614598" y="502551"/>
                  </a:cubicBezTo>
                  <a:lnTo>
                    <a:pt x="203200" y="502551"/>
                  </a:lnTo>
                  <a:cubicBezTo>
                    <a:pt x="90976" y="502551"/>
                    <a:pt x="0" y="390052"/>
                    <a:pt x="0" y="251276"/>
                  </a:cubicBezTo>
                  <a:cubicBezTo>
                    <a:pt x="0" y="112500"/>
                    <a:pt x="90976" y="0"/>
                    <a:pt x="203200" y="0"/>
                  </a:cubicBezTo>
                  <a:close/>
                </a:path>
              </a:pathLst>
            </a:custGeom>
            <a:solidFill>
              <a:srgbClr val="C1FF72"/>
            </a:solidFill>
          </p:spPr>
        </p:sp>
        <p:sp>
          <p:nvSpPr>
            <p:cNvPr name="TextBox 11" id="11"/>
            <p:cNvSpPr txBox="true"/>
            <p:nvPr/>
          </p:nvSpPr>
          <p:spPr>
            <a:xfrm>
              <a:off x="0" y="-38100"/>
              <a:ext cx="1817798" cy="540651"/>
            </a:xfrm>
            <a:prstGeom prst="rect">
              <a:avLst/>
            </a:prstGeom>
          </p:spPr>
          <p:txBody>
            <a:bodyPr anchor="ctr" rtlCol="false" tIns="50800" lIns="50800" bIns="50800" rIns="50800"/>
            <a:lstStyle/>
            <a:p>
              <a:pPr algn="ctr" marL="0" indent="0" lvl="0">
                <a:lnSpc>
                  <a:spcPts val="3592"/>
                </a:lnSpc>
                <a:spcBef>
                  <a:spcPct val="0"/>
                </a:spcBef>
              </a:pPr>
              <a:r>
                <a:rPr lang="en-US" sz="2603" spc="255">
                  <a:solidFill>
                    <a:srgbClr val="000000"/>
                  </a:solidFill>
                  <a:latin typeface="DM Sans Bold"/>
                </a:rPr>
                <a:t>Bringing raw csv data into the PostgreSQL database by slotting it into the tables that have created.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DAGF137qwGs</dc:identifier>
  <dcterms:modified xsi:type="dcterms:W3CDTF">2011-08-01T06:04:30Z</dcterms:modified>
  <cp:revision>1</cp:revision>
  <dc:title>Copy of Business 2024 Annual Report Presentation</dc:title>
</cp:coreProperties>
</file>