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70" r:id="rId5"/>
    <p:sldId id="271" r:id="rId6"/>
    <p:sldId id="272" r:id="rId7"/>
    <p:sldId id="265" r:id="rId8"/>
    <p:sldId id="273" r:id="rId9"/>
    <p:sldId id="274" r:id="rId10"/>
    <p:sldId id="275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 cap="rnd">
              <a:noFill/>
              <a:round/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ltUpDiag">
                <a:fgClr>
                  <a:srgbClr val="FF6600"/>
                </a:fgClr>
                <a:bgClr>
                  <a:schemeClr val="bg1"/>
                </a:bgClr>
              </a:patt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DEC6-477C-830B-710748D65D26}"/>
              </c:ext>
            </c:extLst>
          </c:dPt>
          <c:dPt>
            <c:idx val="5"/>
            <c:invertIfNegative val="0"/>
            <c:bubble3D val="0"/>
            <c:spPr>
              <a:pattFill prst="ltUpDiag">
                <a:fgClr>
                  <a:srgbClr val="FF6600"/>
                </a:fgClr>
                <a:bgClr>
                  <a:schemeClr val="bg1"/>
                </a:bgClr>
              </a:patt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>
                      <a:solidFill>
                        <a:srgbClr val="FF6600"/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B42-4D07-83B4-D10C63A65F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3"/>
        <c:axId val="1858482032"/>
        <c:axId val="1858483120"/>
      </c:barChart>
      <c:catAx>
        <c:axId val="185848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8483120"/>
        <c:crosses val="autoZero"/>
        <c:auto val="1"/>
        <c:lblAlgn val="ctr"/>
        <c:lblOffset val="100"/>
        <c:noMultiLvlLbl val="0"/>
      </c:catAx>
      <c:valAx>
        <c:axId val="18584831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85848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 cap="rnd">
              <a:noFill/>
              <a:round/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ltUpDiag">
                <a:fgClr>
                  <a:srgbClr val="FF6600"/>
                </a:fgClr>
                <a:bgClr>
                  <a:schemeClr val="bg1"/>
                </a:bgClr>
              </a:patt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DEC6-477C-830B-710748D65D26}"/>
              </c:ext>
            </c:extLst>
          </c:dPt>
          <c:dPt>
            <c:idx val="5"/>
            <c:invertIfNegative val="0"/>
            <c:bubble3D val="0"/>
            <c:spPr>
              <a:pattFill prst="ltUpDiag">
                <a:fgClr>
                  <a:srgbClr val="FF6600"/>
                </a:fgClr>
                <a:bgClr>
                  <a:schemeClr val="bg1"/>
                </a:bgClr>
              </a:patt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>
                      <a:solidFill>
                        <a:srgbClr val="FF6600"/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B42-4D07-83B4-D10C63A65F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3</c:v>
                </c:pt>
              </c:numCache>
            </c:numRef>
          </c:cat>
          <c:val>
            <c:numRef>
              <c:f>Sheet1!$B$2</c:f>
              <c:numCache>
                <c:formatCode>0%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3"/>
        <c:axId val="1858482032"/>
        <c:axId val="1858483120"/>
      </c:barChart>
      <c:catAx>
        <c:axId val="185848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8483120"/>
        <c:crosses val="autoZero"/>
        <c:auto val="1"/>
        <c:lblAlgn val="ctr"/>
        <c:lblOffset val="100"/>
        <c:noMultiLvlLbl val="0"/>
      </c:catAx>
      <c:valAx>
        <c:axId val="18584831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85848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 cap="rnd">
              <a:noFill/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tUpDiag">
                <a:fgClr>
                  <a:srgbClr val="FF6600"/>
                </a:fgClr>
                <a:bgClr>
                  <a:schemeClr val="bg1"/>
                </a:bgClr>
              </a:patt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9AC9-47BD-B24F-9BC69CBFB5F3}"/>
              </c:ext>
            </c:extLst>
          </c:dPt>
          <c:dPt>
            <c:idx val="3"/>
            <c:invertIfNegative val="0"/>
            <c:bubble3D val="0"/>
            <c:spPr>
              <a:pattFill prst="ltUpDiag">
                <a:fgClr>
                  <a:srgbClr val="FF6600"/>
                </a:fgClr>
                <a:bgClr>
                  <a:schemeClr val="bg1"/>
                </a:bgClr>
              </a:patt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DEC6-477C-830B-710748D65D26}"/>
              </c:ext>
            </c:extLst>
          </c:dPt>
          <c:dPt>
            <c:idx val="5"/>
            <c:invertIfNegative val="0"/>
            <c:bubble3D val="0"/>
            <c:spPr>
              <a:pattFill prst="ltUpDiag">
                <a:fgClr>
                  <a:srgbClr val="FF6600"/>
                </a:fgClr>
                <a:bgClr>
                  <a:schemeClr val="bg1"/>
                </a:bgClr>
              </a:patt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>
                      <a:solidFill>
                        <a:srgbClr val="FF6600"/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B42-4D07-83B4-D10C63A65F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3</c:v>
                </c:pt>
              </c:numCache>
            </c:numRef>
          </c:cat>
          <c:val>
            <c:numRef>
              <c:f>Sheet1!$B$2</c:f>
              <c:numCache>
                <c:formatCode>0%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3"/>
        <c:axId val="1858482032"/>
        <c:axId val="1858483120"/>
      </c:barChart>
      <c:catAx>
        <c:axId val="185848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8483120"/>
        <c:crosses val="autoZero"/>
        <c:auto val="1"/>
        <c:lblAlgn val="ctr"/>
        <c:lblOffset val="100"/>
        <c:noMultiLvlLbl val="0"/>
      </c:catAx>
      <c:valAx>
        <c:axId val="18584831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85848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9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2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4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7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6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6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7DA66D3-984E-4D39-8E60-17BFA0BB8E2B}"/>
              </a:ext>
            </a:extLst>
          </p:cNvPr>
          <p:cNvGrpSpPr/>
          <p:nvPr/>
        </p:nvGrpSpPr>
        <p:grpSpPr>
          <a:xfrm>
            <a:off x="4318875" y="2472906"/>
            <a:ext cx="3659901" cy="873544"/>
            <a:chOff x="4318875" y="2472906"/>
            <a:chExt cx="3659901" cy="873544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4369677" y="2669381"/>
              <a:ext cx="3558297" cy="67706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318875" y="2612231"/>
              <a:ext cx="3551949" cy="67706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kern="0" dirty="0">
                  <a:ln>
                    <a:solidFill>
                      <a:sysClr val="window" lastClr="FFFFFF">
                        <a:lumMod val="85000"/>
                        <a:alpha val="30000"/>
                      </a:sysClr>
                    </a:solidFill>
                  </a:ln>
                  <a:solidFill>
                    <a:sysClr val="window" lastClr="FFFFFF">
                      <a:lumMod val="95000"/>
                    </a:sysClr>
                  </a:solidFill>
                  <a:ea typeface="나눔바른고딕" pitchFamily="50" charset="-127"/>
                </a:rPr>
                <a:t>‘</a:t>
              </a:r>
              <a:r>
                <a:rPr lang="ko-KR" altLang="en-US" sz="2400" b="1" kern="0" dirty="0">
                  <a:ln>
                    <a:solidFill>
                      <a:sysClr val="window" lastClr="FFFFFF">
                        <a:lumMod val="85000"/>
                        <a:alpha val="30000"/>
                      </a:sysClr>
                    </a:solidFill>
                  </a:ln>
                  <a:solidFill>
                    <a:srgbClr val="FF6600"/>
                  </a:solidFill>
                  <a:ea typeface="나눔바른고딕" pitchFamily="50" charset="-127"/>
                </a:rPr>
                <a:t>나</a:t>
              </a:r>
              <a:r>
                <a:rPr lang="en-US" altLang="ko-KR" sz="2400" b="1" kern="0" dirty="0">
                  <a:ln>
                    <a:solidFill>
                      <a:sysClr val="window" lastClr="FFFFFF">
                        <a:lumMod val="85000"/>
                        <a:alpha val="30000"/>
                      </a:sysClr>
                    </a:solidFill>
                  </a:ln>
                  <a:solidFill>
                    <a:sysClr val="window" lastClr="FFFFFF">
                      <a:lumMod val="95000"/>
                    </a:sysClr>
                  </a:solidFill>
                  <a:ea typeface="나눔바른고딕" pitchFamily="50" charset="-127"/>
                </a:rPr>
                <a:t>’</a:t>
              </a:r>
              <a:r>
                <a:rPr lang="ko-KR" altLang="en-US" sz="2400" b="1" kern="0" dirty="0">
                  <a:ln>
                    <a:solidFill>
                      <a:sysClr val="window" lastClr="FFFFFF">
                        <a:lumMod val="85000"/>
                        <a:alpha val="30000"/>
                      </a:sysClr>
                    </a:solidFill>
                  </a:ln>
                  <a:solidFill>
                    <a:sysClr val="window" lastClr="FFFFFF">
                      <a:lumMod val="95000"/>
                    </a:sysClr>
                  </a:solidFill>
                  <a:ea typeface="나눔바른고딕" pitchFamily="50" charset="-127"/>
                </a:rPr>
                <a:t>를 소개하다</a:t>
              </a: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7662297" y="2472906"/>
              <a:ext cx="316479" cy="392949"/>
            </a:xfrm>
            <a:custGeom>
              <a:avLst/>
              <a:gdLst>
                <a:gd name="connsiteX0" fmla="*/ 112847 w 682479"/>
                <a:gd name="connsiteY0" fmla="*/ 0 h 847385"/>
                <a:gd name="connsiteX1" fmla="*/ 569632 w 682479"/>
                <a:gd name="connsiteY1" fmla="*/ 0 h 847385"/>
                <a:gd name="connsiteX2" fmla="*/ 682479 w 682479"/>
                <a:gd name="connsiteY2" fmla="*/ 112847 h 847385"/>
                <a:gd name="connsiteX3" fmla="*/ 682479 w 682479"/>
                <a:gd name="connsiteY3" fmla="*/ 564222 h 847385"/>
                <a:gd name="connsiteX4" fmla="*/ 569632 w 682479"/>
                <a:gd name="connsiteY4" fmla="*/ 677069 h 847385"/>
                <a:gd name="connsiteX5" fmla="*/ 383870 w 682479"/>
                <a:gd name="connsiteY5" fmla="*/ 677069 h 847385"/>
                <a:gd name="connsiteX6" fmla="*/ 192014 w 682479"/>
                <a:gd name="connsiteY6" fmla="*/ 847385 h 847385"/>
                <a:gd name="connsiteX7" fmla="*/ 226964 w 682479"/>
                <a:gd name="connsiteY7" fmla="*/ 677069 h 847385"/>
                <a:gd name="connsiteX8" fmla="*/ 112847 w 682479"/>
                <a:gd name="connsiteY8" fmla="*/ 677069 h 847385"/>
                <a:gd name="connsiteX9" fmla="*/ 0 w 682479"/>
                <a:gd name="connsiteY9" fmla="*/ 564222 h 847385"/>
                <a:gd name="connsiteX10" fmla="*/ 0 w 682479"/>
                <a:gd name="connsiteY10" fmla="*/ 112847 h 847385"/>
                <a:gd name="connsiteX11" fmla="*/ 112847 w 682479"/>
                <a:gd name="connsiteY11" fmla="*/ 0 h 84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479" h="847385">
                  <a:moveTo>
                    <a:pt x="112847" y="0"/>
                  </a:moveTo>
                  <a:lnTo>
                    <a:pt x="569632" y="0"/>
                  </a:lnTo>
                  <a:cubicBezTo>
                    <a:pt x="631956" y="0"/>
                    <a:pt x="682479" y="50523"/>
                    <a:pt x="682479" y="112847"/>
                  </a:cubicBezTo>
                  <a:lnTo>
                    <a:pt x="682479" y="564222"/>
                  </a:lnTo>
                  <a:cubicBezTo>
                    <a:pt x="682479" y="626546"/>
                    <a:pt x="631956" y="677069"/>
                    <a:pt x="569632" y="677069"/>
                  </a:cubicBezTo>
                  <a:lnTo>
                    <a:pt x="383870" y="677069"/>
                  </a:lnTo>
                  <a:lnTo>
                    <a:pt x="192014" y="847385"/>
                  </a:lnTo>
                  <a:lnTo>
                    <a:pt x="226964" y="677069"/>
                  </a:lnTo>
                  <a:lnTo>
                    <a:pt x="112847" y="677069"/>
                  </a:lnTo>
                  <a:cubicBezTo>
                    <a:pt x="50523" y="677069"/>
                    <a:pt x="0" y="626546"/>
                    <a:pt x="0" y="564222"/>
                  </a:cubicBezTo>
                  <a:lnTo>
                    <a:pt x="0" y="112847"/>
                  </a:lnTo>
                  <a:cubicBezTo>
                    <a:pt x="0" y="50523"/>
                    <a:pt x="50523" y="0"/>
                    <a:pt x="112847" y="0"/>
                  </a:cubicBezTo>
                  <a:close/>
                </a:path>
              </a:pathLst>
            </a:custGeom>
            <a:solidFill>
              <a:srgbClr val="FF66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A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6F029CE-C226-4C52-9D19-E497BA570DF9}"/>
              </a:ext>
            </a:extLst>
          </p:cNvPr>
          <p:cNvSpPr txBox="1"/>
          <p:nvPr/>
        </p:nvSpPr>
        <p:spPr>
          <a:xfrm>
            <a:off x="4771543" y="351155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FF6600"/>
                </a:solidFill>
                <a:ea typeface="나눔바른고딕" pitchFamily="50" charset="-127"/>
              </a:rPr>
              <a:t>이광훈</a:t>
            </a:r>
            <a:r>
              <a:rPr kumimoji="0" lang="en-US" altLang="ko-KR" sz="1400" b="1" i="0" u="none" strike="noStrike" kern="0" cap="none" spc="0" normalizeH="0" baseline="0" noProof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그는 누구 인가</a:t>
            </a:r>
            <a:r>
              <a:rPr kumimoji="0" lang="en-US" altLang="ko-KR" sz="1400" b="1" i="0" u="none" strike="noStrike" kern="0" cap="none" spc="0" normalizeH="0" baseline="0" noProof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06324-0DFF-4FE8-BBFB-4FF61DECF77C}"/>
              </a:ext>
            </a:extLst>
          </p:cNvPr>
          <p:cNvSpPr txBox="1"/>
          <p:nvPr/>
        </p:nvSpPr>
        <p:spPr>
          <a:xfrm>
            <a:off x="7248525" y="6237312"/>
            <a:ext cx="459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코오롱 </a:t>
            </a:r>
            <a:r>
              <a:rPr lang="ko-KR" altLang="en-US" sz="14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베니트</a:t>
            </a:r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ITS</a:t>
            </a:r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사업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부 </a:t>
            </a:r>
            <a:r>
              <a:rPr lang="en-US" altLang="ko-KR" sz="14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SmartWork</a:t>
            </a:r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팀 인턴 이광훈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30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진행한 프로젝트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6319E8-09F9-4599-B476-E3D0EFEA2A7D}"/>
              </a:ext>
            </a:extLst>
          </p:cNvPr>
          <p:cNvSpPr/>
          <p:nvPr/>
        </p:nvSpPr>
        <p:spPr>
          <a:xfrm>
            <a:off x="880640" y="1777660"/>
            <a:ext cx="3009900" cy="24294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E6C66B-9C58-4180-8A64-01455969E08C}"/>
              </a:ext>
            </a:extLst>
          </p:cNvPr>
          <p:cNvSpPr/>
          <p:nvPr/>
        </p:nvSpPr>
        <p:spPr>
          <a:xfrm>
            <a:off x="4612946" y="1749403"/>
            <a:ext cx="3009900" cy="24294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7BF50FB-8B30-494C-B975-CDA6EC36DCC8}"/>
              </a:ext>
            </a:extLst>
          </p:cNvPr>
          <p:cNvSpPr/>
          <p:nvPr/>
        </p:nvSpPr>
        <p:spPr>
          <a:xfrm>
            <a:off x="749511" y="4557438"/>
            <a:ext cx="3272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제주 관광지 소개 웹 사이트 제작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A289642-E0AB-480B-8FCC-B0501582C1A8}"/>
              </a:ext>
            </a:extLst>
          </p:cNvPr>
          <p:cNvSpPr/>
          <p:nvPr/>
        </p:nvSpPr>
        <p:spPr>
          <a:xfrm>
            <a:off x="4133968" y="4599666"/>
            <a:ext cx="3967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교내 전력 사용량 예측 및 열 병합 발전 스케줄링 웹 서비스 제작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06A9A84-562C-498F-8043-9171D7A35FDF}"/>
              </a:ext>
            </a:extLst>
          </p:cNvPr>
          <p:cNvSpPr txBox="1"/>
          <p:nvPr/>
        </p:nvSpPr>
        <p:spPr>
          <a:xfrm>
            <a:off x="1349422" y="4929868"/>
            <a:ext cx="207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HTML, CSS, JavaScript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Heroku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에 배포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CF6C8C5-5191-4424-A7EA-87BFE2D1CDCA}"/>
              </a:ext>
            </a:extLst>
          </p:cNvPr>
          <p:cNvGrpSpPr/>
          <p:nvPr/>
        </p:nvGrpSpPr>
        <p:grpSpPr>
          <a:xfrm>
            <a:off x="8690256" y="2407201"/>
            <a:ext cx="2497295" cy="583855"/>
            <a:chOff x="4890616" y="4591314"/>
            <a:chExt cx="2497295" cy="583855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FDC2529B-0BBC-4DE5-A5B1-1750B115BCEA}"/>
                </a:ext>
              </a:extLst>
            </p:cNvPr>
            <p:cNvSpPr/>
            <p:nvPr/>
          </p:nvSpPr>
          <p:spPr>
            <a:xfrm>
              <a:off x="5099987" y="4591314"/>
              <a:ext cx="20785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도서 쇼핑몰 제작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9166627-B301-463C-AFB3-C18AF0809422}"/>
                </a:ext>
              </a:extLst>
            </p:cNvPr>
            <p:cNvSpPr txBox="1"/>
            <p:nvPr/>
          </p:nvSpPr>
          <p:spPr>
            <a:xfrm>
              <a:off x="4890616" y="4928948"/>
              <a:ext cx="24972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JAVA(Spring), JSP, Oracle, </a:t>
              </a:r>
              <a:r>
                <a:rPr lang="en-US" altLang="ko-KR" sz="1000" dirty="0" err="1">
                  <a:solidFill>
                    <a:schemeClr val="bg1">
                      <a:lumMod val="50000"/>
                    </a:schemeClr>
                  </a:solidFill>
                </a:rPr>
                <a:t>Mybatis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A23AE294-8BB7-4B6E-8B39-3B5B9DD510EF}"/>
              </a:ext>
            </a:extLst>
          </p:cNvPr>
          <p:cNvSpPr txBox="1"/>
          <p:nvPr/>
        </p:nvSpPr>
        <p:spPr>
          <a:xfrm>
            <a:off x="4860559" y="5220130"/>
            <a:ext cx="2514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Python(Flask), Vue.js, Bootstrap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Docker,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Mysql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예측모델 개발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sklearn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BE6765B-D1F4-421D-A92B-1917C3DF6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9642" y="1732961"/>
            <a:ext cx="3023204" cy="244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940B9E9-F797-4616-A714-4CF760B5E9E2}"/>
              </a:ext>
            </a:extLst>
          </p:cNvPr>
          <p:cNvGrpSpPr/>
          <p:nvPr/>
        </p:nvGrpSpPr>
        <p:grpSpPr>
          <a:xfrm>
            <a:off x="5462411" y="3991652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4FF50181-FD38-495B-97FE-91C5C1B9ADC3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02" name="모서리가 둥근 직사각형 93">
              <a:extLst>
                <a:ext uri="{FF2B5EF4-FFF2-40B4-BE49-F238E27FC236}">
                  <a16:creationId xmlns:a16="http://schemas.microsoft.com/office/drawing/2014/main" id="{ADDC6235-FE4D-4D93-BF84-7A1E417DC8D5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PROJECT 2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E80FDB0B-5010-443E-8D22-FDEC4C703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640" y="1777660"/>
            <a:ext cx="3009900" cy="2429469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41526B54-F5DF-45B3-9318-DDCADA9421B3}"/>
              </a:ext>
            </a:extLst>
          </p:cNvPr>
          <p:cNvGrpSpPr/>
          <p:nvPr/>
        </p:nvGrpSpPr>
        <p:grpSpPr>
          <a:xfrm>
            <a:off x="1730105" y="4019909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B1A307DD-47B5-418B-B507-79B1B83692A6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86" name="모서리가 둥근 직사각형 93">
              <a:extLst>
                <a:ext uri="{FF2B5EF4-FFF2-40B4-BE49-F238E27FC236}">
                  <a16:creationId xmlns:a16="http://schemas.microsoft.com/office/drawing/2014/main" id="{D8B68475-BE21-4833-9AE9-E70230E7B491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PROJECT 1</a:t>
              </a: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07635673-E869-4337-A828-7B1C84183B35}"/>
              </a:ext>
            </a:extLst>
          </p:cNvPr>
          <p:cNvGrpSpPr/>
          <p:nvPr/>
        </p:nvGrpSpPr>
        <p:grpSpPr>
          <a:xfrm>
            <a:off x="8690256" y="3226800"/>
            <a:ext cx="2497295" cy="952136"/>
            <a:chOff x="4890615" y="4591314"/>
            <a:chExt cx="2497295" cy="952136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1CE80159-E602-4431-8025-4766395B3A6D}"/>
                </a:ext>
              </a:extLst>
            </p:cNvPr>
            <p:cNvSpPr/>
            <p:nvPr/>
          </p:nvSpPr>
          <p:spPr>
            <a:xfrm>
              <a:off x="5099987" y="4591314"/>
              <a:ext cx="20785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제주 전기차 충전소 정보 제공 웹 사이트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3D237D1-CA34-4C9A-9717-6D8268DB9F27}"/>
                </a:ext>
              </a:extLst>
            </p:cNvPr>
            <p:cNvSpPr txBox="1"/>
            <p:nvPr/>
          </p:nvSpPr>
          <p:spPr>
            <a:xfrm>
              <a:off x="4890615" y="5143340"/>
              <a:ext cx="24972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JAVA(Servlet), HTML, CSS, JavaScript, </a:t>
              </a:r>
              <a:r>
                <a:rPr lang="en-US" altLang="ko-KR" sz="1000" dirty="0" err="1">
                  <a:solidFill>
                    <a:schemeClr val="bg1">
                      <a:lumMod val="50000"/>
                    </a:schemeClr>
                  </a:solidFill>
                </a:rPr>
                <a:t>OpenAPI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50CF5801-3BD2-4C7D-9C9F-8912CE85B958}"/>
              </a:ext>
            </a:extLst>
          </p:cNvPr>
          <p:cNvGrpSpPr/>
          <p:nvPr/>
        </p:nvGrpSpPr>
        <p:grpSpPr>
          <a:xfrm>
            <a:off x="9297871" y="1732961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F164DA17-9D84-4088-8A31-653D0D7019A8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75" name="모서리가 둥근 직사각형 93">
              <a:extLst>
                <a:ext uri="{FF2B5EF4-FFF2-40B4-BE49-F238E27FC236}">
                  <a16:creationId xmlns:a16="http://schemas.microsoft.com/office/drawing/2014/main" id="{10CA9B62-29C1-4421-ABCA-05A37DB15FE1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ETC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87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0CEF27-59AC-4FF7-97D5-A36ACD4CA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1341" y="1594190"/>
            <a:ext cx="3088482" cy="411797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57A4ED0-CB6F-4FA8-8ACA-DA9A2C96E570}"/>
              </a:ext>
            </a:extLst>
          </p:cNvPr>
          <p:cNvGrpSpPr/>
          <p:nvPr/>
        </p:nvGrpSpPr>
        <p:grpSpPr>
          <a:xfrm>
            <a:off x="1407402" y="2361820"/>
            <a:ext cx="5748882" cy="2491686"/>
            <a:chOff x="1728387" y="1181894"/>
            <a:chExt cx="5748882" cy="249168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3EBD596-250B-4FCA-8B10-34A0F444CFF0}"/>
                </a:ext>
              </a:extLst>
            </p:cNvPr>
            <p:cNvSpPr/>
            <p:nvPr/>
          </p:nvSpPr>
          <p:spPr>
            <a:xfrm>
              <a:off x="3151148" y="2473251"/>
              <a:ext cx="290335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solidFill>
                    <a:srgbClr val="FF6600"/>
                  </a:solidFill>
                </a:rPr>
                <a:t>“</a:t>
              </a:r>
              <a:r>
                <a:rPr lang="ko-KR" altLang="en-US" sz="7200" b="1" dirty="0">
                  <a:solidFill>
                    <a:srgbClr val="FF6600"/>
                  </a:solidFill>
                </a:rPr>
                <a:t>긍정</a:t>
              </a:r>
              <a:r>
                <a:rPr lang="en-US" altLang="ko-KR" sz="7200" b="1" dirty="0">
                  <a:solidFill>
                    <a:srgbClr val="FF6600"/>
                  </a:solidFill>
                </a:rPr>
                <a:t>”</a:t>
              </a:r>
              <a:endParaRPr lang="ko-KR" altLang="en-US" sz="7200" dirty="0">
                <a:solidFill>
                  <a:srgbClr val="FF6600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E4CE299-09E3-4297-8A53-60951C338912}"/>
                </a:ext>
              </a:extLst>
            </p:cNvPr>
            <p:cNvSpPr/>
            <p:nvPr/>
          </p:nvSpPr>
          <p:spPr>
            <a:xfrm>
              <a:off x="1728387" y="1181894"/>
              <a:ext cx="5748882" cy="896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4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그를 나타내는 </a:t>
              </a:r>
              <a:r>
                <a:rPr lang="en-US" altLang="ko-KR" sz="4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Keyword</a:t>
              </a:r>
            </a:p>
          </p:txBody>
        </p:sp>
      </p:grpSp>
      <p:sp>
        <p:nvSpPr>
          <p:cNvPr id="39" name="모서리가 둥근 직사각형 8">
            <a:extLst>
              <a:ext uri="{FF2B5EF4-FFF2-40B4-BE49-F238E27FC236}">
                <a16:creationId xmlns:a16="http://schemas.microsoft.com/office/drawing/2014/main" id="{FA2B0541-8084-4D28-B420-AF0E2A561858}"/>
              </a:ext>
            </a:extLst>
          </p:cNvPr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긍정의 힘</a:t>
            </a:r>
          </a:p>
        </p:txBody>
      </p:sp>
    </p:spTree>
    <p:extLst>
      <p:ext uri="{BB962C8B-B14F-4D97-AF65-F5344CB8AC3E}">
        <p14:creationId xmlns:p14="http://schemas.microsoft.com/office/powerpoint/2010/main" val="197739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간단한 신상정보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5453CCE-BA50-488A-AB91-15C1AC46BEC3}"/>
              </a:ext>
            </a:extLst>
          </p:cNvPr>
          <p:cNvGrpSpPr/>
          <p:nvPr/>
        </p:nvGrpSpPr>
        <p:grpSpPr>
          <a:xfrm>
            <a:off x="1034473" y="1088732"/>
            <a:ext cx="6137852" cy="5112563"/>
            <a:chOff x="329205" y="1388077"/>
            <a:chExt cx="4458819" cy="4561203"/>
          </a:xfrm>
        </p:grpSpPr>
        <p:pic>
          <p:nvPicPr>
            <p:cNvPr id="35" name="Picture 2" descr="http://webgrabber.clan.su/_ph/35/682751004.jpg">
              <a:extLst>
                <a:ext uri="{FF2B5EF4-FFF2-40B4-BE49-F238E27FC236}">
                  <a16:creationId xmlns:a16="http://schemas.microsoft.com/office/drawing/2014/main" id="{463DD654-C6A3-4073-B0EC-6AF64ECE5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05" y="1388077"/>
              <a:ext cx="4458819" cy="4561203"/>
            </a:xfrm>
            <a:prstGeom prst="rect">
              <a:avLst/>
            </a:prstGeom>
            <a:noFill/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1CCE83E-CF83-48AA-A0E4-56D57017F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282734">
              <a:off x="1195015" y="2045090"/>
              <a:ext cx="2661343" cy="3337110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30053E9-D476-4728-B15E-62F72556DD7B}"/>
              </a:ext>
            </a:extLst>
          </p:cNvPr>
          <p:cNvGrpSpPr/>
          <p:nvPr/>
        </p:nvGrpSpPr>
        <p:grpSpPr>
          <a:xfrm>
            <a:off x="7172325" y="2493186"/>
            <a:ext cx="3816424" cy="1871627"/>
            <a:chOff x="4788024" y="2637493"/>
            <a:chExt cx="3816424" cy="187162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B265288-DD26-463F-B8E2-E1533A61CF10}"/>
                </a:ext>
              </a:extLst>
            </p:cNvPr>
            <p:cNvGrpSpPr/>
            <p:nvPr/>
          </p:nvGrpSpPr>
          <p:grpSpPr>
            <a:xfrm>
              <a:off x="4788024" y="2637493"/>
              <a:ext cx="3816424" cy="307777"/>
              <a:chOff x="4860032" y="3097831"/>
              <a:chExt cx="3816424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ACC7AA6-D2D8-4716-9E02-50DA7FA68788}"/>
                  </a:ext>
                </a:extLst>
              </p:cNvPr>
              <p:cNvSpPr txBox="1"/>
              <p:nvPr/>
            </p:nvSpPr>
            <p:spPr>
              <a:xfrm>
                <a:off x="4860032" y="3097831"/>
                <a:ext cx="5670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n>
                      <a:solidFill>
                        <a:srgbClr val="FFC000">
                          <a:alpha val="30000"/>
                        </a:srgbClr>
                      </a:solidFill>
                    </a:ln>
                    <a:solidFill>
                      <a:srgbClr val="FF6600"/>
                    </a:solidFill>
                    <a:latin typeface="나눔바른고딕" pitchFamily="50" charset="-127"/>
                    <a:ea typeface="나눔바른고딕" pitchFamily="50" charset="-127"/>
                  </a:rPr>
                  <a:t>이름</a:t>
                </a:r>
                <a:endParaRPr lang="en-US" altLang="ko-KR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6600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86699C-2EDB-4279-9D95-D4210FAE20CB}"/>
                  </a:ext>
                </a:extLst>
              </p:cNvPr>
              <p:cNvSpPr txBox="1"/>
              <p:nvPr/>
            </p:nvSpPr>
            <p:spPr>
              <a:xfrm>
                <a:off x="5436096" y="3097831"/>
                <a:ext cx="3240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이광훈</a:t>
                </a:r>
                <a:r>
                  <a:rPr lang="en-US" altLang="ko-KR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 (</a:t>
                </a:r>
                <a:r>
                  <a:rPr lang="ko-KR" altLang="en-US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李光訓</a:t>
                </a:r>
                <a:r>
                  <a:rPr lang="en-US" altLang="ko-KR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43D336F-3695-4005-80E0-48850C0F2669}"/>
                </a:ext>
              </a:extLst>
            </p:cNvPr>
            <p:cNvGrpSpPr/>
            <p:nvPr/>
          </p:nvGrpSpPr>
          <p:grpSpPr>
            <a:xfrm>
              <a:off x="4788024" y="3086962"/>
              <a:ext cx="3816424" cy="307777"/>
              <a:chOff x="4860032" y="3385930"/>
              <a:chExt cx="3816424" cy="30777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1DBC6AF-2559-4544-9B8E-6E751614D5C2}"/>
                  </a:ext>
                </a:extLst>
              </p:cNvPr>
              <p:cNvSpPr txBox="1"/>
              <p:nvPr/>
            </p:nvSpPr>
            <p:spPr>
              <a:xfrm>
                <a:off x="4860032" y="3385930"/>
                <a:ext cx="5670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n>
                      <a:solidFill>
                        <a:srgbClr val="FFC000">
                          <a:alpha val="30000"/>
                        </a:srgbClr>
                      </a:solidFill>
                    </a:ln>
                    <a:solidFill>
                      <a:srgbClr val="FF6600"/>
                    </a:solidFill>
                    <a:ea typeface="나눔바른고딕" pitchFamily="50" charset="-127"/>
                  </a:rPr>
                  <a:t>나이</a:t>
                </a:r>
                <a:endParaRPr lang="en-US" altLang="ko-KR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6600"/>
                  </a:solidFill>
                  <a:ea typeface="나눔바른고딕" pitchFamily="50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1A4D4B-9DBD-443B-A3C0-AF9790D4B4CD}"/>
                  </a:ext>
                </a:extLst>
              </p:cNvPr>
              <p:cNvSpPr txBox="1"/>
              <p:nvPr/>
            </p:nvSpPr>
            <p:spPr>
              <a:xfrm>
                <a:off x="5436096" y="3385930"/>
                <a:ext cx="3240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만 </a:t>
                </a:r>
                <a:r>
                  <a:rPr lang="en-US" altLang="ko-KR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26</a:t>
                </a:r>
                <a:r>
                  <a:rPr lang="ko-KR" altLang="en-US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살</a:t>
                </a:r>
                <a:r>
                  <a:rPr lang="en-US" altLang="ko-KR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,</a:t>
                </a:r>
                <a:r>
                  <a:rPr lang="ko-KR" altLang="en-US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  </a:t>
                </a:r>
                <a:r>
                  <a:rPr lang="en-US" altLang="ko-KR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1995</a:t>
                </a:r>
                <a:r>
                  <a:rPr lang="ko-KR" altLang="en-US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년 </a:t>
                </a:r>
                <a:r>
                  <a:rPr lang="en-US" altLang="ko-KR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4</a:t>
                </a:r>
                <a:r>
                  <a:rPr lang="ko-KR" altLang="en-US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월 </a:t>
                </a:r>
                <a:r>
                  <a:rPr lang="en-US" altLang="ko-KR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7</a:t>
                </a:r>
                <a:r>
                  <a:rPr lang="ko-KR" altLang="en-US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일생 </a:t>
                </a:r>
                <a:endPara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4EDC99A-3D04-4E4E-9005-8E701E8065EC}"/>
                </a:ext>
              </a:extLst>
            </p:cNvPr>
            <p:cNvGrpSpPr/>
            <p:nvPr/>
          </p:nvGrpSpPr>
          <p:grpSpPr>
            <a:xfrm>
              <a:off x="4788024" y="3536431"/>
              <a:ext cx="3816424" cy="307777"/>
              <a:chOff x="4860032" y="3669465"/>
              <a:chExt cx="3816424" cy="30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1860BE-27D5-4126-862B-21BDCB86F3AA}"/>
                  </a:ext>
                </a:extLst>
              </p:cNvPr>
              <p:cNvSpPr txBox="1"/>
              <p:nvPr/>
            </p:nvSpPr>
            <p:spPr>
              <a:xfrm>
                <a:off x="4860032" y="3669465"/>
                <a:ext cx="5670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n>
                      <a:solidFill>
                        <a:srgbClr val="FFC000">
                          <a:alpha val="30000"/>
                        </a:srgbClr>
                      </a:solidFill>
                    </a:ln>
                    <a:solidFill>
                      <a:srgbClr val="FF6600"/>
                    </a:solidFill>
                    <a:ea typeface="나눔바른고딕" pitchFamily="50" charset="-127"/>
                  </a:rPr>
                  <a:t>주소</a:t>
                </a:r>
                <a:endParaRPr lang="en-US" altLang="ko-KR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6600"/>
                  </a:solidFill>
                  <a:ea typeface="나눔바른고딕" pitchFamily="50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B3BCBE1-C016-4E5F-8052-0F840062016B}"/>
                  </a:ext>
                </a:extLst>
              </p:cNvPr>
              <p:cNvSpPr txBox="1"/>
              <p:nvPr/>
            </p:nvSpPr>
            <p:spPr>
              <a:xfrm>
                <a:off x="5436096" y="3669465"/>
                <a:ext cx="3240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서울시 강북구 우이동</a:t>
                </a:r>
                <a:endPara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13FE7D9-9B0A-43A0-BCAF-7793ED97D4EE}"/>
                </a:ext>
              </a:extLst>
            </p:cNvPr>
            <p:cNvGrpSpPr/>
            <p:nvPr/>
          </p:nvGrpSpPr>
          <p:grpSpPr>
            <a:xfrm>
              <a:off x="4788024" y="3985900"/>
              <a:ext cx="3816424" cy="523220"/>
              <a:chOff x="4860032" y="3956346"/>
              <a:chExt cx="3816424" cy="52322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737031-C327-4703-A092-5E5FC297FCA1}"/>
                  </a:ext>
                </a:extLst>
              </p:cNvPr>
              <p:cNvSpPr txBox="1"/>
              <p:nvPr/>
            </p:nvSpPr>
            <p:spPr>
              <a:xfrm>
                <a:off x="4860032" y="3956346"/>
                <a:ext cx="5670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n>
                      <a:solidFill>
                        <a:srgbClr val="FFC000">
                          <a:alpha val="30000"/>
                        </a:srgbClr>
                      </a:solidFill>
                    </a:ln>
                    <a:solidFill>
                      <a:srgbClr val="FF6600"/>
                    </a:solidFill>
                    <a:ea typeface="나눔바른고딕" pitchFamily="50" charset="-127"/>
                  </a:rPr>
                  <a:t>학력</a:t>
                </a:r>
                <a:endParaRPr lang="en-US" altLang="ko-KR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6600"/>
                  </a:solidFill>
                  <a:ea typeface="나눔바른고딕" pitchFamily="50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78D427-7E97-4226-A9E6-1E4F9D3073E8}"/>
                  </a:ext>
                </a:extLst>
              </p:cNvPr>
              <p:cNvSpPr txBox="1"/>
              <p:nvPr/>
            </p:nvSpPr>
            <p:spPr>
              <a:xfrm>
                <a:off x="5436096" y="3956346"/>
                <a:ext cx="3240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세종대 공간정보공학과 </a:t>
                </a:r>
                <a:r>
                  <a:rPr lang="en-US" altLang="ko-KR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14</a:t>
                </a:r>
                <a:r>
                  <a:rPr lang="ko-KR" altLang="en-US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학번</a:t>
                </a:r>
                <a:endPara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r>
                  <a:rPr lang="en-US" altLang="ko-KR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(</a:t>
                </a:r>
                <a:r>
                  <a:rPr lang="ko-KR" altLang="en-US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복수전공</a:t>
                </a:r>
                <a:r>
                  <a:rPr lang="en-US" altLang="ko-KR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) </a:t>
                </a:r>
                <a:r>
                  <a:rPr lang="ko-KR" altLang="en-US" sz="1400" dirty="0">
                    <a:ln>
                      <a:solidFill>
                        <a:prstClr val="black">
                          <a:alpha val="30000"/>
                        </a:prstClr>
                      </a:solidFill>
                    </a:ln>
                    <a:solidFill>
                      <a:srgbClr val="272123"/>
                    </a:solidFill>
                    <a:latin typeface="나눔바른고딕" pitchFamily="50" charset="-127"/>
                    <a:ea typeface="나눔바른고딕" pitchFamily="50" charset="-127"/>
                  </a:rPr>
                  <a:t>컴퓨터공학과</a:t>
                </a:r>
                <a:endPara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51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73640" y="457284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그의 일대기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1" name="Rectangle 17">
            <a:extLst>
              <a:ext uri="{FF2B5EF4-FFF2-40B4-BE49-F238E27FC236}">
                <a16:creationId xmlns:a16="http://schemas.microsoft.com/office/drawing/2014/main" id="{38C04B25-2AC7-4552-9695-7C19F6DCB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268" y="2546083"/>
            <a:ext cx="45719" cy="835025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17">
            <a:extLst>
              <a:ext uri="{FF2B5EF4-FFF2-40B4-BE49-F238E27FC236}">
                <a16:creationId xmlns:a16="http://schemas.microsoft.com/office/drawing/2014/main" id="{31D7664C-57AA-4902-8118-2226A68A6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836" y="2581800"/>
            <a:ext cx="45719" cy="835025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17">
            <a:extLst>
              <a:ext uri="{FF2B5EF4-FFF2-40B4-BE49-F238E27FC236}">
                <a16:creationId xmlns:a16="http://schemas.microsoft.com/office/drawing/2014/main" id="{C46376F5-75EE-48C5-9856-A52E7BF5D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700" y="2578636"/>
            <a:ext cx="45719" cy="835025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17">
            <a:extLst>
              <a:ext uri="{FF2B5EF4-FFF2-40B4-BE49-F238E27FC236}">
                <a16:creationId xmlns:a16="http://schemas.microsoft.com/office/drawing/2014/main" id="{BD14DAC9-6BF3-4E53-9D21-4D78EE185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070" y="2537288"/>
            <a:ext cx="45719" cy="835025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6435D788-E2D5-4777-AADE-2B297BDE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436" y="2497137"/>
            <a:ext cx="22225" cy="835025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7">
            <a:extLst>
              <a:ext uri="{FF2B5EF4-FFF2-40B4-BE49-F238E27FC236}">
                <a16:creationId xmlns:a16="http://schemas.microsoft.com/office/drawing/2014/main" id="{90158474-10BA-4248-B0F5-DEF6B5325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78" y="3351798"/>
            <a:ext cx="10698996" cy="45719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Oval 8">
            <a:extLst>
              <a:ext uri="{FF2B5EF4-FFF2-40B4-BE49-F238E27FC236}">
                <a16:creationId xmlns:a16="http://schemas.microsoft.com/office/drawing/2014/main" id="{32AE4673-6A55-4F17-934B-86905303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267" y="3283216"/>
            <a:ext cx="206375" cy="207963"/>
          </a:xfrm>
          <a:prstGeom prst="ellipse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Oval 9">
            <a:extLst>
              <a:ext uri="{FF2B5EF4-FFF2-40B4-BE49-F238E27FC236}">
                <a16:creationId xmlns:a16="http://schemas.microsoft.com/office/drawing/2014/main" id="{6F21C38A-D2E0-46B7-9767-EE7882304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56" y="3283217"/>
            <a:ext cx="207963" cy="207963"/>
          </a:xfrm>
          <a:prstGeom prst="ellipse">
            <a:avLst/>
          </a:prstGeom>
          <a:solidFill>
            <a:srgbClr val="F2F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10">
            <a:extLst>
              <a:ext uri="{FF2B5EF4-FFF2-40B4-BE49-F238E27FC236}">
                <a16:creationId xmlns:a16="http://schemas.microsoft.com/office/drawing/2014/main" id="{C3CF23FF-821D-4C2B-9F75-8B16F1BF9BE8}"/>
              </a:ext>
            </a:extLst>
          </p:cNvPr>
          <p:cNvSpPr>
            <a:spLocks noEditPoints="1"/>
          </p:cNvSpPr>
          <p:nvPr/>
        </p:nvSpPr>
        <p:spPr bwMode="auto">
          <a:xfrm>
            <a:off x="550979" y="3282423"/>
            <a:ext cx="228600" cy="230188"/>
          </a:xfrm>
          <a:custGeom>
            <a:avLst/>
            <a:gdLst>
              <a:gd name="T0" fmla="*/ 22 w 44"/>
              <a:gd name="T1" fmla="*/ 44 h 44"/>
              <a:gd name="T2" fmla="*/ 0 w 44"/>
              <a:gd name="T3" fmla="*/ 22 h 44"/>
              <a:gd name="T4" fmla="*/ 22 w 44"/>
              <a:gd name="T5" fmla="*/ 0 h 44"/>
              <a:gd name="T6" fmla="*/ 44 w 44"/>
              <a:gd name="T7" fmla="*/ 22 h 44"/>
              <a:gd name="T8" fmla="*/ 22 w 44"/>
              <a:gd name="T9" fmla="*/ 44 h 44"/>
              <a:gd name="T10" fmla="*/ 22 w 44"/>
              <a:gd name="T11" fmla="*/ 4 h 44"/>
              <a:gd name="T12" fmla="*/ 4 w 44"/>
              <a:gd name="T13" fmla="*/ 22 h 44"/>
              <a:gd name="T14" fmla="*/ 22 w 44"/>
              <a:gd name="T15" fmla="*/ 40 h 44"/>
              <a:gd name="T16" fmla="*/ 40 w 44"/>
              <a:gd name="T17" fmla="*/ 22 h 44"/>
              <a:gd name="T18" fmla="*/ 22 w 44"/>
              <a:gd name="T19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22" y="44"/>
                </a:move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lose/>
                <a:moveTo>
                  <a:pt x="22" y="4"/>
                </a:moveTo>
                <a:cubicBezTo>
                  <a:pt x="12" y="4"/>
                  <a:pt x="4" y="12"/>
                  <a:pt x="4" y="22"/>
                </a:cubicBezTo>
                <a:cubicBezTo>
                  <a:pt x="4" y="32"/>
                  <a:pt x="12" y="40"/>
                  <a:pt x="22" y="40"/>
                </a:cubicBezTo>
                <a:cubicBezTo>
                  <a:pt x="32" y="40"/>
                  <a:pt x="40" y="32"/>
                  <a:pt x="40" y="22"/>
                </a:cubicBezTo>
                <a:cubicBezTo>
                  <a:pt x="40" y="12"/>
                  <a:pt x="32" y="4"/>
                  <a:pt x="22" y="4"/>
                </a:cubicBezTo>
                <a:close/>
              </a:path>
            </a:pathLst>
          </a:cu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11">
            <a:extLst>
              <a:ext uri="{FF2B5EF4-FFF2-40B4-BE49-F238E27FC236}">
                <a16:creationId xmlns:a16="http://schemas.microsoft.com/office/drawing/2014/main" id="{67BCC045-7BE7-408C-B64C-B02886775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0374" y="3267818"/>
            <a:ext cx="206375" cy="207963"/>
          </a:xfrm>
          <a:prstGeom prst="ellipse">
            <a:avLst/>
          </a:prstGeom>
          <a:solidFill>
            <a:srgbClr val="F2F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" name="Freeform 12">
            <a:extLst>
              <a:ext uri="{FF2B5EF4-FFF2-40B4-BE49-F238E27FC236}">
                <a16:creationId xmlns:a16="http://schemas.microsoft.com/office/drawing/2014/main" id="{DDF5B400-87D7-4DC2-8E7F-B861A2D99CEF}"/>
              </a:ext>
            </a:extLst>
          </p:cNvPr>
          <p:cNvSpPr>
            <a:spLocks noEditPoints="1"/>
          </p:cNvSpPr>
          <p:nvPr/>
        </p:nvSpPr>
        <p:spPr bwMode="auto">
          <a:xfrm>
            <a:off x="11420374" y="3264843"/>
            <a:ext cx="228600" cy="230188"/>
          </a:xfrm>
          <a:custGeom>
            <a:avLst/>
            <a:gdLst>
              <a:gd name="T0" fmla="*/ 22 w 44"/>
              <a:gd name="T1" fmla="*/ 44 h 44"/>
              <a:gd name="T2" fmla="*/ 0 w 44"/>
              <a:gd name="T3" fmla="*/ 22 h 44"/>
              <a:gd name="T4" fmla="*/ 22 w 44"/>
              <a:gd name="T5" fmla="*/ 0 h 44"/>
              <a:gd name="T6" fmla="*/ 44 w 44"/>
              <a:gd name="T7" fmla="*/ 22 h 44"/>
              <a:gd name="T8" fmla="*/ 22 w 44"/>
              <a:gd name="T9" fmla="*/ 44 h 44"/>
              <a:gd name="T10" fmla="*/ 22 w 44"/>
              <a:gd name="T11" fmla="*/ 4 h 44"/>
              <a:gd name="T12" fmla="*/ 4 w 44"/>
              <a:gd name="T13" fmla="*/ 22 h 44"/>
              <a:gd name="T14" fmla="*/ 22 w 44"/>
              <a:gd name="T15" fmla="*/ 40 h 44"/>
              <a:gd name="T16" fmla="*/ 40 w 44"/>
              <a:gd name="T17" fmla="*/ 22 h 44"/>
              <a:gd name="T18" fmla="*/ 22 w 44"/>
              <a:gd name="T19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22" y="44"/>
                </a:move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lose/>
                <a:moveTo>
                  <a:pt x="22" y="4"/>
                </a:moveTo>
                <a:cubicBezTo>
                  <a:pt x="12" y="4"/>
                  <a:pt x="4" y="12"/>
                  <a:pt x="4" y="22"/>
                </a:cubicBezTo>
                <a:cubicBezTo>
                  <a:pt x="4" y="32"/>
                  <a:pt x="12" y="40"/>
                  <a:pt x="22" y="40"/>
                </a:cubicBezTo>
                <a:cubicBezTo>
                  <a:pt x="32" y="40"/>
                  <a:pt x="40" y="32"/>
                  <a:pt x="40" y="22"/>
                </a:cubicBezTo>
                <a:cubicBezTo>
                  <a:pt x="40" y="12"/>
                  <a:pt x="32" y="4"/>
                  <a:pt x="22" y="4"/>
                </a:cubicBezTo>
                <a:close/>
              </a:path>
            </a:pathLst>
          </a:cu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" name="Oval 13">
            <a:extLst>
              <a:ext uri="{FF2B5EF4-FFF2-40B4-BE49-F238E27FC236}">
                <a16:creationId xmlns:a16="http://schemas.microsoft.com/office/drawing/2014/main" id="{EADD6F43-23BF-4D84-9962-C4D7166A4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982" y="2240229"/>
            <a:ext cx="622300" cy="625475"/>
          </a:xfrm>
          <a:prstGeom prst="ellipse">
            <a:avLst/>
          </a:prstGeom>
          <a:solidFill>
            <a:srgbClr val="F19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Oval 19">
            <a:extLst>
              <a:ext uri="{FF2B5EF4-FFF2-40B4-BE49-F238E27FC236}">
                <a16:creationId xmlns:a16="http://schemas.microsoft.com/office/drawing/2014/main" id="{4BF441AC-79BC-4A92-AA38-3BBE3EB38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82" y="3283217"/>
            <a:ext cx="207963" cy="207963"/>
          </a:xfrm>
          <a:prstGeom prst="ellipse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269">
            <a:extLst>
              <a:ext uri="{FF2B5EF4-FFF2-40B4-BE49-F238E27FC236}">
                <a16:creationId xmlns:a16="http://schemas.microsoft.com/office/drawing/2014/main" id="{D548E8EB-03B1-430B-9E1D-5AB8D7136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365" y="2220068"/>
            <a:ext cx="622300" cy="62547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Oval 270">
            <a:extLst>
              <a:ext uri="{FF2B5EF4-FFF2-40B4-BE49-F238E27FC236}">
                <a16:creationId xmlns:a16="http://schemas.microsoft.com/office/drawing/2014/main" id="{E312D25D-8AB0-4B79-9795-6AC40437C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9729" y="3283217"/>
            <a:ext cx="207963" cy="207963"/>
          </a:xfrm>
          <a:prstGeom prst="ellipse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Oval 20">
            <a:extLst>
              <a:ext uri="{FF2B5EF4-FFF2-40B4-BE49-F238E27FC236}">
                <a16:creationId xmlns:a16="http://schemas.microsoft.com/office/drawing/2014/main" id="{8C6F0FAE-DA55-4867-A7B9-F6DE7496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212" y="2220068"/>
            <a:ext cx="622300" cy="6254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36">
            <a:extLst>
              <a:ext uri="{FF2B5EF4-FFF2-40B4-BE49-F238E27FC236}">
                <a16:creationId xmlns:a16="http://schemas.microsoft.com/office/drawing/2014/main" id="{5CB813E2-24DE-434B-8D85-980BCFA9619D}"/>
              </a:ext>
            </a:extLst>
          </p:cNvPr>
          <p:cNvSpPr/>
          <p:nvPr/>
        </p:nvSpPr>
        <p:spPr>
          <a:xfrm>
            <a:off x="10272407" y="2240229"/>
            <a:ext cx="473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000" b="1" dirty="0">
                <a:solidFill>
                  <a:schemeClr val="bg1"/>
                </a:solidFill>
                <a:latin typeface="Raleway" panose="020B0503030101060003" pitchFamily="34" charset="0"/>
              </a:rPr>
              <a:t>7</a:t>
            </a:r>
            <a:endParaRPr lang="en-US" sz="40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9086DE73-9155-4333-942A-DA12F0645F1D}"/>
              </a:ext>
            </a:extLst>
          </p:cNvPr>
          <p:cNvSpPr txBox="1">
            <a:spLocks/>
          </p:cNvSpPr>
          <p:nvPr/>
        </p:nvSpPr>
        <p:spPr>
          <a:xfrm>
            <a:off x="6363893" y="1593608"/>
            <a:ext cx="2321323" cy="295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세종대학교 공간정보공학과 입학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Oval 14">
            <a:extLst>
              <a:ext uri="{FF2B5EF4-FFF2-40B4-BE49-F238E27FC236}">
                <a16:creationId xmlns:a16="http://schemas.microsoft.com/office/drawing/2014/main" id="{3458515C-1146-4F0B-ACD7-A011F66C7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682" y="3284774"/>
            <a:ext cx="206375" cy="207963"/>
          </a:xfrm>
          <a:prstGeom prst="ellipse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Oval 274">
            <a:extLst>
              <a:ext uri="{FF2B5EF4-FFF2-40B4-BE49-F238E27FC236}">
                <a16:creationId xmlns:a16="http://schemas.microsoft.com/office/drawing/2014/main" id="{A2686923-9282-402A-8574-50E03433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296" y="2211959"/>
            <a:ext cx="622300" cy="625475"/>
          </a:xfrm>
          <a:prstGeom prst="ellipse">
            <a:avLst/>
          </a:prstGeom>
          <a:solidFill>
            <a:srgbClr val="4EBA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33">
            <a:extLst>
              <a:ext uri="{FF2B5EF4-FFF2-40B4-BE49-F238E27FC236}">
                <a16:creationId xmlns:a16="http://schemas.microsoft.com/office/drawing/2014/main" id="{DCDDC7B2-5CA9-43D8-B9C0-86A570507E76}"/>
              </a:ext>
            </a:extLst>
          </p:cNvPr>
          <p:cNvSpPr/>
          <p:nvPr/>
        </p:nvSpPr>
        <p:spPr>
          <a:xfrm>
            <a:off x="4139068" y="2372759"/>
            <a:ext cx="6898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2002.3</a:t>
            </a:r>
          </a:p>
        </p:txBody>
      </p:sp>
      <p:sp>
        <p:nvSpPr>
          <p:cNvPr id="127" name="Rectangle 33">
            <a:extLst>
              <a:ext uri="{FF2B5EF4-FFF2-40B4-BE49-F238E27FC236}">
                <a16:creationId xmlns:a16="http://schemas.microsoft.com/office/drawing/2014/main" id="{47F42B7A-102C-42B3-8152-9AB37D6B3D85}"/>
              </a:ext>
            </a:extLst>
          </p:cNvPr>
          <p:cNvSpPr/>
          <p:nvPr/>
        </p:nvSpPr>
        <p:spPr>
          <a:xfrm>
            <a:off x="1160923" y="2400774"/>
            <a:ext cx="7954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1995. 4</a:t>
            </a:r>
          </a:p>
        </p:txBody>
      </p:sp>
      <p:sp>
        <p:nvSpPr>
          <p:cNvPr id="130" name="Rectangle 33">
            <a:extLst>
              <a:ext uri="{FF2B5EF4-FFF2-40B4-BE49-F238E27FC236}">
                <a16:creationId xmlns:a16="http://schemas.microsoft.com/office/drawing/2014/main" id="{98C9E501-58C9-4868-AC72-818D86E26271}"/>
              </a:ext>
            </a:extLst>
          </p:cNvPr>
          <p:cNvSpPr/>
          <p:nvPr/>
        </p:nvSpPr>
        <p:spPr>
          <a:xfrm>
            <a:off x="10191540" y="2373686"/>
            <a:ext cx="6898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2015.3</a:t>
            </a:r>
          </a:p>
        </p:txBody>
      </p:sp>
      <p:sp>
        <p:nvSpPr>
          <p:cNvPr id="132" name="Rectangle 33">
            <a:extLst>
              <a:ext uri="{FF2B5EF4-FFF2-40B4-BE49-F238E27FC236}">
                <a16:creationId xmlns:a16="http://schemas.microsoft.com/office/drawing/2014/main" id="{823955CE-2A44-4B77-B420-9CDE3B8FCEDB}"/>
              </a:ext>
            </a:extLst>
          </p:cNvPr>
          <p:cNvSpPr/>
          <p:nvPr/>
        </p:nvSpPr>
        <p:spPr>
          <a:xfrm>
            <a:off x="7150534" y="2383211"/>
            <a:ext cx="6898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2014.3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9D68DE-AAFC-470F-B5DC-3671CAD9A1CB}"/>
              </a:ext>
            </a:extLst>
          </p:cNvPr>
          <p:cNvGrpSpPr/>
          <p:nvPr/>
        </p:nvGrpSpPr>
        <p:grpSpPr>
          <a:xfrm>
            <a:off x="514268" y="1456902"/>
            <a:ext cx="2072336" cy="668233"/>
            <a:chOff x="225127" y="1484646"/>
            <a:chExt cx="2072336" cy="668233"/>
          </a:xfrm>
        </p:grpSpPr>
        <p:sp>
          <p:nvSpPr>
            <p:cNvPr id="120" name="Content Placeholder 2">
              <a:extLst>
                <a:ext uri="{FF2B5EF4-FFF2-40B4-BE49-F238E27FC236}">
                  <a16:creationId xmlns:a16="http://schemas.microsoft.com/office/drawing/2014/main" id="{CE409ED4-7D28-471D-B57D-F850DC873875}"/>
                </a:ext>
              </a:extLst>
            </p:cNvPr>
            <p:cNvSpPr txBox="1">
              <a:spLocks/>
            </p:cNvSpPr>
            <p:nvPr/>
          </p:nvSpPr>
          <p:spPr>
            <a:xfrm>
              <a:off x="560554" y="1484646"/>
              <a:ext cx="1401482" cy="30431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b="1" dirty="0">
                  <a:solidFill>
                    <a:schemeClr val="accent2"/>
                  </a:solidFill>
                </a:rPr>
                <a:t>출생</a:t>
              </a:r>
              <a:br>
                <a:rPr lang="en-US" b="1" dirty="0">
                  <a:solidFill>
                    <a:schemeClr val="accent1"/>
                  </a:solidFill>
                </a:rPr>
              </a:b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0964B27-4769-4AAA-ACA9-C3C186DCDA40}"/>
                </a:ext>
              </a:extLst>
            </p:cNvPr>
            <p:cNvSpPr txBox="1"/>
            <p:nvPr/>
          </p:nvSpPr>
          <p:spPr>
            <a:xfrm>
              <a:off x="225127" y="1752769"/>
              <a:ext cx="2072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경기도 파주 출생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살 때 서울로 이주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F1E07DB-60BD-4462-8825-4C651CA2DDEE}"/>
              </a:ext>
            </a:extLst>
          </p:cNvPr>
          <p:cNvGrpSpPr/>
          <p:nvPr/>
        </p:nvGrpSpPr>
        <p:grpSpPr>
          <a:xfrm>
            <a:off x="3402252" y="1319055"/>
            <a:ext cx="2160613" cy="813064"/>
            <a:chOff x="3300480" y="1547279"/>
            <a:chExt cx="2160613" cy="813064"/>
          </a:xfrm>
        </p:grpSpPr>
        <p:sp>
          <p:nvSpPr>
            <p:cNvPr id="119" name="Content Placeholder 2">
              <a:extLst>
                <a:ext uri="{FF2B5EF4-FFF2-40B4-BE49-F238E27FC236}">
                  <a16:creationId xmlns:a16="http://schemas.microsoft.com/office/drawing/2014/main" id="{494A0578-9BA2-4479-856E-BF26280ABF2C}"/>
                </a:ext>
              </a:extLst>
            </p:cNvPr>
            <p:cNvSpPr txBox="1">
              <a:spLocks/>
            </p:cNvSpPr>
            <p:nvPr/>
          </p:nvSpPr>
          <p:spPr>
            <a:xfrm>
              <a:off x="3354084" y="1547279"/>
              <a:ext cx="2053403" cy="26722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b="1" dirty="0">
                  <a:solidFill>
                    <a:schemeClr val="accent3"/>
                  </a:solidFill>
                </a:rPr>
                <a:t>학창시절</a:t>
              </a:r>
              <a:br>
                <a:rPr lang="en-US" b="1" dirty="0">
                  <a:solidFill>
                    <a:schemeClr val="accent3"/>
                  </a:solidFill>
                </a:rPr>
              </a:b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7863EFE-34C6-4C39-8B90-77316146C420}"/>
                </a:ext>
              </a:extLst>
            </p:cNvPr>
            <p:cNvSpPr txBox="1"/>
            <p:nvPr/>
          </p:nvSpPr>
          <p:spPr>
            <a:xfrm>
              <a:off x="3300480" y="1806345"/>
              <a:ext cx="216061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서울 백운초등학교 졸업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서울 서라벌중학교 졸업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서울 신일고등학교 졸업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F6007620-B659-41D1-9CA9-E1B7461DD7D8}"/>
              </a:ext>
            </a:extLst>
          </p:cNvPr>
          <p:cNvSpPr txBox="1">
            <a:spLocks/>
          </p:cNvSpPr>
          <p:nvPr/>
        </p:nvSpPr>
        <p:spPr>
          <a:xfrm>
            <a:off x="9061612" y="1793799"/>
            <a:ext cx="2915029" cy="33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>
                <a:solidFill>
                  <a:srgbClr val="4EBAA3"/>
                </a:solidFill>
              </a:rPr>
              <a:t>학과 학생회 </a:t>
            </a:r>
            <a:r>
              <a:rPr lang="ko-KR" altLang="en-US" b="1" dirty="0" err="1">
                <a:solidFill>
                  <a:srgbClr val="4EBAA3"/>
                </a:solidFill>
              </a:rPr>
              <a:t>집행국</a:t>
            </a:r>
            <a:r>
              <a:rPr lang="ko-KR" altLang="en-US" b="1" dirty="0">
                <a:solidFill>
                  <a:srgbClr val="4EBAA3"/>
                </a:solidFill>
              </a:rPr>
              <a:t> </a:t>
            </a:r>
            <a:r>
              <a:rPr lang="ko-KR" altLang="en-US" b="1" dirty="0" err="1">
                <a:solidFill>
                  <a:srgbClr val="4EBAA3"/>
                </a:solidFill>
              </a:rPr>
              <a:t>차장직</a:t>
            </a:r>
            <a:r>
              <a:rPr lang="ko-KR" altLang="en-US" b="1" dirty="0">
                <a:solidFill>
                  <a:srgbClr val="4EBAA3"/>
                </a:solidFill>
              </a:rPr>
              <a:t> 수행</a:t>
            </a:r>
            <a:br>
              <a:rPr lang="en-US" b="1" dirty="0">
                <a:solidFill>
                  <a:schemeClr val="accent6"/>
                </a:solidFill>
              </a:rPr>
            </a:b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E45D8-DE77-432A-A8F8-8609F83558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965" y="3732513"/>
            <a:ext cx="2364084" cy="17609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2F4C60-80E3-468F-BA62-7E77404E29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2147" y="3732513"/>
            <a:ext cx="1918620" cy="23994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7BC440-6BA9-43A0-A34B-0A090FEE84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7865" y="3732513"/>
            <a:ext cx="2760889" cy="2031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8E8A74-8ECC-4AB5-9D00-9ADEA313A1F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17471" y="3702661"/>
            <a:ext cx="1957594" cy="26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2302" y="47426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그의 일대기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1" name="Rectangle 17">
            <a:extLst>
              <a:ext uri="{FF2B5EF4-FFF2-40B4-BE49-F238E27FC236}">
                <a16:creationId xmlns:a16="http://schemas.microsoft.com/office/drawing/2014/main" id="{38C04B25-2AC7-4552-9695-7C19F6DCB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268" y="2546083"/>
            <a:ext cx="45719" cy="835025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17">
            <a:extLst>
              <a:ext uri="{FF2B5EF4-FFF2-40B4-BE49-F238E27FC236}">
                <a16:creationId xmlns:a16="http://schemas.microsoft.com/office/drawing/2014/main" id="{31D7664C-57AA-4902-8118-2226A68A6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836" y="2581800"/>
            <a:ext cx="45719" cy="835025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17">
            <a:extLst>
              <a:ext uri="{FF2B5EF4-FFF2-40B4-BE49-F238E27FC236}">
                <a16:creationId xmlns:a16="http://schemas.microsoft.com/office/drawing/2014/main" id="{C46376F5-75EE-48C5-9856-A52E7BF5D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700" y="2578636"/>
            <a:ext cx="45719" cy="835025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17">
            <a:extLst>
              <a:ext uri="{FF2B5EF4-FFF2-40B4-BE49-F238E27FC236}">
                <a16:creationId xmlns:a16="http://schemas.microsoft.com/office/drawing/2014/main" id="{BD14DAC9-6BF3-4E53-9D21-4D78EE185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070" y="2537288"/>
            <a:ext cx="45719" cy="835025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6435D788-E2D5-4777-AADE-2B297BDE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436" y="2497137"/>
            <a:ext cx="22225" cy="835025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7">
            <a:extLst>
              <a:ext uri="{FF2B5EF4-FFF2-40B4-BE49-F238E27FC236}">
                <a16:creationId xmlns:a16="http://schemas.microsoft.com/office/drawing/2014/main" id="{90158474-10BA-4248-B0F5-DEF6B5325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78" y="3351798"/>
            <a:ext cx="10698996" cy="45719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Oval 8">
            <a:extLst>
              <a:ext uri="{FF2B5EF4-FFF2-40B4-BE49-F238E27FC236}">
                <a16:creationId xmlns:a16="http://schemas.microsoft.com/office/drawing/2014/main" id="{32AE4673-6A55-4F17-934B-86905303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267" y="3283216"/>
            <a:ext cx="206375" cy="207963"/>
          </a:xfrm>
          <a:prstGeom prst="ellipse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Oval 9">
            <a:extLst>
              <a:ext uri="{FF2B5EF4-FFF2-40B4-BE49-F238E27FC236}">
                <a16:creationId xmlns:a16="http://schemas.microsoft.com/office/drawing/2014/main" id="{6F21C38A-D2E0-46B7-9767-EE7882304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56" y="3283217"/>
            <a:ext cx="207963" cy="207963"/>
          </a:xfrm>
          <a:prstGeom prst="ellipse">
            <a:avLst/>
          </a:prstGeom>
          <a:solidFill>
            <a:srgbClr val="F2F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10">
            <a:extLst>
              <a:ext uri="{FF2B5EF4-FFF2-40B4-BE49-F238E27FC236}">
                <a16:creationId xmlns:a16="http://schemas.microsoft.com/office/drawing/2014/main" id="{C3CF23FF-821D-4C2B-9F75-8B16F1BF9BE8}"/>
              </a:ext>
            </a:extLst>
          </p:cNvPr>
          <p:cNvSpPr>
            <a:spLocks noEditPoints="1"/>
          </p:cNvSpPr>
          <p:nvPr/>
        </p:nvSpPr>
        <p:spPr bwMode="auto">
          <a:xfrm>
            <a:off x="550979" y="3282423"/>
            <a:ext cx="228600" cy="230188"/>
          </a:xfrm>
          <a:custGeom>
            <a:avLst/>
            <a:gdLst>
              <a:gd name="T0" fmla="*/ 22 w 44"/>
              <a:gd name="T1" fmla="*/ 44 h 44"/>
              <a:gd name="T2" fmla="*/ 0 w 44"/>
              <a:gd name="T3" fmla="*/ 22 h 44"/>
              <a:gd name="T4" fmla="*/ 22 w 44"/>
              <a:gd name="T5" fmla="*/ 0 h 44"/>
              <a:gd name="T6" fmla="*/ 44 w 44"/>
              <a:gd name="T7" fmla="*/ 22 h 44"/>
              <a:gd name="T8" fmla="*/ 22 w 44"/>
              <a:gd name="T9" fmla="*/ 44 h 44"/>
              <a:gd name="T10" fmla="*/ 22 w 44"/>
              <a:gd name="T11" fmla="*/ 4 h 44"/>
              <a:gd name="T12" fmla="*/ 4 w 44"/>
              <a:gd name="T13" fmla="*/ 22 h 44"/>
              <a:gd name="T14" fmla="*/ 22 w 44"/>
              <a:gd name="T15" fmla="*/ 40 h 44"/>
              <a:gd name="T16" fmla="*/ 40 w 44"/>
              <a:gd name="T17" fmla="*/ 22 h 44"/>
              <a:gd name="T18" fmla="*/ 22 w 44"/>
              <a:gd name="T19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22" y="44"/>
                </a:move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lose/>
                <a:moveTo>
                  <a:pt x="22" y="4"/>
                </a:moveTo>
                <a:cubicBezTo>
                  <a:pt x="12" y="4"/>
                  <a:pt x="4" y="12"/>
                  <a:pt x="4" y="22"/>
                </a:cubicBezTo>
                <a:cubicBezTo>
                  <a:pt x="4" y="32"/>
                  <a:pt x="12" y="40"/>
                  <a:pt x="22" y="40"/>
                </a:cubicBezTo>
                <a:cubicBezTo>
                  <a:pt x="32" y="40"/>
                  <a:pt x="40" y="32"/>
                  <a:pt x="40" y="22"/>
                </a:cubicBezTo>
                <a:cubicBezTo>
                  <a:pt x="40" y="12"/>
                  <a:pt x="32" y="4"/>
                  <a:pt x="22" y="4"/>
                </a:cubicBezTo>
                <a:close/>
              </a:path>
            </a:pathLst>
          </a:cu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11">
            <a:extLst>
              <a:ext uri="{FF2B5EF4-FFF2-40B4-BE49-F238E27FC236}">
                <a16:creationId xmlns:a16="http://schemas.microsoft.com/office/drawing/2014/main" id="{67BCC045-7BE7-408C-B64C-B02886775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0374" y="3267818"/>
            <a:ext cx="206375" cy="207963"/>
          </a:xfrm>
          <a:prstGeom prst="ellipse">
            <a:avLst/>
          </a:prstGeom>
          <a:solidFill>
            <a:srgbClr val="F2F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" name="Freeform 12">
            <a:extLst>
              <a:ext uri="{FF2B5EF4-FFF2-40B4-BE49-F238E27FC236}">
                <a16:creationId xmlns:a16="http://schemas.microsoft.com/office/drawing/2014/main" id="{DDF5B400-87D7-4DC2-8E7F-B861A2D99CEF}"/>
              </a:ext>
            </a:extLst>
          </p:cNvPr>
          <p:cNvSpPr>
            <a:spLocks noEditPoints="1"/>
          </p:cNvSpPr>
          <p:nvPr/>
        </p:nvSpPr>
        <p:spPr bwMode="auto">
          <a:xfrm>
            <a:off x="11420374" y="3264843"/>
            <a:ext cx="228600" cy="230188"/>
          </a:xfrm>
          <a:custGeom>
            <a:avLst/>
            <a:gdLst>
              <a:gd name="T0" fmla="*/ 22 w 44"/>
              <a:gd name="T1" fmla="*/ 44 h 44"/>
              <a:gd name="T2" fmla="*/ 0 w 44"/>
              <a:gd name="T3" fmla="*/ 22 h 44"/>
              <a:gd name="T4" fmla="*/ 22 w 44"/>
              <a:gd name="T5" fmla="*/ 0 h 44"/>
              <a:gd name="T6" fmla="*/ 44 w 44"/>
              <a:gd name="T7" fmla="*/ 22 h 44"/>
              <a:gd name="T8" fmla="*/ 22 w 44"/>
              <a:gd name="T9" fmla="*/ 44 h 44"/>
              <a:gd name="T10" fmla="*/ 22 w 44"/>
              <a:gd name="T11" fmla="*/ 4 h 44"/>
              <a:gd name="T12" fmla="*/ 4 w 44"/>
              <a:gd name="T13" fmla="*/ 22 h 44"/>
              <a:gd name="T14" fmla="*/ 22 w 44"/>
              <a:gd name="T15" fmla="*/ 40 h 44"/>
              <a:gd name="T16" fmla="*/ 40 w 44"/>
              <a:gd name="T17" fmla="*/ 22 h 44"/>
              <a:gd name="T18" fmla="*/ 22 w 44"/>
              <a:gd name="T19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22" y="44"/>
                </a:move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lose/>
                <a:moveTo>
                  <a:pt x="22" y="4"/>
                </a:moveTo>
                <a:cubicBezTo>
                  <a:pt x="12" y="4"/>
                  <a:pt x="4" y="12"/>
                  <a:pt x="4" y="22"/>
                </a:cubicBezTo>
                <a:cubicBezTo>
                  <a:pt x="4" y="32"/>
                  <a:pt x="12" y="40"/>
                  <a:pt x="22" y="40"/>
                </a:cubicBezTo>
                <a:cubicBezTo>
                  <a:pt x="32" y="40"/>
                  <a:pt x="40" y="32"/>
                  <a:pt x="40" y="22"/>
                </a:cubicBezTo>
                <a:cubicBezTo>
                  <a:pt x="40" y="12"/>
                  <a:pt x="32" y="4"/>
                  <a:pt x="22" y="4"/>
                </a:cubicBezTo>
                <a:close/>
              </a:path>
            </a:pathLst>
          </a:cu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" name="Oval 13">
            <a:extLst>
              <a:ext uri="{FF2B5EF4-FFF2-40B4-BE49-F238E27FC236}">
                <a16:creationId xmlns:a16="http://schemas.microsoft.com/office/drawing/2014/main" id="{EADD6F43-23BF-4D84-9962-C4D7166A4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982" y="2240229"/>
            <a:ext cx="622300" cy="625475"/>
          </a:xfrm>
          <a:prstGeom prst="ellipse">
            <a:avLst/>
          </a:prstGeom>
          <a:solidFill>
            <a:srgbClr val="F19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Oval 19">
            <a:extLst>
              <a:ext uri="{FF2B5EF4-FFF2-40B4-BE49-F238E27FC236}">
                <a16:creationId xmlns:a16="http://schemas.microsoft.com/office/drawing/2014/main" id="{4BF441AC-79BC-4A92-AA38-3BBE3EB38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82" y="3283217"/>
            <a:ext cx="207963" cy="207963"/>
          </a:xfrm>
          <a:prstGeom prst="ellipse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269">
            <a:extLst>
              <a:ext uri="{FF2B5EF4-FFF2-40B4-BE49-F238E27FC236}">
                <a16:creationId xmlns:a16="http://schemas.microsoft.com/office/drawing/2014/main" id="{D548E8EB-03B1-430B-9E1D-5AB8D7136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365" y="2220068"/>
            <a:ext cx="622300" cy="62547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Oval 270">
            <a:extLst>
              <a:ext uri="{FF2B5EF4-FFF2-40B4-BE49-F238E27FC236}">
                <a16:creationId xmlns:a16="http://schemas.microsoft.com/office/drawing/2014/main" id="{E312D25D-8AB0-4B79-9795-6AC40437C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9729" y="3283217"/>
            <a:ext cx="207963" cy="207963"/>
          </a:xfrm>
          <a:prstGeom prst="ellipse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Oval 20">
            <a:extLst>
              <a:ext uri="{FF2B5EF4-FFF2-40B4-BE49-F238E27FC236}">
                <a16:creationId xmlns:a16="http://schemas.microsoft.com/office/drawing/2014/main" id="{8C6F0FAE-DA55-4867-A7B9-F6DE7496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212" y="2220068"/>
            <a:ext cx="622300" cy="6254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36">
            <a:extLst>
              <a:ext uri="{FF2B5EF4-FFF2-40B4-BE49-F238E27FC236}">
                <a16:creationId xmlns:a16="http://schemas.microsoft.com/office/drawing/2014/main" id="{5CB813E2-24DE-434B-8D85-980BCFA9619D}"/>
              </a:ext>
            </a:extLst>
          </p:cNvPr>
          <p:cNvSpPr/>
          <p:nvPr/>
        </p:nvSpPr>
        <p:spPr>
          <a:xfrm>
            <a:off x="10272407" y="2240229"/>
            <a:ext cx="473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000" b="1" dirty="0">
                <a:solidFill>
                  <a:schemeClr val="bg1"/>
                </a:solidFill>
                <a:latin typeface="Raleway" panose="020B0503030101060003" pitchFamily="34" charset="0"/>
              </a:rPr>
              <a:t>7</a:t>
            </a:r>
            <a:endParaRPr lang="en-US" sz="40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9086DE73-9155-4333-942A-DA12F0645F1D}"/>
              </a:ext>
            </a:extLst>
          </p:cNvPr>
          <p:cNvSpPr txBox="1">
            <a:spLocks/>
          </p:cNvSpPr>
          <p:nvPr/>
        </p:nvSpPr>
        <p:spPr>
          <a:xfrm>
            <a:off x="6236934" y="1544548"/>
            <a:ext cx="2537162" cy="295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컴퓨터 공학과 복수전공 시작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Oval 14">
            <a:extLst>
              <a:ext uri="{FF2B5EF4-FFF2-40B4-BE49-F238E27FC236}">
                <a16:creationId xmlns:a16="http://schemas.microsoft.com/office/drawing/2014/main" id="{3458515C-1146-4F0B-ACD7-A011F66C7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682" y="3284774"/>
            <a:ext cx="206375" cy="207963"/>
          </a:xfrm>
          <a:prstGeom prst="ellipse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Oval 274">
            <a:extLst>
              <a:ext uri="{FF2B5EF4-FFF2-40B4-BE49-F238E27FC236}">
                <a16:creationId xmlns:a16="http://schemas.microsoft.com/office/drawing/2014/main" id="{A2686923-9282-402A-8574-50E03433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296" y="2211959"/>
            <a:ext cx="622300" cy="625475"/>
          </a:xfrm>
          <a:prstGeom prst="ellipse">
            <a:avLst/>
          </a:prstGeom>
          <a:solidFill>
            <a:srgbClr val="4EBA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33">
            <a:extLst>
              <a:ext uri="{FF2B5EF4-FFF2-40B4-BE49-F238E27FC236}">
                <a16:creationId xmlns:a16="http://schemas.microsoft.com/office/drawing/2014/main" id="{DCDDC7B2-5CA9-43D8-B9C0-86A570507E76}"/>
              </a:ext>
            </a:extLst>
          </p:cNvPr>
          <p:cNvSpPr/>
          <p:nvPr/>
        </p:nvSpPr>
        <p:spPr>
          <a:xfrm>
            <a:off x="4139068" y="2372759"/>
            <a:ext cx="6898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2017.3</a:t>
            </a:r>
          </a:p>
        </p:txBody>
      </p:sp>
      <p:sp>
        <p:nvSpPr>
          <p:cNvPr id="127" name="Rectangle 33">
            <a:extLst>
              <a:ext uri="{FF2B5EF4-FFF2-40B4-BE49-F238E27FC236}">
                <a16:creationId xmlns:a16="http://schemas.microsoft.com/office/drawing/2014/main" id="{47F42B7A-102C-42B3-8152-9AB37D6B3D85}"/>
              </a:ext>
            </a:extLst>
          </p:cNvPr>
          <p:cNvSpPr/>
          <p:nvPr/>
        </p:nvSpPr>
        <p:spPr>
          <a:xfrm>
            <a:off x="1160923" y="2400774"/>
            <a:ext cx="7954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2017. 1</a:t>
            </a:r>
          </a:p>
        </p:txBody>
      </p:sp>
      <p:sp>
        <p:nvSpPr>
          <p:cNvPr id="130" name="Rectangle 33">
            <a:extLst>
              <a:ext uri="{FF2B5EF4-FFF2-40B4-BE49-F238E27FC236}">
                <a16:creationId xmlns:a16="http://schemas.microsoft.com/office/drawing/2014/main" id="{98C9E501-58C9-4868-AC72-818D86E26271}"/>
              </a:ext>
            </a:extLst>
          </p:cNvPr>
          <p:cNvSpPr/>
          <p:nvPr/>
        </p:nvSpPr>
        <p:spPr>
          <a:xfrm>
            <a:off x="10191540" y="2373686"/>
            <a:ext cx="6898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2018.3</a:t>
            </a:r>
          </a:p>
        </p:txBody>
      </p:sp>
      <p:sp>
        <p:nvSpPr>
          <p:cNvPr id="132" name="Rectangle 33">
            <a:extLst>
              <a:ext uri="{FF2B5EF4-FFF2-40B4-BE49-F238E27FC236}">
                <a16:creationId xmlns:a16="http://schemas.microsoft.com/office/drawing/2014/main" id="{823955CE-2A44-4B77-B420-9CDE3B8FCEDB}"/>
              </a:ext>
            </a:extLst>
          </p:cNvPr>
          <p:cNvSpPr/>
          <p:nvPr/>
        </p:nvSpPr>
        <p:spPr>
          <a:xfrm>
            <a:off x="7150534" y="2383211"/>
            <a:ext cx="6898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2017.9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9D68DE-AAFC-470F-B5DC-3671CAD9A1CB}"/>
              </a:ext>
            </a:extLst>
          </p:cNvPr>
          <p:cNvGrpSpPr/>
          <p:nvPr/>
        </p:nvGrpSpPr>
        <p:grpSpPr>
          <a:xfrm>
            <a:off x="457778" y="1265423"/>
            <a:ext cx="2229766" cy="888287"/>
            <a:chOff x="168637" y="1293167"/>
            <a:chExt cx="2229766" cy="888287"/>
          </a:xfrm>
        </p:grpSpPr>
        <p:sp>
          <p:nvSpPr>
            <p:cNvPr id="120" name="Content Placeholder 2">
              <a:extLst>
                <a:ext uri="{FF2B5EF4-FFF2-40B4-BE49-F238E27FC236}">
                  <a16:creationId xmlns:a16="http://schemas.microsoft.com/office/drawing/2014/main" id="{CE409ED4-7D28-471D-B57D-F850DC873875}"/>
                </a:ext>
              </a:extLst>
            </p:cNvPr>
            <p:cNvSpPr txBox="1">
              <a:spLocks/>
            </p:cNvSpPr>
            <p:nvPr/>
          </p:nvSpPr>
          <p:spPr>
            <a:xfrm>
              <a:off x="168637" y="1293167"/>
              <a:ext cx="2229766" cy="30431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>
                  <a:solidFill>
                    <a:schemeClr val="accent2"/>
                  </a:solidFill>
                </a:rPr>
                <a:t>9</a:t>
              </a:r>
              <a:r>
                <a:rPr lang="ko-KR" altLang="en-US" b="1" dirty="0">
                  <a:solidFill>
                    <a:schemeClr val="accent2"/>
                  </a:solidFill>
                </a:rPr>
                <a:t>사단 최전방 </a:t>
              </a:r>
              <a:r>
                <a:rPr lang="ko-KR" altLang="en-US" b="1" dirty="0" err="1">
                  <a:solidFill>
                    <a:schemeClr val="accent2"/>
                  </a:solidFill>
                </a:rPr>
                <a:t>수호병</a:t>
              </a:r>
              <a:r>
                <a:rPr lang="ko-KR" altLang="en-US" b="1" dirty="0">
                  <a:solidFill>
                    <a:schemeClr val="accent2"/>
                  </a:solidFill>
                </a:rPr>
                <a:t> 병장 만기전역 </a:t>
              </a:r>
              <a:br>
                <a:rPr lang="en-US" b="1" dirty="0">
                  <a:solidFill>
                    <a:schemeClr val="accent1"/>
                  </a:solidFill>
                </a:rPr>
              </a:b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0964B27-4769-4AAA-ACA9-C3C186DCDA40}"/>
                </a:ext>
              </a:extLst>
            </p:cNvPr>
            <p:cNvSpPr txBox="1"/>
            <p:nvPr/>
          </p:nvSpPr>
          <p:spPr>
            <a:xfrm>
              <a:off x="225127" y="1781344"/>
              <a:ext cx="2072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생일날 입대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고향 파주에서 근무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494A0578-9BA2-4479-856E-BF26280ABF2C}"/>
              </a:ext>
            </a:extLst>
          </p:cNvPr>
          <p:cNvSpPr txBox="1">
            <a:spLocks/>
          </p:cNvSpPr>
          <p:nvPr/>
        </p:nvSpPr>
        <p:spPr>
          <a:xfrm>
            <a:off x="3310125" y="1623590"/>
            <a:ext cx="2344868" cy="267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>
                <a:solidFill>
                  <a:schemeClr val="accent3"/>
                </a:solidFill>
              </a:rPr>
              <a:t>학과 학생회 </a:t>
            </a:r>
            <a:r>
              <a:rPr lang="en-US" altLang="ko-KR" b="1" dirty="0">
                <a:solidFill>
                  <a:schemeClr val="accent3"/>
                </a:solidFill>
              </a:rPr>
              <a:t>2</a:t>
            </a:r>
            <a:r>
              <a:rPr lang="ko-KR" altLang="en-US" b="1" dirty="0">
                <a:solidFill>
                  <a:schemeClr val="accent3"/>
                </a:solidFill>
              </a:rPr>
              <a:t>학년 과대표직 수행</a:t>
            </a:r>
            <a:br>
              <a:rPr lang="en-US" b="1" dirty="0">
                <a:solidFill>
                  <a:schemeClr val="accent3"/>
                </a:solidFill>
              </a:rPr>
            </a:b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F6007620-B659-41D1-9CA9-E1B7461DD7D8}"/>
              </a:ext>
            </a:extLst>
          </p:cNvPr>
          <p:cNvSpPr txBox="1">
            <a:spLocks/>
          </p:cNvSpPr>
          <p:nvPr/>
        </p:nvSpPr>
        <p:spPr>
          <a:xfrm>
            <a:off x="9061612" y="1317549"/>
            <a:ext cx="2915029" cy="33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>
                <a:solidFill>
                  <a:srgbClr val="4EBAA3"/>
                </a:solidFill>
              </a:rPr>
              <a:t>교내 위성 항법 연구실 학부 연구생</a:t>
            </a:r>
            <a:br>
              <a:rPr lang="en-US" b="1" dirty="0">
                <a:solidFill>
                  <a:schemeClr val="accent6"/>
                </a:solidFill>
              </a:rPr>
            </a:b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B2D4E9-AA0A-45AF-8E22-9BFA202D1112}"/>
              </a:ext>
            </a:extLst>
          </p:cNvPr>
          <p:cNvSpPr txBox="1"/>
          <p:nvPr/>
        </p:nvSpPr>
        <p:spPr>
          <a:xfrm>
            <a:off x="6459271" y="1858753"/>
            <a:ext cx="2072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개발자로의 목표 설정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6628-D04F-4FD1-A65D-93B00E96FE69}"/>
              </a:ext>
            </a:extLst>
          </p:cNvPr>
          <p:cNvSpPr txBox="1"/>
          <p:nvPr/>
        </p:nvSpPr>
        <p:spPr>
          <a:xfrm>
            <a:off x="9482958" y="1811302"/>
            <a:ext cx="207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년간 데이터 표준화 및 결과 분석 자동화 업무 담당 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BFC7E19-1A8C-4F84-B7C1-3A402EC51B39}"/>
              </a:ext>
            </a:extLst>
          </p:cNvPr>
          <p:cNvGrpSpPr/>
          <p:nvPr/>
        </p:nvGrpSpPr>
        <p:grpSpPr>
          <a:xfrm>
            <a:off x="8604796" y="1157542"/>
            <a:ext cx="433795" cy="451853"/>
            <a:chOff x="9515272" y="2219416"/>
            <a:chExt cx="745400" cy="776430"/>
          </a:xfrm>
        </p:grpSpPr>
        <p:sp>
          <p:nvSpPr>
            <p:cNvPr id="43" name="타원형 설명선 42">
              <a:extLst>
                <a:ext uri="{FF2B5EF4-FFF2-40B4-BE49-F238E27FC236}">
                  <a16:creationId xmlns:a16="http://schemas.microsoft.com/office/drawing/2014/main" id="{2BE33EEB-BCEF-4D17-B420-0ECFA5BC26EF}"/>
                </a:ext>
              </a:extLst>
            </p:cNvPr>
            <p:cNvSpPr/>
            <p:nvPr/>
          </p:nvSpPr>
          <p:spPr>
            <a:xfrm>
              <a:off x="9540672" y="2275846"/>
              <a:ext cx="720000" cy="720000"/>
            </a:xfrm>
            <a:prstGeom prst="wedgeEllipseCallout">
              <a:avLst>
                <a:gd name="adj1" fmla="val -33181"/>
                <a:gd name="adj2" fmla="val 54562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700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타원형 설명선 34">
              <a:extLst>
                <a:ext uri="{FF2B5EF4-FFF2-40B4-BE49-F238E27FC236}">
                  <a16:creationId xmlns:a16="http://schemas.microsoft.com/office/drawing/2014/main" id="{3A922DC6-46F5-40B1-B343-C9656D9BC0D4}"/>
                </a:ext>
              </a:extLst>
            </p:cNvPr>
            <p:cNvSpPr/>
            <p:nvPr/>
          </p:nvSpPr>
          <p:spPr>
            <a:xfrm>
              <a:off x="9515272" y="2219416"/>
              <a:ext cx="720000" cy="720000"/>
            </a:xfrm>
            <a:prstGeom prst="wedgeEllipseCallout">
              <a:avLst>
                <a:gd name="adj1" fmla="val -29653"/>
                <a:gd name="adj2" fmla="val 60736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중요</a:t>
              </a:r>
              <a:endParaRPr lang="ko-KR" altLang="en-US" sz="7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C567DD9C-4D9F-48FC-AC09-77D536A34D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08327" flipH="1">
            <a:off x="8139082" y="751640"/>
            <a:ext cx="579273" cy="5792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336AF4-186A-46A5-9252-08C629655F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741" y="3655570"/>
            <a:ext cx="2041801" cy="27046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1D04ED-FA87-493B-BD55-1F18B4B722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24741" y="3957848"/>
            <a:ext cx="2651496" cy="19886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9C368B-B5BC-463D-9573-83B0DC922E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789" y="3653178"/>
            <a:ext cx="2353451" cy="23534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769FDF-965F-47FD-86BE-8A56636928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5295" y="3655570"/>
            <a:ext cx="2708809" cy="20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73640" y="457284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그의 일대기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1" name="Rectangle 17">
            <a:extLst>
              <a:ext uri="{FF2B5EF4-FFF2-40B4-BE49-F238E27FC236}">
                <a16:creationId xmlns:a16="http://schemas.microsoft.com/office/drawing/2014/main" id="{38C04B25-2AC7-4552-9695-7C19F6DCB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268" y="2546083"/>
            <a:ext cx="45719" cy="835025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17">
            <a:extLst>
              <a:ext uri="{FF2B5EF4-FFF2-40B4-BE49-F238E27FC236}">
                <a16:creationId xmlns:a16="http://schemas.microsoft.com/office/drawing/2014/main" id="{31D7664C-57AA-4902-8118-2226A68A6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836" y="2581800"/>
            <a:ext cx="45719" cy="835025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17">
            <a:extLst>
              <a:ext uri="{FF2B5EF4-FFF2-40B4-BE49-F238E27FC236}">
                <a16:creationId xmlns:a16="http://schemas.microsoft.com/office/drawing/2014/main" id="{C46376F5-75EE-48C5-9856-A52E7BF5D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700" y="2578636"/>
            <a:ext cx="45719" cy="835025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17">
            <a:extLst>
              <a:ext uri="{FF2B5EF4-FFF2-40B4-BE49-F238E27FC236}">
                <a16:creationId xmlns:a16="http://schemas.microsoft.com/office/drawing/2014/main" id="{BD14DAC9-6BF3-4E53-9D21-4D78EE185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070" y="2537288"/>
            <a:ext cx="45719" cy="835025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6435D788-E2D5-4777-AADE-2B297BDE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436" y="2497137"/>
            <a:ext cx="22225" cy="835025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7">
            <a:extLst>
              <a:ext uri="{FF2B5EF4-FFF2-40B4-BE49-F238E27FC236}">
                <a16:creationId xmlns:a16="http://schemas.microsoft.com/office/drawing/2014/main" id="{90158474-10BA-4248-B0F5-DEF6B5325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78" y="3351798"/>
            <a:ext cx="10698996" cy="45719"/>
          </a:xfrm>
          <a:prstGeom prst="rect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Oval 8">
            <a:extLst>
              <a:ext uri="{FF2B5EF4-FFF2-40B4-BE49-F238E27FC236}">
                <a16:creationId xmlns:a16="http://schemas.microsoft.com/office/drawing/2014/main" id="{32AE4673-6A55-4F17-934B-86905303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267" y="3283216"/>
            <a:ext cx="206375" cy="207963"/>
          </a:xfrm>
          <a:prstGeom prst="ellipse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Oval 9">
            <a:extLst>
              <a:ext uri="{FF2B5EF4-FFF2-40B4-BE49-F238E27FC236}">
                <a16:creationId xmlns:a16="http://schemas.microsoft.com/office/drawing/2014/main" id="{6F21C38A-D2E0-46B7-9767-EE7882304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56" y="3283217"/>
            <a:ext cx="207963" cy="207963"/>
          </a:xfrm>
          <a:prstGeom prst="ellipse">
            <a:avLst/>
          </a:prstGeom>
          <a:solidFill>
            <a:srgbClr val="F2F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10">
            <a:extLst>
              <a:ext uri="{FF2B5EF4-FFF2-40B4-BE49-F238E27FC236}">
                <a16:creationId xmlns:a16="http://schemas.microsoft.com/office/drawing/2014/main" id="{C3CF23FF-821D-4C2B-9F75-8B16F1BF9BE8}"/>
              </a:ext>
            </a:extLst>
          </p:cNvPr>
          <p:cNvSpPr>
            <a:spLocks noEditPoints="1"/>
          </p:cNvSpPr>
          <p:nvPr/>
        </p:nvSpPr>
        <p:spPr bwMode="auto">
          <a:xfrm>
            <a:off x="550979" y="3282423"/>
            <a:ext cx="228600" cy="230188"/>
          </a:xfrm>
          <a:custGeom>
            <a:avLst/>
            <a:gdLst>
              <a:gd name="T0" fmla="*/ 22 w 44"/>
              <a:gd name="T1" fmla="*/ 44 h 44"/>
              <a:gd name="T2" fmla="*/ 0 w 44"/>
              <a:gd name="T3" fmla="*/ 22 h 44"/>
              <a:gd name="T4" fmla="*/ 22 w 44"/>
              <a:gd name="T5" fmla="*/ 0 h 44"/>
              <a:gd name="T6" fmla="*/ 44 w 44"/>
              <a:gd name="T7" fmla="*/ 22 h 44"/>
              <a:gd name="T8" fmla="*/ 22 w 44"/>
              <a:gd name="T9" fmla="*/ 44 h 44"/>
              <a:gd name="T10" fmla="*/ 22 w 44"/>
              <a:gd name="T11" fmla="*/ 4 h 44"/>
              <a:gd name="T12" fmla="*/ 4 w 44"/>
              <a:gd name="T13" fmla="*/ 22 h 44"/>
              <a:gd name="T14" fmla="*/ 22 w 44"/>
              <a:gd name="T15" fmla="*/ 40 h 44"/>
              <a:gd name="T16" fmla="*/ 40 w 44"/>
              <a:gd name="T17" fmla="*/ 22 h 44"/>
              <a:gd name="T18" fmla="*/ 22 w 44"/>
              <a:gd name="T19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22" y="44"/>
                </a:move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lose/>
                <a:moveTo>
                  <a:pt x="22" y="4"/>
                </a:moveTo>
                <a:cubicBezTo>
                  <a:pt x="12" y="4"/>
                  <a:pt x="4" y="12"/>
                  <a:pt x="4" y="22"/>
                </a:cubicBezTo>
                <a:cubicBezTo>
                  <a:pt x="4" y="32"/>
                  <a:pt x="12" y="40"/>
                  <a:pt x="22" y="40"/>
                </a:cubicBezTo>
                <a:cubicBezTo>
                  <a:pt x="32" y="40"/>
                  <a:pt x="40" y="32"/>
                  <a:pt x="40" y="22"/>
                </a:cubicBezTo>
                <a:cubicBezTo>
                  <a:pt x="40" y="12"/>
                  <a:pt x="32" y="4"/>
                  <a:pt x="22" y="4"/>
                </a:cubicBezTo>
                <a:close/>
              </a:path>
            </a:pathLst>
          </a:cu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11">
            <a:extLst>
              <a:ext uri="{FF2B5EF4-FFF2-40B4-BE49-F238E27FC236}">
                <a16:creationId xmlns:a16="http://schemas.microsoft.com/office/drawing/2014/main" id="{67BCC045-7BE7-408C-B64C-B02886775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0374" y="3267818"/>
            <a:ext cx="206375" cy="207963"/>
          </a:xfrm>
          <a:prstGeom prst="ellipse">
            <a:avLst/>
          </a:prstGeom>
          <a:solidFill>
            <a:srgbClr val="F2F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" name="Freeform 12">
            <a:extLst>
              <a:ext uri="{FF2B5EF4-FFF2-40B4-BE49-F238E27FC236}">
                <a16:creationId xmlns:a16="http://schemas.microsoft.com/office/drawing/2014/main" id="{DDF5B400-87D7-4DC2-8E7F-B861A2D99CEF}"/>
              </a:ext>
            </a:extLst>
          </p:cNvPr>
          <p:cNvSpPr>
            <a:spLocks noEditPoints="1"/>
          </p:cNvSpPr>
          <p:nvPr/>
        </p:nvSpPr>
        <p:spPr bwMode="auto">
          <a:xfrm>
            <a:off x="11420374" y="3264843"/>
            <a:ext cx="228600" cy="230188"/>
          </a:xfrm>
          <a:custGeom>
            <a:avLst/>
            <a:gdLst>
              <a:gd name="T0" fmla="*/ 22 w 44"/>
              <a:gd name="T1" fmla="*/ 44 h 44"/>
              <a:gd name="T2" fmla="*/ 0 w 44"/>
              <a:gd name="T3" fmla="*/ 22 h 44"/>
              <a:gd name="T4" fmla="*/ 22 w 44"/>
              <a:gd name="T5" fmla="*/ 0 h 44"/>
              <a:gd name="T6" fmla="*/ 44 w 44"/>
              <a:gd name="T7" fmla="*/ 22 h 44"/>
              <a:gd name="T8" fmla="*/ 22 w 44"/>
              <a:gd name="T9" fmla="*/ 44 h 44"/>
              <a:gd name="T10" fmla="*/ 22 w 44"/>
              <a:gd name="T11" fmla="*/ 4 h 44"/>
              <a:gd name="T12" fmla="*/ 4 w 44"/>
              <a:gd name="T13" fmla="*/ 22 h 44"/>
              <a:gd name="T14" fmla="*/ 22 w 44"/>
              <a:gd name="T15" fmla="*/ 40 h 44"/>
              <a:gd name="T16" fmla="*/ 40 w 44"/>
              <a:gd name="T17" fmla="*/ 22 h 44"/>
              <a:gd name="T18" fmla="*/ 22 w 44"/>
              <a:gd name="T19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22" y="44"/>
                </a:move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lose/>
                <a:moveTo>
                  <a:pt x="22" y="4"/>
                </a:moveTo>
                <a:cubicBezTo>
                  <a:pt x="12" y="4"/>
                  <a:pt x="4" y="12"/>
                  <a:pt x="4" y="22"/>
                </a:cubicBezTo>
                <a:cubicBezTo>
                  <a:pt x="4" y="32"/>
                  <a:pt x="12" y="40"/>
                  <a:pt x="22" y="40"/>
                </a:cubicBezTo>
                <a:cubicBezTo>
                  <a:pt x="32" y="40"/>
                  <a:pt x="40" y="32"/>
                  <a:pt x="40" y="22"/>
                </a:cubicBezTo>
                <a:cubicBezTo>
                  <a:pt x="40" y="12"/>
                  <a:pt x="32" y="4"/>
                  <a:pt x="22" y="4"/>
                </a:cubicBezTo>
                <a:close/>
              </a:path>
            </a:pathLst>
          </a:cu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" name="Oval 13">
            <a:extLst>
              <a:ext uri="{FF2B5EF4-FFF2-40B4-BE49-F238E27FC236}">
                <a16:creationId xmlns:a16="http://schemas.microsoft.com/office/drawing/2014/main" id="{EADD6F43-23BF-4D84-9962-C4D7166A4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982" y="2240229"/>
            <a:ext cx="622300" cy="625475"/>
          </a:xfrm>
          <a:prstGeom prst="ellipse">
            <a:avLst/>
          </a:prstGeom>
          <a:solidFill>
            <a:srgbClr val="F19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Oval 19">
            <a:extLst>
              <a:ext uri="{FF2B5EF4-FFF2-40B4-BE49-F238E27FC236}">
                <a16:creationId xmlns:a16="http://schemas.microsoft.com/office/drawing/2014/main" id="{4BF441AC-79BC-4A92-AA38-3BBE3EB38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82" y="3283217"/>
            <a:ext cx="207963" cy="207963"/>
          </a:xfrm>
          <a:prstGeom prst="ellipse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269">
            <a:extLst>
              <a:ext uri="{FF2B5EF4-FFF2-40B4-BE49-F238E27FC236}">
                <a16:creationId xmlns:a16="http://schemas.microsoft.com/office/drawing/2014/main" id="{D548E8EB-03B1-430B-9E1D-5AB8D7136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365" y="2220068"/>
            <a:ext cx="622300" cy="62547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Oval 270">
            <a:extLst>
              <a:ext uri="{FF2B5EF4-FFF2-40B4-BE49-F238E27FC236}">
                <a16:creationId xmlns:a16="http://schemas.microsoft.com/office/drawing/2014/main" id="{E312D25D-8AB0-4B79-9795-6AC40437C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9729" y="3283217"/>
            <a:ext cx="207963" cy="207963"/>
          </a:xfrm>
          <a:prstGeom prst="ellipse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Oval 20">
            <a:extLst>
              <a:ext uri="{FF2B5EF4-FFF2-40B4-BE49-F238E27FC236}">
                <a16:creationId xmlns:a16="http://schemas.microsoft.com/office/drawing/2014/main" id="{8C6F0FAE-DA55-4867-A7B9-F6DE7496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212" y="2220068"/>
            <a:ext cx="622300" cy="6254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36">
            <a:extLst>
              <a:ext uri="{FF2B5EF4-FFF2-40B4-BE49-F238E27FC236}">
                <a16:creationId xmlns:a16="http://schemas.microsoft.com/office/drawing/2014/main" id="{5CB813E2-24DE-434B-8D85-980BCFA9619D}"/>
              </a:ext>
            </a:extLst>
          </p:cNvPr>
          <p:cNvSpPr/>
          <p:nvPr/>
        </p:nvSpPr>
        <p:spPr>
          <a:xfrm>
            <a:off x="10272407" y="2240229"/>
            <a:ext cx="473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000" b="1" dirty="0">
                <a:solidFill>
                  <a:schemeClr val="bg1"/>
                </a:solidFill>
                <a:latin typeface="Raleway" panose="020B0503030101060003" pitchFamily="34" charset="0"/>
              </a:rPr>
              <a:t>7</a:t>
            </a:r>
            <a:endParaRPr lang="en-US" sz="40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9086DE73-9155-4333-942A-DA12F0645F1D}"/>
              </a:ext>
            </a:extLst>
          </p:cNvPr>
          <p:cNvSpPr txBox="1">
            <a:spLocks/>
          </p:cNvSpPr>
          <p:nvPr/>
        </p:nvSpPr>
        <p:spPr>
          <a:xfrm>
            <a:off x="6344853" y="1336564"/>
            <a:ext cx="2321323" cy="295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문화데이터 활용 경진대회 최우수상 수상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Oval 14">
            <a:extLst>
              <a:ext uri="{FF2B5EF4-FFF2-40B4-BE49-F238E27FC236}">
                <a16:creationId xmlns:a16="http://schemas.microsoft.com/office/drawing/2014/main" id="{3458515C-1146-4F0B-ACD7-A011F66C7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682" y="3284774"/>
            <a:ext cx="206375" cy="207963"/>
          </a:xfrm>
          <a:prstGeom prst="ellipse">
            <a:avLst/>
          </a:prstGeom>
          <a:solidFill>
            <a:srgbClr val="CAD7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Oval 274">
            <a:extLst>
              <a:ext uri="{FF2B5EF4-FFF2-40B4-BE49-F238E27FC236}">
                <a16:creationId xmlns:a16="http://schemas.microsoft.com/office/drawing/2014/main" id="{A2686923-9282-402A-8574-50E03433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296" y="2211959"/>
            <a:ext cx="622300" cy="625475"/>
          </a:xfrm>
          <a:prstGeom prst="ellipse">
            <a:avLst/>
          </a:prstGeom>
          <a:solidFill>
            <a:srgbClr val="4EBA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33">
            <a:extLst>
              <a:ext uri="{FF2B5EF4-FFF2-40B4-BE49-F238E27FC236}">
                <a16:creationId xmlns:a16="http://schemas.microsoft.com/office/drawing/2014/main" id="{DCDDC7B2-5CA9-43D8-B9C0-86A570507E76}"/>
              </a:ext>
            </a:extLst>
          </p:cNvPr>
          <p:cNvSpPr/>
          <p:nvPr/>
        </p:nvSpPr>
        <p:spPr>
          <a:xfrm>
            <a:off x="4139068" y="2372759"/>
            <a:ext cx="6898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2020.9</a:t>
            </a:r>
          </a:p>
        </p:txBody>
      </p:sp>
      <p:sp>
        <p:nvSpPr>
          <p:cNvPr id="127" name="Rectangle 33">
            <a:extLst>
              <a:ext uri="{FF2B5EF4-FFF2-40B4-BE49-F238E27FC236}">
                <a16:creationId xmlns:a16="http://schemas.microsoft.com/office/drawing/2014/main" id="{47F42B7A-102C-42B3-8152-9AB37D6B3D85}"/>
              </a:ext>
            </a:extLst>
          </p:cNvPr>
          <p:cNvSpPr/>
          <p:nvPr/>
        </p:nvSpPr>
        <p:spPr>
          <a:xfrm>
            <a:off x="1160923" y="2400774"/>
            <a:ext cx="7954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2019. 9</a:t>
            </a:r>
          </a:p>
        </p:txBody>
      </p:sp>
      <p:sp>
        <p:nvSpPr>
          <p:cNvPr id="130" name="Rectangle 33">
            <a:extLst>
              <a:ext uri="{FF2B5EF4-FFF2-40B4-BE49-F238E27FC236}">
                <a16:creationId xmlns:a16="http://schemas.microsoft.com/office/drawing/2014/main" id="{98C9E501-58C9-4868-AC72-818D86E26271}"/>
              </a:ext>
            </a:extLst>
          </p:cNvPr>
          <p:cNvSpPr/>
          <p:nvPr/>
        </p:nvSpPr>
        <p:spPr>
          <a:xfrm>
            <a:off x="10143915" y="2373686"/>
            <a:ext cx="7915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2020.12</a:t>
            </a:r>
          </a:p>
        </p:txBody>
      </p:sp>
      <p:sp>
        <p:nvSpPr>
          <p:cNvPr id="132" name="Rectangle 33">
            <a:extLst>
              <a:ext uri="{FF2B5EF4-FFF2-40B4-BE49-F238E27FC236}">
                <a16:creationId xmlns:a16="http://schemas.microsoft.com/office/drawing/2014/main" id="{823955CE-2A44-4B77-B420-9CDE3B8FCEDB}"/>
              </a:ext>
            </a:extLst>
          </p:cNvPr>
          <p:cNvSpPr/>
          <p:nvPr/>
        </p:nvSpPr>
        <p:spPr>
          <a:xfrm>
            <a:off x="7105908" y="2383211"/>
            <a:ext cx="7915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2020.12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9D68DE-AAFC-470F-B5DC-3671CAD9A1CB}"/>
              </a:ext>
            </a:extLst>
          </p:cNvPr>
          <p:cNvGrpSpPr/>
          <p:nvPr/>
        </p:nvGrpSpPr>
        <p:grpSpPr>
          <a:xfrm>
            <a:off x="344921" y="1513913"/>
            <a:ext cx="2455480" cy="870135"/>
            <a:chOff x="55780" y="1541657"/>
            <a:chExt cx="2455480" cy="870135"/>
          </a:xfrm>
        </p:grpSpPr>
        <p:sp>
          <p:nvSpPr>
            <p:cNvPr id="120" name="Content Placeholder 2">
              <a:extLst>
                <a:ext uri="{FF2B5EF4-FFF2-40B4-BE49-F238E27FC236}">
                  <a16:creationId xmlns:a16="http://schemas.microsoft.com/office/drawing/2014/main" id="{CE409ED4-7D28-471D-B57D-F850DC873875}"/>
                </a:ext>
              </a:extLst>
            </p:cNvPr>
            <p:cNvSpPr txBox="1">
              <a:spLocks/>
            </p:cNvSpPr>
            <p:nvPr/>
          </p:nvSpPr>
          <p:spPr>
            <a:xfrm>
              <a:off x="55780" y="1541657"/>
              <a:ext cx="2455480" cy="30431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b="1" dirty="0">
                  <a:solidFill>
                    <a:schemeClr val="accent2"/>
                  </a:solidFill>
                </a:rPr>
                <a:t>휴학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0964B27-4769-4AAA-ACA9-C3C186DCDA40}"/>
                </a:ext>
              </a:extLst>
            </p:cNvPr>
            <p:cNvSpPr txBox="1"/>
            <p:nvPr/>
          </p:nvSpPr>
          <p:spPr>
            <a:xfrm>
              <a:off x="68692" y="1857794"/>
              <a:ext cx="24005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Java, Spring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을 학습하고자 휴학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뉴질랜드 어학연수는 코로나로 실패 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altLang="ko-KR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F1E07DB-60BD-4462-8825-4C651CA2DDEE}"/>
              </a:ext>
            </a:extLst>
          </p:cNvPr>
          <p:cNvGrpSpPr/>
          <p:nvPr/>
        </p:nvGrpSpPr>
        <p:grpSpPr>
          <a:xfrm>
            <a:off x="3280549" y="1355065"/>
            <a:ext cx="2400597" cy="734676"/>
            <a:chOff x="3178777" y="1459464"/>
            <a:chExt cx="2400597" cy="734676"/>
          </a:xfrm>
        </p:grpSpPr>
        <p:sp>
          <p:nvSpPr>
            <p:cNvPr id="119" name="Content Placeholder 2">
              <a:extLst>
                <a:ext uri="{FF2B5EF4-FFF2-40B4-BE49-F238E27FC236}">
                  <a16:creationId xmlns:a16="http://schemas.microsoft.com/office/drawing/2014/main" id="{494A0578-9BA2-4479-856E-BF26280ABF2C}"/>
                </a:ext>
              </a:extLst>
            </p:cNvPr>
            <p:cNvSpPr txBox="1">
              <a:spLocks/>
            </p:cNvSpPr>
            <p:nvPr/>
          </p:nvSpPr>
          <p:spPr>
            <a:xfrm>
              <a:off x="3368598" y="1459464"/>
              <a:ext cx="2053403" cy="26722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b="1" dirty="0">
                  <a:solidFill>
                    <a:schemeClr val="accent3"/>
                  </a:solidFill>
                </a:rPr>
                <a:t>광진교육 복지센터 교육봉사 멘토링</a:t>
              </a:r>
              <a:br>
                <a:rPr lang="en-US" b="1" dirty="0">
                  <a:solidFill>
                    <a:schemeClr val="accent3"/>
                  </a:solidFill>
                </a:rPr>
              </a:b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7863EFE-34C6-4C39-8B90-77316146C420}"/>
                </a:ext>
              </a:extLst>
            </p:cNvPr>
            <p:cNvSpPr txBox="1"/>
            <p:nvPr/>
          </p:nvSpPr>
          <p:spPr>
            <a:xfrm>
              <a:off x="3178777" y="1947919"/>
              <a:ext cx="24005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이제는 멘티의 입장으로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F6007620-B659-41D1-9CA9-E1B7461DD7D8}"/>
              </a:ext>
            </a:extLst>
          </p:cNvPr>
          <p:cNvSpPr txBox="1">
            <a:spLocks/>
          </p:cNvSpPr>
          <p:nvPr/>
        </p:nvSpPr>
        <p:spPr>
          <a:xfrm>
            <a:off x="9051495" y="1327371"/>
            <a:ext cx="2915029" cy="33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>
                <a:solidFill>
                  <a:srgbClr val="4EBAA3"/>
                </a:solidFill>
              </a:rPr>
              <a:t>교내 창의 설계 경진대회 최우수상 수상</a:t>
            </a:r>
            <a:br>
              <a:rPr lang="en-US" b="1" dirty="0">
                <a:solidFill>
                  <a:schemeClr val="accent6"/>
                </a:solidFill>
              </a:rPr>
            </a:b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03CE70-1533-4E04-9436-E118E856A5E7}"/>
              </a:ext>
            </a:extLst>
          </p:cNvPr>
          <p:cNvSpPr txBox="1"/>
          <p:nvPr/>
        </p:nvSpPr>
        <p:spPr>
          <a:xfrm>
            <a:off x="6243423" y="1829880"/>
            <a:ext cx="2524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실시간 온라인 독서모임 서비스 기획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68745E-5B15-4FFB-B411-41B230B7C0EF}"/>
              </a:ext>
            </a:extLst>
          </p:cNvPr>
          <p:cNvSpPr txBox="1"/>
          <p:nvPr/>
        </p:nvSpPr>
        <p:spPr>
          <a:xfrm>
            <a:off x="9329880" y="1829861"/>
            <a:ext cx="2607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교내 전력 사용량 예측 및 열 병합 발전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스케쥴링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웹 서비스 개발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A4B32C-747E-4D22-9B2F-D89951822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817" y="3621126"/>
            <a:ext cx="1382640" cy="18435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7A51EB-56A6-473C-8096-6D3A05708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9070" y="4260460"/>
            <a:ext cx="1382640" cy="18435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EE31C8-D884-4A91-AF6D-B74E5566E0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433591" y="3455780"/>
            <a:ext cx="2090489" cy="27281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4392A4-4CFA-46E8-9667-301203C662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7" y="3784643"/>
            <a:ext cx="2712621" cy="20344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E8E89A-ABA6-4FD2-9AA1-751E1CF6BC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2081" y="3778392"/>
            <a:ext cx="2283553" cy="209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4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73640" y="457284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그의 일대기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30ACB8-A02B-4423-9D24-006FE58E5631}"/>
              </a:ext>
            </a:extLst>
          </p:cNvPr>
          <p:cNvGrpSpPr/>
          <p:nvPr/>
        </p:nvGrpSpPr>
        <p:grpSpPr>
          <a:xfrm>
            <a:off x="1713452" y="1065856"/>
            <a:ext cx="3196987" cy="4742637"/>
            <a:chOff x="351377" y="1065856"/>
            <a:chExt cx="3196987" cy="4742637"/>
          </a:xfrm>
        </p:grpSpPr>
        <p:sp>
          <p:nvSpPr>
            <p:cNvPr id="97" name="Rectangle 17">
              <a:extLst>
                <a:ext uri="{FF2B5EF4-FFF2-40B4-BE49-F238E27FC236}">
                  <a16:creationId xmlns:a16="http://schemas.microsoft.com/office/drawing/2014/main" id="{BD14DAC9-6BF3-4E53-9D21-4D78EE185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070" y="2537288"/>
              <a:ext cx="45719" cy="835025"/>
            </a:xfrm>
            <a:prstGeom prst="rect">
              <a:avLst/>
            </a:prstGeom>
            <a:solidFill>
              <a:srgbClr val="CA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6">
              <a:extLst>
                <a:ext uri="{FF2B5EF4-FFF2-40B4-BE49-F238E27FC236}">
                  <a16:creationId xmlns:a16="http://schemas.microsoft.com/office/drawing/2014/main" id="{6435D788-E2D5-4777-AADE-2B297BDE6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436" y="2497137"/>
              <a:ext cx="22225" cy="835025"/>
            </a:xfrm>
            <a:prstGeom prst="rect">
              <a:avLst/>
            </a:prstGeom>
            <a:solidFill>
              <a:srgbClr val="CA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7">
              <a:extLst>
                <a:ext uri="{FF2B5EF4-FFF2-40B4-BE49-F238E27FC236}">
                  <a16:creationId xmlns:a16="http://schemas.microsoft.com/office/drawing/2014/main" id="{90158474-10BA-4248-B0F5-DEF6B5325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78" y="3351798"/>
              <a:ext cx="2628000" cy="45719"/>
            </a:xfrm>
            <a:prstGeom prst="rect">
              <a:avLst/>
            </a:prstGeom>
            <a:solidFill>
              <a:srgbClr val="CA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8">
              <a:extLst>
                <a:ext uri="{FF2B5EF4-FFF2-40B4-BE49-F238E27FC236}">
                  <a16:creationId xmlns:a16="http://schemas.microsoft.com/office/drawing/2014/main" id="{32AE4673-6A55-4F17-934B-869053034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267" y="3283216"/>
              <a:ext cx="206375" cy="207963"/>
            </a:xfrm>
            <a:prstGeom prst="ellipse">
              <a:avLst/>
            </a:prstGeom>
            <a:solidFill>
              <a:srgbClr val="CA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6F21C38A-D2E0-46B7-9767-EE7882304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56" y="3283217"/>
              <a:ext cx="207963" cy="207963"/>
            </a:xfrm>
            <a:prstGeom prst="ellipse">
              <a:avLst/>
            </a:prstGeom>
            <a:solidFill>
              <a:srgbClr val="F2F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C3CF23FF-821D-4C2B-9F75-8B16F1BF9B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979" y="3282423"/>
              <a:ext cx="228600" cy="2301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rgbClr val="CA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1">
              <a:extLst>
                <a:ext uri="{FF2B5EF4-FFF2-40B4-BE49-F238E27FC236}">
                  <a16:creationId xmlns:a16="http://schemas.microsoft.com/office/drawing/2014/main" id="{67BCC045-7BE7-408C-B64C-B02886775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369" y="3268331"/>
              <a:ext cx="206375" cy="207963"/>
            </a:xfrm>
            <a:prstGeom prst="ellipse">
              <a:avLst/>
            </a:prstGeom>
            <a:solidFill>
              <a:srgbClr val="F2F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DDF5B400-87D7-4DC2-8E7F-B861A2D99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4369" y="3265356"/>
              <a:ext cx="228600" cy="2301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rgbClr val="CA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3">
              <a:extLst>
                <a:ext uri="{FF2B5EF4-FFF2-40B4-BE49-F238E27FC236}">
                  <a16:creationId xmlns:a16="http://schemas.microsoft.com/office/drawing/2014/main" id="{EADD6F43-23BF-4D84-9962-C4D7166A4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982" y="2240229"/>
              <a:ext cx="622300" cy="625475"/>
            </a:xfrm>
            <a:prstGeom prst="ellipse">
              <a:avLst/>
            </a:prstGeom>
            <a:solidFill>
              <a:srgbClr val="F1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47F42B7A-102C-42B3-8152-9AB37D6B3D85}"/>
                </a:ext>
              </a:extLst>
            </p:cNvPr>
            <p:cNvSpPr/>
            <p:nvPr/>
          </p:nvSpPr>
          <p:spPr>
            <a:xfrm>
              <a:off x="1160923" y="2400774"/>
              <a:ext cx="79541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2021. 4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9D68DE-AAFC-470F-B5DC-3671CAD9A1CB}"/>
                </a:ext>
              </a:extLst>
            </p:cNvPr>
            <p:cNvGrpSpPr/>
            <p:nvPr/>
          </p:nvGrpSpPr>
          <p:grpSpPr>
            <a:xfrm>
              <a:off x="351377" y="1513913"/>
              <a:ext cx="2718742" cy="562358"/>
              <a:chOff x="62236" y="1541657"/>
              <a:chExt cx="2718742" cy="562358"/>
            </a:xfrm>
          </p:grpSpPr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CE409ED4-7D28-471D-B57D-F850DC8738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867" y="1541657"/>
                <a:ext cx="2455480" cy="3043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b="1" dirty="0">
                    <a:solidFill>
                      <a:schemeClr val="accent2"/>
                    </a:solidFill>
                  </a:rPr>
                  <a:t>코오롱 </a:t>
                </a:r>
                <a:r>
                  <a:rPr lang="ko-KR" altLang="en-US" b="1" dirty="0" err="1">
                    <a:solidFill>
                      <a:schemeClr val="accent2"/>
                    </a:solidFill>
                  </a:rPr>
                  <a:t>베니트</a:t>
                </a:r>
                <a:r>
                  <a:rPr lang="ko-KR" altLang="en-US" b="1" dirty="0">
                    <a:solidFill>
                      <a:schemeClr val="accent2"/>
                    </a:solidFill>
                  </a:rPr>
                  <a:t> 인턴십 시작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964B27-4769-4AAA-ACA9-C3C186DCDA40}"/>
                  </a:ext>
                </a:extLst>
              </p:cNvPr>
              <p:cNvSpPr txBox="1"/>
              <p:nvPr/>
            </p:nvSpPr>
            <p:spPr>
              <a:xfrm>
                <a:off x="62236" y="1857794"/>
                <a:ext cx="27187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ctr">
                  <a:buFont typeface="Arial" panose="020B0604020202020204" pitchFamily="34" charset="0"/>
                  <a:buChar char="•"/>
                </a:pPr>
                <a:r>
                  <a:rPr lang="en-US" altLang="ko-KR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SmartWork</a:t>
                </a:r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팀에서 새로운 사회생활 시작</a:t>
                </a:r>
                <a:endParaRPr lang="en-US" altLang="ko-KR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CBDA1F5-69D0-4228-9158-C4D518296BD6}"/>
                </a:ext>
              </a:extLst>
            </p:cNvPr>
            <p:cNvGrpSpPr/>
            <p:nvPr/>
          </p:nvGrpSpPr>
          <p:grpSpPr>
            <a:xfrm>
              <a:off x="3114569" y="1471758"/>
              <a:ext cx="433795" cy="451853"/>
              <a:chOff x="9515272" y="2219416"/>
              <a:chExt cx="745400" cy="776430"/>
            </a:xfrm>
          </p:grpSpPr>
          <p:sp>
            <p:nvSpPr>
              <p:cNvPr id="43" name="타원형 설명선 42">
                <a:extLst>
                  <a:ext uri="{FF2B5EF4-FFF2-40B4-BE49-F238E27FC236}">
                    <a16:creationId xmlns:a16="http://schemas.microsoft.com/office/drawing/2014/main" id="{898D0339-3FA3-41F5-98A2-FDC4C8BA93B9}"/>
                  </a:ext>
                </a:extLst>
              </p:cNvPr>
              <p:cNvSpPr/>
              <p:nvPr/>
            </p:nvSpPr>
            <p:spPr>
              <a:xfrm>
                <a:off x="9540672" y="2275846"/>
                <a:ext cx="720000" cy="720000"/>
              </a:xfrm>
              <a:prstGeom prst="wedgeEllipseCallout">
                <a:avLst>
                  <a:gd name="adj1" fmla="val -33181"/>
                  <a:gd name="adj2" fmla="val 54562"/>
                </a:avLst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7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형 설명선 34">
                <a:extLst>
                  <a:ext uri="{FF2B5EF4-FFF2-40B4-BE49-F238E27FC236}">
                    <a16:creationId xmlns:a16="http://schemas.microsoft.com/office/drawing/2014/main" id="{250D5854-8DFD-4BC1-A34F-58430DFE039C}"/>
                  </a:ext>
                </a:extLst>
              </p:cNvPr>
              <p:cNvSpPr/>
              <p:nvPr/>
            </p:nvSpPr>
            <p:spPr>
              <a:xfrm>
                <a:off x="9515272" y="2219416"/>
                <a:ext cx="720000" cy="720000"/>
              </a:xfrm>
              <a:prstGeom prst="wedgeEllipseCallout">
                <a:avLst>
                  <a:gd name="adj1" fmla="val -29653"/>
                  <a:gd name="adj2" fmla="val 6073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1200" b="1" dirty="0">
                    <a:solidFill>
                      <a:prstClr val="white"/>
                    </a:solidFill>
                  </a:rPr>
                  <a:t>중요</a:t>
                </a:r>
                <a:endParaRPr lang="ko-KR" altLang="en-US" sz="700" b="1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0AC086A2-5784-458D-B4E6-1B8DBAF66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08327" flipH="1">
              <a:off x="2648855" y="1065856"/>
              <a:ext cx="579273" cy="57927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CB5BAB1-9267-412A-88DB-C4288249E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95271" y="3677808"/>
              <a:ext cx="1986392" cy="2274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314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관심 분야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337838"/>
              </p:ext>
            </p:extLst>
          </p:nvPr>
        </p:nvGraphicFramePr>
        <p:xfrm>
          <a:off x="1606550" y="1916509"/>
          <a:ext cx="9436100" cy="3671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79625" y="5613586"/>
            <a:ext cx="164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독서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395470" y="5613585"/>
            <a:ext cx="164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차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술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마시기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654165" y="5613584"/>
            <a:ext cx="164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여행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941435" y="5613583"/>
            <a:ext cx="164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운동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8D4FF36-6F27-4115-B10B-0AEAFC6286D3}"/>
              </a:ext>
            </a:extLst>
          </p:cNvPr>
          <p:cNvGrpSpPr/>
          <p:nvPr/>
        </p:nvGrpSpPr>
        <p:grpSpPr>
          <a:xfrm>
            <a:off x="9359907" y="1242944"/>
            <a:ext cx="804788" cy="648072"/>
            <a:chOff x="1227040" y="2769811"/>
            <a:chExt cx="804788" cy="648072"/>
          </a:xfrm>
        </p:grpSpPr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C2F3A0F3-EAD5-46F0-A33B-A8F229D77529}"/>
                </a:ext>
              </a:extLst>
            </p:cNvPr>
            <p:cNvSpPr/>
            <p:nvPr/>
          </p:nvSpPr>
          <p:spPr>
            <a:xfrm rot="8050012">
              <a:off x="1301078" y="2769811"/>
              <a:ext cx="648072" cy="648072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8486961-E29B-4E43-B5C4-3B2674EDE048}"/>
                </a:ext>
              </a:extLst>
            </p:cNvPr>
            <p:cNvGrpSpPr/>
            <p:nvPr/>
          </p:nvGrpSpPr>
          <p:grpSpPr>
            <a:xfrm>
              <a:off x="1227040" y="2850905"/>
              <a:ext cx="804788" cy="535095"/>
              <a:chOff x="3203848" y="2697045"/>
              <a:chExt cx="804788" cy="535095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EE4A0C5C-6FD7-4398-BE52-C100197DFD26}"/>
                  </a:ext>
                </a:extLst>
              </p:cNvPr>
              <p:cNvSpPr/>
              <p:nvPr/>
            </p:nvSpPr>
            <p:spPr>
              <a:xfrm>
                <a:off x="3347864" y="2697045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90621E-21A9-4D0C-8C27-72433282B415}"/>
                  </a:ext>
                </a:extLst>
              </p:cNvPr>
              <p:cNvSpPr txBox="1"/>
              <p:nvPr/>
            </p:nvSpPr>
            <p:spPr>
              <a:xfrm>
                <a:off x="3203848" y="2708920"/>
                <a:ext cx="8047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n>
                      <a:solidFill>
                        <a:prstClr val="white">
                          <a:lumMod val="85000"/>
                          <a:alpha val="30000"/>
                        </a:prstClr>
                      </a:solidFill>
                    </a:ln>
                    <a:solidFill>
                      <a:srgbClr val="201A02"/>
                    </a:solidFill>
                    <a:latin typeface="나눔바른고딕" pitchFamily="50" charset="-127"/>
                    <a:ea typeface="나눔바른고딕" pitchFamily="50" charset="-127"/>
                  </a:rPr>
                  <a:t>1</a:t>
                </a: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D0DFBA-A893-418E-93C7-64629C2F8B30}"/>
              </a:ext>
            </a:extLst>
          </p:cNvPr>
          <p:cNvGrpSpPr/>
          <p:nvPr/>
        </p:nvGrpSpPr>
        <p:grpSpPr>
          <a:xfrm>
            <a:off x="2610685" y="3736944"/>
            <a:ext cx="579611" cy="481755"/>
            <a:chOff x="5059620" y="-1078492"/>
            <a:chExt cx="804788" cy="668915"/>
          </a:xfrm>
        </p:grpSpPr>
        <p:sp>
          <p:nvSpPr>
            <p:cNvPr id="58" name="눈물 방울 57">
              <a:extLst>
                <a:ext uri="{FF2B5EF4-FFF2-40B4-BE49-F238E27FC236}">
                  <a16:creationId xmlns:a16="http://schemas.microsoft.com/office/drawing/2014/main" id="{73E173D2-1975-4493-A21D-BEFC644BE176}"/>
                </a:ext>
              </a:extLst>
            </p:cNvPr>
            <p:cNvSpPr/>
            <p:nvPr/>
          </p:nvSpPr>
          <p:spPr>
            <a:xfrm rot="8050012">
              <a:off x="5123237" y="-1068070"/>
              <a:ext cx="668915" cy="648072"/>
            </a:xfrm>
            <a:prstGeom prst="teardrop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24CF14AD-81BC-4C8F-9513-D544137304B9}"/>
                </a:ext>
              </a:extLst>
            </p:cNvPr>
            <p:cNvGrpSpPr/>
            <p:nvPr/>
          </p:nvGrpSpPr>
          <p:grpSpPr>
            <a:xfrm>
              <a:off x="5059620" y="-994792"/>
              <a:ext cx="804788" cy="525071"/>
              <a:chOff x="3203848" y="2697045"/>
              <a:chExt cx="804788" cy="50871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CE11EE48-C7A7-4E9D-9DC0-5388EB0B1759}"/>
                  </a:ext>
                </a:extLst>
              </p:cNvPr>
              <p:cNvSpPr/>
              <p:nvPr/>
            </p:nvSpPr>
            <p:spPr>
              <a:xfrm>
                <a:off x="3347864" y="2697045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553C56-3CA9-4EA6-B70B-D380CB72C93C}"/>
                  </a:ext>
                </a:extLst>
              </p:cNvPr>
              <p:cNvSpPr txBox="1"/>
              <p:nvPr/>
            </p:nvSpPr>
            <p:spPr>
              <a:xfrm>
                <a:off x="3203848" y="2708919"/>
                <a:ext cx="804788" cy="496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n>
                      <a:solidFill>
                        <a:prstClr val="white">
                          <a:lumMod val="85000"/>
                          <a:alpha val="30000"/>
                        </a:prstClr>
                      </a:solidFill>
                    </a:ln>
                    <a:solidFill>
                      <a:srgbClr val="201A02"/>
                    </a:solidFill>
                    <a:latin typeface="나눔바른고딕" pitchFamily="50" charset="-127"/>
                    <a:ea typeface="나눔바른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F2FE6D9-4D95-4224-812D-5A2B915270AF}"/>
              </a:ext>
            </a:extLst>
          </p:cNvPr>
          <p:cNvGrpSpPr/>
          <p:nvPr/>
        </p:nvGrpSpPr>
        <p:grpSpPr>
          <a:xfrm>
            <a:off x="4908549" y="2947245"/>
            <a:ext cx="579611" cy="481755"/>
            <a:chOff x="5059620" y="-1078492"/>
            <a:chExt cx="804788" cy="668915"/>
          </a:xfrm>
        </p:grpSpPr>
        <p:sp>
          <p:nvSpPr>
            <p:cNvPr id="63" name="눈물 방울 62">
              <a:extLst>
                <a:ext uri="{FF2B5EF4-FFF2-40B4-BE49-F238E27FC236}">
                  <a16:creationId xmlns:a16="http://schemas.microsoft.com/office/drawing/2014/main" id="{846A9F6D-02E9-40FE-8CF8-64D1E4B74C0D}"/>
                </a:ext>
              </a:extLst>
            </p:cNvPr>
            <p:cNvSpPr/>
            <p:nvPr/>
          </p:nvSpPr>
          <p:spPr>
            <a:xfrm rot="8050012">
              <a:off x="5123237" y="-1068070"/>
              <a:ext cx="668915" cy="648072"/>
            </a:xfrm>
            <a:prstGeom prst="teardrop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D9B9105-EAEF-473A-8E04-76BEDAFAD26B}"/>
                </a:ext>
              </a:extLst>
            </p:cNvPr>
            <p:cNvGrpSpPr/>
            <p:nvPr/>
          </p:nvGrpSpPr>
          <p:grpSpPr>
            <a:xfrm>
              <a:off x="5059620" y="-994792"/>
              <a:ext cx="804788" cy="525071"/>
              <a:chOff x="3203848" y="2697045"/>
              <a:chExt cx="804788" cy="508711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05595454-86CE-42BB-BEE8-D0B66D2DD7AE}"/>
                  </a:ext>
                </a:extLst>
              </p:cNvPr>
              <p:cNvSpPr/>
              <p:nvPr/>
            </p:nvSpPr>
            <p:spPr>
              <a:xfrm>
                <a:off x="3347864" y="2697045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09ACE28-F76D-4542-9121-55ADD680256F}"/>
                  </a:ext>
                </a:extLst>
              </p:cNvPr>
              <p:cNvSpPr txBox="1"/>
              <p:nvPr/>
            </p:nvSpPr>
            <p:spPr>
              <a:xfrm>
                <a:off x="3203848" y="2708919"/>
                <a:ext cx="804788" cy="496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n>
                      <a:solidFill>
                        <a:prstClr val="white">
                          <a:lumMod val="85000"/>
                          <a:alpha val="30000"/>
                        </a:prstClr>
                      </a:solidFill>
                    </a:ln>
                    <a:solidFill>
                      <a:srgbClr val="201A02"/>
                    </a:solidFill>
                    <a:latin typeface="나눔바른고딕" pitchFamily="50" charset="-127"/>
                    <a:ea typeface="나눔바른고딕" pitchFamily="50" charset="-127"/>
                  </a:rPr>
                  <a:t>3</a:t>
                </a: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89A2C5F-552B-4B27-8DE8-9B12377A6F96}"/>
              </a:ext>
            </a:extLst>
          </p:cNvPr>
          <p:cNvGrpSpPr/>
          <p:nvPr/>
        </p:nvGrpSpPr>
        <p:grpSpPr>
          <a:xfrm>
            <a:off x="7185225" y="2161726"/>
            <a:ext cx="579611" cy="481755"/>
            <a:chOff x="5059620" y="-1078492"/>
            <a:chExt cx="804788" cy="668915"/>
          </a:xfrm>
        </p:grpSpPr>
        <p:sp>
          <p:nvSpPr>
            <p:cNvPr id="68" name="눈물 방울 67">
              <a:extLst>
                <a:ext uri="{FF2B5EF4-FFF2-40B4-BE49-F238E27FC236}">
                  <a16:creationId xmlns:a16="http://schemas.microsoft.com/office/drawing/2014/main" id="{88D4E465-A1C7-4958-ABAF-A73063721140}"/>
                </a:ext>
              </a:extLst>
            </p:cNvPr>
            <p:cNvSpPr/>
            <p:nvPr/>
          </p:nvSpPr>
          <p:spPr>
            <a:xfrm rot="8050012">
              <a:off x="5123237" y="-1068070"/>
              <a:ext cx="668915" cy="648072"/>
            </a:xfrm>
            <a:prstGeom prst="teardrop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9A95C2E-6CDA-4355-891F-CDA8232276E8}"/>
                </a:ext>
              </a:extLst>
            </p:cNvPr>
            <p:cNvGrpSpPr/>
            <p:nvPr/>
          </p:nvGrpSpPr>
          <p:grpSpPr>
            <a:xfrm>
              <a:off x="5059620" y="-994792"/>
              <a:ext cx="804788" cy="525071"/>
              <a:chOff x="3203848" y="2697045"/>
              <a:chExt cx="804788" cy="508711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3E1BD20-F387-499F-AEEA-7FDF8ABC053B}"/>
                  </a:ext>
                </a:extLst>
              </p:cNvPr>
              <p:cNvSpPr/>
              <p:nvPr/>
            </p:nvSpPr>
            <p:spPr>
              <a:xfrm>
                <a:off x="3347864" y="2697045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5295B6-3F82-43C0-886D-4D97272E63F9}"/>
                  </a:ext>
                </a:extLst>
              </p:cNvPr>
              <p:cNvSpPr txBox="1"/>
              <p:nvPr/>
            </p:nvSpPr>
            <p:spPr>
              <a:xfrm>
                <a:off x="3203848" y="2708919"/>
                <a:ext cx="804788" cy="496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n>
                      <a:solidFill>
                        <a:prstClr val="white">
                          <a:lumMod val="85000"/>
                          <a:alpha val="30000"/>
                        </a:prstClr>
                      </a:solidFill>
                    </a:ln>
                    <a:solidFill>
                      <a:srgbClr val="201A02"/>
                    </a:solidFill>
                    <a:latin typeface="나눔바른고딕" pitchFamily="50" charset="-127"/>
                    <a:ea typeface="나눔바른고딕" pitchFamily="50" charset="-127"/>
                  </a:rPr>
                  <a:t>2</a:t>
                </a:r>
              </a:p>
            </p:txBody>
          </p:sp>
        </p:grp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30AD3AE5-6FB1-4FEF-B0C5-E3C6F8AF3DA7}"/>
              </a:ext>
            </a:extLst>
          </p:cNvPr>
          <p:cNvSpPr/>
          <p:nvPr/>
        </p:nvSpPr>
        <p:spPr>
          <a:xfrm>
            <a:off x="4467460" y="1293336"/>
            <a:ext cx="1444655" cy="1444655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08842D-B6B9-4814-9927-BA0189EDAAF1}"/>
              </a:ext>
            </a:extLst>
          </p:cNvPr>
          <p:cNvSpPr/>
          <p:nvPr/>
        </p:nvSpPr>
        <p:spPr>
          <a:xfrm>
            <a:off x="1728531" y="5877649"/>
            <a:ext cx="242964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최근에 읽은 책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언어의 온도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BBD3485-E74E-4C5B-803A-2CAFC90F81B6}"/>
              </a:ext>
            </a:extLst>
          </p:cNvPr>
          <p:cNvSpPr/>
          <p:nvPr/>
        </p:nvSpPr>
        <p:spPr>
          <a:xfrm>
            <a:off x="3978958" y="5877649"/>
            <a:ext cx="242964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카페에서 차 마시기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B80A7E2-07AA-44E8-A20B-81A8E7B8F47C}"/>
              </a:ext>
            </a:extLst>
          </p:cNvPr>
          <p:cNvSpPr/>
          <p:nvPr/>
        </p:nvSpPr>
        <p:spPr>
          <a:xfrm>
            <a:off x="6255633" y="5874982"/>
            <a:ext cx="263500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중국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일본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도쿄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나고야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오키나와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),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홍콩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마카오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제주도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강릉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3DBD25F-C5CD-479E-9E95-AC1313D7A25A}"/>
              </a:ext>
            </a:extLst>
          </p:cNvPr>
          <p:cNvSpPr/>
          <p:nvPr/>
        </p:nvSpPr>
        <p:spPr>
          <a:xfrm>
            <a:off x="8818056" y="5877649"/>
            <a:ext cx="188849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풋살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농구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당구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볼링 등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1644B75-9DD8-4DFE-A8E2-41B4EBD415E3}"/>
              </a:ext>
            </a:extLst>
          </p:cNvPr>
          <p:cNvSpPr/>
          <p:nvPr/>
        </p:nvSpPr>
        <p:spPr>
          <a:xfrm rot="4658709">
            <a:off x="2173589" y="2032283"/>
            <a:ext cx="1444655" cy="1444655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0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관심 분야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B275A7-318A-4187-A7E6-08F9D19B0E2A}"/>
              </a:ext>
            </a:extLst>
          </p:cNvPr>
          <p:cNvGrpSpPr/>
          <p:nvPr/>
        </p:nvGrpSpPr>
        <p:grpSpPr>
          <a:xfrm>
            <a:off x="1286750" y="1333160"/>
            <a:ext cx="2740025" cy="4876693"/>
            <a:chOff x="1606550" y="1557760"/>
            <a:chExt cx="2740025" cy="4876693"/>
          </a:xfrm>
        </p:grpSpPr>
        <p:graphicFrame>
          <p:nvGraphicFramePr>
            <p:cNvPr id="19" name="차트 18">
              <a:extLst>
                <a:ext uri="{FF2B5EF4-FFF2-40B4-BE49-F238E27FC236}">
                  <a16:creationId xmlns:a16="http://schemas.microsoft.com/office/drawing/2014/main" id="{DE9E9F55-2344-49D3-8325-DD6E6DEDC5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03410015"/>
                </p:ext>
              </p:extLst>
            </p:nvPr>
          </p:nvGraphicFramePr>
          <p:xfrm>
            <a:off x="1606550" y="1916509"/>
            <a:ext cx="2689225" cy="36715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2110106" y="5562439"/>
              <a:ext cx="16417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여행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89A2C5F-552B-4B27-8DE8-9B12377A6F96}"/>
                </a:ext>
              </a:extLst>
            </p:cNvPr>
            <p:cNvGrpSpPr/>
            <p:nvPr/>
          </p:nvGrpSpPr>
          <p:grpSpPr>
            <a:xfrm>
              <a:off x="2661356" y="1557760"/>
              <a:ext cx="579611" cy="481755"/>
              <a:chOff x="5059620" y="-1078492"/>
              <a:chExt cx="804788" cy="668915"/>
            </a:xfrm>
          </p:grpSpPr>
          <p:sp>
            <p:nvSpPr>
              <p:cNvPr id="68" name="눈물 방울 67">
                <a:extLst>
                  <a:ext uri="{FF2B5EF4-FFF2-40B4-BE49-F238E27FC236}">
                    <a16:creationId xmlns:a16="http://schemas.microsoft.com/office/drawing/2014/main" id="{88D4E465-A1C7-4958-ABAF-A73063721140}"/>
                  </a:ext>
                </a:extLst>
              </p:cNvPr>
              <p:cNvSpPr/>
              <p:nvPr/>
            </p:nvSpPr>
            <p:spPr>
              <a:xfrm rot="8050012">
                <a:off x="5123237" y="-1068070"/>
                <a:ext cx="668915" cy="648072"/>
              </a:xfrm>
              <a:prstGeom prst="teardrop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F9A95C2E-6CDA-4355-891F-CDA8232276E8}"/>
                  </a:ext>
                </a:extLst>
              </p:cNvPr>
              <p:cNvGrpSpPr/>
              <p:nvPr/>
            </p:nvGrpSpPr>
            <p:grpSpPr>
              <a:xfrm>
                <a:off x="5059620" y="-994792"/>
                <a:ext cx="804788" cy="525071"/>
                <a:chOff x="3203848" y="2697045"/>
                <a:chExt cx="804788" cy="508711"/>
              </a:xfrm>
            </p:grpSpPr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63E1BD20-F387-499F-AEEA-7FDF8ABC053B}"/>
                    </a:ext>
                  </a:extLst>
                </p:cNvPr>
                <p:cNvSpPr/>
                <p:nvPr/>
              </p:nvSpPr>
              <p:spPr>
                <a:xfrm>
                  <a:off x="3347864" y="2697045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E5295B6-3F82-43C0-886D-4D97272E63F9}"/>
                    </a:ext>
                  </a:extLst>
                </p:cNvPr>
                <p:cNvSpPr txBox="1"/>
                <p:nvPr/>
              </p:nvSpPr>
              <p:spPr>
                <a:xfrm>
                  <a:off x="3203848" y="2708919"/>
                  <a:ext cx="804788" cy="4968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ln>
                        <a:solidFill>
                          <a:prstClr val="white">
                            <a:lumMod val="85000"/>
                            <a:alpha val="30000"/>
                          </a:prstClr>
                        </a:solidFill>
                      </a:ln>
                      <a:solidFill>
                        <a:srgbClr val="201A02"/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2</a:t>
                  </a:r>
                </a:p>
              </p:txBody>
            </p:sp>
          </p:grp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B80A7E2-07AA-44E8-A20B-81A8E7B8F47C}"/>
                </a:ext>
              </a:extLst>
            </p:cNvPr>
            <p:cNvSpPr/>
            <p:nvPr/>
          </p:nvSpPr>
          <p:spPr>
            <a:xfrm>
              <a:off x="1711574" y="5823837"/>
              <a:ext cx="2635001" cy="610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중국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일본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도쿄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나고야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오키나와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),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홍콩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마카오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제주도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강릉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6319E8-09F9-4599-B476-E3D0EFEA2A7D}"/>
              </a:ext>
            </a:extLst>
          </p:cNvPr>
          <p:cNvSpPr/>
          <p:nvPr/>
        </p:nvSpPr>
        <p:spPr>
          <a:xfrm>
            <a:off x="5122303" y="924264"/>
            <a:ext cx="3009900" cy="24294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E6C66B-9C58-4180-8A64-01455969E08C}"/>
              </a:ext>
            </a:extLst>
          </p:cNvPr>
          <p:cNvSpPr/>
          <p:nvPr/>
        </p:nvSpPr>
        <p:spPr>
          <a:xfrm>
            <a:off x="8450413" y="924719"/>
            <a:ext cx="3009900" cy="24294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1558458-0B6B-4E60-846F-C0EB76019367}"/>
              </a:ext>
            </a:extLst>
          </p:cNvPr>
          <p:cNvSpPr/>
          <p:nvPr/>
        </p:nvSpPr>
        <p:spPr>
          <a:xfrm>
            <a:off x="5122301" y="3734193"/>
            <a:ext cx="3009900" cy="24294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9289036-51C0-4379-9EA9-EBEC29D5E05F}"/>
              </a:ext>
            </a:extLst>
          </p:cNvPr>
          <p:cNvSpPr/>
          <p:nvPr/>
        </p:nvSpPr>
        <p:spPr>
          <a:xfrm>
            <a:off x="8450413" y="3731144"/>
            <a:ext cx="3009900" cy="24294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4A2C0B-BD1A-4FB6-A41D-CD33C7C1B0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1544" y="942162"/>
            <a:ext cx="3010657" cy="2429470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41526B54-F5DF-45B3-9318-DDCADA9421B3}"/>
              </a:ext>
            </a:extLst>
          </p:cNvPr>
          <p:cNvGrpSpPr/>
          <p:nvPr/>
        </p:nvGrpSpPr>
        <p:grpSpPr>
          <a:xfrm>
            <a:off x="5971768" y="3166513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B1A307DD-47B5-418B-B507-79B1B83692A6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86" name="모서리가 둥근 직사각형 93">
              <a:extLst>
                <a:ext uri="{FF2B5EF4-FFF2-40B4-BE49-F238E27FC236}">
                  <a16:creationId xmlns:a16="http://schemas.microsoft.com/office/drawing/2014/main" id="{D8B68475-BE21-4833-9AE9-E70230E7B491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Okinawa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B02B4EA-98F3-475B-AFD0-544FB25102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6508" y="924265"/>
            <a:ext cx="3009900" cy="2422696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940B9E9-F797-4616-A714-4CF760B5E9E2}"/>
              </a:ext>
            </a:extLst>
          </p:cNvPr>
          <p:cNvGrpSpPr/>
          <p:nvPr/>
        </p:nvGrpSpPr>
        <p:grpSpPr>
          <a:xfrm>
            <a:off x="9299878" y="3166968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4FF50181-FD38-495B-97FE-91C5C1B9ADC3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02" name="모서리가 둥근 직사각형 93">
              <a:extLst>
                <a:ext uri="{FF2B5EF4-FFF2-40B4-BE49-F238E27FC236}">
                  <a16:creationId xmlns:a16="http://schemas.microsoft.com/office/drawing/2014/main" id="{ADDC6235-FE4D-4D93-BF84-7A1E417DC8D5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Tokyo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A4996CF-F412-4CC4-BE93-59AE28C2D0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740109" y="3437544"/>
            <a:ext cx="2422698" cy="3009899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6CD20196-683E-4C91-ABCC-A17DC53B466E}"/>
              </a:ext>
            </a:extLst>
          </p:cNvPr>
          <p:cNvGrpSpPr/>
          <p:nvPr/>
        </p:nvGrpSpPr>
        <p:grpSpPr>
          <a:xfrm>
            <a:off x="9299878" y="5973393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9E2715BD-7800-437F-88D6-37957A8B9774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93">
              <a:extLst>
                <a:ext uri="{FF2B5EF4-FFF2-40B4-BE49-F238E27FC236}">
                  <a16:creationId xmlns:a16="http://schemas.microsoft.com/office/drawing/2014/main" id="{72A387A4-2990-4319-8C16-3F5546C89528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prstClr val="white"/>
                  </a:solidFill>
                </a:rPr>
                <a:t>Jeju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-island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C24D6B4-28CD-4648-833F-4DFD12DC097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1006" y="3745378"/>
            <a:ext cx="3009901" cy="2408465"/>
          </a:xfrm>
          <a:prstGeom prst="rect">
            <a:avLst/>
          </a:prstGeom>
        </p:spPr>
      </p:pic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BC62E258-A89A-43F1-9C41-AE869922D7A6}"/>
              </a:ext>
            </a:extLst>
          </p:cNvPr>
          <p:cNvGrpSpPr/>
          <p:nvPr/>
        </p:nvGrpSpPr>
        <p:grpSpPr>
          <a:xfrm>
            <a:off x="5971766" y="5976442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5615F08A-6689-4BEC-90E0-927E77CDA836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24" name="모서리가 둥근 직사각형 93">
              <a:extLst>
                <a:ext uri="{FF2B5EF4-FFF2-40B4-BE49-F238E27FC236}">
                  <a16:creationId xmlns:a16="http://schemas.microsoft.com/office/drawing/2014/main" id="{5288C648-0548-4644-804B-F3D6A1DA5E0A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Hongkong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7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관심 분야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B275A7-318A-4187-A7E6-08F9D19B0E2A}"/>
              </a:ext>
            </a:extLst>
          </p:cNvPr>
          <p:cNvGrpSpPr/>
          <p:nvPr/>
        </p:nvGrpSpPr>
        <p:grpSpPr>
          <a:xfrm>
            <a:off x="1286750" y="1393441"/>
            <a:ext cx="2689225" cy="3970052"/>
            <a:chOff x="1606550" y="1618041"/>
            <a:chExt cx="2689225" cy="3970052"/>
          </a:xfrm>
        </p:grpSpPr>
        <p:graphicFrame>
          <p:nvGraphicFramePr>
            <p:cNvPr id="19" name="차트 18">
              <a:extLst>
                <a:ext uri="{FF2B5EF4-FFF2-40B4-BE49-F238E27FC236}">
                  <a16:creationId xmlns:a16="http://schemas.microsoft.com/office/drawing/2014/main" id="{DE9E9F55-2344-49D3-8325-DD6E6DEDC5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74948336"/>
                </p:ext>
              </p:extLst>
            </p:nvPr>
          </p:nvGraphicFramePr>
          <p:xfrm>
            <a:off x="1606550" y="1916509"/>
            <a:ext cx="2689225" cy="36715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3E1BD20-F387-499F-AEEA-7FDF8ABC053B}"/>
                </a:ext>
              </a:extLst>
            </p:cNvPr>
            <p:cNvSpPr/>
            <p:nvPr/>
          </p:nvSpPr>
          <p:spPr>
            <a:xfrm>
              <a:off x="2765080" y="1618041"/>
              <a:ext cx="363023" cy="374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6319E8-09F9-4599-B476-E3D0EFEA2A7D}"/>
              </a:ext>
            </a:extLst>
          </p:cNvPr>
          <p:cNvSpPr/>
          <p:nvPr/>
        </p:nvSpPr>
        <p:spPr>
          <a:xfrm>
            <a:off x="5122303" y="924264"/>
            <a:ext cx="3009900" cy="24294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E6C66B-9C58-4180-8A64-01455969E08C}"/>
              </a:ext>
            </a:extLst>
          </p:cNvPr>
          <p:cNvSpPr/>
          <p:nvPr/>
        </p:nvSpPr>
        <p:spPr>
          <a:xfrm>
            <a:off x="8450413" y="924719"/>
            <a:ext cx="3009900" cy="24294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1558458-0B6B-4E60-846F-C0EB76019367}"/>
              </a:ext>
            </a:extLst>
          </p:cNvPr>
          <p:cNvSpPr/>
          <p:nvPr/>
        </p:nvSpPr>
        <p:spPr>
          <a:xfrm>
            <a:off x="5122301" y="3734193"/>
            <a:ext cx="3009900" cy="24294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9289036-51C0-4379-9EA9-EBEC29D5E05F}"/>
              </a:ext>
            </a:extLst>
          </p:cNvPr>
          <p:cNvSpPr/>
          <p:nvPr/>
        </p:nvSpPr>
        <p:spPr>
          <a:xfrm>
            <a:off x="8450413" y="3731144"/>
            <a:ext cx="3009900" cy="24294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DDF1739-80C1-4315-B7A3-FF8DF75066FB}"/>
              </a:ext>
            </a:extLst>
          </p:cNvPr>
          <p:cNvSpPr/>
          <p:nvPr/>
        </p:nvSpPr>
        <p:spPr>
          <a:xfrm>
            <a:off x="1790306" y="5337839"/>
            <a:ext cx="164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운동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4718995-508D-4135-B334-DB6020CDE016}"/>
              </a:ext>
            </a:extLst>
          </p:cNvPr>
          <p:cNvSpPr/>
          <p:nvPr/>
        </p:nvSpPr>
        <p:spPr>
          <a:xfrm>
            <a:off x="1391774" y="5599237"/>
            <a:ext cx="26350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풋살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농구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당구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헬스 등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56C5CD0-C53E-436D-A9C5-BDC4FCC98189}"/>
              </a:ext>
            </a:extLst>
          </p:cNvPr>
          <p:cNvGrpSpPr/>
          <p:nvPr/>
        </p:nvGrpSpPr>
        <p:grpSpPr>
          <a:xfrm>
            <a:off x="2256520" y="1111678"/>
            <a:ext cx="709303" cy="571181"/>
            <a:chOff x="1227040" y="2769811"/>
            <a:chExt cx="804788" cy="648072"/>
          </a:xfrm>
        </p:grpSpPr>
        <p:sp>
          <p:nvSpPr>
            <p:cNvPr id="160" name="눈물 방울 159">
              <a:extLst>
                <a:ext uri="{FF2B5EF4-FFF2-40B4-BE49-F238E27FC236}">
                  <a16:creationId xmlns:a16="http://schemas.microsoft.com/office/drawing/2014/main" id="{63B0033D-DA4D-4DED-A8C2-C4AC338D2C03}"/>
                </a:ext>
              </a:extLst>
            </p:cNvPr>
            <p:cNvSpPr/>
            <p:nvPr/>
          </p:nvSpPr>
          <p:spPr>
            <a:xfrm rot="8050012">
              <a:off x="1301078" y="2769811"/>
              <a:ext cx="648072" cy="648072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D6DC1EF4-C07A-45A2-ADFD-FE8DC57FFB86}"/>
                </a:ext>
              </a:extLst>
            </p:cNvPr>
            <p:cNvGrpSpPr/>
            <p:nvPr/>
          </p:nvGrpSpPr>
          <p:grpSpPr>
            <a:xfrm>
              <a:off x="1227040" y="2850905"/>
              <a:ext cx="804788" cy="535095"/>
              <a:chOff x="3203848" y="2697045"/>
              <a:chExt cx="804788" cy="535095"/>
            </a:xfrm>
          </p:grpSpPr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6D1340E7-5199-4587-AA99-5D2443703BED}"/>
                  </a:ext>
                </a:extLst>
              </p:cNvPr>
              <p:cNvSpPr/>
              <p:nvPr/>
            </p:nvSpPr>
            <p:spPr>
              <a:xfrm>
                <a:off x="3347864" y="2697045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3079E58-4A3D-421B-AC22-390D4821AFE9}"/>
                  </a:ext>
                </a:extLst>
              </p:cNvPr>
              <p:cNvSpPr txBox="1"/>
              <p:nvPr/>
            </p:nvSpPr>
            <p:spPr>
              <a:xfrm>
                <a:off x="3203848" y="2708920"/>
                <a:ext cx="8047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n>
                      <a:solidFill>
                        <a:prstClr val="white">
                          <a:lumMod val="85000"/>
                          <a:alpha val="30000"/>
                        </a:prstClr>
                      </a:solidFill>
                    </a:ln>
                    <a:solidFill>
                      <a:srgbClr val="201A02"/>
                    </a:solidFill>
                    <a:latin typeface="나눔바른고딕" pitchFamily="50" charset="-127"/>
                    <a:ea typeface="나눔바른고딕" pitchFamily="50" charset="-127"/>
                  </a:rPr>
                  <a:t>1</a:t>
                </a: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5CBEA8-4FEB-4AA3-BEFF-E46850144B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3653" y="924264"/>
            <a:ext cx="2988548" cy="2429470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41526B54-F5DF-45B3-9318-DDCADA9421B3}"/>
              </a:ext>
            </a:extLst>
          </p:cNvPr>
          <p:cNvGrpSpPr/>
          <p:nvPr/>
        </p:nvGrpSpPr>
        <p:grpSpPr>
          <a:xfrm>
            <a:off x="5971768" y="3166513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B1A307DD-47B5-418B-B507-79B1B83692A6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86" name="모서리가 둥근 직사각형 93">
              <a:extLst>
                <a:ext uri="{FF2B5EF4-FFF2-40B4-BE49-F238E27FC236}">
                  <a16:creationId xmlns:a16="http://schemas.microsoft.com/office/drawing/2014/main" id="{D8B68475-BE21-4833-9AE9-E70230E7B491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농구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3282959-4485-48FB-A41F-41A51B1316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740628" y="634049"/>
            <a:ext cx="2429470" cy="3009900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940B9E9-F797-4616-A714-4CF760B5E9E2}"/>
              </a:ext>
            </a:extLst>
          </p:cNvPr>
          <p:cNvGrpSpPr/>
          <p:nvPr/>
        </p:nvGrpSpPr>
        <p:grpSpPr>
          <a:xfrm>
            <a:off x="9299878" y="3166968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4FF50181-FD38-495B-97FE-91C5C1B9ADC3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02" name="모서리가 둥근 직사각형 93">
              <a:extLst>
                <a:ext uri="{FF2B5EF4-FFF2-40B4-BE49-F238E27FC236}">
                  <a16:creationId xmlns:a16="http://schemas.microsoft.com/office/drawing/2014/main" id="{ADDC6235-FE4D-4D93-BF84-7A1E417DC8D5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prstClr val="white"/>
                  </a:solidFill>
                </a:rPr>
                <a:t>풋살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BC6C22B-F42A-4474-B5B5-54F9BE4F8F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1005" y="3746380"/>
            <a:ext cx="3009899" cy="2414233"/>
          </a:xfrm>
          <a:prstGeom prst="rect">
            <a:avLst/>
          </a:prstGeom>
        </p:spPr>
      </p:pic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BC62E258-A89A-43F1-9C41-AE869922D7A6}"/>
              </a:ext>
            </a:extLst>
          </p:cNvPr>
          <p:cNvGrpSpPr/>
          <p:nvPr/>
        </p:nvGrpSpPr>
        <p:grpSpPr>
          <a:xfrm>
            <a:off x="5971766" y="5976442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5615F08A-6689-4BEC-90E0-927E77CDA836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24" name="모서리가 둥근 직사각형 93">
              <a:extLst>
                <a:ext uri="{FF2B5EF4-FFF2-40B4-BE49-F238E27FC236}">
                  <a16:creationId xmlns:a16="http://schemas.microsoft.com/office/drawing/2014/main" id="{5288C648-0548-4644-804B-F3D6A1DA5E0A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당구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A276C3B-A820-430C-8E8E-385EE5B7D8C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46698" y="3746380"/>
            <a:ext cx="3009898" cy="2414233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6CD20196-683E-4C91-ABCC-A17DC53B466E}"/>
              </a:ext>
            </a:extLst>
          </p:cNvPr>
          <p:cNvGrpSpPr/>
          <p:nvPr/>
        </p:nvGrpSpPr>
        <p:grpSpPr>
          <a:xfrm>
            <a:off x="9299878" y="5973393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9E2715BD-7800-437F-88D6-37957A8B9774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93">
              <a:extLst>
                <a:ext uri="{FF2B5EF4-FFF2-40B4-BE49-F238E27FC236}">
                  <a16:creationId xmlns:a16="http://schemas.microsoft.com/office/drawing/2014/main" id="{72A387A4-2990-4319-8C16-3F5546C89528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볼링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117245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401</Words>
  <Application>Microsoft Office PowerPoint</Application>
  <PresentationFormat>와이드스크린</PresentationFormat>
  <Paragraphs>123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Raleway</vt:lpstr>
      <vt:lpstr>나눔바른고딕</vt:lpstr>
      <vt:lpstr>맑은 고딕</vt:lpstr>
      <vt:lpstr>야놀자 야체 B</vt:lpstr>
      <vt:lpstr>Aharoni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이광훈</cp:lastModifiedBy>
  <cp:revision>36</cp:revision>
  <dcterms:created xsi:type="dcterms:W3CDTF">2021-04-06T14:24:00Z</dcterms:created>
  <dcterms:modified xsi:type="dcterms:W3CDTF">2021-04-12T15:55:59Z</dcterms:modified>
</cp:coreProperties>
</file>