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4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7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9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62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4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27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1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27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8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6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6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2021-04-12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7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React vs Vue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특징 비교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EC2C7-D220-4AA3-96B1-75C2B5352421}"/>
              </a:ext>
            </a:extLst>
          </p:cNvPr>
          <p:cNvSpPr txBox="1"/>
          <p:nvPr/>
        </p:nvSpPr>
        <p:spPr>
          <a:xfrm>
            <a:off x="1847555" y="1326164"/>
            <a:ext cx="294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공통 특징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B78762D-ABA6-4955-A7EA-4AB65BFB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73" y="1390310"/>
            <a:ext cx="933450" cy="3333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716607E-61DC-4ADF-833E-DD44B75A65E3}"/>
              </a:ext>
            </a:extLst>
          </p:cNvPr>
          <p:cNvSpPr txBox="1"/>
          <p:nvPr/>
        </p:nvSpPr>
        <p:spPr>
          <a:xfrm>
            <a:off x="1630123" y="2092779"/>
            <a:ext cx="9185022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컴포넌트 기반으로 </a:t>
            </a:r>
            <a:r>
              <a:rPr lang="ko-KR" altLang="en-US" sz="2400" b="1" dirty="0">
                <a:solidFill>
                  <a:srgbClr val="FF0000"/>
                </a:solidFill>
              </a:rPr>
              <a:t>컴포넌트를 재사용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할 수 있으며 컴포넌트 캡슐화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확장이 가능해 개발이 유연해짐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rgbClr val="FF0000"/>
                </a:solidFill>
              </a:rPr>
              <a:t>Virtual DOM(</a:t>
            </a:r>
            <a:r>
              <a:rPr lang="ko-KR" altLang="en-US" sz="2400" b="1" dirty="0">
                <a:solidFill>
                  <a:srgbClr val="FF0000"/>
                </a:solidFill>
              </a:rPr>
              <a:t>가상 </a:t>
            </a:r>
            <a:r>
              <a:rPr lang="en-US" altLang="ko-KR" sz="2400" b="1" dirty="0">
                <a:solidFill>
                  <a:srgbClr val="FF0000"/>
                </a:solidFill>
              </a:rPr>
              <a:t>DOM)</a:t>
            </a:r>
            <a:r>
              <a:rPr lang="ko-KR" altLang="en-US" sz="2400" b="1" dirty="0">
                <a:solidFill>
                  <a:srgbClr val="FF0000"/>
                </a:solidFill>
              </a:rPr>
              <a:t> 형식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으로 실제 변화된 부분만 렌더링 하여 성능을 향상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7509844-71EE-4B72-88C5-AA991DA11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73" y="1885145"/>
            <a:ext cx="933450" cy="3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React vs Vue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특징 비교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EC2C7-D220-4AA3-96B1-75C2B5352421}"/>
              </a:ext>
            </a:extLst>
          </p:cNvPr>
          <p:cNvSpPr txBox="1"/>
          <p:nvPr/>
        </p:nvSpPr>
        <p:spPr>
          <a:xfrm>
            <a:off x="1847555" y="1326164"/>
            <a:ext cx="294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React</a:t>
            </a:r>
            <a:r>
              <a:rPr lang="ko-KR" altLang="en-US" sz="2800" b="1" dirty="0"/>
              <a:t> 특징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B78762D-ABA6-4955-A7EA-4AB65BFB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73" y="1390310"/>
            <a:ext cx="933450" cy="3333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716607E-61DC-4ADF-833E-DD44B75A65E3}"/>
              </a:ext>
            </a:extLst>
          </p:cNvPr>
          <p:cNvSpPr txBox="1"/>
          <p:nvPr/>
        </p:nvSpPr>
        <p:spPr>
          <a:xfrm>
            <a:off x="1630123" y="2092779"/>
            <a:ext cx="7769412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JSX 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기반 컴포넌트 구문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대규모 서비스 운영에 적합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Web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과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React native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로 앱 개발에 모두 사용 가능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더 큰 개발자 생태계에서 오는 많은 레퍼런스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7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React vs Vue</a:t>
            </a: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특징 비교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EC2C7-D220-4AA3-96B1-75C2B5352421}"/>
              </a:ext>
            </a:extLst>
          </p:cNvPr>
          <p:cNvSpPr txBox="1"/>
          <p:nvPr/>
        </p:nvSpPr>
        <p:spPr>
          <a:xfrm>
            <a:off x="1847555" y="1326164"/>
            <a:ext cx="2945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Vue</a:t>
            </a:r>
            <a:r>
              <a:rPr lang="ko-KR" altLang="en-US" sz="2800" b="1" dirty="0"/>
              <a:t> 특징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6607E-61DC-4ADF-833E-DD44B75A65E3}"/>
              </a:ext>
            </a:extLst>
          </p:cNvPr>
          <p:cNvSpPr txBox="1"/>
          <p:nvPr/>
        </p:nvSpPr>
        <p:spPr>
          <a:xfrm>
            <a:off x="1630123" y="2092779"/>
            <a:ext cx="7769412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HTML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 기반 템플릿 구문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단일 파일 컴포넌트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(Single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File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Component)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낮은 러닝 커브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학습 용이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공식 가이드 문서가 학습을 용이하게 함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빠른 렌더링과 더 작은 용량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17B804-6B35-4AD1-BD63-A47B73AE6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3" y="1421376"/>
            <a:ext cx="933450" cy="3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3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최근 동향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E92554-5F7F-4C4A-AC23-A570439E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73" y="1967220"/>
            <a:ext cx="11010900" cy="42954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6F78B7-BA0E-4A3F-AE14-B69B55B68241}"/>
              </a:ext>
            </a:extLst>
          </p:cNvPr>
          <p:cNvSpPr txBox="1"/>
          <p:nvPr/>
        </p:nvSpPr>
        <p:spPr>
          <a:xfrm>
            <a:off x="696673" y="1269811"/>
            <a:ext cx="567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vs Vue ( </a:t>
            </a:r>
            <a:r>
              <a:rPr lang="ko-KR" altLang="en-US" sz="2400" b="1" dirty="0"/>
              <a:t>대한민국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구글 트렌드 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2319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최근 동향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975E8-D5F6-43D5-B5CA-30E4E72D09BA}"/>
              </a:ext>
            </a:extLst>
          </p:cNvPr>
          <p:cNvSpPr txBox="1"/>
          <p:nvPr/>
        </p:nvSpPr>
        <p:spPr>
          <a:xfrm>
            <a:off x="696673" y="1269811"/>
            <a:ext cx="567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vs Vue ( </a:t>
            </a:r>
            <a:r>
              <a:rPr lang="ko-KR" altLang="en-US" sz="2400" b="1" dirty="0"/>
              <a:t>전 세계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구글 트렌드 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801719-0044-4042-AE50-D3A6870F4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21" y="1967220"/>
            <a:ext cx="10982325" cy="41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3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최근 동향</a:t>
            </a: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02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975E8-D5F6-43D5-B5CA-30E4E72D09BA}"/>
              </a:ext>
            </a:extLst>
          </p:cNvPr>
          <p:cNvSpPr txBox="1"/>
          <p:nvPr/>
        </p:nvSpPr>
        <p:spPr>
          <a:xfrm>
            <a:off x="696673" y="1269811"/>
            <a:ext cx="567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vs Vue ( </a:t>
            </a:r>
            <a:r>
              <a:rPr lang="en-US" altLang="ko-KR" sz="2400" b="1" dirty="0" err="1"/>
              <a:t>Github</a:t>
            </a:r>
            <a:r>
              <a:rPr lang="en-US" altLang="ko-KR" sz="2400" b="1" dirty="0"/>
              <a:t> Star, Fork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1D9479E-45BA-4B0C-8D5D-124EE974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43" y="2072614"/>
            <a:ext cx="4057650" cy="476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94BCFD5-04E2-4E39-AE26-7C62D1F94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743" y="2993429"/>
            <a:ext cx="5048250" cy="466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0A1747-9FBE-4268-9BBD-36B03F3FA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4" y="2129764"/>
            <a:ext cx="933450" cy="333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940EAC-3E49-443E-ADB5-328F6371C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964" y="3037482"/>
            <a:ext cx="933450" cy="33279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FCF1AEC-CC4B-4538-A3C3-D370BC71FA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15" b="80964"/>
          <a:stretch/>
        </p:blipFill>
        <p:spPr>
          <a:xfrm>
            <a:off x="696673" y="4874749"/>
            <a:ext cx="9639300" cy="8156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454829-3252-4B9D-860D-C6C3A31F1D02}"/>
              </a:ext>
            </a:extLst>
          </p:cNvPr>
          <p:cNvSpPr txBox="1"/>
          <p:nvPr/>
        </p:nvSpPr>
        <p:spPr>
          <a:xfrm>
            <a:off x="696672" y="4154179"/>
            <a:ext cx="690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vs Vue (Developer Survey Results 2020)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073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97543" y="581819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43" y="504825"/>
            <a:ext cx="11771086" cy="6142718"/>
          </a:xfrm>
          <a:prstGeom prst="roundRect">
            <a:avLst>
              <a:gd name="adj" fmla="val 3722"/>
            </a:avLst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7402" y="192881"/>
            <a:ext cx="3558297" cy="677069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356600" y="135731"/>
            <a:ext cx="3551949" cy="67706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prstClr val="white"/>
                </a:solidFill>
              </a:rPr>
              <a:t>결론 및 </a:t>
            </a:r>
            <a:r>
              <a:rPr lang="ko-KR" altLang="en-US" sz="2400" b="1" dirty="0" err="1">
                <a:solidFill>
                  <a:prstClr val="white"/>
                </a:solidFill>
              </a:rPr>
              <a:t>느낀점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604271" y="1738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559821" y="135731"/>
            <a:ext cx="682479" cy="847385"/>
          </a:xfrm>
          <a:custGeom>
            <a:avLst/>
            <a:gdLst>
              <a:gd name="connsiteX0" fmla="*/ 112847 w 682479"/>
              <a:gd name="connsiteY0" fmla="*/ 0 h 847385"/>
              <a:gd name="connsiteX1" fmla="*/ 569632 w 682479"/>
              <a:gd name="connsiteY1" fmla="*/ 0 h 847385"/>
              <a:gd name="connsiteX2" fmla="*/ 682479 w 682479"/>
              <a:gd name="connsiteY2" fmla="*/ 112847 h 847385"/>
              <a:gd name="connsiteX3" fmla="*/ 682479 w 682479"/>
              <a:gd name="connsiteY3" fmla="*/ 564222 h 847385"/>
              <a:gd name="connsiteX4" fmla="*/ 569632 w 682479"/>
              <a:gd name="connsiteY4" fmla="*/ 677069 h 847385"/>
              <a:gd name="connsiteX5" fmla="*/ 383870 w 682479"/>
              <a:gd name="connsiteY5" fmla="*/ 677069 h 847385"/>
              <a:gd name="connsiteX6" fmla="*/ 192014 w 682479"/>
              <a:gd name="connsiteY6" fmla="*/ 847385 h 847385"/>
              <a:gd name="connsiteX7" fmla="*/ 226964 w 682479"/>
              <a:gd name="connsiteY7" fmla="*/ 677069 h 847385"/>
              <a:gd name="connsiteX8" fmla="*/ 112847 w 682479"/>
              <a:gd name="connsiteY8" fmla="*/ 677069 h 847385"/>
              <a:gd name="connsiteX9" fmla="*/ 0 w 682479"/>
              <a:gd name="connsiteY9" fmla="*/ 564222 h 847385"/>
              <a:gd name="connsiteX10" fmla="*/ 0 w 682479"/>
              <a:gd name="connsiteY10" fmla="*/ 112847 h 847385"/>
              <a:gd name="connsiteX11" fmla="*/ 112847 w 682479"/>
              <a:gd name="connsiteY11" fmla="*/ 0 h 8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2479" h="847385">
                <a:moveTo>
                  <a:pt x="112847" y="0"/>
                </a:moveTo>
                <a:lnTo>
                  <a:pt x="569632" y="0"/>
                </a:lnTo>
                <a:cubicBezTo>
                  <a:pt x="631956" y="0"/>
                  <a:pt x="682479" y="50523"/>
                  <a:pt x="682479" y="112847"/>
                </a:cubicBezTo>
                <a:lnTo>
                  <a:pt x="682479" y="564222"/>
                </a:lnTo>
                <a:cubicBezTo>
                  <a:pt x="682479" y="626546"/>
                  <a:pt x="631956" y="677069"/>
                  <a:pt x="569632" y="677069"/>
                </a:cubicBezTo>
                <a:lnTo>
                  <a:pt x="383870" y="677069"/>
                </a:lnTo>
                <a:lnTo>
                  <a:pt x="192014" y="847385"/>
                </a:lnTo>
                <a:lnTo>
                  <a:pt x="226964" y="677069"/>
                </a:lnTo>
                <a:lnTo>
                  <a:pt x="112847" y="677069"/>
                </a:lnTo>
                <a:cubicBezTo>
                  <a:pt x="50523" y="677069"/>
                  <a:pt x="0" y="626546"/>
                  <a:pt x="0" y="564222"/>
                </a:cubicBezTo>
                <a:lnTo>
                  <a:pt x="0" y="112847"/>
                </a:lnTo>
                <a:cubicBezTo>
                  <a:pt x="0" y="50523"/>
                  <a:pt x="50523" y="0"/>
                  <a:pt x="11284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76200" dir="5400000" algn="t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96673" y="269081"/>
            <a:ext cx="414000" cy="413544"/>
          </a:xfrm>
          <a:prstGeom prst="ellipse">
            <a:avLst/>
          </a:prstGeom>
          <a:solidFill>
            <a:srgbClr val="FF6600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sx="110000" sy="11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03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B6F91-90AF-48B9-90B1-567149A842C4}"/>
              </a:ext>
            </a:extLst>
          </p:cNvPr>
          <p:cNvSpPr txBox="1"/>
          <p:nvPr/>
        </p:nvSpPr>
        <p:spPr>
          <a:xfrm>
            <a:off x="1242300" y="1932519"/>
            <a:ext cx="10077341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기존의 </a:t>
            </a:r>
            <a:r>
              <a:rPr lang="en-US" altLang="ko-KR" sz="2400" b="1" dirty="0">
                <a:solidFill>
                  <a:srgbClr val="FF0000"/>
                </a:solidFill>
              </a:rPr>
              <a:t>HTML </a:t>
            </a:r>
            <a:r>
              <a:rPr lang="ko-KR" altLang="en-US" sz="2400" b="1" dirty="0">
                <a:solidFill>
                  <a:srgbClr val="FF0000"/>
                </a:solidFill>
              </a:rPr>
              <a:t>템플릿을 </a:t>
            </a:r>
            <a:r>
              <a:rPr lang="en-US" altLang="ko-KR" sz="2400" b="1" dirty="0">
                <a:solidFill>
                  <a:srgbClr val="FF0000"/>
                </a:solidFill>
              </a:rPr>
              <a:t>Vue</a:t>
            </a:r>
            <a:r>
              <a:rPr lang="ko-KR" altLang="en-US" sz="2400" b="1" dirty="0">
                <a:solidFill>
                  <a:srgbClr val="FF0000"/>
                </a:solidFill>
              </a:rPr>
              <a:t>로 이전하기 용이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할 것이라 생각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정식 문서가 </a:t>
            </a:r>
            <a:r>
              <a:rPr lang="en-US" altLang="ko-KR" sz="2400" b="1" dirty="0">
                <a:solidFill>
                  <a:schemeClr val="bg2">
                    <a:lumMod val="25000"/>
                  </a:schemeClr>
                </a:solidFill>
              </a:rPr>
              <a:t>React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에 비해 읽기 쉽고 체계적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ko-KR" alt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08CDEF-C932-4734-8594-3CA0CB97CCA5}"/>
              </a:ext>
            </a:extLst>
          </p:cNvPr>
          <p:cNvSpPr txBox="1"/>
          <p:nvPr/>
        </p:nvSpPr>
        <p:spPr>
          <a:xfrm>
            <a:off x="1847554" y="1326164"/>
            <a:ext cx="376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Vue</a:t>
            </a:r>
            <a:r>
              <a:rPr lang="ko-KR" altLang="en-US" sz="2800" b="1" dirty="0"/>
              <a:t>를 선택하는 경우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F307485-821A-4C17-A885-5C6C9BC6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13" y="1421376"/>
            <a:ext cx="933450" cy="33279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F28A506-BB3F-4E34-999D-091F1A335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73" y="3741783"/>
            <a:ext cx="933450" cy="3333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D3A90C7-6F27-4CAF-9CE0-CB06EFD813A0}"/>
              </a:ext>
            </a:extLst>
          </p:cNvPr>
          <p:cNvSpPr txBox="1"/>
          <p:nvPr/>
        </p:nvSpPr>
        <p:spPr>
          <a:xfrm>
            <a:off x="1286750" y="4246472"/>
            <a:ext cx="10077341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서비스를 </a:t>
            </a:r>
            <a:r>
              <a:rPr lang="ko-KR" altLang="en-US" sz="2400" b="1" dirty="0">
                <a:solidFill>
                  <a:srgbClr val="FF0000"/>
                </a:solidFill>
              </a:rPr>
              <a:t>모바일로 확장</a:t>
            </a: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하고자 할 때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>
                <a:solidFill>
                  <a:schemeClr val="bg2">
                    <a:lumMod val="25000"/>
                  </a:schemeClr>
                </a:solidFill>
              </a:rPr>
              <a:t>대규모 프로젝트에 적합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F1A16B-C332-41FF-9935-CCDD67A00B5F}"/>
              </a:ext>
            </a:extLst>
          </p:cNvPr>
          <p:cNvSpPr txBox="1"/>
          <p:nvPr/>
        </p:nvSpPr>
        <p:spPr>
          <a:xfrm>
            <a:off x="1892004" y="3640117"/>
            <a:ext cx="397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React</a:t>
            </a:r>
            <a:r>
              <a:rPr lang="ko-KR" altLang="en-US" sz="2800" b="1" dirty="0"/>
              <a:t>를 선택하는 경우</a:t>
            </a:r>
          </a:p>
        </p:txBody>
      </p:sp>
    </p:spTree>
    <p:extLst>
      <p:ext uri="{BB962C8B-B14F-4D97-AF65-F5344CB8AC3E}">
        <p14:creationId xmlns:p14="http://schemas.microsoft.com/office/powerpoint/2010/main" val="3609804837"/>
      </p:ext>
    </p:extLst>
  </p:cSld>
  <p:clrMapOvr>
    <a:masterClrMapping/>
  </p:clrMapOvr>
</p:sld>
</file>

<file path=ppt/theme/theme1.xml><?xml version="1.0" encoding="utf-8"?>
<a:theme xmlns:a="http://schemas.openxmlformats.org/drawingml/2006/main" name="1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189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이광훈</cp:lastModifiedBy>
  <cp:revision>43</cp:revision>
  <dcterms:created xsi:type="dcterms:W3CDTF">2021-04-06T14:24:00Z</dcterms:created>
  <dcterms:modified xsi:type="dcterms:W3CDTF">2021-04-12T15:46:03Z</dcterms:modified>
</cp:coreProperties>
</file>