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0" r:id="rId6"/>
    <p:sldId id="271" r:id="rId7"/>
    <p:sldId id="272" r:id="rId8"/>
    <p:sldId id="273" r:id="rId9"/>
    <p:sldId id="274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7"/>
      <p:bold r:id="rId18"/>
    </p:embeddedFont>
    <p:embeddedFont>
      <p:font typeface="휴먼모음T" panose="02030504000101010101" pitchFamily="18" charset="-127"/>
      <p:regular r:id="rId19"/>
    </p:embeddedFont>
    <p:embeddedFont>
      <p:font typeface="휴먼엑스포" panose="02030504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F84"/>
    <a:srgbClr val="ACC499"/>
    <a:srgbClr val="9CBECE"/>
    <a:srgbClr val="FFECAF"/>
    <a:srgbClr val="F28E83"/>
    <a:srgbClr val="FFFFCC"/>
    <a:srgbClr val="000000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DBCB-3533-4858-9193-6B3D9AEA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FBD34-2E3F-4EDC-8CA5-069C1C2B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2EF44-A498-4AD2-A1DD-C93A9203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80745-86A2-4F60-87ED-78115CF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DB96-3318-4677-BAEF-B77B67DE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B1A-3E0B-4D23-8A4B-37592977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E4038-A840-44BB-AFE8-71A1E457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951DF-AD20-48A5-A316-98261536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6E2CA-5F65-4D60-9E77-BD1A75C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69A36-604E-4DE2-9B2D-02F0EA06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2D538-A6AC-4717-91DA-734647FA7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888A1-2F2A-4993-B2AF-DEE552E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30B08-1182-4FFF-A64E-CE2C05BA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7560-022D-41D7-AA3F-0097D9C7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8E72D-9B00-4860-A3D0-928277F3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4FBB-EACA-43CF-8890-162942C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020F5-2722-4203-8E17-B06B1131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1156B-338D-4E57-A663-3607FB45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5AFCE-892A-4B94-A890-BB3FC8DC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50117-33EA-40CB-A271-C4187FA1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62E9-2742-40D0-98FD-18EE43F6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CB0-975E-43C9-9212-2C284637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120B-EB4F-464D-A79C-C0DD27E4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CA7-F44C-4C44-B852-808F1956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F5680-C337-4BDE-BF27-CB13ABD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AC511-8046-492D-85D2-DF8412DC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CAFBE-0595-4915-9B8F-5EE212620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A11C0-C102-4668-A921-872FC241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A3C1B-29B9-44C2-9C4C-42C6D602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DBBA6-00CF-40C2-8228-D846ABB1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2B3D2-2A0F-472F-9407-4BFF16A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D986-CFCB-423C-9078-A1DA3C02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0266D-DC04-48D1-85AC-F0543703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73507-A087-4B88-834B-6D77E921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A4A02-2DB5-4EDA-8ED9-FC95DF736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F50DE-DA86-4AD1-9E8B-08150C693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F231D-FDCC-4767-8039-2D9AAEBD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9239E-70CA-425F-91D2-9938CCA0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7F2ED-000A-471C-B28B-6805D0CE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7BC7-173B-49C5-84C0-0E66E3E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FB1A8-A733-4424-A6CC-EB41FE4B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CBB48-4EA9-4083-A0DE-8BF3F47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B103-1772-4317-98CB-338864D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14EF4-8C18-41C6-8F8D-ACD1F71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CACE-DFB2-49FD-A279-F0BDCA28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CFAD09-E562-41F8-8EF4-05BC8D19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9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B7530-105A-4A57-9C65-F73CC99B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42FFA-1642-46AF-8EA9-4ADC250E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CFCFA-C537-4F38-9828-0A0AF4CA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0ECF4-E323-4094-933A-47DEC6E2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D4153-69A9-472A-BCCA-E94524A2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C49DE-E891-47A4-AD04-16DC9AB6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9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545E7-B902-47B4-8C77-866FB0E8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093A8-2B34-46C1-AA95-0A91D0817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63397-D5D8-4622-AE9F-A048ED77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92FCB-ABFD-49F6-B7F9-E658F44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ADBC8-EA52-4390-A648-222586C8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0C5A6-BE35-4C39-A2A5-E9BC501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547CD-36D2-4D3B-B001-7ED64553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CA14F-3B2F-4330-9942-53D21627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9D366-FA87-437A-92D1-DEAC852B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D949-F582-4EFB-AAA4-E2B8548533D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AA6EF-33CD-4093-AC08-B9C486C8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D8DCE-8079-4BA9-9305-07D18F1D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00A4-32E2-4737-8DD4-C5A57FA84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EAD8E2-4DAB-42DF-B19E-9DBCE69C8080}"/>
              </a:ext>
            </a:extLst>
          </p:cNvPr>
          <p:cNvSpPr txBox="1"/>
          <p:nvPr/>
        </p:nvSpPr>
        <p:spPr>
          <a:xfrm>
            <a:off x="4015624" y="1859846"/>
            <a:ext cx="4160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YOLO </a:t>
            </a:r>
            <a:r>
              <a:rPr lang="ko-KR" altLang="en-US" sz="600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옵서예</a:t>
            </a:r>
            <a:endParaRPr lang="en-US" altLang="ko-KR" sz="60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94AC77-BF44-4803-A1D8-2B945635B60A}"/>
              </a:ext>
            </a:extLst>
          </p:cNvPr>
          <p:cNvSpPr/>
          <p:nvPr/>
        </p:nvSpPr>
        <p:spPr>
          <a:xfrm>
            <a:off x="269240" y="233680"/>
            <a:ext cx="11653520" cy="639064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78C29-AD83-4AA7-A64F-636D9E03A82F}"/>
              </a:ext>
            </a:extLst>
          </p:cNvPr>
          <p:cNvSpPr txBox="1"/>
          <p:nvPr/>
        </p:nvSpPr>
        <p:spPr>
          <a:xfrm>
            <a:off x="6812046" y="4234157"/>
            <a:ext cx="41607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조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14011436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신선우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14011424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이광훈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17013136 </a:t>
            </a:r>
            <a:r>
              <a:rPr lang="ko-KR" altLang="en-US" sz="20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권설아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17013141 </a:t>
            </a:r>
            <a:r>
              <a:rPr lang="ko-KR" altLang="en-US" sz="20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봉수연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74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D7D6B4-EAA4-44CD-81CC-A885AF84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37" y="1574899"/>
            <a:ext cx="6410959" cy="49580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612F80-76BB-41F2-B5E0-0CA4E62C66EB}"/>
              </a:ext>
            </a:extLst>
          </p:cNvPr>
          <p:cNvSpPr txBox="1"/>
          <p:nvPr/>
        </p:nvSpPr>
        <p:spPr>
          <a:xfrm>
            <a:off x="165072" y="2861061"/>
            <a:ext cx="2189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제주도의 구역을 메뉴 형태로 설정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사용자가 원하는 구역을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선택시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해당 구역의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7EEDB-456B-4E4A-96AA-BCC7ED9EBC2D}"/>
              </a:ext>
            </a:extLst>
          </p:cNvPr>
          <p:cNvSpPr txBox="1"/>
          <p:nvPr/>
        </p:nvSpPr>
        <p:spPr>
          <a:xfrm>
            <a:off x="9330938" y="43346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YOLO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옵서예의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주요 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자바스크립트 함수를 이용하여 제주도 지도 형태의 이미지를 분할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사용자가 원하는 구역을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선택시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해당 구역의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4E75BD-581A-4ECC-B8DA-0B2BD088E1DF}"/>
              </a:ext>
            </a:extLst>
          </p:cNvPr>
          <p:cNvSpPr/>
          <p:nvPr/>
        </p:nvSpPr>
        <p:spPr>
          <a:xfrm>
            <a:off x="7489797" y="2861061"/>
            <a:ext cx="1066800" cy="352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2D84B-1DF2-4ECF-8A8F-EF7012990D46}"/>
              </a:ext>
            </a:extLst>
          </p:cNvPr>
          <p:cNvSpPr txBox="1"/>
          <p:nvPr/>
        </p:nvSpPr>
        <p:spPr>
          <a:xfrm>
            <a:off x="9330937" y="1636712"/>
            <a:ext cx="245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YOLO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옵서예의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주요 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자바스크립트 함수만을 이용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사용자가 원하는 정보 검색어를 직접 입력하면 그 해당 정보 데이터가 검색되는 검색기능</a:t>
            </a:r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98B451B9-3BBC-478A-9057-40FB60CEAB7F}"/>
              </a:ext>
            </a:extLst>
          </p:cNvPr>
          <p:cNvSpPr/>
          <p:nvPr/>
        </p:nvSpPr>
        <p:spPr>
          <a:xfrm>
            <a:off x="8979147" y="1529956"/>
            <a:ext cx="409575" cy="3238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CC67FD29-A880-4B53-902B-2B2900218488}"/>
              </a:ext>
            </a:extLst>
          </p:cNvPr>
          <p:cNvSpPr/>
          <p:nvPr/>
        </p:nvSpPr>
        <p:spPr>
          <a:xfrm>
            <a:off x="8990936" y="4298553"/>
            <a:ext cx="409575" cy="323850"/>
          </a:xfrm>
          <a:prstGeom prst="star5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AB4D46-7A30-4A41-955C-58C06763CEBB}"/>
              </a:ext>
            </a:extLst>
          </p:cNvPr>
          <p:cNvGrpSpPr/>
          <p:nvPr/>
        </p:nvGrpSpPr>
        <p:grpSpPr>
          <a:xfrm>
            <a:off x="1218259" y="384942"/>
            <a:ext cx="9755482" cy="989554"/>
            <a:chOff x="1169612" y="370646"/>
            <a:chExt cx="9755482" cy="989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0549C6-0123-486B-BE2D-68056D21329B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팀원 소개 및 역할 분담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7EDA830-6FE0-45CB-83EA-08DD002B0097}"/>
                </a:ext>
              </a:extLst>
            </p:cNvPr>
            <p:cNvSpPr/>
            <p:nvPr/>
          </p:nvSpPr>
          <p:spPr>
            <a:xfrm>
              <a:off x="1371899" y="370646"/>
              <a:ext cx="5283343" cy="755279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B1EE87B-72F6-445F-8F98-887FC43F96CB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C48256E-9CF4-42B6-8FB7-70460743D5FF}"/>
              </a:ext>
            </a:extLst>
          </p:cNvPr>
          <p:cNvSpPr txBox="1"/>
          <p:nvPr/>
        </p:nvSpPr>
        <p:spPr>
          <a:xfrm>
            <a:off x="1503277" y="4350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884A5-8D5F-4BA5-8F6B-1AF40AFB9782}"/>
              </a:ext>
            </a:extLst>
          </p:cNvPr>
          <p:cNvSpPr txBox="1"/>
          <p:nvPr/>
        </p:nvSpPr>
        <p:spPr>
          <a:xfrm>
            <a:off x="1891185" y="683107"/>
            <a:ext cx="559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전체 구조도 설명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9AACFD6-F892-4A40-8CFE-E26D9BBCDACB}"/>
              </a:ext>
            </a:extLst>
          </p:cNvPr>
          <p:cNvCxnSpPr>
            <a:cxnSpLocks/>
          </p:cNvCxnSpPr>
          <p:nvPr/>
        </p:nvCxnSpPr>
        <p:spPr>
          <a:xfrm flipH="1">
            <a:off x="2191531" y="3215733"/>
            <a:ext cx="166934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8F610E-DEB6-4880-84C3-39377192CAE7}"/>
              </a:ext>
            </a:extLst>
          </p:cNvPr>
          <p:cNvCxnSpPr>
            <a:cxnSpLocks/>
          </p:cNvCxnSpPr>
          <p:nvPr/>
        </p:nvCxnSpPr>
        <p:spPr>
          <a:xfrm>
            <a:off x="8557187" y="3193201"/>
            <a:ext cx="88472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47393C-911B-4AA0-A984-3B57E69D4A46}"/>
              </a:ext>
            </a:extLst>
          </p:cNvPr>
          <p:cNvCxnSpPr>
            <a:cxnSpLocks/>
          </p:cNvCxnSpPr>
          <p:nvPr/>
        </p:nvCxnSpPr>
        <p:spPr>
          <a:xfrm>
            <a:off x="8215280" y="5546790"/>
            <a:ext cx="1115657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6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070BDA-69F8-4D88-AD60-6D5FB3F7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525818"/>
            <a:ext cx="7172325" cy="5075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D9F149-2F78-4F2B-A336-667F3DFC6F87}"/>
              </a:ext>
            </a:extLst>
          </p:cNvPr>
          <p:cNvSpPr txBox="1"/>
          <p:nvPr/>
        </p:nvSpPr>
        <p:spPr>
          <a:xfrm>
            <a:off x="242887" y="2154294"/>
            <a:ext cx="209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제주도에 관한 깨알 상식들을 사용자에게 제공함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5A437-47F6-44C8-9B10-41AFF2CC5F96}"/>
              </a:ext>
            </a:extLst>
          </p:cNvPr>
          <p:cNvSpPr txBox="1"/>
          <p:nvPr/>
        </p:nvSpPr>
        <p:spPr>
          <a:xfrm>
            <a:off x="9715499" y="3705019"/>
            <a:ext cx="2476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YOLO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옵서예의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주요 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자바스크립트 함수를 이용하여 각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Input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태그의 입력된 각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value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메일프로그램으로 전달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ko-KR" altLang="en-US" dirty="0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3DBB523-6BBC-4E7F-883E-49738E14D9D7}"/>
              </a:ext>
            </a:extLst>
          </p:cNvPr>
          <p:cNvSpPr/>
          <p:nvPr/>
        </p:nvSpPr>
        <p:spPr>
          <a:xfrm>
            <a:off x="9444038" y="3543094"/>
            <a:ext cx="409575" cy="293996"/>
          </a:xfrm>
          <a:prstGeom prst="star5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DB4633-61BF-4144-AD88-78D4E503CBDF}"/>
              </a:ext>
            </a:extLst>
          </p:cNvPr>
          <p:cNvGrpSpPr/>
          <p:nvPr/>
        </p:nvGrpSpPr>
        <p:grpSpPr>
          <a:xfrm>
            <a:off x="1218259" y="384942"/>
            <a:ext cx="9755482" cy="989554"/>
            <a:chOff x="1169612" y="370646"/>
            <a:chExt cx="9755482" cy="989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A9D17B-B36D-46E6-A1A7-7FE9C5578728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팀원 소개 및 역할 분담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BDD2DA3-7103-491D-A28C-10240FDA87C2}"/>
                </a:ext>
              </a:extLst>
            </p:cNvPr>
            <p:cNvSpPr/>
            <p:nvPr/>
          </p:nvSpPr>
          <p:spPr>
            <a:xfrm>
              <a:off x="1371899" y="370646"/>
              <a:ext cx="5283343" cy="755279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AFB387-D7DE-4143-AE5F-8F4DED7A1BC8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AF61E5-1DA3-4290-929E-657AB077BAC6}"/>
              </a:ext>
            </a:extLst>
          </p:cNvPr>
          <p:cNvSpPr txBox="1"/>
          <p:nvPr/>
        </p:nvSpPr>
        <p:spPr>
          <a:xfrm>
            <a:off x="1503277" y="4350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141A4-FE20-4A0C-8F91-6C7C8F1138FC}"/>
              </a:ext>
            </a:extLst>
          </p:cNvPr>
          <p:cNvSpPr txBox="1"/>
          <p:nvPr/>
        </p:nvSpPr>
        <p:spPr>
          <a:xfrm>
            <a:off x="1891185" y="683107"/>
            <a:ext cx="559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전체 구조도 설명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285FA-2A93-40CB-82EF-FD922EA07D04}"/>
              </a:ext>
            </a:extLst>
          </p:cNvPr>
          <p:cNvCxnSpPr>
            <a:cxnSpLocks/>
          </p:cNvCxnSpPr>
          <p:nvPr/>
        </p:nvCxnSpPr>
        <p:spPr>
          <a:xfrm flipH="1">
            <a:off x="2004974" y="2881777"/>
            <a:ext cx="120296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6F5DEC-8DED-46F4-B26E-01C9CB2EFDDE}"/>
              </a:ext>
            </a:extLst>
          </p:cNvPr>
          <p:cNvCxnSpPr>
            <a:cxnSpLocks/>
          </p:cNvCxnSpPr>
          <p:nvPr/>
        </p:nvCxnSpPr>
        <p:spPr>
          <a:xfrm>
            <a:off x="9182646" y="5029786"/>
            <a:ext cx="76443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71FDF0C-0B66-4B19-B1C1-B8B2BEE4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05" y="438150"/>
            <a:ext cx="7113145" cy="61340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B74050-B429-4628-8075-1BC27FCE3543}"/>
              </a:ext>
            </a:extLst>
          </p:cNvPr>
          <p:cNvSpPr txBox="1"/>
          <p:nvPr/>
        </p:nvSpPr>
        <p:spPr>
          <a:xfrm>
            <a:off x="9543470" y="1438484"/>
            <a:ext cx="2648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와 같은 검색기능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다른점은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각 구역에 해당하는 정보만 포함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65D55-12C9-4F07-8350-11A7BA308E41}"/>
              </a:ext>
            </a:extLst>
          </p:cNvPr>
          <p:cNvSpPr txBox="1"/>
          <p:nvPr/>
        </p:nvSpPr>
        <p:spPr>
          <a:xfrm>
            <a:off x="329627" y="2784871"/>
            <a:ext cx="2138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구역의 먹거리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놀거리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볼거리를 선택하면 페이지 이동 없이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선택 정보의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BEST4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사진으로 전환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A66BE-F6BF-410F-B428-18001E7FB755}"/>
              </a:ext>
            </a:extLst>
          </p:cNvPr>
          <p:cNvSpPr txBox="1"/>
          <p:nvPr/>
        </p:nvSpPr>
        <p:spPr>
          <a:xfrm>
            <a:off x="9560386" y="3121725"/>
            <a:ext cx="259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페이지의 사진을 클릭하면 해당장소의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바로이동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184F11-9739-4A14-8C59-C60AF142BD2D}"/>
              </a:ext>
            </a:extLst>
          </p:cNvPr>
          <p:cNvSpPr txBox="1"/>
          <p:nvPr/>
        </p:nvSpPr>
        <p:spPr>
          <a:xfrm>
            <a:off x="652007" y="6113085"/>
            <a:ext cx="23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A2CCC-CA91-4D6E-96AB-1F32414CFAAD}"/>
              </a:ext>
            </a:extLst>
          </p:cNvPr>
          <p:cNvSpPr txBox="1"/>
          <p:nvPr/>
        </p:nvSpPr>
        <p:spPr>
          <a:xfrm>
            <a:off x="9656477" y="5648919"/>
            <a:ext cx="234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BEST4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보다 더 많은 정보를 제공하는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이동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7F127-5CF4-4749-818B-565CF80A1662}"/>
              </a:ext>
            </a:extLst>
          </p:cNvPr>
          <p:cNvSpPr/>
          <p:nvPr/>
        </p:nvSpPr>
        <p:spPr>
          <a:xfrm>
            <a:off x="332515" y="744915"/>
            <a:ext cx="2138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제주도의 구역을 메뉴 형태로 설정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사용자가 원하는 구역을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선택시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해당 구역의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2PAGE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이동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7EA21-95E5-4346-8EB2-6CCD79A5A1CA}"/>
              </a:ext>
            </a:extLst>
          </p:cNvPr>
          <p:cNvCxnSpPr>
            <a:cxnSpLocks/>
          </p:cNvCxnSpPr>
          <p:nvPr/>
        </p:nvCxnSpPr>
        <p:spPr>
          <a:xfrm flipH="1">
            <a:off x="2238734" y="6277302"/>
            <a:ext cx="277061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9DA1C1D-8316-4B0F-A50E-56F5C9DF1875}"/>
              </a:ext>
            </a:extLst>
          </p:cNvPr>
          <p:cNvCxnSpPr>
            <a:cxnSpLocks/>
          </p:cNvCxnSpPr>
          <p:nvPr/>
        </p:nvCxnSpPr>
        <p:spPr>
          <a:xfrm rot="10800000">
            <a:off x="2462927" y="1483580"/>
            <a:ext cx="1624044" cy="575809"/>
          </a:xfrm>
          <a:prstGeom prst="bentConnector3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01E345D-DE15-4324-8DE1-F6DA2F5B7C1B}"/>
              </a:ext>
            </a:extLst>
          </p:cNvPr>
          <p:cNvCxnSpPr>
            <a:cxnSpLocks/>
          </p:cNvCxnSpPr>
          <p:nvPr/>
        </p:nvCxnSpPr>
        <p:spPr>
          <a:xfrm flipV="1">
            <a:off x="9492704" y="4061462"/>
            <a:ext cx="1430201" cy="256833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C96F89-7338-426E-B3B3-10A7DDC36042}"/>
              </a:ext>
            </a:extLst>
          </p:cNvPr>
          <p:cNvCxnSpPr>
            <a:cxnSpLocks/>
          </p:cNvCxnSpPr>
          <p:nvPr/>
        </p:nvCxnSpPr>
        <p:spPr>
          <a:xfrm>
            <a:off x="6707835" y="1658944"/>
            <a:ext cx="264289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B998AD-3789-4882-A30F-829815C4091C}"/>
              </a:ext>
            </a:extLst>
          </p:cNvPr>
          <p:cNvCxnSpPr>
            <a:cxnSpLocks/>
          </p:cNvCxnSpPr>
          <p:nvPr/>
        </p:nvCxnSpPr>
        <p:spPr>
          <a:xfrm>
            <a:off x="7185355" y="6297751"/>
            <a:ext cx="235811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4DBE4E-37A2-4ACD-93AF-77DE73EE9912}"/>
              </a:ext>
            </a:extLst>
          </p:cNvPr>
          <p:cNvCxnSpPr>
            <a:cxnSpLocks/>
          </p:cNvCxnSpPr>
          <p:nvPr/>
        </p:nvCxnSpPr>
        <p:spPr>
          <a:xfrm flipH="1">
            <a:off x="2470878" y="3599037"/>
            <a:ext cx="129939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0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047809-3540-4E23-B9E7-300EF2D7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05" y="513715"/>
            <a:ext cx="6858000" cy="598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20365-DD3A-46B5-8184-2F922C25E67C}"/>
              </a:ext>
            </a:extLst>
          </p:cNvPr>
          <p:cNvSpPr txBox="1"/>
          <p:nvPr/>
        </p:nvSpPr>
        <p:spPr>
          <a:xfrm>
            <a:off x="9440545" y="1828710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- 3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페이지로 이동시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BEST4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포함한 총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16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곳장소의 사진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이름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관련된 문구가 표현됨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84158C2-D1DC-49FB-91DF-6D8E94C2EF7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676005" y="3029039"/>
            <a:ext cx="2002790" cy="859887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7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BC5A1C-1E12-4C62-B4E9-6265B972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54" y="482600"/>
            <a:ext cx="6277891" cy="589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168B46-6636-425D-A78D-57F739D8A5A2}"/>
              </a:ext>
            </a:extLst>
          </p:cNvPr>
          <p:cNvSpPr txBox="1"/>
          <p:nvPr/>
        </p:nvSpPr>
        <p:spPr>
          <a:xfrm>
            <a:off x="9134474" y="3978650"/>
            <a:ext cx="286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사용자가 선택한 관광지에 관한 자세한 정보를 기재하여 사용자가 따로 찾아보지않아도 해당 정보를 얻을 수 있도록 함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F06C-8F81-4F76-9C38-D3947234D0CF}"/>
              </a:ext>
            </a:extLst>
          </p:cNvPr>
          <p:cNvSpPr txBox="1"/>
          <p:nvPr/>
        </p:nvSpPr>
        <p:spPr>
          <a:xfrm>
            <a:off x="9134475" y="2294572"/>
            <a:ext cx="286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지도 이미지를 누르면 해당 장소의 지도에 관한정보를 링크태그를 이용하여 보여줌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25FC5-D267-464A-A9CC-F39D36B27665}"/>
              </a:ext>
            </a:extLst>
          </p:cNvPr>
          <p:cNvSpPr txBox="1"/>
          <p:nvPr/>
        </p:nvSpPr>
        <p:spPr>
          <a:xfrm>
            <a:off x="270345" y="2467210"/>
            <a:ext cx="2366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인스타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이미지를 누르면 해당 장소의 인스타태그를 링크태그를 이용하여 보여줌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8DE09D-54A8-463F-92C3-438C7048523B}"/>
              </a:ext>
            </a:extLst>
          </p:cNvPr>
          <p:cNvCxnSpPr>
            <a:cxnSpLocks/>
          </p:cNvCxnSpPr>
          <p:nvPr/>
        </p:nvCxnSpPr>
        <p:spPr>
          <a:xfrm flipH="1">
            <a:off x="2480807" y="3189820"/>
            <a:ext cx="282274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C429ED-C101-432F-BE95-B5412D681773}"/>
              </a:ext>
            </a:extLst>
          </p:cNvPr>
          <p:cNvCxnSpPr>
            <a:cxnSpLocks/>
          </p:cNvCxnSpPr>
          <p:nvPr/>
        </p:nvCxnSpPr>
        <p:spPr>
          <a:xfrm>
            <a:off x="6111930" y="3043521"/>
            <a:ext cx="255499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FF62FBF-C968-432C-A19D-470DB57C98F5}"/>
              </a:ext>
            </a:extLst>
          </p:cNvPr>
          <p:cNvCxnSpPr>
            <a:cxnSpLocks/>
          </p:cNvCxnSpPr>
          <p:nvPr/>
        </p:nvCxnSpPr>
        <p:spPr>
          <a:xfrm flipV="1">
            <a:off x="7769556" y="5178979"/>
            <a:ext cx="2002790" cy="859887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8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3EB0-3ACA-4812-B01E-45EEF3431197}"/>
              </a:ext>
            </a:extLst>
          </p:cNvPr>
          <p:cNvSpPr txBox="1"/>
          <p:nvPr/>
        </p:nvSpPr>
        <p:spPr>
          <a:xfrm>
            <a:off x="4648200" y="2659559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22481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EAD8E2-4DAB-42DF-B19E-9DBCE69C8080}"/>
              </a:ext>
            </a:extLst>
          </p:cNvPr>
          <p:cNvSpPr txBox="1"/>
          <p:nvPr/>
        </p:nvSpPr>
        <p:spPr>
          <a:xfrm>
            <a:off x="5162776" y="499884"/>
            <a:ext cx="193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94AC77-BF44-4803-A1D8-2B945635B60A}"/>
              </a:ext>
            </a:extLst>
          </p:cNvPr>
          <p:cNvSpPr/>
          <p:nvPr/>
        </p:nvSpPr>
        <p:spPr>
          <a:xfrm>
            <a:off x="269240" y="233680"/>
            <a:ext cx="11653520" cy="639064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06D62A-2FB1-425C-A1B6-FA20E2DE1E15}"/>
              </a:ext>
            </a:extLst>
          </p:cNvPr>
          <p:cNvGrpSpPr/>
          <p:nvPr/>
        </p:nvGrpSpPr>
        <p:grpSpPr>
          <a:xfrm>
            <a:off x="1753921" y="2136503"/>
            <a:ext cx="1313727" cy="1312625"/>
            <a:chOff x="1873524" y="2532380"/>
            <a:chExt cx="1313727" cy="13126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93B2A64-3131-4367-9BB3-8745C6319C7C}"/>
                </a:ext>
              </a:extLst>
            </p:cNvPr>
            <p:cNvSpPr/>
            <p:nvPr/>
          </p:nvSpPr>
          <p:spPr>
            <a:xfrm>
              <a:off x="1896931" y="2532380"/>
              <a:ext cx="1290320" cy="1264921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FF1C4A-9DDC-412D-B40A-2F871E38F8F4}"/>
                </a:ext>
              </a:extLst>
            </p:cNvPr>
            <p:cNvSpPr txBox="1"/>
            <p:nvPr/>
          </p:nvSpPr>
          <p:spPr>
            <a:xfrm>
              <a:off x="1873524" y="282934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2A0389B-C918-4BF8-8689-A7BCB3C639AE}"/>
              </a:ext>
            </a:extLst>
          </p:cNvPr>
          <p:cNvGrpSpPr/>
          <p:nvPr/>
        </p:nvGrpSpPr>
        <p:grpSpPr>
          <a:xfrm>
            <a:off x="3986497" y="2153572"/>
            <a:ext cx="1290321" cy="1312625"/>
            <a:chOff x="4266203" y="2532380"/>
            <a:chExt cx="1290321" cy="131262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318C050-CCBE-4706-8755-9F681A8C44F0}"/>
                </a:ext>
              </a:extLst>
            </p:cNvPr>
            <p:cNvSpPr/>
            <p:nvPr/>
          </p:nvSpPr>
          <p:spPr>
            <a:xfrm>
              <a:off x="4266204" y="2532380"/>
              <a:ext cx="1290320" cy="1264921"/>
            </a:xfrm>
            <a:prstGeom prst="roundRect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3C36D4-AF93-4789-AF88-44CF560E1736}"/>
                </a:ext>
              </a:extLst>
            </p:cNvPr>
            <p:cNvSpPr txBox="1"/>
            <p:nvPr/>
          </p:nvSpPr>
          <p:spPr>
            <a:xfrm>
              <a:off x="4266203" y="282934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B069A4-9ED8-4AEC-BB0B-8EBEE1C4FDAF}"/>
              </a:ext>
            </a:extLst>
          </p:cNvPr>
          <p:cNvGrpSpPr/>
          <p:nvPr/>
        </p:nvGrpSpPr>
        <p:grpSpPr>
          <a:xfrm>
            <a:off x="6762766" y="2136324"/>
            <a:ext cx="1290320" cy="1264921"/>
            <a:chOff x="6635477" y="2532380"/>
            <a:chExt cx="1290320" cy="12649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1F120D1-5208-4E70-8968-7E0D141DC98B}"/>
                </a:ext>
              </a:extLst>
            </p:cNvPr>
            <p:cNvSpPr/>
            <p:nvPr/>
          </p:nvSpPr>
          <p:spPr>
            <a:xfrm>
              <a:off x="6635477" y="2532380"/>
              <a:ext cx="1290320" cy="12649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789C3B-B49F-4E41-A6AB-CF7C6B7C1D66}"/>
                </a:ext>
              </a:extLst>
            </p:cNvPr>
            <p:cNvSpPr txBox="1"/>
            <p:nvPr/>
          </p:nvSpPr>
          <p:spPr>
            <a:xfrm>
              <a:off x="6695220" y="2762588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492F46-A0C6-45A8-B848-8789203645D0}"/>
              </a:ext>
            </a:extLst>
          </p:cNvPr>
          <p:cNvGrpSpPr/>
          <p:nvPr/>
        </p:nvGrpSpPr>
        <p:grpSpPr>
          <a:xfrm>
            <a:off x="9052791" y="2144453"/>
            <a:ext cx="1290320" cy="1264921"/>
            <a:chOff x="9004749" y="2532380"/>
            <a:chExt cx="1290320" cy="12649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EDA0A9B-0807-4CEA-AF19-C4791D3CF69F}"/>
                </a:ext>
              </a:extLst>
            </p:cNvPr>
            <p:cNvSpPr/>
            <p:nvPr/>
          </p:nvSpPr>
          <p:spPr>
            <a:xfrm>
              <a:off x="9004749" y="2532380"/>
              <a:ext cx="1290320" cy="126492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8845A9-878E-4E91-9666-73FB0EBB7785}"/>
                </a:ext>
              </a:extLst>
            </p:cNvPr>
            <p:cNvSpPr txBox="1"/>
            <p:nvPr/>
          </p:nvSpPr>
          <p:spPr>
            <a:xfrm>
              <a:off x="9061626" y="2781638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52E1D9-9AC4-4216-AE17-211CE8E3E64B}"/>
              </a:ext>
            </a:extLst>
          </p:cNvPr>
          <p:cNvSpPr txBox="1"/>
          <p:nvPr/>
        </p:nvSpPr>
        <p:spPr>
          <a:xfrm>
            <a:off x="1511226" y="358670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발표 주제 및 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E8F50-B98A-4123-B51D-168A3B0381AD}"/>
              </a:ext>
            </a:extLst>
          </p:cNvPr>
          <p:cNvSpPr txBox="1"/>
          <p:nvPr/>
        </p:nvSpPr>
        <p:spPr>
          <a:xfrm>
            <a:off x="3592269" y="360168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팀원 소개 및 역할 분담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85BA35-0AEA-4A3A-9239-F5874CED9CBD}"/>
              </a:ext>
            </a:extLst>
          </p:cNvPr>
          <p:cNvSpPr txBox="1"/>
          <p:nvPr/>
        </p:nvSpPr>
        <p:spPr>
          <a:xfrm>
            <a:off x="6681080" y="359465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최종 개발 목표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E6808-79BE-4184-8966-4124D70740F9}"/>
              </a:ext>
            </a:extLst>
          </p:cNvPr>
          <p:cNvSpPr txBox="1"/>
          <p:nvPr/>
        </p:nvSpPr>
        <p:spPr>
          <a:xfrm>
            <a:off x="9222440" y="360168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개발방법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62A217-9071-400F-A932-C71E0D8E547A}"/>
              </a:ext>
            </a:extLst>
          </p:cNvPr>
          <p:cNvGrpSpPr/>
          <p:nvPr/>
        </p:nvGrpSpPr>
        <p:grpSpPr>
          <a:xfrm>
            <a:off x="3994757" y="4401233"/>
            <a:ext cx="1290320" cy="1343970"/>
            <a:chOff x="3616780" y="4523647"/>
            <a:chExt cx="1290320" cy="134397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34CC4AD-CC48-4051-A836-9649DB625582}"/>
                </a:ext>
              </a:extLst>
            </p:cNvPr>
            <p:cNvSpPr/>
            <p:nvPr/>
          </p:nvSpPr>
          <p:spPr>
            <a:xfrm rot="5400000">
              <a:off x="3629479" y="4510948"/>
              <a:ext cx="1264921" cy="1290320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1765ED-70AF-4ADA-AFCB-14C375851B79}"/>
                </a:ext>
              </a:extLst>
            </p:cNvPr>
            <p:cNvSpPr txBox="1"/>
            <p:nvPr/>
          </p:nvSpPr>
          <p:spPr>
            <a:xfrm>
              <a:off x="3676522" y="4851954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9C23100-5C12-4531-96F9-940D9BDEE88B}"/>
              </a:ext>
            </a:extLst>
          </p:cNvPr>
          <p:cNvSpPr txBox="1"/>
          <p:nvPr/>
        </p:nvSpPr>
        <p:spPr>
          <a:xfrm>
            <a:off x="3818217" y="582477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전체 구조도 설명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E0AB0-EA75-4B46-8F7B-F19E72425492}"/>
              </a:ext>
            </a:extLst>
          </p:cNvPr>
          <p:cNvGrpSpPr/>
          <p:nvPr/>
        </p:nvGrpSpPr>
        <p:grpSpPr>
          <a:xfrm>
            <a:off x="6793452" y="4417132"/>
            <a:ext cx="1287395" cy="1323864"/>
            <a:chOff x="6523105" y="4504598"/>
            <a:chExt cx="1287395" cy="13238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573DCC3-68C4-4418-AA9F-D4C631FA6247}"/>
                </a:ext>
              </a:extLst>
            </p:cNvPr>
            <p:cNvSpPr/>
            <p:nvPr/>
          </p:nvSpPr>
          <p:spPr>
            <a:xfrm rot="5400000">
              <a:off x="6534342" y="4493361"/>
              <a:ext cx="1264921" cy="1287395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283B58-EACD-4A62-A097-E5D39B0E357C}"/>
                </a:ext>
              </a:extLst>
            </p:cNvPr>
            <p:cNvSpPr txBox="1"/>
            <p:nvPr/>
          </p:nvSpPr>
          <p:spPr>
            <a:xfrm>
              <a:off x="6593617" y="4812799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</a:t>
              </a:r>
              <a:endPara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BE54DC6-8F35-4D28-81DE-C6AAACBB4832}"/>
              </a:ext>
            </a:extLst>
          </p:cNvPr>
          <p:cNvSpPr txBox="1"/>
          <p:nvPr/>
        </p:nvSpPr>
        <p:spPr>
          <a:xfrm>
            <a:off x="6762513" y="58088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395077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C6531F-ACA7-41F3-A6C6-4500266A3B11}"/>
              </a:ext>
            </a:extLst>
          </p:cNvPr>
          <p:cNvSpPr txBox="1"/>
          <p:nvPr/>
        </p:nvSpPr>
        <p:spPr>
          <a:xfrm>
            <a:off x="1320685" y="1699555"/>
            <a:ext cx="10202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YOLO </a:t>
            </a:r>
            <a:r>
              <a:rPr lang="ko-KR" altLang="en-US" sz="200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옵서예란</a:t>
            </a:r>
            <a:r>
              <a:rPr lang="en-US" altLang="ko-KR" sz="20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- 2040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세대들 즉 젊은 층을 타겟으로 설정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제주도의 각 네 구역별 먹거리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놀거리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볼거리에 관한 정보를 소개해주는 클라이언트 사이드의 웹사이트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4D0861-A4B5-448E-916C-5CFFB13C67C2}"/>
              </a:ext>
            </a:extLst>
          </p:cNvPr>
          <p:cNvSpPr txBox="1"/>
          <p:nvPr/>
        </p:nvSpPr>
        <p:spPr>
          <a:xfrm>
            <a:off x="1378208" y="3571001"/>
            <a:ext cx="9515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관광지 데이터 선정의 기준</a:t>
            </a:r>
            <a:r>
              <a:rPr lang="en-US" altLang="ko-KR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타겟을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2040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설정한 만큼 젊은 층의 사용자가 많은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인스타그램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해시태그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갯수가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많은 순     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타겟 사이트인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비짓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제주 사이트에서 리뷰 수가 많은 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F3F684-8BC7-4764-9FCE-28DC034C75A2}"/>
              </a:ext>
            </a:extLst>
          </p:cNvPr>
          <p:cNvGrpSpPr/>
          <p:nvPr/>
        </p:nvGrpSpPr>
        <p:grpSpPr>
          <a:xfrm>
            <a:off x="1218259" y="365979"/>
            <a:ext cx="9755482" cy="989554"/>
            <a:chOff x="1169612" y="370646"/>
            <a:chExt cx="9755482" cy="989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DE2AB6-0FD7-4FCB-88DA-3EEDA9D7BC66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팀원 소개 및 역할 분담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030E9A4-28AA-4555-8062-A52525769830}"/>
                </a:ext>
              </a:extLst>
            </p:cNvPr>
            <p:cNvSpPr/>
            <p:nvPr/>
          </p:nvSpPr>
          <p:spPr>
            <a:xfrm>
              <a:off x="1371899" y="370646"/>
              <a:ext cx="5283343" cy="755279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863DC94-1A3A-46B4-BAD1-30494D2B9FBF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8705620-3D51-49F0-AF64-E9B856FF87D5}"/>
              </a:ext>
            </a:extLst>
          </p:cNvPr>
          <p:cNvSpPr txBox="1"/>
          <p:nvPr/>
        </p:nvSpPr>
        <p:spPr>
          <a:xfrm>
            <a:off x="1503277" y="416072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BEB68-6F5E-4F1B-BE8B-1E40193F3538}"/>
              </a:ext>
            </a:extLst>
          </p:cNvPr>
          <p:cNvSpPr txBox="1"/>
          <p:nvPr/>
        </p:nvSpPr>
        <p:spPr>
          <a:xfrm>
            <a:off x="1891185" y="664144"/>
            <a:ext cx="559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주제 및 내용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02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7F5C2F-8EA0-49C1-887D-C2FB696F1789}"/>
              </a:ext>
            </a:extLst>
          </p:cNvPr>
          <p:cNvGrpSpPr/>
          <p:nvPr/>
        </p:nvGrpSpPr>
        <p:grpSpPr>
          <a:xfrm>
            <a:off x="4472248" y="1832774"/>
            <a:ext cx="6026726" cy="3983044"/>
            <a:chOff x="-1266902" y="788561"/>
            <a:chExt cx="912664" cy="39830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60CFA7-DB14-4962-BBD0-B6B6AF91BF22}"/>
                </a:ext>
              </a:extLst>
            </p:cNvPr>
            <p:cNvSpPr/>
            <p:nvPr/>
          </p:nvSpPr>
          <p:spPr>
            <a:xfrm rot="5400000">
              <a:off x="-1267601" y="1775228"/>
              <a:ext cx="914400" cy="912327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78F1F7B-BF41-4B36-A13F-CB93DB525731}"/>
                </a:ext>
              </a:extLst>
            </p:cNvPr>
            <p:cNvSpPr/>
            <p:nvPr/>
          </p:nvSpPr>
          <p:spPr>
            <a:xfrm rot="5400000">
              <a:off x="-1267601" y="2801384"/>
              <a:ext cx="914400" cy="912327"/>
            </a:xfrm>
            <a:prstGeom prst="round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E45B32-7BA4-48D0-AD4E-A32C28BDF0FE}"/>
                </a:ext>
              </a:extLst>
            </p:cNvPr>
            <p:cNvSpPr/>
            <p:nvPr/>
          </p:nvSpPr>
          <p:spPr>
            <a:xfrm rot="5400000">
              <a:off x="-1267601" y="3858241"/>
              <a:ext cx="914400" cy="912327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4E33F00-1BEC-4328-9B70-BC2581F0BB0D}"/>
                </a:ext>
              </a:extLst>
            </p:cNvPr>
            <p:cNvSpPr/>
            <p:nvPr/>
          </p:nvSpPr>
          <p:spPr>
            <a:xfrm>
              <a:off x="-1266902" y="788561"/>
              <a:ext cx="912328" cy="914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1BE930-B38A-412D-9C59-EABFDC9B8FB6}"/>
              </a:ext>
            </a:extLst>
          </p:cNvPr>
          <p:cNvSpPr txBox="1"/>
          <p:nvPr/>
        </p:nvSpPr>
        <p:spPr>
          <a:xfrm>
            <a:off x="-1965751" y="14364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EBB24E-CB0B-45A4-A249-63B7560CDF41}"/>
              </a:ext>
            </a:extLst>
          </p:cNvPr>
          <p:cNvSpPr/>
          <p:nvPr/>
        </p:nvSpPr>
        <p:spPr>
          <a:xfrm>
            <a:off x="5881474" y="1988931"/>
            <a:ext cx="313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HTML &amp; CSS, JavaScript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구현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발표</a:t>
            </a:r>
            <a:endParaRPr lang="en-US" altLang="ko-KR" b="1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E5A3BA-1BFA-409E-B909-9F1509F0BDAE}"/>
              </a:ext>
            </a:extLst>
          </p:cNvPr>
          <p:cNvSpPr/>
          <p:nvPr/>
        </p:nvSpPr>
        <p:spPr>
          <a:xfrm>
            <a:off x="5171299" y="2963118"/>
            <a:ext cx="4557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HTML &amp; CSS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데이터 가공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&amp;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디자인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</a:p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PPT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5B2CBE-D215-4CF8-8103-C3F4D24E2042}"/>
              </a:ext>
            </a:extLst>
          </p:cNvPr>
          <p:cNvSpPr/>
          <p:nvPr/>
        </p:nvSpPr>
        <p:spPr>
          <a:xfrm>
            <a:off x="6193259" y="4020712"/>
            <a:ext cx="2413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HTML &amp; CSS, </a:t>
            </a:r>
          </a:p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JavaScript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구현</a:t>
            </a:r>
            <a:endParaRPr lang="en-US" altLang="ko-KR" b="1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F6F163-6FC3-4DE1-86FA-77554C2E2E3E}"/>
              </a:ext>
            </a:extLst>
          </p:cNvPr>
          <p:cNvSpPr/>
          <p:nvPr/>
        </p:nvSpPr>
        <p:spPr>
          <a:xfrm>
            <a:off x="5152909" y="5046868"/>
            <a:ext cx="4491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HTML &amp; CSS,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데이터 가공 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&amp; </a:t>
            </a:r>
            <a:r>
              <a:rPr lang="ko-KR" altLang="en-US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디자인</a:t>
            </a:r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</a:p>
          <a:p>
            <a:pPr algn="ctr"/>
            <a:r>
              <a: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PPT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6F9BF1-3033-4433-B390-914D4683C1F1}"/>
              </a:ext>
            </a:extLst>
          </p:cNvPr>
          <p:cNvGrpSpPr/>
          <p:nvPr/>
        </p:nvGrpSpPr>
        <p:grpSpPr>
          <a:xfrm>
            <a:off x="2090529" y="2125669"/>
            <a:ext cx="1916272" cy="3437783"/>
            <a:chOff x="4137919" y="2105309"/>
            <a:chExt cx="539191" cy="343778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03C2A1-C700-433F-ABB5-E063D77D89D9}"/>
                </a:ext>
              </a:extLst>
            </p:cNvPr>
            <p:cNvSpPr/>
            <p:nvPr/>
          </p:nvSpPr>
          <p:spPr>
            <a:xfrm>
              <a:off x="4138472" y="2105309"/>
              <a:ext cx="538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14011424 </a:t>
              </a:r>
              <a:r>
                <a:rPr lang="ko-KR" altLang="en-US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이광훈</a:t>
              </a:r>
              <a:endPara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D21F17-6EF8-4093-9471-FD5732926CD3}"/>
                </a:ext>
              </a:extLst>
            </p:cNvPr>
            <p:cNvSpPr/>
            <p:nvPr/>
          </p:nvSpPr>
          <p:spPr>
            <a:xfrm>
              <a:off x="4137919" y="3097888"/>
              <a:ext cx="533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17013136 </a:t>
              </a:r>
              <a:r>
                <a:rPr lang="ko-KR" altLang="en-US" b="1" dirty="0" err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권설아</a:t>
              </a:r>
              <a:endPara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448CF7-3C90-4DC9-A55E-FA386999E32D}"/>
                </a:ext>
              </a:extLst>
            </p:cNvPr>
            <p:cNvSpPr/>
            <p:nvPr/>
          </p:nvSpPr>
          <p:spPr>
            <a:xfrm>
              <a:off x="4140050" y="4156242"/>
              <a:ext cx="535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14011436 </a:t>
              </a:r>
              <a:r>
                <a:rPr lang="ko-KR" altLang="en-US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신선우</a:t>
              </a:r>
              <a:endPara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01C50D-DEE3-450A-8C48-95371318A921}"/>
                </a:ext>
              </a:extLst>
            </p:cNvPr>
            <p:cNvSpPr/>
            <p:nvPr/>
          </p:nvSpPr>
          <p:spPr>
            <a:xfrm>
              <a:off x="4138221" y="5173760"/>
              <a:ext cx="535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17013141 </a:t>
              </a:r>
              <a:r>
                <a:rPr lang="ko-KR" altLang="en-US" b="1" dirty="0" err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봉수연</a:t>
              </a:r>
              <a:endParaRPr lang="en-US" altLang="ko-KR" b="1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CD2F51-7327-4038-8F01-9738AA492B27}"/>
              </a:ext>
            </a:extLst>
          </p:cNvPr>
          <p:cNvGrpSpPr/>
          <p:nvPr/>
        </p:nvGrpSpPr>
        <p:grpSpPr>
          <a:xfrm>
            <a:off x="1218259" y="365979"/>
            <a:ext cx="9755482" cy="1065756"/>
            <a:chOff x="1169612" y="370646"/>
            <a:chExt cx="9755482" cy="10657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EEB8A4-8ACC-4713-B04D-6E601721C740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팀원 소개 및 역할 분담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05586EB-9C2F-49A8-AEAD-D520903E97E0}"/>
                </a:ext>
              </a:extLst>
            </p:cNvPr>
            <p:cNvGrpSpPr/>
            <p:nvPr/>
          </p:nvGrpSpPr>
          <p:grpSpPr>
            <a:xfrm>
              <a:off x="1371899" y="370646"/>
              <a:ext cx="5283343" cy="1065756"/>
              <a:chOff x="1896931" y="2532380"/>
              <a:chExt cx="1290320" cy="17849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191119F2-F22E-4AA2-A158-69D1EB72DF5F}"/>
                  </a:ext>
                </a:extLst>
              </p:cNvPr>
              <p:cNvSpPr/>
              <p:nvPr/>
            </p:nvSpPr>
            <p:spPr>
              <a:xfrm>
                <a:off x="1896931" y="2532380"/>
                <a:ext cx="1290320" cy="1264921"/>
              </a:xfrm>
              <a:prstGeom prst="roundRect">
                <a:avLst/>
              </a:pr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6B498A-789C-4529-8340-1A235EEA2766}"/>
                  </a:ext>
                </a:extLst>
              </p:cNvPr>
              <p:cNvSpPr txBox="1"/>
              <p:nvPr/>
            </p:nvSpPr>
            <p:spPr>
              <a:xfrm>
                <a:off x="1917136" y="2616274"/>
                <a:ext cx="148454" cy="1701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2</a:t>
                </a:r>
                <a:endParaRPr lang="ko-KR" altLang="en-US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9CEF0F-820E-4CFC-90E8-B19F99A0951C}"/>
                </a:ext>
              </a:extLst>
            </p:cNvPr>
            <p:cNvSpPr txBox="1"/>
            <p:nvPr/>
          </p:nvSpPr>
          <p:spPr>
            <a:xfrm>
              <a:off x="1842538" y="668811"/>
              <a:ext cx="559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팀원 소개 및 역할분담</a:t>
              </a:r>
              <a:endPara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84EC062-F29F-46DE-9CC8-9344EC99381E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7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CCCBDBA-8E6E-43FA-9ED7-0EB58F7A00FB}"/>
              </a:ext>
            </a:extLst>
          </p:cNvPr>
          <p:cNvSpPr txBox="1"/>
          <p:nvPr/>
        </p:nvSpPr>
        <p:spPr>
          <a:xfrm>
            <a:off x="3438333" y="4069973"/>
            <a:ext cx="5281759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YOLO</a:t>
            </a:r>
            <a:r>
              <a:rPr lang="ko-KR" altLang="en-US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옵서예</a:t>
            </a:r>
            <a:r>
              <a:rPr lang="ko-KR" altLang="en-US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페이지의 주요 기능 </a:t>
            </a:r>
            <a:endParaRPr lang="en-US" altLang="ko-KR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1PAGE</a:t>
            </a: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의 배경 이미지 전환</a:t>
            </a:r>
            <a:endParaRPr lang="en-US" altLang="ko-KR" spc="1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관광지</a:t>
            </a:r>
            <a:r>
              <a:rPr lang="en-US" altLang="ko-KR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(</a:t>
            </a: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먹거리</a:t>
            </a:r>
            <a:r>
              <a:rPr lang="en-US" altLang="ko-KR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, </a:t>
            </a: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볼거리</a:t>
            </a:r>
            <a:r>
              <a:rPr lang="en-US" altLang="ko-KR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, </a:t>
            </a:r>
            <a:r>
              <a:rPr lang="ko-KR" altLang="en-US" spc="1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놀거리</a:t>
            </a:r>
            <a:r>
              <a:rPr lang="en-US" altLang="ko-KR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) </a:t>
            </a: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검색 기능</a:t>
            </a:r>
            <a:endParaRPr lang="en-US" altLang="ko-KR" spc="1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클라이언트 사이드의 메일 프로그램을 이용한 메일 기능</a:t>
            </a:r>
            <a:endParaRPr lang="en-US" altLang="ko-KR" spc="1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1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지도 이미지 분할</a:t>
            </a:r>
            <a:endParaRPr lang="en-US" altLang="ko-KR" spc="1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219F7B-2E50-4A60-96D7-F6216DC6AC75}"/>
              </a:ext>
            </a:extLst>
          </p:cNvPr>
          <p:cNvGrpSpPr/>
          <p:nvPr/>
        </p:nvGrpSpPr>
        <p:grpSpPr>
          <a:xfrm>
            <a:off x="1235048" y="2658260"/>
            <a:ext cx="9721902" cy="941290"/>
            <a:chOff x="1282704" y="1923325"/>
            <a:chExt cx="9721902" cy="9412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54E5F19-C8BB-43DD-A923-1A19F9CB9A5A}"/>
                </a:ext>
              </a:extLst>
            </p:cNvPr>
            <p:cNvSpPr/>
            <p:nvPr/>
          </p:nvSpPr>
          <p:spPr>
            <a:xfrm rot="5400000">
              <a:off x="2883619" y="349300"/>
              <a:ext cx="914400" cy="4116229"/>
            </a:xfrm>
            <a:prstGeom prst="round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88BBF4C-53DC-4E91-939E-1771219A2BF3}"/>
                </a:ext>
              </a:extLst>
            </p:cNvPr>
            <p:cNvSpPr/>
            <p:nvPr/>
          </p:nvSpPr>
          <p:spPr>
            <a:xfrm rot="5400000">
              <a:off x="8489291" y="322410"/>
              <a:ext cx="914400" cy="4116230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F28944-E93C-472C-A55E-34691A542B7E}"/>
                </a:ext>
              </a:extLst>
            </p:cNvPr>
            <p:cNvSpPr txBox="1"/>
            <p:nvPr/>
          </p:nvSpPr>
          <p:spPr>
            <a:xfrm>
              <a:off x="2022824" y="2089526"/>
              <a:ext cx="2537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HTML</a:t>
              </a:r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과 </a:t>
              </a:r>
              <a:r>
                <a:rPr lang="en-US" altLang="ko-KR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CSS</a:t>
              </a:r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을 이용한 </a:t>
              </a:r>
              <a:endParaRPr lang="en-US" altLang="ko-KR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  <a:p>
              <a:pPr algn="ctr"/>
              <a:r>
                <a:rPr lang="en-US" altLang="ko-KR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     </a:t>
              </a:r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웹페이지 작성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AE2546-5758-4EB1-80A7-1BAF42D58147}"/>
                </a:ext>
              </a:extLst>
            </p:cNvPr>
            <p:cNvSpPr txBox="1"/>
            <p:nvPr/>
          </p:nvSpPr>
          <p:spPr>
            <a:xfrm>
              <a:off x="7235689" y="2076116"/>
              <a:ext cx="3572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자바스크립트</a:t>
              </a:r>
              <a:r>
                <a:rPr lang="en-US" altLang="ko-KR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, JQUERY</a:t>
              </a:r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 함수를</a:t>
              </a:r>
              <a:endParaRPr lang="en-US" altLang="ko-KR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  <a:p>
              <a:pPr algn="ctr"/>
              <a:r>
                <a:rPr lang="ko-KR" altLang="en-US" dirty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이용한 주요기능</a:t>
              </a:r>
              <a:endParaRPr lang="en-US" altLang="ko-KR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04D812FC-5CC7-45FA-BD1E-6D82AEA53129}"/>
                </a:ext>
              </a:extLst>
            </p:cNvPr>
            <p:cNvSpPr/>
            <p:nvPr/>
          </p:nvSpPr>
          <p:spPr>
            <a:xfrm>
              <a:off x="5630340" y="2005871"/>
              <a:ext cx="993058" cy="849125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66B7C7-0311-42B0-99BC-A2C34A2548FB}"/>
              </a:ext>
            </a:extLst>
          </p:cNvPr>
          <p:cNvGrpSpPr/>
          <p:nvPr/>
        </p:nvGrpSpPr>
        <p:grpSpPr>
          <a:xfrm>
            <a:off x="1218259" y="384942"/>
            <a:ext cx="9755482" cy="1065756"/>
            <a:chOff x="1169612" y="370646"/>
            <a:chExt cx="9755482" cy="10657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05E6FF-39CA-4AE3-A3A2-BE50161D3644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팀원 소개 및 역할 분담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49769A-040D-4BB2-B502-7B8ED780AC8B}"/>
                </a:ext>
              </a:extLst>
            </p:cNvPr>
            <p:cNvGrpSpPr/>
            <p:nvPr/>
          </p:nvGrpSpPr>
          <p:grpSpPr>
            <a:xfrm>
              <a:off x="1371899" y="370646"/>
              <a:ext cx="5283343" cy="1065756"/>
              <a:chOff x="1896931" y="2532380"/>
              <a:chExt cx="1290320" cy="17849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32D13C9-AFFF-4022-A6E5-5980E25E9D85}"/>
                  </a:ext>
                </a:extLst>
              </p:cNvPr>
              <p:cNvSpPr/>
              <p:nvPr/>
            </p:nvSpPr>
            <p:spPr>
              <a:xfrm>
                <a:off x="1896931" y="2532380"/>
                <a:ext cx="1290320" cy="1264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4AC251-3ABA-4E17-A31C-3D60A30BB60E}"/>
                  </a:ext>
                </a:extLst>
              </p:cNvPr>
              <p:cNvSpPr txBox="1"/>
              <p:nvPr/>
            </p:nvSpPr>
            <p:spPr>
              <a:xfrm>
                <a:off x="1917136" y="2616274"/>
                <a:ext cx="213760" cy="1701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</a:t>
                </a:r>
                <a:endParaRPr lang="ko-KR" altLang="en-US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EF6F30-ACB6-4BD1-8F62-5B558FBA2C17}"/>
                </a:ext>
              </a:extLst>
            </p:cNvPr>
            <p:cNvSpPr txBox="1"/>
            <p:nvPr/>
          </p:nvSpPr>
          <p:spPr>
            <a:xfrm>
              <a:off x="1842538" y="668811"/>
              <a:ext cx="5591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최종 개발 목표 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(HTML, CSS, JS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구분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)</a:t>
              </a:r>
              <a:endPara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endPara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4B2B92-D150-49DF-AA32-9E4117004B00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6A139C-C56A-4000-94E7-F3FB6C3C236E}"/>
              </a:ext>
            </a:extLst>
          </p:cNvPr>
          <p:cNvSpPr txBox="1"/>
          <p:nvPr/>
        </p:nvSpPr>
        <p:spPr>
          <a:xfrm>
            <a:off x="764899" y="1574784"/>
            <a:ext cx="1103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다른 프레임워크와 라이브러리 사용없이</a:t>
            </a:r>
            <a:r>
              <a:rPr lang="en-US" altLang="ko-KR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, </a:t>
            </a:r>
            <a:r>
              <a:rPr lang="ko-KR" altLang="en-US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수업시간과 과제에서  접한  블로그 작성 양식과 </a:t>
            </a:r>
            <a:r>
              <a:rPr lang="en-US" altLang="ko-KR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(HTML,CSS )</a:t>
            </a:r>
          </a:p>
          <a:p>
            <a:pPr algn="ctr"/>
            <a:r>
              <a:rPr lang="ko-KR" altLang="en-US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기본적인 </a:t>
            </a:r>
            <a:r>
              <a:rPr lang="en-US" altLang="ko-KR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jQuery, JavaScript </a:t>
            </a:r>
            <a:r>
              <a:rPr lang="ko-KR" altLang="en-US" spc="-150" dirty="0">
                <a:ln>
                  <a:solidFill>
                    <a:schemeClr val="tx2">
                      <a:lumMod val="75000"/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Malgun Gothic"/>
              </a:rPr>
              <a:t>함수만을 이용한 웹페이지 작성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7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9DA518-09D7-4457-B38C-B623103DC498}"/>
              </a:ext>
            </a:extLst>
          </p:cNvPr>
          <p:cNvSpPr/>
          <p:nvPr/>
        </p:nvSpPr>
        <p:spPr>
          <a:xfrm>
            <a:off x="6283393" y="1600214"/>
            <a:ext cx="5908607" cy="417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넥슨 풋볼고딕 B" panose="020B0803000000000000" pitchFamily="34" charset="-127"/>
                <a:ea typeface="넥슨 풋볼고딕 B" panose="020B0803000000000000" pitchFamily="34" charset="-127"/>
                <a:cs typeface="Times New Roman" panose="02020603050405020304" pitchFamily="18" charset="0"/>
              </a:rPr>
              <a:t>HTML </a:t>
            </a:r>
            <a:endParaRPr lang="ko-KR" altLang="ko-KR" sz="1600" kern="100" dirty="0">
              <a:latin typeface="넥슨 풋볼고딕 B" panose="020B0803000000000000" pitchFamily="34" charset="-127"/>
              <a:ea typeface="넥슨 풋볼고딕 B" panose="020B0803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내비게이션 메뉴 구현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각 구역 분할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검색기능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해당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구역 페이지로 링크 걸기</a:t>
            </a: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Tx/>
              <a:buChar char="-"/>
            </a:pP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CSS</a:t>
            </a: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카테고리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hover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 색 변화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각 태그들의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margin, width, padding, font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베스트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사진들을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같은 사이즈로 배치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spcAft>
                <a:spcPts val="800"/>
              </a:spcAft>
              <a:buFontTx/>
              <a:buChar char="-"/>
            </a:pP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JAVA Script</a:t>
            </a: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구역 당 한 페이지 내에서 먹거리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6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놀거리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볼거리 이미지 전환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E642D-4A84-4B8A-8BD6-1F5F8F708082}"/>
              </a:ext>
            </a:extLst>
          </p:cNvPr>
          <p:cNvSpPr/>
          <p:nvPr/>
        </p:nvSpPr>
        <p:spPr>
          <a:xfrm>
            <a:off x="443466" y="1579549"/>
            <a:ext cx="5908607" cy="581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넥슨 풋볼고딕 B" panose="020B0803000000000000" pitchFamily="34" charset="-127"/>
                <a:ea typeface="넥슨 풋볼고딕 B" panose="020B0803000000000000" pitchFamily="34" charset="-127"/>
                <a:cs typeface="Times New Roman" panose="02020603050405020304" pitchFamily="18" charset="0"/>
              </a:rPr>
              <a:t>HTML </a:t>
            </a:r>
            <a:endParaRPr lang="ko-KR" altLang="ko-KR" sz="1600" kern="100" dirty="0">
              <a:latin typeface="넥슨 풋볼고딕 B" panose="020B0803000000000000" pitchFamily="34" charset="-127"/>
              <a:ea typeface="넥슨 풋볼고딕 B" panose="020B0803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내비게이션 메뉴 구현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각 구역 분할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검색기능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지도 이미지 띄우기</a:t>
            </a: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background</a:t>
            </a:r>
            <a:r>
              <a:rPr lang="ko-KR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사진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띄우기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해당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구역 페이지로 링크 걸기</a:t>
            </a: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Tx/>
              <a:buChar char="-"/>
            </a:pP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CSS</a:t>
            </a: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카테고리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hover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 색 변화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각 태그들의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margin, width, padding, font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JAVA Script</a:t>
            </a:r>
          </a:p>
          <a:p>
            <a:pPr>
              <a:spcAft>
                <a:spcPts val="800"/>
              </a:spcAft>
            </a:pP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- background</a:t>
            </a:r>
            <a:r>
              <a:rPr lang="ko-KR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사진</a:t>
            </a:r>
            <a:r>
              <a:rPr lang="en-US" altLang="ko-KR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넥슨 풋볼고딕 L" panose="020B0303000000000000" pitchFamily="34" charset="-127"/>
                <a:ea typeface="넥슨 풋볼고딕 L" panose="020B0303000000000000" pitchFamily="34" charset="-127"/>
                <a:cs typeface="Times New Roman" panose="02020603050405020304" pitchFamily="18" charset="0"/>
              </a:rPr>
              <a:t>전환</a:t>
            </a: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제주도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지도 해당 구역에 마우스를 올릴 때 구역 명칭과 색 변화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메일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요소들을 메일프로그램으로 전달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먹거리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볼거리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6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놀거리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검색기능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E836B4-2452-4E3F-87A2-F35C65AE8B77}"/>
              </a:ext>
            </a:extLst>
          </p:cNvPr>
          <p:cNvSpPr/>
          <p:nvPr/>
        </p:nvSpPr>
        <p:spPr>
          <a:xfrm>
            <a:off x="534853" y="1448574"/>
            <a:ext cx="10858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43D70-2E08-4DAA-8CC6-DBB8CB6F5CE3}"/>
              </a:ext>
            </a:extLst>
          </p:cNvPr>
          <p:cNvSpPr txBox="1"/>
          <p:nvPr/>
        </p:nvSpPr>
        <p:spPr>
          <a:xfrm>
            <a:off x="677728" y="14720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PAGE1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57854-79E3-4ED9-AD01-D015C290D363}"/>
              </a:ext>
            </a:extLst>
          </p:cNvPr>
          <p:cNvSpPr/>
          <p:nvPr/>
        </p:nvSpPr>
        <p:spPr>
          <a:xfrm>
            <a:off x="6339050" y="1445813"/>
            <a:ext cx="10858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EB6B8-0E90-43FE-814B-79262F67811A}"/>
              </a:ext>
            </a:extLst>
          </p:cNvPr>
          <p:cNvSpPr txBox="1"/>
          <p:nvPr/>
        </p:nvSpPr>
        <p:spPr>
          <a:xfrm>
            <a:off x="6481925" y="146923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PAGE2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740BE8-8DEC-485B-A96D-D4CD5DF45CEA}"/>
              </a:ext>
            </a:extLst>
          </p:cNvPr>
          <p:cNvGrpSpPr/>
          <p:nvPr/>
        </p:nvGrpSpPr>
        <p:grpSpPr>
          <a:xfrm>
            <a:off x="1218259" y="384942"/>
            <a:ext cx="9755482" cy="1065756"/>
            <a:chOff x="1169612" y="370646"/>
            <a:chExt cx="9755482" cy="10657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D962AA-BD92-488B-ACDA-80637F6B464A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팀원 소개 및 역할 분담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D99A279-EA85-4492-AB64-4F0E2B7B73B4}"/>
                </a:ext>
              </a:extLst>
            </p:cNvPr>
            <p:cNvGrpSpPr/>
            <p:nvPr/>
          </p:nvGrpSpPr>
          <p:grpSpPr>
            <a:xfrm>
              <a:off x="1371899" y="370646"/>
              <a:ext cx="5283343" cy="1065756"/>
              <a:chOff x="1896931" y="2532380"/>
              <a:chExt cx="1290320" cy="17849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82E3EC0-9891-4EC4-8711-EF7A8042D758}"/>
                  </a:ext>
                </a:extLst>
              </p:cNvPr>
              <p:cNvSpPr/>
              <p:nvPr/>
            </p:nvSpPr>
            <p:spPr>
              <a:xfrm>
                <a:off x="1896931" y="2532380"/>
                <a:ext cx="1290320" cy="1264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14840-E533-4CA9-B296-0AB725A8B5BC}"/>
                  </a:ext>
                </a:extLst>
              </p:cNvPr>
              <p:cNvSpPr txBox="1"/>
              <p:nvPr/>
            </p:nvSpPr>
            <p:spPr>
              <a:xfrm>
                <a:off x="1917136" y="2616274"/>
                <a:ext cx="213760" cy="1701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</a:t>
                </a:r>
                <a:endParaRPr lang="ko-KR" altLang="en-US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7320E2-9035-4E28-A745-753F43921D43}"/>
                </a:ext>
              </a:extLst>
            </p:cNvPr>
            <p:cNvSpPr txBox="1"/>
            <p:nvPr/>
          </p:nvSpPr>
          <p:spPr>
            <a:xfrm>
              <a:off x="1842538" y="668811"/>
              <a:ext cx="5591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최종 개발 목표 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(HTML, CSS, JS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구분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)</a:t>
              </a:r>
              <a:endPara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endPara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7CFB03A-9FF8-4729-9474-EDB75092B274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5A9B009-BF36-4501-A3A9-8ACA64E2E99B}"/>
              </a:ext>
            </a:extLst>
          </p:cNvPr>
          <p:cNvGrpSpPr/>
          <p:nvPr/>
        </p:nvGrpSpPr>
        <p:grpSpPr>
          <a:xfrm>
            <a:off x="1218259" y="384942"/>
            <a:ext cx="9755482" cy="1065756"/>
            <a:chOff x="1169612" y="370646"/>
            <a:chExt cx="9755482" cy="10657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1CB65A-0674-42C7-A5C4-6549D4AD68FC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팀원 소개 및 역할 분담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5C5D04E-6184-424E-8C99-C8C1C8B39A06}"/>
                </a:ext>
              </a:extLst>
            </p:cNvPr>
            <p:cNvGrpSpPr/>
            <p:nvPr/>
          </p:nvGrpSpPr>
          <p:grpSpPr>
            <a:xfrm>
              <a:off x="1371899" y="370646"/>
              <a:ext cx="5283343" cy="1065756"/>
              <a:chOff x="1896931" y="2532380"/>
              <a:chExt cx="1290320" cy="17849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EC6FAF7-AC83-4EAA-91AF-13CD1A0E63C8}"/>
                  </a:ext>
                </a:extLst>
              </p:cNvPr>
              <p:cNvSpPr/>
              <p:nvPr/>
            </p:nvSpPr>
            <p:spPr>
              <a:xfrm>
                <a:off x="1896931" y="2532380"/>
                <a:ext cx="1290320" cy="1264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74D3A9-43E3-4477-9324-65C60B2271CD}"/>
                  </a:ext>
                </a:extLst>
              </p:cNvPr>
              <p:cNvSpPr txBox="1"/>
              <p:nvPr/>
            </p:nvSpPr>
            <p:spPr>
              <a:xfrm>
                <a:off x="1917136" y="2616274"/>
                <a:ext cx="213760" cy="1701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</a:t>
                </a:r>
                <a:endParaRPr lang="ko-KR" altLang="en-US" sz="60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DA2C53-1D30-44B6-9498-2A726A289224}"/>
                </a:ext>
              </a:extLst>
            </p:cNvPr>
            <p:cNvSpPr txBox="1"/>
            <p:nvPr/>
          </p:nvSpPr>
          <p:spPr>
            <a:xfrm>
              <a:off x="1842538" y="668811"/>
              <a:ext cx="5591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최종 개발 목표 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(HTML, CSS, JS </a:t>
              </a:r>
              <a:r>
                <a:rPr lang="ko-KR" altLang="en-US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구분</a:t>
              </a:r>
              <a:r>
                <a:rPr lang="en-US" altLang="ko-KR" sz="2000" b="1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)</a:t>
              </a:r>
              <a:endPara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endPara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EF8A15E-174A-4E45-B4F9-E7A37A937E08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F84D9A-BB79-4267-892B-913FF150A12F}"/>
              </a:ext>
            </a:extLst>
          </p:cNvPr>
          <p:cNvSpPr/>
          <p:nvPr/>
        </p:nvSpPr>
        <p:spPr>
          <a:xfrm>
            <a:off x="534853" y="1448574"/>
            <a:ext cx="10858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CF766-62E3-41D3-A999-777AF19952EF}"/>
              </a:ext>
            </a:extLst>
          </p:cNvPr>
          <p:cNvSpPr txBox="1"/>
          <p:nvPr/>
        </p:nvSpPr>
        <p:spPr>
          <a:xfrm>
            <a:off x="677728" y="14720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PAGE3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9FD93F-4BF3-4DAD-9235-41DBA16279C6}"/>
              </a:ext>
            </a:extLst>
          </p:cNvPr>
          <p:cNvSpPr/>
          <p:nvPr/>
        </p:nvSpPr>
        <p:spPr>
          <a:xfrm>
            <a:off x="6339050" y="1445813"/>
            <a:ext cx="10858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B68FC-DCA6-4A03-8406-88C8C34BCE60}"/>
              </a:ext>
            </a:extLst>
          </p:cNvPr>
          <p:cNvSpPr txBox="1"/>
          <p:nvPr/>
        </p:nvSpPr>
        <p:spPr>
          <a:xfrm>
            <a:off x="6481925" y="146923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PAGE4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B118D5-E842-41F4-89E8-CE28917011E0}"/>
              </a:ext>
            </a:extLst>
          </p:cNvPr>
          <p:cNvSpPr/>
          <p:nvPr/>
        </p:nvSpPr>
        <p:spPr>
          <a:xfrm>
            <a:off x="443466" y="1579549"/>
            <a:ext cx="5908607" cy="408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넥슨 풋볼고딕 B" panose="020B0803000000000000" pitchFamily="34" charset="-127"/>
                <a:ea typeface="넥슨 풋볼고딕 B" panose="020B0803000000000000" pitchFamily="34" charset="-127"/>
                <a:cs typeface="Times New Roman" panose="02020603050405020304" pitchFamily="18" charset="0"/>
              </a:rPr>
              <a:t>HTML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넥슨 풋볼고딕 B" panose="020B0803000000000000" pitchFamily="34" charset="-127"/>
              <a:ea typeface="넥슨 풋볼고딕 B" panose="020B0803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베스트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이외의 더 많은 곳의 정보를 포함하는 페이지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구역의 타이틀과 지역명을 보여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줌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구역의 사진과 간단한내용을 기입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spcAft>
                <a:spcPts val="800"/>
              </a:spcAft>
              <a:buFontTx/>
              <a:buChar char="-"/>
            </a:pPr>
            <a:endParaRPr lang="en-US" altLang="ko-KR" sz="1600" kern="100" dirty="0">
              <a:latin typeface="넥슨 풋볼고딕 L" panose="020B0303000000000000" pitchFamily="34" charset="-127"/>
              <a:ea typeface="넥슨 풋볼고딕 L" panose="020B0303000000000000" pitchFamily="34" charset="-127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CSS</a:t>
            </a:r>
          </a:p>
          <a:p>
            <a:pPr algn="ctr">
              <a:spcAft>
                <a:spcPts val="800"/>
              </a:spcAft>
            </a:pPr>
            <a:endParaRPr lang="en-US" altLang="ko-KR" sz="16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구역 사진들이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개씩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행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총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16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곳을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같은 사이즈로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배치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각 태그들의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margin, width, padding, font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EA53A0-2A1E-47BD-B417-2DEBFC8E39FE}"/>
              </a:ext>
            </a:extLst>
          </p:cNvPr>
          <p:cNvSpPr/>
          <p:nvPr/>
        </p:nvSpPr>
        <p:spPr>
          <a:xfrm>
            <a:off x="6283393" y="1600214"/>
            <a:ext cx="5908607" cy="534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HTML </a:t>
            </a:r>
          </a:p>
          <a:p>
            <a:pPr algn="ctr">
              <a:spcAft>
                <a:spcPts val="800"/>
              </a:spcAft>
            </a:pP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구체적인 정보를 보여주는 페이지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- 3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개의 사진으로 해당 장소의 모습과 특징을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나타냄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장소의 </a:t>
            </a:r>
            <a:r>
              <a:rPr lang="ko-KR" altLang="ko-KR" sz="16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인스타</a:t>
            </a:r>
            <a:r>
              <a:rPr lang="ko-KR" altLang="en-US" sz="16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그램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해시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페이지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위치를 </a:t>
            </a:r>
            <a:r>
              <a:rPr lang="ko-KR" altLang="en-US" sz="16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나타내주는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페이지와 연결</a:t>
            </a: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장소의 내용전달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영업시간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전화번호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내용설명 등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 기재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>
              <a:spcAft>
                <a:spcPts val="800"/>
              </a:spcAft>
            </a:pP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>
              <a:spcAft>
                <a:spcPts val="800"/>
              </a:spcAft>
            </a:pPr>
            <a:r>
              <a:rPr lang="en-US" altLang="ko-KR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CSS</a:t>
            </a:r>
          </a:p>
          <a:p>
            <a:pPr algn="ctr">
              <a:spcAft>
                <a:spcPts val="800"/>
              </a:spcAft>
            </a:pPr>
            <a:endParaRPr lang="ko-KR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해당 장소의 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사진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</a:t>
            </a:r>
            <a:r>
              <a:rPr lang="ko-KR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개를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절대좌표를 이용해서 배치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설명 기입을 위한 아이콘 사용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-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각 태그들의 </a:t>
            </a:r>
            <a:r>
              <a:rPr lang="en-US" altLang="ko-KR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margin, width, padding, font </a:t>
            </a:r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</a:t>
            </a: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spcAft>
                <a:spcPts val="800"/>
              </a:spcAft>
            </a:pPr>
            <a:endParaRPr lang="en-US" altLang="ko-KR" sz="16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4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5A9B009-BF36-4501-A3A9-8ACA64E2E99B}"/>
              </a:ext>
            </a:extLst>
          </p:cNvPr>
          <p:cNvGrpSpPr/>
          <p:nvPr/>
        </p:nvGrpSpPr>
        <p:grpSpPr>
          <a:xfrm>
            <a:off x="1218259" y="384942"/>
            <a:ext cx="9755482" cy="989554"/>
            <a:chOff x="1169612" y="370646"/>
            <a:chExt cx="9755482" cy="989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1CB65A-0674-42C7-A5C4-6549D4AD68FC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팀원 소개 및 역할 분담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EC6FAF7-AC83-4EAA-91AF-13CD1A0E63C8}"/>
                </a:ext>
              </a:extLst>
            </p:cNvPr>
            <p:cNvSpPr/>
            <p:nvPr/>
          </p:nvSpPr>
          <p:spPr>
            <a:xfrm>
              <a:off x="1371899" y="370646"/>
              <a:ext cx="5283343" cy="75527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EF8A15E-174A-4E45-B4F9-E7A37A937E08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A8127B-03A3-49F0-879D-36F8553733A7}"/>
              </a:ext>
            </a:extLst>
          </p:cNvPr>
          <p:cNvSpPr txBox="1"/>
          <p:nvPr/>
        </p:nvSpPr>
        <p:spPr>
          <a:xfrm>
            <a:off x="1503277" y="4350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D1D7-B955-4FDB-A533-5C5132795EF5}"/>
              </a:ext>
            </a:extLst>
          </p:cNvPr>
          <p:cNvSpPr txBox="1"/>
          <p:nvPr/>
        </p:nvSpPr>
        <p:spPr>
          <a:xfrm>
            <a:off x="1891185" y="683107"/>
            <a:ext cx="559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개발방법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7A31BC4-45C2-4988-A3A3-5C854A604BEE}"/>
              </a:ext>
            </a:extLst>
          </p:cNvPr>
          <p:cNvSpPr/>
          <p:nvPr/>
        </p:nvSpPr>
        <p:spPr>
          <a:xfrm rot="5400000">
            <a:off x="6272997" y="-447283"/>
            <a:ext cx="2375694" cy="6629202"/>
          </a:xfrm>
          <a:prstGeom prst="roundRect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E4FA9B-2E49-4FCA-AD2F-5E6296CD59AC}"/>
              </a:ext>
            </a:extLst>
          </p:cNvPr>
          <p:cNvSpPr/>
          <p:nvPr/>
        </p:nvSpPr>
        <p:spPr>
          <a:xfrm>
            <a:off x="4146244" y="4354657"/>
            <a:ext cx="6715237" cy="22746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2E7097-2331-49CA-8848-E15B28955E3B}"/>
              </a:ext>
            </a:extLst>
          </p:cNvPr>
          <p:cNvSpPr/>
          <p:nvPr/>
        </p:nvSpPr>
        <p:spPr>
          <a:xfrm>
            <a:off x="4146244" y="1782373"/>
            <a:ext cx="6715237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모든 장소가 기록되어 있는 테이블을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HTML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상에 테이블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테그로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기입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Input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태그로 검색어를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입력받음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검색어를 입력 받는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Input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태그가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focusin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되면 숨겨진 테이블을 보여줌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제이쿼리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keyup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이벤트로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Input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value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 기록될 때 마다 테이블에서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검색어를 포함하는 장소를 찾아서 그 행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(tr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만 보여줌 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E27FF6-F41B-4D4D-893C-D05689933BA2}"/>
              </a:ext>
            </a:extLst>
          </p:cNvPr>
          <p:cNvSpPr/>
          <p:nvPr/>
        </p:nvSpPr>
        <p:spPr>
          <a:xfrm>
            <a:off x="4189023" y="4638424"/>
            <a:ext cx="6629199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맵태그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(map)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와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에리어태그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(area)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사용하여 지도 영역의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div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에서 좌표를 따와 직접 구역을 설정함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자바스크립트로 해당  구역으로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mouseover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시에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img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태그의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src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해당 구역이 강조된 이미지로 전환되게 구현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991D1A-0BEF-4B5F-BC77-001564F2F8B6}"/>
              </a:ext>
            </a:extLst>
          </p:cNvPr>
          <p:cNvSpPr/>
          <p:nvPr/>
        </p:nvSpPr>
        <p:spPr>
          <a:xfrm>
            <a:off x="2285173" y="252955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검색기능 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A49BCB-78D3-44A2-B69E-0E546E72EB22}"/>
              </a:ext>
            </a:extLst>
          </p:cNvPr>
          <p:cNvSpPr/>
          <p:nvPr/>
        </p:nvSpPr>
        <p:spPr>
          <a:xfrm>
            <a:off x="1769750" y="530309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지도 영역 분할 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0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5A9B009-BF36-4501-A3A9-8ACA64E2E99B}"/>
              </a:ext>
            </a:extLst>
          </p:cNvPr>
          <p:cNvGrpSpPr/>
          <p:nvPr/>
        </p:nvGrpSpPr>
        <p:grpSpPr>
          <a:xfrm>
            <a:off x="1218259" y="384942"/>
            <a:ext cx="9755482" cy="989554"/>
            <a:chOff x="1169612" y="370646"/>
            <a:chExt cx="9755482" cy="989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1CB65A-0674-42C7-A5C4-6549D4AD68FC}"/>
                </a:ext>
              </a:extLst>
            </p:cNvPr>
            <p:cNvSpPr txBox="1"/>
            <p:nvPr/>
          </p:nvSpPr>
          <p:spPr>
            <a:xfrm>
              <a:off x="1399721" y="561831"/>
              <a:ext cx="4001867" cy="400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팀원 소개 및 역할 분담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EC6FAF7-AC83-4EAA-91AF-13CD1A0E63C8}"/>
                </a:ext>
              </a:extLst>
            </p:cNvPr>
            <p:cNvSpPr/>
            <p:nvPr/>
          </p:nvSpPr>
          <p:spPr>
            <a:xfrm>
              <a:off x="1371899" y="370646"/>
              <a:ext cx="5283343" cy="75527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EF8A15E-174A-4E45-B4F9-E7A37A937E08}"/>
                </a:ext>
              </a:extLst>
            </p:cNvPr>
            <p:cNvSpPr/>
            <p:nvPr/>
          </p:nvSpPr>
          <p:spPr>
            <a:xfrm rot="5400000">
              <a:off x="6024493" y="-3540400"/>
              <a:ext cx="45719" cy="97554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A8127B-03A3-49F0-879D-36F8553733A7}"/>
              </a:ext>
            </a:extLst>
          </p:cNvPr>
          <p:cNvSpPr txBox="1"/>
          <p:nvPr/>
        </p:nvSpPr>
        <p:spPr>
          <a:xfrm>
            <a:off x="1503277" y="4350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D1D7-B955-4FDB-A533-5C5132795EF5}"/>
              </a:ext>
            </a:extLst>
          </p:cNvPr>
          <p:cNvSpPr txBox="1"/>
          <p:nvPr/>
        </p:nvSpPr>
        <p:spPr>
          <a:xfrm>
            <a:off x="1891185" y="683107"/>
            <a:ext cx="559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개발방법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7A31BC4-45C2-4988-A3A3-5C854A604BEE}"/>
              </a:ext>
            </a:extLst>
          </p:cNvPr>
          <p:cNvSpPr/>
          <p:nvPr/>
        </p:nvSpPr>
        <p:spPr>
          <a:xfrm rot="5400000">
            <a:off x="6327661" y="-501947"/>
            <a:ext cx="2266366" cy="6629202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E4FA9B-2E49-4FCA-AD2F-5E6296CD59AC}"/>
              </a:ext>
            </a:extLst>
          </p:cNvPr>
          <p:cNvSpPr/>
          <p:nvPr/>
        </p:nvSpPr>
        <p:spPr>
          <a:xfrm>
            <a:off x="4146244" y="4354657"/>
            <a:ext cx="6715237" cy="22746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E9EE3A-6D50-4DA5-99EB-C55AC09731B5}"/>
              </a:ext>
            </a:extLst>
          </p:cNvPr>
          <p:cNvSpPr/>
          <p:nvPr/>
        </p:nvSpPr>
        <p:spPr>
          <a:xfrm>
            <a:off x="2250343" y="2588091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메일 기능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B7A30-BB70-43B5-9B41-8FA70E315460}"/>
              </a:ext>
            </a:extLst>
          </p:cNvPr>
          <p:cNvSpPr/>
          <p:nvPr/>
        </p:nvSpPr>
        <p:spPr>
          <a:xfrm>
            <a:off x="4168713" y="1755939"/>
            <a:ext cx="6629199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Form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 내의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Input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태그들에서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사용자에게 이름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이메일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제목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내용을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입력받음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빈 칸이 있으면 각 요소들이 메일 프로그램으로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전달이 안됨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자바스크립트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mailto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기능으로 아웃룩과 같은 클라이언트 메일 프로그램으로 전달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B5418F-8215-481B-A958-B2F45E2FCD90}"/>
              </a:ext>
            </a:extLst>
          </p:cNvPr>
          <p:cNvSpPr/>
          <p:nvPr/>
        </p:nvSpPr>
        <p:spPr>
          <a:xfrm>
            <a:off x="4146243" y="4414677"/>
            <a:ext cx="6629199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전환될 이미지들을 같은 위치에 겹쳐지게 배치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가장 맨 위에 올라올 이미지에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‘active’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클라스를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추가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css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에는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active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클라스에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대해 제일 높은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z-index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설정되있음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투명도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(opacity)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0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에서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바뀌는 </a:t>
            </a:r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에니메이션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설정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위의 함수를 </a:t>
            </a:r>
            <a:r>
              <a:rPr lang="en-US" altLang="ko-KR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setinterval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interval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설정 후 반복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842F7-5EBE-45B4-A9E1-A08639FF2A54}"/>
              </a:ext>
            </a:extLst>
          </p:cNvPr>
          <p:cNvSpPr/>
          <p:nvPr/>
        </p:nvSpPr>
        <p:spPr>
          <a:xfrm>
            <a:off x="1977078" y="5311376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배경이미지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전환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8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949</Words>
  <Application>Microsoft Office PowerPoint</Application>
  <PresentationFormat>와이드스크린</PresentationFormat>
  <Paragraphs>179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Times New Roman</vt:lpstr>
      <vt:lpstr>맑은 고딕</vt:lpstr>
      <vt:lpstr>휴먼엑스포</vt:lpstr>
      <vt:lpstr>a옛날목욕탕L</vt:lpstr>
      <vt:lpstr>넥슨 풋볼고딕 B</vt:lpstr>
      <vt:lpstr>Arial</vt:lpstr>
      <vt:lpstr>넥슨 풋볼고딕 L</vt:lpstr>
      <vt:lpstr>맑은 고딕</vt:lpstr>
      <vt:lpstr>휴먼모음T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SSIMUI</dc:creator>
  <cp:lastModifiedBy>이광훈</cp:lastModifiedBy>
  <cp:revision>51</cp:revision>
  <dcterms:created xsi:type="dcterms:W3CDTF">2017-07-30T03:39:49Z</dcterms:created>
  <dcterms:modified xsi:type="dcterms:W3CDTF">2019-06-10T11:03:16Z</dcterms:modified>
</cp:coreProperties>
</file>