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2" r:id="rId5"/>
    <p:sldId id="263" r:id="rId6"/>
    <p:sldId id="264" r:id="rId7"/>
    <p:sldId id="265" r:id="rId8"/>
    <p:sldId id="257" r:id="rId9"/>
    <p:sldId id="261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C3E8F3"/>
    <a:srgbClr val="1F4E79"/>
    <a:srgbClr val="9DC3E6"/>
    <a:srgbClr val="FFFF19"/>
    <a:srgbClr val="71AAE9"/>
    <a:srgbClr val="2E75B6"/>
    <a:srgbClr val="2E6CA4"/>
    <a:srgbClr val="7B7B7B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4" autoAdjust="0"/>
    <p:restoredTop sz="94660"/>
  </p:normalViewPr>
  <p:slideViewPr>
    <p:cSldViewPr snapToGrid="0">
      <p:cViewPr>
        <p:scale>
          <a:sx n="75" d="100"/>
          <a:sy n="75" d="100"/>
        </p:scale>
        <p:origin x="1718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Nexa" panose="02000000000000000000" pitchFamily="50" charset="0"/>
              </a:rPr>
              <a:t>Time Spending Allotment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 Spending Allotment</c:v>
                </c:pt>
              </c:strCache>
            </c:strRef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</c:spPr>
          <c:dPt>
            <c:idx val="0"/>
            <c:bubble3D val="0"/>
            <c:explosion val="2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c:spPr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Nexa" panose="02000000000000000000" pitchFamily="50" charset="0"/>
              </a:rPr>
              <a:t>Time Spending Allotment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 Spending Allotment</c:v>
                </c:pt>
              </c:strCache>
            </c:strRef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</c:spPr>
          <c:dPt>
            <c:idx val="0"/>
            <c:bubble3D val="0"/>
            <c:explosion val="2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c:spPr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Nexa" panose="02000000000000000000" pitchFamily="50" charset="0"/>
              </a:rPr>
              <a:t>Time Spending Allotment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 Spending Allotment</c:v>
                </c:pt>
              </c:strCache>
            </c:strRef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</c:spPr>
          <c:dPt>
            <c:idx val="0"/>
            <c:bubble3D val="0"/>
            <c:explosion val="2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c:spPr>
          </c:dPt>
          <c:dPt>
            <c:idx val="1"/>
            <c:bubble3D val="0"/>
            <c:explosion val="9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c:spPr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Nexa" panose="02000000000000000000" pitchFamily="50" charset="0"/>
              </a:rPr>
              <a:t>Time Spending Allotment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 Spending Allotment</c:v>
                </c:pt>
              </c:strCache>
            </c:strRef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</c:spPr>
          <c:explosion val="6"/>
          <c:dPt>
            <c:idx val="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c:spPr>
          </c:dPt>
          <c:dPt>
            <c:idx val="1"/>
            <c:bubble3D val="0"/>
            <c:explosion val="15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c:spPr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Nexa" panose="02000000000000000000" pitchFamily="50" charset="0"/>
              </a:rPr>
              <a:t>Time Spending Allotment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 Spending Allotment</c:v>
                </c:pt>
              </c:strCache>
            </c:strRef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</c:spPr>
          <c:explosion val="6"/>
          <c:dPt>
            <c:idx val="0"/>
            <c:bubble3D val="0"/>
            <c:explosion val="11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c:spPr>
          </c:dPt>
          <c:dPt>
            <c:idx val="1"/>
            <c:bubble3D val="0"/>
            <c:explosion val="17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c:spPr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Nexa" panose="02000000000000000000" pitchFamily="50" charset="0"/>
              </a:rPr>
              <a:t>Time Spending Allotment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 Spending Allotment</c:v>
                </c:pt>
              </c:strCache>
            </c:strRef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</c:spPr>
          <c:explosion val="6"/>
          <c:dPt>
            <c:idx val="0"/>
            <c:bubble3D val="0"/>
            <c:explosion val="11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c:spPr>
          </c:dPt>
          <c:dPt>
            <c:idx val="1"/>
            <c:bubble3D val="0"/>
            <c:explosion val="17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c:spPr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D7EF-FF99-4D12-9337-D57E54CF23BC}" type="datetimeFigureOut">
              <a:rPr lang="en-PH" smtClean="0"/>
              <a:t>15/08/2019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ECFB-A386-4005-BB33-1B7EC71CD07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977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D7EF-FF99-4D12-9337-D57E54CF23BC}" type="datetimeFigureOut">
              <a:rPr lang="en-PH" smtClean="0"/>
              <a:t>15/08/2019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ECFB-A386-4005-BB33-1B7EC71CD07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051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D7EF-FF99-4D12-9337-D57E54CF23BC}" type="datetimeFigureOut">
              <a:rPr lang="en-PH" smtClean="0"/>
              <a:t>15/08/2019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ECFB-A386-4005-BB33-1B7EC71CD07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286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D7EF-FF99-4D12-9337-D57E54CF23BC}" type="datetimeFigureOut">
              <a:rPr lang="en-PH" smtClean="0"/>
              <a:t>15/08/2019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ECFB-A386-4005-BB33-1B7EC71CD07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2243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D7EF-FF99-4D12-9337-D57E54CF23BC}" type="datetimeFigureOut">
              <a:rPr lang="en-PH" smtClean="0"/>
              <a:t>15/08/2019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ECFB-A386-4005-BB33-1B7EC71CD07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058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D7EF-FF99-4D12-9337-D57E54CF23BC}" type="datetimeFigureOut">
              <a:rPr lang="en-PH" smtClean="0"/>
              <a:t>15/08/2019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ECFB-A386-4005-BB33-1B7EC71CD07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269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D7EF-FF99-4D12-9337-D57E54CF23BC}" type="datetimeFigureOut">
              <a:rPr lang="en-PH" smtClean="0"/>
              <a:t>15/08/2019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ECFB-A386-4005-BB33-1B7EC71CD07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0084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D7EF-FF99-4D12-9337-D57E54CF23BC}" type="datetimeFigureOut">
              <a:rPr lang="en-PH" smtClean="0"/>
              <a:t>15/08/2019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ECFB-A386-4005-BB33-1B7EC71CD07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111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D7EF-FF99-4D12-9337-D57E54CF23BC}" type="datetimeFigureOut">
              <a:rPr lang="en-PH" smtClean="0"/>
              <a:t>15/08/2019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ECFB-A386-4005-BB33-1B7EC71CD07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254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D7EF-FF99-4D12-9337-D57E54CF23BC}" type="datetimeFigureOut">
              <a:rPr lang="en-PH" smtClean="0"/>
              <a:t>15/08/2019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ECFB-A386-4005-BB33-1B7EC71CD07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515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D7EF-FF99-4D12-9337-D57E54CF23BC}" type="datetimeFigureOut">
              <a:rPr lang="en-PH" smtClean="0"/>
              <a:t>15/08/2019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ECFB-A386-4005-BB33-1B7EC71CD07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517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D7EF-FF99-4D12-9337-D57E54CF23BC}" type="datetimeFigureOut">
              <a:rPr lang="en-PH" smtClean="0"/>
              <a:t>15/08/2019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EECFB-A386-4005-BB33-1B7EC71CD07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9858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C3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0" y="1604211"/>
            <a:ext cx="12192000" cy="5253789"/>
          </a:xfrm>
          <a:prstGeom prst="rect">
            <a:avLst/>
          </a:prstGeom>
          <a:solidFill>
            <a:srgbClr val="94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TextBox 15"/>
          <p:cNvSpPr txBox="1"/>
          <p:nvPr/>
        </p:nvSpPr>
        <p:spPr>
          <a:xfrm>
            <a:off x="-2310064" y="2783124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6600" dirty="0" smtClean="0">
                <a:solidFill>
                  <a:schemeClr val="bg1"/>
                </a:solidFill>
                <a:latin typeface="Nexa" panose="02000000000000000000" pitchFamily="50" charset="0"/>
              </a:rPr>
              <a:t>Augmented</a:t>
            </a:r>
            <a:endParaRPr lang="en-PH" sz="6600" dirty="0">
              <a:solidFill>
                <a:schemeClr val="bg1"/>
              </a:solidFill>
              <a:latin typeface="Nexa" panose="02000000000000000000" pitchFamily="5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73979" y="5861106"/>
            <a:ext cx="474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err="1" smtClean="0">
                <a:solidFill>
                  <a:schemeClr val="bg1"/>
                </a:solidFill>
                <a:latin typeface="Nexa" panose="02000000000000000000" pitchFamily="50" charset="0"/>
              </a:rPr>
              <a:t>Dehayco</a:t>
            </a:r>
            <a:r>
              <a:rPr lang="en-PH" i="1" dirty="0" smtClean="0">
                <a:solidFill>
                  <a:schemeClr val="bg1"/>
                </a:solidFill>
                <a:latin typeface="Nexa" panose="02000000000000000000" pitchFamily="50" charset="0"/>
              </a:rPr>
              <a:t>, </a:t>
            </a:r>
            <a:r>
              <a:rPr lang="en-PH" i="1" dirty="0" err="1" smtClean="0">
                <a:solidFill>
                  <a:schemeClr val="bg1"/>
                </a:solidFill>
                <a:latin typeface="Nexa" panose="02000000000000000000" pitchFamily="50" charset="0"/>
              </a:rPr>
              <a:t>Renomeron</a:t>
            </a:r>
            <a:r>
              <a:rPr lang="en-PH" i="1" dirty="0" smtClean="0">
                <a:solidFill>
                  <a:schemeClr val="bg1"/>
                </a:solidFill>
                <a:latin typeface="Nexa" panose="02000000000000000000" pitchFamily="50" charset="0"/>
              </a:rPr>
              <a:t>, </a:t>
            </a:r>
            <a:r>
              <a:rPr lang="en-PH" i="1" dirty="0" err="1" smtClean="0">
                <a:solidFill>
                  <a:schemeClr val="bg1"/>
                </a:solidFill>
                <a:latin typeface="Nexa" panose="02000000000000000000" pitchFamily="50" charset="0"/>
              </a:rPr>
              <a:t>Bacay</a:t>
            </a:r>
            <a:endParaRPr lang="en-PH" i="1" dirty="0">
              <a:solidFill>
                <a:schemeClr val="bg1"/>
              </a:solidFill>
              <a:latin typeface="Nexa" panose="02000000000000000000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192506" y="3798786"/>
            <a:ext cx="79568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6600" dirty="0" smtClean="0">
                <a:solidFill>
                  <a:schemeClr val="bg1"/>
                </a:solidFill>
                <a:latin typeface="Nexa" panose="02000000000000000000" pitchFamily="50" charset="0"/>
              </a:rPr>
              <a:t>Analytics</a:t>
            </a:r>
            <a:endParaRPr lang="en-PH" sz="6600" dirty="0">
              <a:solidFill>
                <a:schemeClr val="bg1"/>
              </a:solidFill>
              <a:latin typeface="Nexa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0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07407E-6 L -0.10131 -0.28541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65" y="-1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22222E-6 L 0.26276 -0.43403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38" y="-2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C3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0" y="1604211"/>
            <a:ext cx="12192000" cy="5253789"/>
          </a:xfrm>
          <a:prstGeom prst="rect">
            <a:avLst/>
          </a:prstGeom>
          <a:solidFill>
            <a:srgbClr val="94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TextBox 15"/>
          <p:cNvSpPr txBox="1"/>
          <p:nvPr/>
        </p:nvSpPr>
        <p:spPr>
          <a:xfrm>
            <a:off x="-3544504" y="81577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6600" dirty="0" smtClean="0">
                <a:solidFill>
                  <a:schemeClr val="bg2">
                    <a:lumMod val="50000"/>
                  </a:schemeClr>
                </a:solidFill>
                <a:latin typeface="Nexa" panose="02000000000000000000" pitchFamily="50" charset="0"/>
              </a:rPr>
              <a:t>Augmented</a:t>
            </a:r>
            <a:endParaRPr lang="en-PH" sz="6600" dirty="0">
              <a:solidFill>
                <a:schemeClr val="bg2">
                  <a:lumMod val="50000"/>
                </a:schemeClr>
              </a:solidFill>
              <a:latin typeface="Nexa" panose="02000000000000000000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07894" y="815772"/>
            <a:ext cx="79568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6600" dirty="0" smtClean="0">
                <a:solidFill>
                  <a:schemeClr val="bg2">
                    <a:lumMod val="50000"/>
                  </a:schemeClr>
                </a:solidFill>
                <a:latin typeface="Nexa" panose="02000000000000000000" pitchFamily="50" charset="0"/>
              </a:rPr>
              <a:t>Analytics</a:t>
            </a:r>
            <a:endParaRPr lang="en-PH" sz="6600" dirty="0">
              <a:solidFill>
                <a:schemeClr val="bg2">
                  <a:lumMod val="50000"/>
                </a:schemeClr>
              </a:solidFill>
              <a:latin typeface="Nexa" panose="02000000000000000000" pitchFamily="50" charset="0"/>
            </a:endParaRPr>
          </a:p>
        </p:txBody>
      </p:sp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307054"/>
            <a:ext cx="3810000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099503" y="2938177"/>
            <a:ext cx="1841307" cy="106222"/>
            <a:chOff x="3882390" y="1032630"/>
            <a:chExt cx="1841307" cy="106222"/>
          </a:xfrm>
          <a:solidFill>
            <a:srgbClr val="7B7B7B"/>
          </a:solidFill>
        </p:grpSpPr>
        <p:sp>
          <p:nvSpPr>
            <p:cNvPr id="11" name="Oval 10"/>
            <p:cNvSpPr/>
            <p:nvPr/>
          </p:nvSpPr>
          <p:spPr>
            <a:xfrm>
              <a:off x="3882390" y="1032630"/>
              <a:ext cx="110876" cy="106222"/>
            </a:xfrm>
            <a:prstGeom prst="ellipse">
              <a:avLst/>
            </a:prstGeom>
            <a:grpFill/>
            <a:ln>
              <a:solidFill>
                <a:srgbClr val="7B7B7B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3941196" y="1085970"/>
              <a:ext cx="1782501" cy="0"/>
            </a:xfrm>
            <a:prstGeom prst="line">
              <a:avLst/>
            </a:prstGeom>
            <a:grpFill/>
            <a:ln>
              <a:solidFill>
                <a:srgbClr val="7B7B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581415" y="5341567"/>
            <a:ext cx="4638136" cy="923330"/>
            <a:chOff x="6581415" y="5341567"/>
            <a:chExt cx="4638136" cy="923330"/>
          </a:xfrm>
        </p:grpSpPr>
        <p:grpSp>
          <p:nvGrpSpPr>
            <p:cNvPr id="13" name="Group 12"/>
            <p:cNvGrpSpPr/>
            <p:nvPr/>
          </p:nvGrpSpPr>
          <p:grpSpPr>
            <a:xfrm rot="10800000">
              <a:off x="6581415" y="5697009"/>
              <a:ext cx="1841307" cy="106222"/>
              <a:chOff x="3882390" y="1032630"/>
              <a:chExt cx="1841307" cy="106222"/>
            </a:xfrm>
            <a:solidFill>
              <a:srgbClr val="7B7B7B"/>
            </a:solidFill>
          </p:grpSpPr>
          <p:sp>
            <p:nvSpPr>
              <p:cNvPr id="14" name="Oval 13"/>
              <p:cNvSpPr/>
              <p:nvPr/>
            </p:nvSpPr>
            <p:spPr>
              <a:xfrm>
                <a:off x="3882390" y="1032630"/>
                <a:ext cx="110876" cy="106222"/>
              </a:xfrm>
              <a:prstGeom prst="ellipse">
                <a:avLst/>
              </a:prstGeom>
              <a:grpFill/>
              <a:ln>
                <a:solidFill>
                  <a:srgbClr val="7B7B7B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3941196" y="1085970"/>
                <a:ext cx="1782501" cy="0"/>
              </a:xfrm>
              <a:prstGeom prst="line">
                <a:avLst/>
              </a:prstGeom>
              <a:grpFill/>
              <a:ln>
                <a:solidFill>
                  <a:srgbClr val="7B7B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/>
            <p:cNvSpPr txBox="1"/>
            <p:nvPr/>
          </p:nvSpPr>
          <p:spPr>
            <a:xfrm>
              <a:off x="8605489" y="5341567"/>
              <a:ext cx="26140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 smtClean="0">
                  <a:solidFill>
                    <a:schemeClr val="accent1">
                      <a:lumMod val="50000"/>
                    </a:schemeClr>
                  </a:solidFill>
                  <a:latin typeface="Nexa" panose="02000000000000000000" pitchFamily="50" charset="0"/>
                </a:rPr>
                <a:t>Collection and preparation of “Big Data”</a:t>
              </a:r>
              <a:endParaRPr lang="en-PH" dirty="0">
                <a:solidFill>
                  <a:schemeClr val="accent1">
                    <a:lumMod val="50000"/>
                  </a:schemeClr>
                </a:solidFill>
                <a:latin typeface="Nexa" panose="02000000000000000000" pitchFamily="50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96317" y="2549362"/>
            <a:ext cx="2614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 smtClean="0">
                <a:solidFill>
                  <a:schemeClr val="accent1">
                    <a:lumMod val="50000"/>
                  </a:schemeClr>
                </a:solidFill>
                <a:latin typeface="Nexa" panose="02000000000000000000" pitchFamily="50" charset="0"/>
              </a:rPr>
              <a:t>Taking the necessary action</a:t>
            </a:r>
            <a:endParaRPr lang="en-PH" b="1" dirty="0">
              <a:solidFill>
                <a:schemeClr val="accent1">
                  <a:lumMod val="50000"/>
                </a:schemeClr>
              </a:solidFill>
              <a:latin typeface="Nexa" panose="02000000000000000000" pitchFamily="5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47496" y="3261776"/>
            <a:ext cx="26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 smtClean="0">
                <a:solidFill>
                  <a:schemeClr val="accent1">
                    <a:lumMod val="50000"/>
                  </a:schemeClr>
                </a:solidFill>
                <a:latin typeface="Nexa" panose="02000000000000000000" pitchFamily="50" charset="0"/>
              </a:rPr>
              <a:t>Concluding</a:t>
            </a:r>
            <a:endParaRPr lang="en-PH" b="1" dirty="0">
              <a:solidFill>
                <a:schemeClr val="accent1">
                  <a:lumMod val="50000"/>
                </a:schemeClr>
              </a:solidFill>
              <a:latin typeface="Nexa" panose="02000000000000000000" pitchFamily="50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080669" y="4602877"/>
            <a:ext cx="1841307" cy="106222"/>
            <a:chOff x="3882390" y="1032630"/>
            <a:chExt cx="1841307" cy="106222"/>
          </a:xfrm>
          <a:solidFill>
            <a:srgbClr val="7B7B7B"/>
          </a:solidFill>
        </p:grpSpPr>
        <p:sp>
          <p:nvSpPr>
            <p:cNvPr id="25" name="Oval 24"/>
            <p:cNvSpPr/>
            <p:nvPr/>
          </p:nvSpPr>
          <p:spPr>
            <a:xfrm>
              <a:off x="3882390" y="1032630"/>
              <a:ext cx="110876" cy="106222"/>
            </a:xfrm>
            <a:prstGeom prst="ellipse">
              <a:avLst/>
            </a:prstGeom>
            <a:grpFill/>
            <a:ln>
              <a:solidFill>
                <a:srgbClr val="7B7B7B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3941196" y="1085970"/>
              <a:ext cx="1782501" cy="0"/>
            </a:xfrm>
            <a:prstGeom prst="line">
              <a:avLst/>
            </a:prstGeom>
            <a:grpFill/>
            <a:ln>
              <a:solidFill>
                <a:srgbClr val="7B7B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10800000">
            <a:off x="7235770" y="3354081"/>
            <a:ext cx="1841307" cy="106222"/>
            <a:chOff x="3882390" y="1032630"/>
            <a:chExt cx="1841307" cy="106222"/>
          </a:xfrm>
          <a:solidFill>
            <a:srgbClr val="7B7B7B"/>
          </a:solidFill>
        </p:grpSpPr>
        <p:sp>
          <p:nvSpPr>
            <p:cNvPr id="21" name="Oval 20"/>
            <p:cNvSpPr/>
            <p:nvPr/>
          </p:nvSpPr>
          <p:spPr>
            <a:xfrm>
              <a:off x="3882390" y="1032630"/>
              <a:ext cx="110876" cy="106222"/>
            </a:xfrm>
            <a:prstGeom prst="ellipse">
              <a:avLst/>
            </a:prstGeom>
            <a:grpFill/>
            <a:ln>
              <a:solidFill>
                <a:srgbClr val="7B7B7B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3941196" y="1085970"/>
              <a:ext cx="1782501" cy="0"/>
            </a:xfrm>
            <a:prstGeom prst="line">
              <a:avLst/>
            </a:prstGeom>
            <a:grpFill/>
            <a:ln>
              <a:solidFill>
                <a:srgbClr val="7B7B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411442" y="4261295"/>
            <a:ext cx="2614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 smtClean="0">
                <a:solidFill>
                  <a:schemeClr val="accent1">
                    <a:lumMod val="50000"/>
                  </a:schemeClr>
                </a:solidFill>
                <a:latin typeface="Nexa" panose="02000000000000000000" pitchFamily="50" charset="0"/>
              </a:rPr>
              <a:t>Analysis, interpretation and insight finding</a:t>
            </a:r>
            <a:endParaRPr lang="en-PH" b="1" dirty="0">
              <a:solidFill>
                <a:schemeClr val="accent1">
                  <a:lumMod val="50000"/>
                </a:schemeClr>
              </a:solidFill>
              <a:latin typeface="Nexa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83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9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C3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0" y="1604211"/>
            <a:ext cx="12192000" cy="5253789"/>
          </a:xfrm>
          <a:prstGeom prst="rect">
            <a:avLst/>
          </a:prstGeom>
          <a:solidFill>
            <a:srgbClr val="94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TextBox 15"/>
          <p:cNvSpPr txBox="1"/>
          <p:nvPr/>
        </p:nvSpPr>
        <p:spPr>
          <a:xfrm>
            <a:off x="-3544504" y="81577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6600" dirty="0" smtClean="0">
                <a:solidFill>
                  <a:schemeClr val="bg2">
                    <a:lumMod val="50000"/>
                  </a:schemeClr>
                </a:solidFill>
                <a:latin typeface="Nexa" panose="02000000000000000000" pitchFamily="50" charset="0"/>
              </a:rPr>
              <a:t>Augmented</a:t>
            </a:r>
            <a:endParaRPr lang="en-PH" sz="6600" dirty="0">
              <a:solidFill>
                <a:schemeClr val="bg2">
                  <a:lumMod val="50000"/>
                </a:schemeClr>
              </a:solidFill>
              <a:latin typeface="Nexa" panose="02000000000000000000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07894" y="815772"/>
            <a:ext cx="79568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6600" dirty="0" smtClean="0">
                <a:solidFill>
                  <a:schemeClr val="bg2">
                    <a:lumMod val="50000"/>
                  </a:schemeClr>
                </a:solidFill>
                <a:latin typeface="Nexa" panose="02000000000000000000" pitchFamily="50" charset="0"/>
              </a:rPr>
              <a:t>Analytics</a:t>
            </a:r>
            <a:endParaRPr lang="en-PH" sz="6600" dirty="0">
              <a:solidFill>
                <a:schemeClr val="bg2">
                  <a:lumMod val="50000"/>
                </a:schemeClr>
              </a:solidFill>
              <a:latin typeface="Nexa" panose="02000000000000000000" pitchFamily="50" charset="0"/>
            </a:endParaRPr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3786342517"/>
              </p:ext>
            </p:extLst>
          </p:nvPr>
        </p:nvGraphicFramePr>
        <p:xfrm>
          <a:off x="2747110" y="1828800"/>
          <a:ext cx="6927464" cy="4309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094695" y="3460303"/>
            <a:ext cx="1841307" cy="106222"/>
            <a:chOff x="3882390" y="1032630"/>
            <a:chExt cx="1841307" cy="106222"/>
          </a:xfrm>
          <a:solidFill>
            <a:srgbClr val="7B7B7B"/>
          </a:solidFill>
        </p:grpSpPr>
        <p:sp>
          <p:nvSpPr>
            <p:cNvPr id="11" name="Oval 10"/>
            <p:cNvSpPr/>
            <p:nvPr/>
          </p:nvSpPr>
          <p:spPr>
            <a:xfrm>
              <a:off x="3882390" y="1032630"/>
              <a:ext cx="110876" cy="106222"/>
            </a:xfrm>
            <a:prstGeom prst="ellipse">
              <a:avLst/>
            </a:prstGeom>
            <a:grpFill/>
            <a:ln>
              <a:solidFill>
                <a:srgbClr val="7B7B7B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3941196" y="1085970"/>
              <a:ext cx="1782501" cy="0"/>
            </a:xfrm>
            <a:prstGeom prst="line">
              <a:avLst/>
            </a:prstGeom>
            <a:grpFill/>
            <a:ln>
              <a:solidFill>
                <a:srgbClr val="7B7B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 rot="10800000">
            <a:off x="6862058" y="5011175"/>
            <a:ext cx="1841307" cy="106222"/>
            <a:chOff x="3882390" y="1032630"/>
            <a:chExt cx="1841307" cy="106222"/>
          </a:xfrm>
          <a:solidFill>
            <a:srgbClr val="7B7B7B"/>
          </a:solidFill>
        </p:grpSpPr>
        <p:sp>
          <p:nvSpPr>
            <p:cNvPr id="14" name="Oval 13"/>
            <p:cNvSpPr/>
            <p:nvPr/>
          </p:nvSpPr>
          <p:spPr>
            <a:xfrm>
              <a:off x="3882390" y="1032630"/>
              <a:ext cx="110876" cy="106222"/>
            </a:xfrm>
            <a:prstGeom prst="ellipse">
              <a:avLst/>
            </a:prstGeom>
            <a:grpFill/>
            <a:ln>
              <a:solidFill>
                <a:srgbClr val="7B7B7B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3941196" y="1085970"/>
              <a:ext cx="1782501" cy="0"/>
            </a:xfrm>
            <a:prstGeom prst="line">
              <a:avLst/>
            </a:prstGeom>
            <a:grpFill/>
            <a:ln>
              <a:solidFill>
                <a:srgbClr val="7B7B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9021639" y="4745683"/>
            <a:ext cx="2614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>
                <a:solidFill>
                  <a:schemeClr val="accent1">
                    <a:lumMod val="50000"/>
                  </a:schemeClr>
                </a:solidFill>
                <a:latin typeface="Nexa" panose="02000000000000000000" pitchFamily="50" charset="0"/>
              </a:rPr>
              <a:t>Collection and preparation of “Big Data”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Nexa" panose="02000000000000000000" pitchFamily="5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17821" y="2799035"/>
            <a:ext cx="2614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>
                <a:solidFill>
                  <a:schemeClr val="accent1">
                    <a:lumMod val="50000"/>
                  </a:schemeClr>
                </a:solidFill>
                <a:latin typeface="Nexa" panose="02000000000000000000" pitchFamily="50" charset="0"/>
              </a:rPr>
              <a:t>Transforming of “Big Data” into smaller </a:t>
            </a:r>
            <a:r>
              <a:rPr lang="en-PH" dirty="0" smtClean="0">
                <a:solidFill>
                  <a:schemeClr val="accent1">
                    <a:lumMod val="50000"/>
                  </a:schemeClr>
                </a:solidFill>
                <a:latin typeface="Nexa" panose="02000000000000000000" pitchFamily="50" charset="0"/>
              </a:rPr>
              <a:t>data which is more conclusive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Nexa" panose="02000000000000000000" pitchFamily="50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 rot="10800000">
            <a:off x="7235770" y="3354081"/>
            <a:ext cx="1841307" cy="106222"/>
            <a:chOff x="3882390" y="1032630"/>
            <a:chExt cx="1841307" cy="106222"/>
          </a:xfrm>
          <a:solidFill>
            <a:srgbClr val="7B7B7B"/>
          </a:solidFill>
        </p:grpSpPr>
        <p:sp>
          <p:nvSpPr>
            <p:cNvPr id="21" name="Oval 20"/>
            <p:cNvSpPr/>
            <p:nvPr/>
          </p:nvSpPr>
          <p:spPr>
            <a:xfrm>
              <a:off x="3882390" y="1032630"/>
              <a:ext cx="110876" cy="106222"/>
            </a:xfrm>
            <a:prstGeom prst="ellipse">
              <a:avLst/>
            </a:prstGeom>
            <a:grpFill/>
            <a:ln>
              <a:solidFill>
                <a:srgbClr val="7B7B7B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3941196" y="1085970"/>
              <a:ext cx="1782501" cy="0"/>
            </a:xfrm>
            <a:prstGeom prst="line">
              <a:avLst/>
            </a:prstGeom>
            <a:grpFill/>
            <a:ln>
              <a:solidFill>
                <a:srgbClr val="7B7B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-40744" y="3326419"/>
            <a:ext cx="2614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>
                <a:solidFill>
                  <a:schemeClr val="accent1">
                    <a:lumMod val="50000"/>
                  </a:schemeClr>
                </a:solidFill>
                <a:latin typeface="Nexa" panose="02000000000000000000" pitchFamily="50" charset="0"/>
              </a:rPr>
              <a:t>Taking the necessary action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Nexa" panose="02000000000000000000" pitchFamily="50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781731" y="2577916"/>
            <a:ext cx="1841307" cy="106222"/>
            <a:chOff x="3882390" y="1032630"/>
            <a:chExt cx="1841307" cy="106222"/>
          </a:xfrm>
          <a:solidFill>
            <a:srgbClr val="7B7B7B"/>
          </a:solidFill>
        </p:grpSpPr>
        <p:sp>
          <p:nvSpPr>
            <p:cNvPr id="25" name="Oval 24"/>
            <p:cNvSpPr/>
            <p:nvPr/>
          </p:nvSpPr>
          <p:spPr>
            <a:xfrm>
              <a:off x="3882390" y="1032630"/>
              <a:ext cx="110876" cy="106222"/>
            </a:xfrm>
            <a:prstGeom prst="ellipse">
              <a:avLst/>
            </a:prstGeom>
            <a:grpFill/>
            <a:ln>
              <a:solidFill>
                <a:srgbClr val="7B7B7B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3941196" y="1085970"/>
              <a:ext cx="1782501" cy="0"/>
            </a:xfrm>
            <a:prstGeom prst="line">
              <a:avLst/>
            </a:prstGeom>
            <a:grpFill/>
            <a:ln>
              <a:solidFill>
                <a:srgbClr val="7B7B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480633" y="2078298"/>
            <a:ext cx="2614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>
                <a:solidFill>
                  <a:schemeClr val="accent1">
                    <a:lumMod val="50000"/>
                  </a:schemeClr>
                </a:solidFill>
                <a:latin typeface="Nexa" panose="02000000000000000000" pitchFamily="50" charset="0"/>
              </a:rPr>
              <a:t>Analysis, interpretation and insight finding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Nexa" panose="02000000000000000000" pitchFamily="5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77223" y="4598413"/>
            <a:ext cx="88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Nexa" panose="02000000000000000000" pitchFamily="50" charset="0"/>
              </a:rPr>
              <a:t>80%</a:t>
            </a:r>
            <a:endParaRPr lang="en-PH" dirty="0">
              <a:solidFill>
                <a:schemeClr val="bg1"/>
              </a:solidFill>
              <a:latin typeface="Nexa" panose="02000000000000000000" pitchFamily="50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78461" y="3123308"/>
            <a:ext cx="88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exa" panose="02000000000000000000" pitchFamily="50" charset="0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Nexa" panose="02000000000000000000" pitchFamily="50" charset="0"/>
              </a:rPr>
              <a:t>0%</a:t>
            </a:r>
            <a:endParaRPr lang="en-PH" dirty="0">
              <a:solidFill>
                <a:schemeClr val="bg1"/>
              </a:solidFill>
              <a:latin typeface="Nexa" panose="02000000000000000000" pitchFamily="5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1180" y="5307141"/>
            <a:ext cx="37354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Nexa" panose="02000000000000000000" pitchFamily="50" charset="0"/>
              </a:rPr>
              <a:t>THE WORK OF A DATA SCIENTIST</a:t>
            </a:r>
            <a:endParaRPr lang="en-PH" sz="3200" b="1" dirty="0">
              <a:solidFill>
                <a:schemeClr val="bg1"/>
              </a:solidFill>
              <a:latin typeface="Nexa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5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2" grpId="0"/>
      <p:bldP spid="19" grpId="0"/>
      <p:bldP spid="23" grpId="0"/>
      <p:bldP spid="27" grpId="0"/>
      <p:bldP spid="28" grpId="0"/>
      <p:bldP spid="30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C3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0" y="1604211"/>
            <a:ext cx="12192000" cy="5253789"/>
          </a:xfrm>
          <a:prstGeom prst="rect">
            <a:avLst/>
          </a:prstGeom>
          <a:solidFill>
            <a:srgbClr val="94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TextBox 15"/>
          <p:cNvSpPr txBox="1"/>
          <p:nvPr/>
        </p:nvSpPr>
        <p:spPr>
          <a:xfrm>
            <a:off x="-3544504" y="81577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6600" dirty="0" smtClean="0">
                <a:solidFill>
                  <a:schemeClr val="bg2">
                    <a:lumMod val="50000"/>
                  </a:schemeClr>
                </a:solidFill>
                <a:latin typeface="Nexa" panose="02000000000000000000" pitchFamily="50" charset="0"/>
              </a:rPr>
              <a:t>Augmented</a:t>
            </a:r>
            <a:endParaRPr lang="en-PH" sz="6600" dirty="0">
              <a:solidFill>
                <a:schemeClr val="bg2">
                  <a:lumMod val="50000"/>
                </a:schemeClr>
              </a:solidFill>
              <a:latin typeface="Nexa" panose="02000000000000000000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07894" y="815772"/>
            <a:ext cx="79568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6600" dirty="0" smtClean="0">
                <a:solidFill>
                  <a:schemeClr val="bg2">
                    <a:lumMod val="50000"/>
                  </a:schemeClr>
                </a:solidFill>
                <a:latin typeface="Nexa" panose="02000000000000000000" pitchFamily="50" charset="0"/>
              </a:rPr>
              <a:t>Analytics</a:t>
            </a:r>
            <a:endParaRPr lang="en-PH" sz="6600" dirty="0">
              <a:solidFill>
                <a:schemeClr val="bg2">
                  <a:lumMod val="50000"/>
                </a:schemeClr>
              </a:solidFill>
              <a:latin typeface="Nexa" panose="02000000000000000000" pitchFamily="50" charset="0"/>
            </a:endParaRPr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1403000528"/>
              </p:ext>
            </p:extLst>
          </p:nvPr>
        </p:nvGraphicFramePr>
        <p:xfrm>
          <a:off x="2747110" y="1828800"/>
          <a:ext cx="6927464" cy="4309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177223" y="4598413"/>
            <a:ext cx="88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Nexa" panose="02000000000000000000" pitchFamily="50" charset="0"/>
              </a:rPr>
              <a:t>80%</a:t>
            </a:r>
            <a:endParaRPr lang="en-PH" dirty="0">
              <a:solidFill>
                <a:schemeClr val="bg1"/>
              </a:solidFill>
              <a:latin typeface="Nexa" panose="02000000000000000000" pitchFamily="50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78461" y="3123308"/>
            <a:ext cx="88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exa" panose="02000000000000000000" pitchFamily="50" charset="0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Nexa" panose="02000000000000000000" pitchFamily="50" charset="0"/>
              </a:rPr>
              <a:t>0%</a:t>
            </a:r>
            <a:endParaRPr lang="en-PH" dirty="0">
              <a:solidFill>
                <a:schemeClr val="bg1"/>
              </a:solidFill>
              <a:latin typeface="Nexa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4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C3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0" y="1604211"/>
            <a:ext cx="12192000" cy="5253789"/>
          </a:xfrm>
          <a:prstGeom prst="rect">
            <a:avLst/>
          </a:prstGeom>
          <a:solidFill>
            <a:srgbClr val="94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TextBox 15"/>
          <p:cNvSpPr txBox="1"/>
          <p:nvPr/>
        </p:nvSpPr>
        <p:spPr>
          <a:xfrm>
            <a:off x="-3544504" y="81577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6600" dirty="0" smtClean="0">
                <a:solidFill>
                  <a:schemeClr val="bg2">
                    <a:lumMod val="50000"/>
                  </a:schemeClr>
                </a:solidFill>
                <a:latin typeface="Nexa" panose="02000000000000000000" pitchFamily="50" charset="0"/>
              </a:rPr>
              <a:t>Augmented</a:t>
            </a:r>
            <a:endParaRPr lang="en-PH" sz="6600" dirty="0">
              <a:solidFill>
                <a:schemeClr val="bg2">
                  <a:lumMod val="50000"/>
                </a:schemeClr>
              </a:solidFill>
              <a:latin typeface="Nexa" panose="02000000000000000000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07894" y="815772"/>
            <a:ext cx="79568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6600" dirty="0" smtClean="0">
                <a:solidFill>
                  <a:schemeClr val="bg2">
                    <a:lumMod val="50000"/>
                  </a:schemeClr>
                </a:solidFill>
                <a:latin typeface="Nexa" panose="02000000000000000000" pitchFamily="50" charset="0"/>
              </a:rPr>
              <a:t>Analytics</a:t>
            </a:r>
            <a:endParaRPr lang="en-PH" sz="6600" dirty="0">
              <a:solidFill>
                <a:schemeClr val="bg2">
                  <a:lumMod val="50000"/>
                </a:schemeClr>
              </a:solidFill>
              <a:latin typeface="Nexa" panose="02000000000000000000" pitchFamily="50" charset="0"/>
            </a:endParaRPr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184192950"/>
              </p:ext>
            </p:extLst>
          </p:nvPr>
        </p:nvGraphicFramePr>
        <p:xfrm>
          <a:off x="2747110" y="1828800"/>
          <a:ext cx="6927464" cy="4309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210842" y="4677543"/>
            <a:ext cx="88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Nexa" panose="02000000000000000000" pitchFamily="50" charset="0"/>
              </a:rPr>
              <a:t>80%</a:t>
            </a:r>
            <a:endParaRPr lang="en-PH" dirty="0">
              <a:solidFill>
                <a:schemeClr val="bg1"/>
              </a:solidFill>
              <a:latin typeface="Nexa" panose="02000000000000000000" pitchFamily="50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28992" y="3063679"/>
            <a:ext cx="88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exa" panose="02000000000000000000" pitchFamily="50" charset="0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Nexa" panose="02000000000000000000" pitchFamily="50" charset="0"/>
              </a:rPr>
              <a:t>0%</a:t>
            </a:r>
            <a:endParaRPr lang="en-PH" dirty="0">
              <a:solidFill>
                <a:schemeClr val="bg1"/>
              </a:solidFill>
              <a:latin typeface="Nexa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98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C3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0" y="1604211"/>
            <a:ext cx="12192000" cy="5253789"/>
          </a:xfrm>
          <a:prstGeom prst="rect">
            <a:avLst/>
          </a:prstGeom>
          <a:solidFill>
            <a:srgbClr val="94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TextBox 15"/>
          <p:cNvSpPr txBox="1"/>
          <p:nvPr/>
        </p:nvSpPr>
        <p:spPr>
          <a:xfrm>
            <a:off x="-3544504" y="81577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6600" dirty="0" smtClean="0">
                <a:solidFill>
                  <a:schemeClr val="bg2">
                    <a:lumMod val="50000"/>
                  </a:schemeClr>
                </a:solidFill>
                <a:latin typeface="Nexa" panose="02000000000000000000" pitchFamily="50" charset="0"/>
              </a:rPr>
              <a:t>Augmented</a:t>
            </a:r>
            <a:endParaRPr lang="en-PH" sz="6600" dirty="0">
              <a:solidFill>
                <a:schemeClr val="bg2">
                  <a:lumMod val="50000"/>
                </a:schemeClr>
              </a:solidFill>
              <a:latin typeface="Nexa" panose="02000000000000000000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07894" y="815772"/>
            <a:ext cx="79568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6600" dirty="0" smtClean="0">
                <a:solidFill>
                  <a:schemeClr val="bg2">
                    <a:lumMod val="50000"/>
                  </a:schemeClr>
                </a:solidFill>
                <a:latin typeface="Nexa" panose="02000000000000000000" pitchFamily="50" charset="0"/>
              </a:rPr>
              <a:t>Analytics</a:t>
            </a:r>
            <a:endParaRPr lang="en-PH" sz="6600" dirty="0">
              <a:solidFill>
                <a:schemeClr val="bg2">
                  <a:lumMod val="50000"/>
                </a:schemeClr>
              </a:solidFill>
              <a:latin typeface="Nexa" panose="02000000000000000000" pitchFamily="50" charset="0"/>
            </a:endParaRPr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3554020053"/>
              </p:ext>
            </p:extLst>
          </p:nvPr>
        </p:nvGraphicFramePr>
        <p:xfrm>
          <a:off x="2747110" y="1828800"/>
          <a:ext cx="6927464" cy="4309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291523" y="4598413"/>
            <a:ext cx="88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Nexa" panose="02000000000000000000" pitchFamily="50" charset="0"/>
              </a:rPr>
              <a:t>80%</a:t>
            </a:r>
            <a:endParaRPr lang="en-PH" dirty="0">
              <a:solidFill>
                <a:schemeClr val="bg1"/>
              </a:solidFill>
              <a:latin typeface="Nexa" panose="02000000000000000000" pitchFamily="50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72953" y="2981456"/>
            <a:ext cx="88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exa" panose="02000000000000000000" pitchFamily="50" charset="0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Nexa" panose="02000000000000000000" pitchFamily="50" charset="0"/>
              </a:rPr>
              <a:t>0%</a:t>
            </a:r>
            <a:endParaRPr lang="en-PH" dirty="0">
              <a:solidFill>
                <a:schemeClr val="bg1"/>
              </a:solidFill>
              <a:latin typeface="Nexa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93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C3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0" y="1604211"/>
            <a:ext cx="12192000" cy="5253789"/>
          </a:xfrm>
          <a:prstGeom prst="rect">
            <a:avLst/>
          </a:prstGeom>
          <a:solidFill>
            <a:srgbClr val="94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TextBox 15"/>
          <p:cNvSpPr txBox="1"/>
          <p:nvPr/>
        </p:nvSpPr>
        <p:spPr>
          <a:xfrm>
            <a:off x="-3544504" y="81577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6600" dirty="0" smtClean="0">
                <a:solidFill>
                  <a:schemeClr val="bg2">
                    <a:lumMod val="50000"/>
                  </a:schemeClr>
                </a:solidFill>
                <a:latin typeface="Nexa" panose="02000000000000000000" pitchFamily="50" charset="0"/>
              </a:rPr>
              <a:t>Augmented</a:t>
            </a:r>
            <a:endParaRPr lang="en-PH" sz="6600" dirty="0">
              <a:solidFill>
                <a:schemeClr val="bg2">
                  <a:lumMod val="50000"/>
                </a:schemeClr>
              </a:solidFill>
              <a:latin typeface="Nexa" panose="02000000000000000000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07894" y="815772"/>
            <a:ext cx="79568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6600" dirty="0" smtClean="0">
                <a:solidFill>
                  <a:schemeClr val="bg2">
                    <a:lumMod val="50000"/>
                  </a:schemeClr>
                </a:solidFill>
                <a:latin typeface="Nexa" panose="02000000000000000000" pitchFamily="50" charset="0"/>
              </a:rPr>
              <a:t>Analytics</a:t>
            </a:r>
            <a:endParaRPr lang="en-PH" sz="6600" dirty="0">
              <a:solidFill>
                <a:schemeClr val="bg2">
                  <a:lumMod val="50000"/>
                </a:schemeClr>
              </a:solidFill>
              <a:latin typeface="Nexa" panose="02000000000000000000" pitchFamily="50" charset="0"/>
            </a:endParaRPr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2640126899"/>
              </p:ext>
            </p:extLst>
          </p:nvPr>
        </p:nvGraphicFramePr>
        <p:xfrm>
          <a:off x="2747110" y="1828800"/>
          <a:ext cx="6927464" cy="4309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544691" y="4774259"/>
            <a:ext cx="88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Nexa" panose="02000000000000000000" pitchFamily="50" charset="0"/>
              </a:rPr>
              <a:t>80%</a:t>
            </a:r>
            <a:endParaRPr lang="en-PH" dirty="0">
              <a:solidFill>
                <a:schemeClr val="bg1"/>
              </a:solidFill>
              <a:latin typeface="Nexa" panose="02000000000000000000" pitchFamily="50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20199" y="2954195"/>
            <a:ext cx="88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exa" panose="02000000000000000000" pitchFamily="50" charset="0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Nexa" panose="02000000000000000000" pitchFamily="50" charset="0"/>
              </a:rPr>
              <a:t>0%</a:t>
            </a:r>
            <a:endParaRPr lang="en-PH" dirty="0">
              <a:solidFill>
                <a:schemeClr val="bg1"/>
              </a:solidFill>
              <a:latin typeface="Nexa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38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C3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0" y="1604211"/>
            <a:ext cx="12192000" cy="5253789"/>
          </a:xfrm>
          <a:prstGeom prst="rect">
            <a:avLst/>
          </a:prstGeom>
          <a:solidFill>
            <a:srgbClr val="94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TextBox 15"/>
          <p:cNvSpPr txBox="1"/>
          <p:nvPr/>
        </p:nvSpPr>
        <p:spPr>
          <a:xfrm>
            <a:off x="-3544504" y="81577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6600" dirty="0" smtClean="0">
                <a:solidFill>
                  <a:schemeClr val="bg2">
                    <a:lumMod val="50000"/>
                  </a:schemeClr>
                </a:solidFill>
                <a:latin typeface="Nexa" panose="02000000000000000000" pitchFamily="50" charset="0"/>
              </a:rPr>
              <a:t>Augmented</a:t>
            </a:r>
            <a:endParaRPr lang="en-PH" sz="6600" dirty="0">
              <a:solidFill>
                <a:schemeClr val="bg2">
                  <a:lumMod val="50000"/>
                </a:schemeClr>
              </a:solidFill>
              <a:latin typeface="Nexa" panose="02000000000000000000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07894" y="815772"/>
            <a:ext cx="79568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6600" dirty="0" smtClean="0">
                <a:solidFill>
                  <a:schemeClr val="bg2">
                    <a:lumMod val="50000"/>
                  </a:schemeClr>
                </a:solidFill>
                <a:latin typeface="Nexa" panose="02000000000000000000" pitchFamily="50" charset="0"/>
              </a:rPr>
              <a:t>Analytics</a:t>
            </a:r>
            <a:endParaRPr lang="en-PH" sz="6600" dirty="0">
              <a:solidFill>
                <a:schemeClr val="bg2">
                  <a:lumMod val="50000"/>
                </a:schemeClr>
              </a:solidFill>
              <a:latin typeface="Nexa" panose="02000000000000000000" pitchFamily="50" charset="0"/>
            </a:endParaRPr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70714112"/>
              </p:ext>
            </p:extLst>
          </p:nvPr>
        </p:nvGraphicFramePr>
        <p:xfrm>
          <a:off x="2747110" y="1828800"/>
          <a:ext cx="6927464" cy="4309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Oval 1"/>
          <p:cNvSpPr/>
          <p:nvPr/>
        </p:nvSpPr>
        <p:spPr>
          <a:xfrm>
            <a:off x="7396768" y="2684698"/>
            <a:ext cx="3401103" cy="34123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Oval 9"/>
          <p:cNvSpPr/>
          <p:nvPr/>
        </p:nvSpPr>
        <p:spPr>
          <a:xfrm>
            <a:off x="1749284" y="2684697"/>
            <a:ext cx="3401103" cy="3412371"/>
          </a:xfrm>
          <a:prstGeom prst="ellipse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TextBox 27"/>
          <p:cNvSpPr txBox="1"/>
          <p:nvPr/>
        </p:nvSpPr>
        <p:spPr>
          <a:xfrm>
            <a:off x="6544691" y="4774259"/>
            <a:ext cx="88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Nexa" panose="02000000000000000000" pitchFamily="50" charset="0"/>
              </a:rPr>
              <a:t>80%</a:t>
            </a:r>
            <a:endParaRPr lang="en-PH" dirty="0">
              <a:solidFill>
                <a:schemeClr val="bg1"/>
              </a:solidFill>
              <a:latin typeface="Nexa" panose="02000000000000000000" pitchFamily="50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20199" y="2954195"/>
            <a:ext cx="88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exa" panose="02000000000000000000" pitchFamily="50" charset="0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Nexa" panose="02000000000000000000" pitchFamily="50" charset="0"/>
              </a:rPr>
              <a:t>0%</a:t>
            </a:r>
            <a:endParaRPr lang="en-PH" dirty="0">
              <a:solidFill>
                <a:schemeClr val="bg1"/>
              </a:solidFill>
              <a:latin typeface="Nexa" panose="02000000000000000000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3039" y="1878558"/>
            <a:ext cx="3092234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0" dirty="0">
                <a:solidFill>
                  <a:schemeClr val="accent2">
                    <a:lumMod val="75000"/>
                  </a:schemeClr>
                </a:solidFill>
                <a:latin typeface="Nexa" panose="02000000000000000000" pitchFamily="50" charset="0"/>
              </a:rPr>
              <a:t>Time Spending </a:t>
            </a:r>
            <a:r>
              <a:rPr lang="en-US" sz="1860" dirty="0" smtClean="0">
                <a:solidFill>
                  <a:schemeClr val="accent2">
                    <a:lumMod val="75000"/>
                  </a:schemeClr>
                </a:solidFill>
                <a:latin typeface="Nexa" panose="02000000000000000000" pitchFamily="50" charset="0"/>
              </a:rPr>
              <a:t>Allotment</a:t>
            </a:r>
            <a:endParaRPr lang="en-US" sz="1860" dirty="0">
              <a:solidFill>
                <a:schemeClr val="accent2">
                  <a:lumMod val="75000"/>
                </a:schemeClr>
              </a:solidFill>
              <a:latin typeface="Nexa" panose="02000000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66552" y="4206218"/>
            <a:ext cx="76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>
                <a:solidFill>
                  <a:schemeClr val="bg1"/>
                </a:solidFill>
                <a:latin typeface="Nexa" panose="02000000000000000000" pitchFamily="50" charset="0"/>
              </a:rPr>
              <a:t>100%</a:t>
            </a:r>
            <a:endParaRPr lang="en-PH" dirty="0">
              <a:solidFill>
                <a:schemeClr val="bg1"/>
              </a:solidFill>
              <a:latin typeface="Nexa" panose="02000000000000000000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52396" y="2252040"/>
            <a:ext cx="244856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>
                <a:solidFill>
                  <a:srgbClr val="C55A11"/>
                </a:solidFill>
                <a:latin typeface="Nexa" panose="02000000000000000000" pitchFamily="50" charset="0"/>
              </a:rPr>
              <a:t>Machine Learning</a:t>
            </a:r>
            <a:endParaRPr lang="en-PH" dirty="0">
              <a:solidFill>
                <a:srgbClr val="C55A11"/>
              </a:solidFill>
              <a:latin typeface="Nexa" panose="02000000000000000000" pitchFamily="5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03" y="3138861"/>
            <a:ext cx="2614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>
                <a:solidFill>
                  <a:schemeClr val="accent1">
                    <a:lumMod val="50000"/>
                  </a:schemeClr>
                </a:solidFill>
                <a:latin typeface="Nexa" panose="02000000000000000000" pitchFamily="50" charset="0"/>
              </a:rPr>
              <a:t>Analysis, interpretation and insight </a:t>
            </a:r>
            <a:r>
              <a:rPr lang="en-PH" dirty="0" smtClean="0">
                <a:solidFill>
                  <a:schemeClr val="accent1">
                    <a:lumMod val="50000"/>
                  </a:schemeClr>
                </a:solidFill>
                <a:latin typeface="Nexa" panose="02000000000000000000" pitchFamily="50" charset="0"/>
              </a:rPr>
              <a:t>finding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Nexa" panose="02000000000000000000" pitchFamily="5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89836" y="3077901"/>
            <a:ext cx="2614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>
                <a:solidFill>
                  <a:schemeClr val="accent1">
                    <a:lumMod val="50000"/>
                  </a:schemeClr>
                </a:solidFill>
                <a:latin typeface="Nexa" panose="02000000000000000000" pitchFamily="50" charset="0"/>
              </a:rPr>
              <a:t>Collection and preparation of “Big Data”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Nexa" panose="02000000000000000000" pitchFamily="50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88057" y="4777520"/>
            <a:ext cx="2614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>
                <a:solidFill>
                  <a:schemeClr val="accent1">
                    <a:lumMod val="50000"/>
                  </a:schemeClr>
                </a:solidFill>
                <a:latin typeface="Nexa" panose="02000000000000000000" pitchFamily="50" charset="0"/>
              </a:rPr>
              <a:t>Transforming of “Big Data” into smaller </a:t>
            </a:r>
            <a:r>
              <a:rPr lang="en-PH" dirty="0" smtClean="0">
                <a:solidFill>
                  <a:schemeClr val="accent1">
                    <a:lumMod val="50000"/>
                  </a:schemeClr>
                </a:solidFill>
                <a:latin typeface="Nexa" panose="02000000000000000000" pitchFamily="50" charset="0"/>
              </a:rPr>
              <a:t>data 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Nexa" panose="02000000000000000000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826488">
            <a:off x="9149005" y="2995659"/>
            <a:ext cx="3095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 dirty="0" smtClean="0">
                <a:solidFill>
                  <a:srgbClr val="FF0000"/>
                </a:solidFill>
                <a:latin typeface="Nexa" panose="02000000000000000000" pitchFamily="50" charset="0"/>
              </a:rPr>
              <a:t>SAVE!!!</a:t>
            </a:r>
            <a:endParaRPr lang="en-PH" sz="3600" b="1" dirty="0">
              <a:solidFill>
                <a:srgbClr val="FF0000"/>
              </a:solidFill>
              <a:latin typeface="Nexa" panose="02000000000000000000" pitchFamily="50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50515" y="4742563"/>
            <a:ext cx="26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mtClean="0">
                <a:solidFill>
                  <a:schemeClr val="accent1">
                    <a:lumMod val="50000"/>
                  </a:schemeClr>
                </a:solidFill>
                <a:latin typeface="Nexa" panose="02000000000000000000" pitchFamily="50" charset="0"/>
              </a:rPr>
              <a:t>Decision making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Nexa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10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L 0.17448 -0.0754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24" y="-377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15703 0.1807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52" y="902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11111E-6 L -0.22669 0.0414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41" y="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2" grpId="0" animBg="1"/>
      <p:bldP spid="10" grpId="0" animBg="1"/>
      <p:bldP spid="28" grpId="0"/>
      <p:bldP spid="30" grpId="0"/>
      <p:bldP spid="30" grpId="1"/>
      <p:bldP spid="3" grpId="0"/>
      <p:bldP spid="7" grpId="0"/>
      <p:bldP spid="8" grpId="0"/>
      <p:bldP spid="19" grpId="0"/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C3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0" y="1604211"/>
            <a:ext cx="12192000" cy="5253789"/>
          </a:xfrm>
          <a:prstGeom prst="rect">
            <a:avLst/>
          </a:prstGeom>
          <a:solidFill>
            <a:srgbClr val="94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Freeform 10"/>
          <p:cNvSpPr/>
          <p:nvPr/>
        </p:nvSpPr>
        <p:spPr>
          <a:xfrm>
            <a:off x="5020483" y="507330"/>
            <a:ext cx="2503972" cy="1140996"/>
          </a:xfrm>
          <a:custGeom>
            <a:avLst/>
            <a:gdLst>
              <a:gd name="connsiteX0" fmla="*/ 0 w 2470484"/>
              <a:gd name="connsiteY0" fmla="*/ 1074822 h 1090864"/>
              <a:gd name="connsiteX1" fmla="*/ 128337 w 2470484"/>
              <a:gd name="connsiteY1" fmla="*/ 625643 h 1090864"/>
              <a:gd name="connsiteX2" fmla="*/ 561474 w 2470484"/>
              <a:gd name="connsiteY2" fmla="*/ 625643 h 1090864"/>
              <a:gd name="connsiteX3" fmla="*/ 545432 w 2470484"/>
              <a:gd name="connsiteY3" fmla="*/ 304800 h 1090864"/>
              <a:gd name="connsiteX4" fmla="*/ 1475874 w 2470484"/>
              <a:gd name="connsiteY4" fmla="*/ 433137 h 1090864"/>
              <a:gd name="connsiteX5" fmla="*/ 2197769 w 2470484"/>
              <a:gd name="connsiteY5" fmla="*/ 0 h 1090864"/>
              <a:gd name="connsiteX6" fmla="*/ 2101516 w 2470484"/>
              <a:gd name="connsiteY6" fmla="*/ 705853 h 1090864"/>
              <a:gd name="connsiteX7" fmla="*/ 2358190 w 2470484"/>
              <a:gd name="connsiteY7" fmla="*/ 962527 h 1090864"/>
              <a:gd name="connsiteX8" fmla="*/ 2470484 w 2470484"/>
              <a:gd name="connsiteY8" fmla="*/ 1090864 h 1090864"/>
              <a:gd name="connsiteX9" fmla="*/ 0 w 2470484"/>
              <a:gd name="connsiteY9" fmla="*/ 1074822 h 1090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0484" h="1090864">
                <a:moveTo>
                  <a:pt x="0" y="1074822"/>
                </a:moveTo>
                <a:lnTo>
                  <a:pt x="128337" y="625643"/>
                </a:lnTo>
                <a:lnTo>
                  <a:pt x="561474" y="625643"/>
                </a:lnTo>
                <a:lnTo>
                  <a:pt x="545432" y="304800"/>
                </a:lnTo>
                <a:lnTo>
                  <a:pt x="1475874" y="433137"/>
                </a:lnTo>
                <a:lnTo>
                  <a:pt x="2197769" y="0"/>
                </a:lnTo>
                <a:lnTo>
                  <a:pt x="2101516" y="705853"/>
                </a:lnTo>
                <a:lnTo>
                  <a:pt x="2358190" y="962527"/>
                </a:lnTo>
                <a:lnTo>
                  <a:pt x="2470484" y="1090864"/>
                </a:lnTo>
                <a:lnTo>
                  <a:pt x="0" y="107482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0" name="Group 9"/>
          <p:cNvGrpSpPr/>
          <p:nvPr/>
        </p:nvGrpSpPr>
        <p:grpSpPr>
          <a:xfrm>
            <a:off x="5950100" y="1850204"/>
            <a:ext cx="2247900" cy="4526280"/>
            <a:chOff x="5949618" y="1851660"/>
            <a:chExt cx="2247900" cy="4526280"/>
          </a:xfrm>
        </p:grpSpPr>
        <p:sp>
          <p:nvSpPr>
            <p:cNvPr id="13" name="Freeform 12"/>
            <p:cNvSpPr/>
            <p:nvPr/>
          </p:nvSpPr>
          <p:spPr>
            <a:xfrm>
              <a:off x="7405038" y="1851660"/>
              <a:ext cx="464820" cy="441960"/>
            </a:xfrm>
            <a:custGeom>
              <a:avLst/>
              <a:gdLst>
                <a:gd name="connsiteX0" fmla="*/ 464820 w 464820"/>
                <a:gd name="connsiteY0" fmla="*/ 0 h 441960"/>
                <a:gd name="connsiteX1" fmla="*/ 411480 w 464820"/>
                <a:gd name="connsiteY1" fmla="*/ 281940 h 441960"/>
                <a:gd name="connsiteX2" fmla="*/ 0 w 464820"/>
                <a:gd name="connsiteY2" fmla="*/ 441960 h 441960"/>
                <a:gd name="connsiteX3" fmla="*/ 0 w 464820"/>
                <a:gd name="connsiteY3" fmla="*/ 99060 h 441960"/>
                <a:gd name="connsiteX4" fmla="*/ 464820 w 464820"/>
                <a:gd name="connsiteY4" fmla="*/ 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820" h="441960">
                  <a:moveTo>
                    <a:pt x="464820" y="0"/>
                  </a:moveTo>
                  <a:lnTo>
                    <a:pt x="411480" y="281940"/>
                  </a:lnTo>
                  <a:lnTo>
                    <a:pt x="0" y="441960"/>
                  </a:lnTo>
                  <a:lnTo>
                    <a:pt x="0" y="99060"/>
                  </a:lnTo>
                  <a:lnTo>
                    <a:pt x="46482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7054518" y="2202180"/>
              <a:ext cx="1143000" cy="1562100"/>
            </a:xfrm>
            <a:custGeom>
              <a:avLst/>
              <a:gdLst>
                <a:gd name="connsiteX0" fmla="*/ 1074420 w 1150620"/>
                <a:gd name="connsiteY0" fmla="*/ 0 h 1592580"/>
                <a:gd name="connsiteX1" fmla="*/ 1127760 w 1150620"/>
                <a:gd name="connsiteY1" fmla="*/ 594360 h 1592580"/>
                <a:gd name="connsiteX2" fmla="*/ 1150620 w 1150620"/>
                <a:gd name="connsiteY2" fmla="*/ 1112520 h 1592580"/>
                <a:gd name="connsiteX3" fmla="*/ 868680 w 1150620"/>
                <a:gd name="connsiteY3" fmla="*/ 1592580 h 1592580"/>
                <a:gd name="connsiteX4" fmla="*/ 0 w 1150620"/>
                <a:gd name="connsiteY4" fmla="*/ 1181100 h 1592580"/>
                <a:gd name="connsiteX5" fmla="*/ 1074420 w 1150620"/>
                <a:gd name="connsiteY5" fmla="*/ 0 h 159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0620" h="1592580">
                  <a:moveTo>
                    <a:pt x="1074420" y="0"/>
                  </a:moveTo>
                  <a:lnTo>
                    <a:pt x="1127760" y="594360"/>
                  </a:lnTo>
                  <a:lnTo>
                    <a:pt x="1150620" y="1112520"/>
                  </a:lnTo>
                  <a:lnTo>
                    <a:pt x="868680" y="1592580"/>
                  </a:lnTo>
                  <a:lnTo>
                    <a:pt x="0" y="1181100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949618" y="3764280"/>
              <a:ext cx="1981200" cy="2613660"/>
            </a:xfrm>
            <a:custGeom>
              <a:avLst/>
              <a:gdLst>
                <a:gd name="connsiteX0" fmla="*/ 1996440 w 1996440"/>
                <a:gd name="connsiteY0" fmla="*/ 0 h 2628900"/>
                <a:gd name="connsiteX1" fmla="*/ 1082040 w 1996440"/>
                <a:gd name="connsiteY1" fmla="*/ 2049780 h 2628900"/>
                <a:gd name="connsiteX2" fmla="*/ 327660 w 1996440"/>
                <a:gd name="connsiteY2" fmla="*/ 2628900 h 2628900"/>
                <a:gd name="connsiteX3" fmla="*/ 0 w 1996440"/>
                <a:gd name="connsiteY3" fmla="*/ 2301240 h 2628900"/>
                <a:gd name="connsiteX4" fmla="*/ 1143000 w 1996440"/>
                <a:gd name="connsiteY4" fmla="*/ 83820 h 2628900"/>
                <a:gd name="connsiteX5" fmla="*/ 1996440 w 1996440"/>
                <a:gd name="connsiteY5" fmla="*/ 0 h 262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6440" h="2628900">
                  <a:moveTo>
                    <a:pt x="1996440" y="0"/>
                  </a:moveTo>
                  <a:lnTo>
                    <a:pt x="1082040" y="2049780"/>
                  </a:lnTo>
                  <a:lnTo>
                    <a:pt x="327660" y="2628900"/>
                  </a:lnTo>
                  <a:lnTo>
                    <a:pt x="0" y="2301240"/>
                  </a:lnTo>
                  <a:lnTo>
                    <a:pt x="1143000" y="83820"/>
                  </a:lnTo>
                  <a:lnTo>
                    <a:pt x="199644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954059" y="1842490"/>
            <a:ext cx="2247900" cy="4526280"/>
            <a:chOff x="5949618" y="1851660"/>
            <a:chExt cx="2247900" cy="452628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2" name="Freeform 41"/>
            <p:cNvSpPr/>
            <p:nvPr/>
          </p:nvSpPr>
          <p:spPr>
            <a:xfrm>
              <a:off x="7405038" y="1851660"/>
              <a:ext cx="464820" cy="441960"/>
            </a:xfrm>
            <a:custGeom>
              <a:avLst/>
              <a:gdLst>
                <a:gd name="connsiteX0" fmla="*/ 464820 w 464820"/>
                <a:gd name="connsiteY0" fmla="*/ 0 h 441960"/>
                <a:gd name="connsiteX1" fmla="*/ 411480 w 464820"/>
                <a:gd name="connsiteY1" fmla="*/ 281940 h 441960"/>
                <a:gd name="connsiteX2" fmla="*/ 0 w 464820"/>
                <a:gd name="connsiteY2" fmla="*/ 441960 h 441960"/>
                <a:gd name="connsiteX3" fmla="*/ 0 w 464820"/>
                <a:gd name="connsiteY3" fmla="*/ 99060 h 441960"/>
                <a:gd name="connsiteX4" fmla="*/ 464820 w 464820"/>
                <a:gd name="connsiteY4" fmla="*/ 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820" h="441960">
                  <a:moveTo>
                    <a:pt x="464820" y="0"/>
                  </a:moveTo>
                  <a:lnTo>
                    <a:pt x="411480" y="281940"/>
                  </a:lnTo>
                  <a:lnTo>
                    <a:pt x="0" y="441960"/>
                  </a:lnTo>
                  <a:lnTo>
                    <a:pt x="0" y="99060"/>
                  </a:lnTo>
                  <a:lnTo>
                    <a:pt x="46482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7054518" y="2202180"/>
              <a:ext cx="1143000" cy="1562100"/>
            </a:xfrm>
            <a:custGeom>
              <a:avLst/>
              <a:gdLst>
                <a:gd name="connsiteX0" fmla="*/ 1074420 w 1150620"/>
                <a:gd name="connsiteY0" fmla="*/ 0 h 1592580"/>
                <a:gd name="connsiteX1" fmla="*/ 1127760 w 1150620"/>
                <a:gd name="connsiteY1" fmla="*/ 594360 h 1592580"/>
                <a:gd name="connsiteX2" fmla="*/ 1150620 w 1150620"/>
                <a:gd name="connsiteY2" fmla="*/ 1112520 h 1592580"/>
                <a:gd name="connsiteX3" fmla="*/ 868680 w 1150620"/>
                <a:gd name="connsiteY3" fmla="*/ 1592580 h 1592580"/>
                <a:gd name="connsiteX4" fmla="*/ 0 w 1150620"/>
                <a:gd name="connsiteY4" fmla="*/ 1181100 h 1592580"/>
                <a:gd name="connsiteX5" fmla="*/ 1074420 w 1150620"/>
                <a:gd name="connsiteY5" fmla="*/ 0 h 159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0620" h="1592580">
                  <a:moveTo>
                    <a:pt x="1074420" y="0"/>
                  </a:moveTo>
                  <a:lnTo>
                    <a:pt x="1127760" y="594360"/>
                  </a:lnTo>
                  <a:lnTo>
                    <a:pt x="1150620" y="1112520"/>
                  </a:lnTo>
                  <a:lnTo>
                    <a:pt x="868680" y="1592580"/>
                  </a:lnTo>
                  <a:lnTo>
                    <a:pt x="0" y="1181100"/>
                  </a:lnTo>
                  <a:lnTo>
                    <a:pt x="107442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949618" y="3764280"/>
              <a:ext cx="1981200" cy="2613660"/>
            </a:xfrm>
            <a:custGeom>
              <a:avLst/>
              <a:gdLst>
                <a:gd name="connsiteX0" fmla="*/ 1996440 w 1996440"/>
                <a:gd name="connsiteY0" fmla="*/ 0 h 2628900"/>
                <a:gd name="connsiteX1" fmla="*/ 1082040 w 1996440"/>
                <a:gd name="connsiteY1" fmla="*/ 2049780 h 2628900"/>
                <a:gd name="connsiteX2" fmla="*/ 327660 w 1996440"/>
                <a:gd name="connsiteY2" fmla="*/ 2628900 h 2628900"/>
                <a:gd name="connsiteX3" fmla="*/ 0 w 1996440"/>
                <a:gd name="connsiteY3" fmla="*/ 2301240 h 2628900"/>
                <a:gd name="connsiteX4" fmla="*/ 1143000 w 1996440"/>
                <a:gd name="connsiteY4" fmla="*/ 83820 h 2628900"/>
                <a:gd name="connsiteX5" fmla="*/ 1996440 w 1996440"/>
                <a:gd name="connsiteY5" fmla="*/ 0 h 262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6440" h="2628900">
                  <a:moveTo>
                    <a:pt x="1996440" y="0"/>
                  </a:moveTo>
                  <a:lnTo>
                    <a:pt x="1082040" y="2049780"/>
                  </a:lnTo>
                  <a:lnTo>
                    <a:pt x="327660" y="2628900"/>
                  </a:lnTo>
                  <a:lnTo>
                    <a:pt x="0" y="2301240"/>
                  </a:lnTo>
                  <a:lnTo>
                    <a:pt x="1143000" y="83820"/>
                  </a:lnTo>
                  <a:lnTo>
                    <a:pt x="199644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2" name="Freeform 11"/>
          <p:cNvSpPr/>
          <p:nvPr/>
        </p:nvSpPr>
        <p:spPr>
          <a:xfrm>
            <a:off x="4266885" y="1604211"/>
            <a:ext cx="3865666" cy="4460923"/>
          </a:xfrm>
          <a:custGeom>
            <a:avLst/>
            <a:gdLst>
              <a:gd name="connsiteX0" fmla="*/ 753979 w 3882189"/>
              <a:gd name="connsiteY0" fmla="*/ 0 h 5165558"/>
              <a:gd name="connsiteX1" fmla="*/ 705852 w 3882189"/>
              <a:gd name="connsiteY1" fmla="*/ 240632 h 5165558"/>
              <a:gd name="connsiteX2" fmla="*/ 0 w 3882189"/>
              <a:gd name="connsiteY2" fmla="*/ 561474 h 5165558"/>
              <a:gd name="connsiteX3" fmla="*/ 946484 w 3882189"/>
              <a:gd name="connsiteY3" fmla="*/ 2823411 h 5165558"/>
              <a:gd name="connsiteX4" fmla="*/ 737936 w 3882189"/>
              <a:gd name="connsiteY4" fmla="*/ 3930316 h 5165558"/>
              <a:gd name="connsiteX5" fmla="*/ 1700463 w 3882189"/>
              <a:gd name="connsiteY5" fmla="*/ 5165558 h 5165558"/>
              <a:gd name="connsiteX6" fmla="*/ 2887579 w 3882189"/>
              <a:gd name="connsiteY6" fmla="*/ 2695074 h 5165558"/>
              <a:gd name="connsiteX7" fmla="*/ 3689684 w 3882189"/>
              <a:gd name="connsiteY7" fmla="*/ 2502569 h 5165558"/>
              <a:gd name="connsiteX8" fmla="*/ 2887579 w 3882189"/>
              <a:gd name="connsiteY8" fmla="*/ 2037348 h 5165558"/>
              <a:gd name="connsiteX9" fmla="*/ 3449052 w 3882189"/>
              <a:gd name="connsiteY9" fmla="*/ 1588169 h 5165558"/>
              <a:gd name="connsiteX10" fmla="*/ 3882189 w 3882189"/>
              <a:gd name="connsiteY10" fmla="*/ 673769 h 5165558"/>
              <a:gd name="connsiteX11" fmla="*/ 3304673 w 3882189"/>
              <a:gd name="connsiteY11" fmla="*/ 545432 h 5165558"/>
              <a:gd name="connsiteX12" fmla="*/ 3176336 w 3882189"/>
              <a:gd name="connsiteY12" fmla="*/ 786064 h 5165558"/>
              <a:gd name="connsiteX13" fmla="*/ 3208421 w 3882189"/>
              <a:gd name="connsiteY13" fmla="*/ 417095 h 5165558"/>
              <a:gd name="connsiteX14" fmla="*/ 3625515 w 3882189"/>
              <a:gd name="connsiteY14" fmla="*/ 288758 h 5165558"/>
              <a:gd name="connsiteX15" fmla="*/ 3288631 w 3882189"/>
              <a:gd name="connsiteY15" fmla="*/ 32085 h 5165558"/>
              <a:gd name="connsiteX16" fmla="*/ 753979 w 3882189"/>
              <a:gd name="connsiteY16" fmla="*/ 0 h 516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82189" h="5165558">
                <a:moveTo>
                  <a:pt x="753979" y="0"/>
                </a:moveTo>
                <a:lnTo>
                  <a:pt x="705852" y="240632"/>
                </a:lnTo>
                <a:lnTo>
                  <a:pt x="0" y="561474"/>
                </a:lnTo>
                <a:lnTo>
                  <a:pt x="946484" y="2823411"/>
                </a:lnTo>
                <a:lnTo>
                  <a:pt x="737936" y="3930316"/>
                </a:lnTo>
                <a:lnTo>
                  <a:pt x="1700463" y="5165558"/>
                </a:lnTo>
                <a:lnTo>
                  <a:pt x="2887579" y="2695074"/>
                </a:lnTo>
                <a:lnTo>
                  <a:pt x="3689684" y="2502569"/>
                </a:lnTo>
                <a:lnTo>
                  <a:pt x="2887579" y="2037348"/>
                </a:lnTo>
                <a:lnTo>
                  <a:pt x="3449052" y="1588169"/>
                </a:lnTo>
                <a:lnTo>
                  <a:pt x="3882189" y="673769"/>
                </a:lnTo>
                <a:lnTo>
                  <a:pt x="3304673" y="545432"/>
                </a:lnTo>
                <a:lnTo>
                  <a:pt x="3176336" y="786064"/>
                </a:lnTo>
                <a:lnTo>
                  <a:pt x="3208421" y="417095"/>
                </a:lnTo>
                <a:lnTo>
                  <a:pt x="3625515" y="288758"/>
                </a:lnTo>
                <a:lnTo>
                  <a:pt x="3288631" y="32085"/>
                </a:lnTo>
                <a:lnTo>
                  <a:pt x="753979" y="0"/>
                </a:lnTo>
                <a:close/>
              </a:path>
            </a:pathLst>
          </a:custGeom>
          <a:solidFill>
            <a:srgbClr val="71A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Freeform 38"/>
          <p:cNvSpPr/>
          <p:nvPr/>
        </p:nvSpPr>
        <p:spPr>
          <a:xfrm>
            <a:off x="4275347" y="1604210"/>
            <a:ext cx="3865666" cy="4460923"/>
          </a:xfrm>
          <a:custGeom>
            <a:avLst/>
            <a:gdLst>
              <a:gd name="connsiteX0" fmla="*/ 753979 w 3882189"/>
              <a:gd name="connsiteY0" fmla="*/ 0 h 5165558"/>
              <a:gd name="connsiteX1" fmla="*/ 705852 w 3882189"/>
              <a:gd name="connsiteY1" fmla="*/ 240632 h 5165558"/>
              <a:gd name="connsiteX2" fmla="*/ 0 w 3882189"/>
              <a:gd name="connsiteY2" fmla="*/ 561474 h 5165558"/>
              <a:gd name="connsiteX3" fmla="*/ 946484 w 3882189"/>
              <a:gd name="connsiteY3" fmla="*/ 2823411 h 5165558"/>
              <a:gd name="connsiteX4" fmla="*/ 737936 w 3882189"/>
              <a:gd name="connsiteY4" fmla="*/ 3930316 h 5165558"/>
              <a:gd name="connsiteX5" fmla="*/ 1700463 w 3882189"/>
              <a:gd name="connsiteY5" fmla="*/ 5165558 h 5165558"/>
              <a:gd name="connsiteX6" fmla="*/ 2887579 w 3882189"/>
              <a:gd name="connsiteY6" fmla="*/ 2695074 h 5165558"/>
              <a:gd name="connsiteX7" fmla="*/ 3689684 w 3882189"/>
              <a:gd name="connsiteY7" fmla="*/ 2502569 h 5165558"/>
              <a:gd name="connsiteX8" fmla="*/ 2887579 w 3882189"/>
              <a:gd name="connsiteY8" fmla="*/ 2037348 h 5165558"/>
              <a:gd name="connsiteX9" fmla="*/ 3449052 w 3882189"/>
              <a:gd name="connsiteY9" fmla="*/ 1588169 h 5165558"/>
              <a:gd name="connsiteX10" fmla="*/ 3882189 w 3882189"/>
              <a:gd name="connsiteY10" fmla="*/ 673769 h 5165558"/>
              <a:gd name="connsiteX11" fmla="*/ 3304673 w 3882189"/>
              <a:gd name="connsiteY11" fmla="*/ 545432 h 5165558"/>
              <a:gd name="connsiteX12" fmla="*/ 3176336 w 3882189"/>
              <a:gd name="connsiteY12" fmla="*/ 786064 h 5165558"/>
              <a:gd name="connsiteX13" fmla="*/ 3208421 w 3882189"/>
              <a:gd name="connsiteY13" fmla="*/ 417095 h 5165558"/>
              <a:gd name="connsiteX14" fmla="*/ 3625515 w 3882189"/>
              <a:gd name="connsiteY14" fmla="*/ 288758 h 5165558"/>
              <a:gd name="connsiteX15" fmla="*/ 3288631 w 3882189"/>
              <a:gd name="connsiteY15" fmla="*/ 32085 h 5165558"/>
              <a:gd name="connsiteX16" fmla="*/ 753979 w 3882189"/>
              <a:gd name="connsiteY16" fmla="*/ 0 h 516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82189" h="5165558">
                <a:moveTo>
                  <a:pt x="753979" y="0"/>
                </a:moveTo>
                <a:lnTo>
                  <a:pt x="705852" y="240632"/>
                </a:lnTo>
                <a:lnTo>
                  <a:pt x="0" y="561474"/>
                </a:lnTo>
                <a:lnTo>
                  <a:pt x="946484" y="2823411"/>
                </a:lnTo>
                <a:lnTo>
                  <a:pt x="737936" y="3930316"/>
                </a:lnTo>
                <a:lnTo>
                  <a:pt x="1700463" y="5165558"/>
                </a:lnTo>
                <a:lnTo>
                  <a:pt x="2887579" y="2695074"/>
                </a:lnTo>
                <a:lnTo>
                  <a:pt x="3689684" y="2502569"/>
                </a:lnTo>
                <a:lnTo>
                  <a:pt x="2887579" y="2037348"/>
                </a:lnTo>
                <a:lnTo>
                  <a:pt x="3449052" y="1588169"/>
                </a:lnTo>
                <a:lnTo>
                  <a:pt x="3882189" y="673769"/>
                </a:lnTo>
                <a:lnTo>
                  <a:pt x="3304673" y="545432"/>
                </a:lnTo>
                <a:lnTo>
                  <a:pt x="3176336" y="786064"/>
                </a:lnTo>
                <a:lnTo>
                  <a:pt x="3208421" y="417095"/>
                </a:lnTo>
                <a:lnTo>
                  <a:pt x="3625515" y="288758"/>
                </a:lnTo>
                <a:lnTo>
                  <a:pt x="3288631" y="32085"/>
                </a:lnTo>
                <a:lnTo>
                  <a:pt x="75397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/>
          <p:cNvSpPr/>
          <p:nvPr/>
        </p:nvSpPr>
        <p:spPr>
          <a:xfrm flipV="1">
            <a:off x="2866113" y="1693185"/>
            <a:ext cx="6774384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" name="Group 2"/>
          <p:cNvGrpSpPr/>
          <p:nvPr/>
        </p:nvGrpSpPr>
        <p:grpSpPr>
          <a:xfrm>
            <a:off x="608043" y="545351"/>
            <a:ext cx="4956296" cy="1663164"/>
            <a:chOff x="608043" y="545351"/>
            <a:chExt cx="4956296" cy="1663164"/>
          </a:xfrm>
        </p:grpSpPr>
        <p:sp>
          <p:nvSpPr>
            <p:cNvPr id="2" name="Oval 1"/>
            <p:cNvSpPr/>
            <p:nvPr/>
          </p:nvSpPr>
          <p:spPr>
            <a:xfrm>
              <a:off x="2525644" y="1275791"/>
              <a:ext cx="110876" cy="106222"/>
            </a:xfrm>
            <a:prstGeom prst="ellipse">
              <a:avLst/>
            </a:prstGeom>
            <a:solidFill>
              <a:srgbClr val="7B7B7B"/>
            </a:solidFill>
            <a:ln>
              <a:solidFill>
                <a:srgbClr val="7B7B7B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 flipV="1">
              <a:off x="2611120" y="1330960"/>
              <a:ext cx="2953219" cy="29640"/>
            </a:xfrm>
            <a:prstGeom prst="line">
              <a:avLst/>
            </a:prstGeom>
            <a:solidFill>
              <a:srgbClr val="7B7B7B"/>
            </a:solidFill>
            <a:ln>
              <a:solidFill>
                <a:srgbClr val="7B7B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608043" y="545351"/>
              <a:ext cx="1766401" cy="16631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857401" y="683690"/>
              <a:ext cx="2929076" cy="5324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2052" name="Picture 4" descr="Image result for dashboard png vector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57" y="777259"/>
              <a:ext cx="1295381" cy="1295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2121356" y="811345"/>
              <a:ext cx="2665121" cy="342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625" dirty="0" smtClean="0">
                  <a:solidFill>
                    <a:srgbClr val="2E6CA4"/>
                  </a:solidFill>
                  <a:latin typeface="Nexa" panose="02000000000000000000" pitchFamily="50" charset="0"/>
                </a:rPr>
                <a:t>Reporting &amp; Presentation</a:t>
              </a:r>
              <a:endParaRPr lang="en-PH" sz="1625" dirty="0">
                <a:solidFill>
                  <a:srgbClr val="2E6CA4"/>
                </a:solidFill>
                <a:latin typeface="Nexa" panose="02000000000000000000" pitchFamily="50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524455" y="3489741"/>
            <a:ext cx="4420854" cy="1766202"/>
            <a:chOff x="7524455" y="3489741"/>
            <a:chExt cx="4420854" cy="1766202"/>
          </a:xfrm>
        </p:grpSpPr>
        <p:grpSp>
          <p:nvGrpSpPr>
            <p:cNvPr id="36" name="Group 35"/>
            <p:cNvGrpSpPr/>
            <p:nvPr/>
          </p:nvGrpSpPr>
          <p:grpSpPr>
            <a:xfrm rot="10800000">
              <a:off x="8143879" y="4229050"/>
              <a:ext cx="1841307" cy="106222"/>
              <a:chOff x="3882390" y="1032630"/>
              <a:chExt cx="1841307" cy="106222"/>
            </a:xfrm>
            <a:solidFill>
              <a:srgbClr val="7B7B7B"/>
            </a:solidFill>
          </p:grpSpPr>
          <p:sp>
            <p:nvSpPr>
              <p:cNvPr id="37" name="Oval 36"/>
              <p:cNvSpPr/>
              <p:nvPr/>
            </p:nvSpPr>
            <p:spPr>
              <a:xfrm>
                <a:off x="3882390" y="1032630"/>
                <a:ext cx="110876" cy="106222"/>
              </a:xfrm>
              <a:prstGeom prst="ellipse">
                <a:avLst/>
              </a:prstGeom>
              <a:grpFill/>
              <a:ln>
                <a:solidFill>
                  <a:srgbClr val="7B7B7B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 flipH="1">
                <a:off x="3941196" y="1085970"/>
                <a:ext cx="1782501" cy="0"/>
              </a:xfrm>
              <a:prstGeom prst="line">
                <a:avLst/>
              </a:prstGeom>
              <a:grpFill/>
              <a:ln>
                <a:solidFill>
                  <a:srgbClr val="7B7B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56" name="Picture 8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8913" y="3522975"/>
              <a:ext cx="1532475" cy="153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Oval 50"/>
            <p:cNvSpPr/>
            <p:nvPr/>
          </p:nvSpPr>
          <p:spPr>
            <a:xfrm>
              <a:off x="10178908" y="3541260"/>
              <a:ext cx="1766401" cy="1663164"/>
            </a:xfrm>
            <a:prstGeom prst="ellipse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765354" y="3627099"/>
              <a:ext cx="2040780" cy="532477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416670" y="3749260"/>
              <a:ext cx="2665121" cy="342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625" dirty="0" smtClean="0">
                  <a:solidFill>
                    <a:schemeClr val="bg1"/>
                  </a:solidFill>
                  <a:latin typeface="Nexa" panose="02000000000000000000" pitchFamily="50" charset="0"/>
                </a:rPr>
                <a:t>Human Bias</a:t>
              </a:r>
              <a:endParaRPr lang="en-PH" sz="1625" dirty="0">
                <a:solidFill>
                  <a:schemeClr val="bg1"/>
                </a:solidFill>
                <a:latin typeface="Nexa" panose="02000000000000000000" pitchFamily="50" charset="0"/>
              </a:endParaRPr>
            </a:p>
          </p:txBody>
        </p:sp>
        <p:pic>
          <p:nvPicPr>
            <p:cNvPr id="2060" name="Picture 12" descr="Related imag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4577" y="3489741"/>
              <a:ext cx="1766202" cy="1766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6" name="Straight Connector 55"/>
            <p:cNvCxnSpPr/>
            <p:nvPr/>
          </p:nvCxnSpPr>
          <p:spPr>
            <a:xfrm flipH="1">
              <a:off x="7524455" y="4281932"/>
              <a:ext cx="1782501" cy="0"/>
            </a:xfrm>
            <a:prstGeom prst="line">
              <a:avLst/>
            </a:prstGeom>
            <a:solidFill>
              <a:srgbClr val="7B7B7B"/>
            </a:solidFill>
            <a:ln>
              <a:solidFill>
                <a:srgbClr val="7B7B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03358" y="3131500"/>
            <a:ext cx="5237073" cy="2892994"/>
            <a:chOff x="303358" y="3131500"/>
            <a:chExt cx="5237073" cy="2892994"/>
          </a:xfrm>
        </p:grpSpPr>
        <p:sp>
          <p:nvSpPr>
            <p:cNvPr id="34" name="Oval 33"/>
            <p:cNvSpPr/>
            <p:nvPr/>
          </p:nvSpPr>
          <p:spPr>
            <a:xfrm>
              <a:off x="3699124" y="5282468"/>
              <a:ext cx="110876" cy="106222"/>
            </a:xfrm>
            <a:prstGeom prst="ellipse">
              <a:avLst/>
            </a:prstGeom>
            <a:solidFill>
              <a:srgbClr val="7B7B7B"/>
            </a:solidFill>
            <a:ln>
              <a:solidFill>
                <a:srgbClr val="7B7B7B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>
              <a:off x="3757930" y="5335808"/>
              <a:ext cx="1782501" cy="0"/>
            </a:xfrm>
            <a:prstGeom prst="line">
              <a:avLst/>
            </a:prstGeom>
            <a:solidFill>
              <a:srgbClr val="7B7B7B"/>
            </a:solidFill>
            <a:ln>
              <a:solidFill>
                <a:srgbClr val="7B7B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303358" y="3131500"/>
              <a:ext cx="3030026" cy="289299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112666" y="3137706"/>
              <a:ext cx="2422865" cy="10913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2062" name="Picture 14" descr="Related image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944" y="3539475"/>
              <a:ext cx="2068854" cy="2068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Box 59"/>
            <p:cNvSpPr txBox="1"/>
            <p:nvPr/>
          </p:nvSpPr>
          <p:spPr>
            <a:xfrm>
              <a:off x="2240686" y="3315273"/>
              <a:ext cx="26651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 smtClean="0">
                  <a:solidFill>
                    <a:srgbClr val="2E6CA4"/>
                  </a:solidFill>
                  <a:latin typeface="Nexa" panose="02000000000000000000" pitchFamily="50" charset="0"/>
                </a:rPr>
                <a:t>Machine</a:t>
              </a:r>
            </a:p>
            <a:p>
              <a:pPr algn="ctr"/>
              <a:r>
                <a:rPr lang="en-PH" sz="2400" dirty="0" smtClean="0">
                  <a:solidFill>
                    <a:srgbClr val="2E6CA4"/>
                  </a:solidFill>
                  <a:latin typeface="Nexa" panose="02000000000000000000" pitchFamily="50" charset="0"/>
                </a:rPr>
                <a:t> Learning</a:t>
              </a:r>
              <a:endParaRPr lang="en-PH" sz="2400" dirty="0">
                <a:solidFill>
                  <a:srgbClr val="2E6CA4"/>
                </a:solidFill>
                <a:latin typeface="Nexa" panose="020000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49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C3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0" y="1604211"/>
            <a:ext cx="12192000" cy="5253789"/>
          </a:xfrm>
          <a:prstGeom prst="rect">
            <a:avLst/>
          </a:prstGeom>
          <a:solidFill>
            <a:srgbClr val="94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TextBox 15"/>
          <p:cNvSpPr txBox="1"/>
          <p:nvPr/>
        </p:nvSpPr>
        <p:spPr>
          <a:xfrm>
            <a:off x="-3544504" y="81577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6600" dirty="0" smtClean="0">
                <a:solidFill>
                  <a:schemeClr val="bg2">
                    <a:lumMod val="50000"/>
                  </a:schemeClr>
                </a:solidFill>
                <a:latin typeface="Nexa" panose="02000000000000000000" pitchFamily="50" charset="0"/>
              </a:rPr>
              <a:t>Augmented</a:t>
            </a:r>
            <a:endParaRPr lang="en-PH" sz="6600" dirty="0">
              <a:solidFill>
                <a:schemeClr val="bg2">
                  <a:lumMod val="50000"/>
                </a:schemeClr>
              </a:solidFill>
              <a:latin typeface="Nexa" panose="02000000000000000000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07894" y="815772"/>
            <a:ext cx="79568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6600" dirty="0" smtClean="0">
                <a:solidFill>
                  <a:schemeClr val="bg2">
                    <a:lumMod val="50000"/>
                  </a:schemeClr>
                </a:solidFill>
                <a:latin typeface="Nexa" panose="02000000000000000000" pitchFamily="50" charset="0"/>
              </a:rPr>
              <a:t>Analytics</a:t>
            </a:r>
            <a:endParaRPr lang="en-PH" sz="6600" dirty="0">
              <a:solidFill>
                <a:schemeClr val="bg2">
                  <a:lumMod val="50000"/>
                </a:schemeClr>
              </a:solidFill>
              <a:latin typeface="Nexa" panose="02000000000000000000" pitchFamily="50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63094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7200" b="1" dirty="0" smtClean="0">
                <a:solidFill>
                  <a:schemeClr val="bg1"/>
                </a:solidFill>
                <a:latin typeface="Nexa" panose="02000000000000000000" pitchFamily="50" charset="0"/>
              </a:rPr>
              <a:t>ULTIMATE GOAL</a:t>
            </a:r>
            <a:endParaRPr lang="en-PH" sz="7200" b="1" dirty="0">
              <a:solidFill>
                <a:schemeClr val="bg1"/>
              </a:solidFill>
              <a:latin typeface="Nexa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55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3778</TotalTime>
  <Words>165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Nexa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DENR-Legal Division</dc:creator>
  <cp:lastModifiedBy>DENR-Legal Division</cp:lastModifiedBy>
  <cp:revision>35</cp:revision>
  <dcterms:created xsi:type="dcterms:W3CDTF">2019-08-14T12:20:51Z</dcterms:created>
  <dcterms:modified xsi:type="dcterms:W3CDTF">2019-08-17T10:43:49Z</dcterms:modified>
</cp:coreProperties>
</file>