
<file path=[Content_Types].xml><?xml version="1.0" encoding="utf-8"?>
<Types xmlns="http://schemas.openxmlformats.org/package/2006/content-types">
  <Override PartName="/ppt/notesSlides/notesSlide5.xml" ContentType="application/vnd.openxmlformats-officedocument.presentationml.notesSlide+xml"/>
  <Override PartName="/ppt/slideLayouts/slideLayout1.xml" ContentType="application/vnd.openxmlformats-officedocument.presentationml.slideLayout+xml"/>
  <Default Extension="png" ContentType="image/png"/>
  <Default Extension="rels" ContentType="application/vnd.openxmlformats-package.relationships+xml"/>
  <Default Extension="jpeg" ContentType="image/jpeg"/>
  <Default Extension="xml" ContentType="application/xml"/>
  <Override PartName="/ppt/slides/slide9.xml" ContentType="application/vnd.openxmlformats-officedocument.presentationml.slide+xml"/>
  <Override PartName="/ppt/notesSlides/notesSlide3.xml" ContentType="application/vnd.openxmlformats-officedocument.presentationml.notesSlide+xml"/>
  <Override PartName="/ppt/tableStyles.xml" ContentType="application/vnd.openxmlformats-officedocument.presentationml.tableStyles+xml"/>
  <Override PartName="/ppt/slideLayouts/slideLayout8.xml" ContentType="application/vnd.openxmlformats-officedocument.presentationml.slideLayout+xml"/>
  <Override PartName="/ppt/slides/slide7.xml" ContentType="application/vnd.openxmlformats-officedocument.presentationml.slide+xml"/>
  <Override PartName="/ppt/notesSlides/notesSlide1.xml" ContentType="application/vnd.openxmlformats-officedocument.presentationml.notesSlide+xml"/>
  <Override PartName="/ppt/notesSlides/notesSlide8.xml" ContentType="application/vnd.openxmlformats-officedocument.presentationml.notesSlide+xml"/>
  <Override PartName="/ppt/slideLayouts/slideLayout6.xml" ContentType="application/vnd.openxmlformats-officedocument.presentationml.slideLayout+xml"/>
  <Override PartName="/ppt/slides/slide5.xml" ContentType="application/vnd.openxmlformats-officedocument.presentationml.slide+xml"/>
  <Override PartName="/ppt/theme/theme2.xml" ContentType="application/vnd.openxmlformats-officedocument.theme+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slides/slide3.xml" ContentType="application/vnd.openxmlformats-officedocument.presentationml.slide+xml"/>
  <Override PartName="/ppt/slideLayouts/slideLayout10.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notesSlides/notesSlide6.xml" ContentType="application/vnd.openxmlformats-officedocument.presentationml.notesSlide+xml"/>
  <Override PartName="/ppt/slideLayouts/slideLayout2.xml" ContentType="application/vnd.openxmlformats-officedocument.presentationml.slideLayout+xml"/>
  <Override PartName="/ppt/slides/slide1.xml" ContentType="application/vnd.openxmlformats-officedocument.presentationml.slide+xml"/>
  <Default Extension="bin" ContentType="application/vnd.openxmlformats-officedocument.presentationml.printerSettings"/>
  <Override PartName="/ppt/notesSlides/notesSlide4.xml" ContentType="application/vnd.openxmlformats-officedocument.presentationml.notes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8.xml" ContentType="application/vnd.openxmlformats-officedocument.presentationml.slide+xml"/>
  <Override PartName="/ppt/presentation.xml" ContentType="application/vnd.openxmlformats-officedocument.presentationml.presentation.main+xml"/>
  <Override PartName="/ppt/notesSlides/notesSlide2.xml" ContentType="application/vnd.openxmlformats-officedocument.presentationml.notesSlide+xml"/>
  <Override PartName="/ppt/slideLayouts/slideLayout7.xml" ContentType="application/vnd.openxmlformats-officedocument.presentationml.slideLayout+xml"/>
  <Override PartName="/ppt/slides/slide6.xml" ContentType="application/vnd.openxmlformats-officedocument.presentationml.slide+xml"/>
  <Override PartName="/ppt/notesMasters/notesMaster1.xml" ContentType="application/vnd.openxmlformats-officedocument.presentationml.notesMaster+xml"/>
  <Override PartName="/ppt/slideLayouts/slideLayout5.xml" ContentType="application/vnd.openxmlformats-officedocument.presentationml.slideLayout+xml"/>
  <Override PartName="/ppt/slides/slide4.xml" ContentType="application/vnd.openxmlformats-officedocument.presentationml.slide+xml"/>
  <Override PartName="/ppt/slideLayouts/slideLayout11.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notesSlides/notesSlide7.xml" ContentType="application/vnd.openxmlformats-officedocument.presentationml.notesSlide+xml"/>
  <Override PartName="/ppt/slideLayouts/slideLayout3.xml" ContentType="application/vnd.openxmlformats-officedocument.presentationml.slideLayout+xml"/>
  <Override PartName="/ppt/slides/slide2.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SpecialPlsOnTitleSld="0" saveSubsetFonts="1">
  <p:sldMasterIdLst>
    <p:sldMasterId r:id="rId1"/>
  </p:sldMasterIdLst>
  <p:notesMasterIdLst>
    <p:notesMasterId r:id="rId11"/>
  </p:notesMasterIdLst>
  <p:sldIdLst>
    <p:sldId id="256" r:id="rId2"/>
    <p:sldId id="257" r:id="rId3"/>
    <p:sldId id="260" r:id="rId4"/>
    <p:sldId id="258" r:id="rId5"/>
    <p:sldId id="259" r:id="rId6"/>
    <p:sldId id="261" r:id="rId7"/>
    <p:sldId id="264" r:id="rId8"/>
    <p:sldId id="263" r:id="rId9"/>
    <p:sldId id="262"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extLst>
    <p:ext uri="{E76CE94A-603C-4142-B9EB-6D1370010A27}">
      <p14:discardImageEditData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0"/>
    </p:ext>
    <p:ext uri="{D31A062A-798A-4329-ABDD-BBA856620510}">
      <p14:defaultImageDpi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showOutlineIcons="0">
    <p:restoredLeft sz="20609" autoAdjust="0"/>
    <p:restoredTop sz="70652" autoAdjust="0"/>
  </p:normalViewPr>
  <p:slideViewPr>
    <p:cSldViewPr snapToGrid="0" snapToObjects="1">
      <p:cViewPr varScale="1">
        <p:scale>
          <a:sx n="76" d="100"/>
          <a:sy n="76" d="100"/>
        </p:scale>
        <p:origin x="-1056" y="-10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11" Type="http://schemas.openxmlformats.org/officeDocument/2006/relationships/notesMaster" Target="notesMasters/notesMaster1.xml"/><Relationship Id="rId12" Type="http://schemas.openxmlformats.org/officeDocument/2006/relationships/printerSettings" Target="printerSettings/printerSettings1.bin"/><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 Id="rId1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7EB64AA-AFC0-884F-99AD-18BCF95FE2B2}" type="datetimeFigureOut">
              <a:rPr lang="en-US" smtClean="0"/>
              <a:pPr/>
              <a:t>11/5/18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2DC347B-7FAC-1B42-8207-C55C9726B358}" type="slidenum">
              <a:rPr lang="en-US" smtClean="0"/>
              <a:pPr/>
              <a:t>‹#›</a:t>
            </a:fld>
            <a:endParaRPr lang="en-US"/>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139776234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Lori:  Hi we’re current</a:t>
            </a:r>
            <a:r>
              <a:rPr lang="en-US" baseline="0" dirty="0" smtClean="0"/>
              <a:t> students of the UCLA Intensive Data Science extension program and we wanted to display a little bit of what we learned, so far, from our program with this project.</a:t>
            </a:r>
          </a:p>
          <a:p>
            <a:r>
              <a:rPr lang="en-US" baseline="0" dirty="0" smtClean="0"/>
              <a:t>Lori:  My name is Lori Kim</a:t>
            </a:r>
          </a:p>
          <a:p>
            <a:r>
              <a:rPr lang="en-US" baseline="0" dirty="0" smtClean="0"/>
              <a:t>Cindy: And my name is Cindy So</a:t>
            </a:r>
          </a:p>
          <a:p>
            <a:endParaRPr lang="en-US" baseline="0" dirty="0" smtClean="0"/>
          </a:p>
          <a:p>
            <a:r>
              <a:rPr lang="en-US" baseline="0" dirty="0" smtClean="0"/>
              <a:t>Our project focuses on the question of obesity.</a:t>
            </a:r>
          </a:p>
        </p:txBody>
      </p:sp>
      <p:sp>
        <p:nvSpPr>
          <p:cNvPr id="4" name="Slide Number Placeholder 3"/>
          <p:cNvSpPr>
            <a:spLocks noGrp="1"/>
          </p:cNvSpPr>
          <p:nvPr>
            <p:ph type="sldNum" sz="quarter" idx="10"/>
          </p:nvPr>
        </p:nvSpPr>
        <p:spPr/>
        <p:txBody>
          <a:bodyPr/>
          <a:lstStyle/>
          <a:p>
            <a:fld id="{12DC347B-7FAC-1B42-8207-C55C9726B358}" type="slidenum">
              <a:rPr lang="en-US" smtClean="0"/>
              <a:pPr/>
              <a:t>1</a:t>
            </a:fld>
            <a:endParaRPr lang="en-US"/>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3637390573"/>
      </p:ext>
    </p:extLst>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Cindy: </a:t>
            </a:r>
            <a:r>
              <a:rPr lang="en-US" baseline="0" dirty="0" smtClean="0"/>
              <a:t>Now, </a:t>
            </a:r>
            <a:r>
              <a:rPr lang="en-US" baseline="0" dirty="0" smtClean="0"/>
              <a:t>what is obesity?</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Well obesity is one of the classifications for weight measured by BMI. As you can see on the slide, the other classifications of weight: are underweight, normal, overweight, and extremely obese.</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The measurement for these classifications are based off of an individual’s BMI, which is calculated by the person’s weight in kg divided by the person’s squared height in meters.</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And a person would be classified as obese if their BMI is between 30 to 34.9</a:t>
            </a: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So, we decided to focus on obesity because we were questioning the trend of obesity; whether or not it’s growing in the US.</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The big question we asked ourselves is: is there a growing trend in obesity? And if it is, what are some of the factors causing this trend?</a:t>
            </a:r>
          </a:p>
          <a:p>
            <a:pPr marL="171450" marR="0" indent="-171450" algn="l" defTabSz="457200" rtl="0" eaLnBrk="1" fontAlgn="auto" latinLnBrk="0" hangingPunct="1">
              <a:lnSpc>
                <a:spcPct val="100000"/>
              </a:lnSpc>
              <a:spcBef>
                <a:spcPts val="0"/>
              </a:spcBef>
              <a:spcAft>
                <a:spcPts val="0"/>
              </a:spcAft>
              <a:buClrTx/>
              <a:buSzTx/>
              <a:buFontTx/>
              <a:buChar char="-"/>
              <a:tabLst/>
              <a:defRPr/>
            </a:pPr>
            <a:endParaRPr lang="en-US" baseline="0" dirty="0" smtClean="0"/>
          </a:p>
          <a:p>
            <a:pPr marL="171450" marR="0" indent="-171450" algn="l" defTabSz="457200" rtl="0" eaLnBrk="1" fontAlgn="auto" latinLnBrk="0" hangingPunct="1">
              <a:lnSpc>
                <a:spcPct val="100000"/>
              </a:lnSpc>
              <a:spcBef>
                <a:spcPts val="0"/>
              </a:spcBef>
              <a:spcAft>
                <a:spcPts val="0"/>
              </a:spcAft>
              <a:buClrTx/>
              <a:buSzTx/>
              <a:buFontTx/>
              <a:buChar char="-"/>
              <a:tabLst/>
              <a:defRPr/>
            </a:pPr>
            <a:endParaRPr lang="en-US" baseline="0" dirty="0" smtClean="0"/>
          </a:p>
          <a:p>
            <a:pPr marL="171450" marR="0" indent="-171450" algn="l" defTabSz="457200" rtl="0" eaLnBrk="1" fontAlgn="auto" latinLnBrk="0" hangingPunct="1">
              <a:lnSpc>
                <a:spcPct val="100000"/>
              </a:lnSpc>
              <a:spcBef>
                <a:spcPts val="0"/>
              </a:spcBef>
              <a:spcAft>
                <a:spcPts val="0"/>
              </a:spcAft>
              <a:buClrTx/>
              <a:buSzTx/>
              <a:buFontTx/>
              <a:buChar char="-"/>
              <a:tabLst/>
              <a:defRPr/>
            </a:pPr>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 BMI = body mass index = </a:t>
            </a:r>
            <a:r>
              <a:rPr lang="en-US" dirty="0" smtClean="0"/>
              <a:t>Calculation</a:t>
            </a:r>
            <a:r>
              <a:rPr lang="en-US" baseline="0" dirty="0" smtClean="0"/>
              <a:t> of weight and height</a:t>
            </a:r>
          </a:p>
          <a:p>
            <a:pPr marL="171450" indent="-171450">
              <a:buFontTx/>
              <a:buChar char="-"/>
            </a:pPr>
            <a:r>
              <a:rPr lang="en-US" baseline="0" dirty="0" smtClean="0"/>
              <a:t>We are concerned about the growing trend towards obesity</a:t>
            </a:r>
          </a:p>
          <a:p>
            <a:pPr marL="171450" indent="-171450">
              <a:buFontTx/>
              <a:buChar char="-"/>
            </a:pPr>
            <a:r>
              <a:rPr lang="en-US" baseline="0" dirty="0" smtClean="0"/>
              <a:t>Big question to ask: Why is the US growing more obese and what are its factors</a:t>
            </a:r>
            <a:endParaRPr lang="en-US" dirty="0"/>
          </a:p>
        </p:txBody>
      </p:sp>
      <p:sp>
        <p:nvSpPr>
          <p:cNvPr id="4" name="Slide Number Placeholder 3"/>
          <p:cNvSpPr>
            <a:spLocks noGrp="1"/>
          </p:cNvSpPr>
          <p:nvPr>
            <p:ph type="sldNum" sz="quarter" idx="10"/>
          </p:nvPr>
        </p:nvSpPr>
        <p:spPr/>
        <p:txBody>
          <a:bodyPr/>
          <a:lstStyle/>
          <a:p>
            <a:fld id="{12DC347B-7FAC-1B42-8207-C55C9726B358}" type="slidenum">
              <a:rPr lang="en-US" smtClean="0"/>
              <a:pPr/>
              <a:t>2</a:t>
            </a:fld>
            <a:endParaRPr lang="en-US"/>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1065789768"/>
      </p:ext>
    </p:extLst>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a:buNone/>
            </a:pPr>
            <a:r>
              <a:rPr lang="en-US" sz="1800" dirty="0" smtClean="0"/>
              <a:t>Cindy: Some</a:t>
            </a:r>
            <a:r>
              <a:rPr lang="en-US" sz="1800" baseline="0" dirty="0" smtClean="0"/>
              <a:t> of the data points we decided to analyze to find a correlation with obesity was</a:t>
            </a:r>
            <a:r>
              <a:rPr lang="en-US" sz="1800" dirty="0" smtClean="0"/>
              <a:t> the</a:t>
            </a:r>
            <a:r>
              <a:rPr lang="en-US" sz="1800" baseline="0" dirty="0" smtClean="0"/>
              <a:t> </a:t>
            </a:r>
            <a:r>
              <a:rPr lang="en-US" sz="1800" dirty="0" smtClean="0"/>
              <a:t>percent</a:t>
            </a:r>
            <a:r>
              <a:rPr lang="en-US" sz="1800" baseline="0" dirty="0" smtClean="0"/>
              <a:t> population</a:t>
            </a:r>
            <a:r>
              <a:rPr lang="en-US" sz="1800" dirty="0" smtClean="0"/>
              <a:t> of people in poverty</a:t>
            </a:r>
            <a:r>
              <a:rPr lang="en-US" sz="1800" baseline="0" dirty="0" smtClean="0"/>
              <a:t>, who were inactive</a:t>
            </a:r>
            <a:r>
              <a:rPr lang="en-US" sz="1800" baseline="0" dirty="0" smtClean="0"/>
              <a:t>, who </a:t>
            </a:r>
            <a:r>
              <a:rPr lang="en-US" sz="1800" baseline="0" dirty="0" smtClean="0"/>
              <a:t>had diabetes</a:t>
            </a:r>
            <a:r>
              <a:rPr lang="en-US" sz="1800" baseline="0" dirty="0" smtClean="0"/>
              <a:t>, and </a:t>
            </a:r>
            <a:r>
              <a:rPr lang="en-US" sz="1800" baseline="0" dirty="0" smtClean="0"/>
              <a:t>who exercised 300 minutes a </a:t>
            </a:r>
            <a:r>
              <a:rPr lang="en-US" sz="1800" baseline="0" dirty="0" smtClean="0"/>
              <a:t>week by state from 2011-2016. And, </a:t>
            </a:r>
            <a:r>
              <a:rPr lang="en-US" sz="1800" baseline="0" dirty="0" smtClean="0"/>
              <a:t>we also analyzed the average educational attainment of adults, and the growth of fast food chains by state between the years 2011-2016. The sources for these data points came from the CDC, the United States Census Bureau, and the USDA </a:t>
            </a:r>
            <a:r>
              <a:rPr lang="en-US" sz="1800" baseline="0" dirty="0" smtClean="0"/>
              <a:t>data libraries. </a:t>
            </a:r>
            <a:r>
              <a:rPr lang="en-US" sz="1800" baseline="0" dirty="0" smtClean="0"/>
              <a:t>Also, we used the language of </a:t>
            </a:r>
            <a:r>
              <a:rPr lang="en-US" sz="1800" baseline="0" dirty="0" smtClean="0"/>
              <a:t>R to </a:t>
            </a:r>
            <a:r>
              <a:rPr lang="en-US" sz="1800" baseline="0" dirty="0" smtClean="0"/>
              <a:t>analyze and present our findings.</a:t>
            </a:r>
            <a:endParaRPr lang="en-US" sz="1800" dirty="0" smtClean="0"/>
          </a:p>
          <a:p>
            <a:pPr>
              <a:buFont typeface="Arial"/>
              <a:buNone/>
            </a:pPr>
            <a:endParaRPr lang="en-US" sz="1800" dirty="0" smtClean="0"/>
          </a:p>
          <a:p>
            <a:pPr>
              <a:buFont typeface="Arial"/>
              <a:buNone/>
            </a:pPr>
            <a:r>
              <a:rPr lang="en-US" sz="1800" dirty="0" smtClean="0"/>
              <a:t>- CDC Data Values:</a:t>
            </a:r>
          </a:p>
          <a:p>
            <a:pPr lvl="2">
              <a:buFont typeface="Arial"/>
              <a:buChar char="•"/>
            </a:pPr>
            <a:r>
              <a:rPr lang="en-US" dirty="0" smtClean="0"/>
              <a:t> Obesity</a:t>
            </a:r>
          </a:p>
          <a:p>
            <a:pPr lvl="2">
              <a:buFont typeface="Arial"/>
              <a:buChar char="•"/>
            </a:pPr>
            <a:r>
              <a:rPr lang="en-US" dirty="0" smtClean="0"/>
              <a:t> Inactivity</a:t>
            </a:r>
          </a:p>
          <a:p>
            <a:pPr lvl="2">
              <a:buFont typeface="Arial"/>
              <a:buChar char="•"/>
            </a:pPr>
            <a:r>
              <a:rPr lang="en-US" dirty="0" smtClean="0"/>
              <a:t> Poverty </a:t>
            </a:r>
          </a:p>
          <a:p>
            <a:pPr lvl="2">
              <a:buFont typeface="Arial"/>
              <a:buChar char="•"/>
            </a:pPr>
            <a:r>
              <a:rPr lang="en-US" dirty="0" smtClean="0"/>
              <a:t> Diabetes</a:t>
            </a:r>
          </a:p>
          <a:p>
            <a:pPr>
              <a:buFont typeface="Arial"/>
              <a:buNone/>
            </a:pPr>
            <a:r>
              <a:rPr lang="en-US" sz="1800" dirty="0" smtClean="0"/>
              <a:t> - American Fact Finder Data Values:</a:t>
            </a:r>
          </a:p>
          <a:p>
            <a:pPr lvl="2">
              <a:buFont typeface="Arial"/>
              <a:buChar char="•"/>
            </a:pPr>
            <a:r>
              <a:rPr lang="en-US" dirty="0" smtClean="0"/>
              <a:t> Population</a:t>
            </a:r>
          </a:p>
          <a:p>
            <a:pPr lvl="2">
              <a:buFont typeface="Arial"/>
              <a:buChar char="•"/>
            </a:pPr>
            <a:r>
              <a:rPr lang="en-US" dirty="0" smtClean="0"/>
              <a:t> Education level</a:t>
            </a:r>
          </a:p>
          <a:p>
            <a:pPr marL="1085850" lvl="2" indent="-171450">
              <a:buFont typeface="Wingdings" charset="0"/>
              <a:buChar char="à"/>
            </a:pPr>
            <a:r>
              <a:rPr lang="en-US" dirty="0" smtClean="0">
                <a:sym typeface="Wingdings"/>
              </a:rPr>
              <a:t>CHCI (calculated)</a:t>
            </a:r>
          </a:p>
          <a:p>
            <a:pPr marL="171450" lvl="0" indent="-171450">
              <a:buFontTx/>
              <a:buChar char="-"/>
            </a:pPr>
            <a:r>
              <a:rPr lang="en-US" dirty="0" smtClean="0">
                <a:sym typeface="Wingdings"/>
              </a:rPr>
              <a:t>USDA data</a:t>
            </a:r>
          </a:p>
          <a:p>
            <a:pPr marL="1085850" lvl="2" indent="-171450">
              <a:buFontTx/>
              <a:buChar char="-"/>
            </a:pPr>
            <a:r>
              <a:rPr lang="en-US" dirty="0" smtClean="0">
                <a:sym typeface="Wingdings"/>
              </a:rPr>
              <a:t>Fast food</a:t>
            </a:r>
            <a:endParaRPr lang="en-US" dirty="0" smtClean="0"/>
          </a:p>
          <a:p>
            <a:endParaRPr lang="en-US" dirty="0"/>
          </a:p>
        </p:txBody>
      </p:sp>
      <p:sp>
        <p:nvSpPr>
          <p:cNvPr id="4" name="Slide Number Placeholder 3"/>
          <p:cNvSpPr>
            <a:spLocks noGrp="1"/>
          </p:cNvSpPr>
          <p:nvPr>
            <p:ph type="sldNum" sz="quarter" idx="10"/>
          </p:nvPr>
        </p:nvSpPr>
        <p:spPr/>
        <p:txBody>
          <a:bodyPr/>
          <a:lstStyle/>
          <a:p>
            <a:fld id="{12DC347B-7FAC-1B42-8207-C55C9726B358}" type="slidenum">
              <a:rPr lang="en-US" smtClean="0"/>
              <a:pPr/>
              <a:t>3</a:t>
            </a:fld>
            <a:endParaRPr lang="en-US"/>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4283793742"/>
      </p:ext>
    </p:extLst>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Lori:</a:t>
            </a:r>
            <a:r>
              <a:rPr lang="en-US" dirty="0" smtClean="0"/>
              <a:t> What we found was that</a:t>
            </a:r>
            <a:r>
              <a:rPr lang="en-US" baseline="0" dirty="0" smtClean="0"/>
              <a:t> there’s</a:t>
            </a:r>
            <a:r>
              <a:rPr lang="en-US" dirty="0" smtClean="0"/>
              <a:t> </a:t>
            </a:r>
            <a:r>
              <a:rPr lang="en-US" dirty="0" smtClean="0"/>
              <a:t>a subtle increase in the percent population of people who are obese from the year 2011 to </a:t>
            </a:r>
            <a:r>
              <a:rPr lang="en-US" dirty="0" smtClean="0"/>
              <a:t>2016. </a:t>
            </a:r>
            <a:r>
              <a:rPr lang="en-US" baseline="0" dirty="0" smtClean="0"/>
              <a:t>For example, </a:t>
            </a:r>
            <a:r>
              <a:rPr lang="en-US" baseline="0" dirty="0" smtClean="0"/>
              <a:t>the </a:t>
            </a:r>
            <a:r>
              <a:rPr lang="en-US" baseline="0" dirty="0" smtClean="0"/>
              <a:t>min </a:t>
            </a:r>
            <a:r>
              <a:rPr lang="en-US" baseline="0" dirty="0" smtClean="0"/>
              <a:t>and max value </a:t>
            </a:r>
            <a:r>
              <a:rPr lang="en-US" baseline="0" dirty="0" smtClean="0"/>
              <a:t>from </a:t>
            </a:r>
            <a:r>
              <a:rPr lang="en-US" baseline="0" dirty="0" smtClean="0"/>
              <a:t>2011-2016 increase by 2%.</a:t>
            </a:r>
            <a:r>
              <a:rPr lang="en-US" baseline="0" dirty="0" smtClean="0"/>
              <a:t> (</a:t>
            </a:r>
            <a:r>
              <a:rPr lang="en-US" baseline="0" dirty="0" smtClean="0"/>
              <a:t>show the maps)</a:t>
            </a:r>
            <a:r>
              <a:rPr lang="en-US" baseline="0" dirty="0" smtClean="0"/>
              <a:t> Now, although </a:t>
            </a:r>
            <a:r>
              <a:rPr lang="en-US" baseline="0" dirty="0" smtClean="0"/>
              <a:t>the colors don’t show a great variance, you can see </a:t>
            </a:r>
            <a:r>
              <a:rPr lang="en-US" baseline="0" dirty="0" smtClean="0"/>
              <a:t>more specifically that there are increases </a:t>
            </a:r>
            <a:r>
              <a:rPr lang="en-US" baseline="0" dirty="0" smtClean="0"/>
              <a:t>in the states of North Dakota, South Dakota, Nebraska, and decreases in the states of Florida, Maine, and California</a:t>
            </a:r>
            <a:r>
              <a:rPr lang="en-US" baseline="0" dirty="0" smtClean="0"/>
              <a:t>. Also, if you look below at our box and whisker plots you can find that the average percent population of obesity in 2011 was 63.1%, which increased to 65.2% in 2016. </a:t>
            </a:r>
            <a:endParaRPr lang="en-US" dirty="0" smtClean="0"/>
          </a:p>
          <a:p>
            <a:endParaRPr lang="en-US" dirty="0" smtClean="0"/>
          </a:p>
          <a:p>
            <a:r>
              <a:rPr lang="en-US" dirty="0" smtClean="0"/>
              <a:t>Very slight shift increase in obesity from</a:t>
            </a:r>
            <a:r>
              <a:rPr lang="en-US" baseline="0" dirty="0" smtClean="0"/>
              <a:t> 2011 to 2016 </a:t>
            </a:r>
            <a:r>
              <a:rPr lang="en-US" dirty="0" smtClean="0"/>
              <a:t>about 1-2 %</a:t>
            </a:r>
          </a:p>
          <a:p>
            <a:r>
              <a:rPr lang="en-US" dirty="0" smtClean="0"/>
              <a:t>Min value for 2011 is 55.85 and in</a:t>
            </a:r>
            <a:r>
              <a:rPr lang="en-US" baseline="0" dirty="0" smtClean="0"/>
              <a:t> </a:t>
            </a:r>
            <a:r>
              <a:rPr lang="en-US" baseline="0" dirty="0" smtClean="0"/>
              <a:t>2016 </a:t>
            </a:r>
            <a:r>
              <a:rPr lang="en-US" baseline="0" dirty="0" smtClean="0"/>
              <a:t>it’s 57.95</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Max value for 2011 is 69.1% and in</a:t>
            </a:r>
            <a:r>
              <a:rPr lang="en-US" baseline="0" dirty="0" smtClean="0"/>
              <a:t> 2016 it’s 71.6%</a:t>
            </a:r>
            <a:endParaRPr lang="en-US" dirty="0" smtClean="0"/>
          </a:p>
          <a:p>
            <a:r>
              <a:rPr lang="en-US" dirty="0" smtClean="0"/>
              <a:t>Point out</a:t>
            </a:r>
            <a:r>
              <a:rPr lang="en-US" baseline="0" dirty="0" smtClean="0"/>
              <a:t> some states: Florida, Maine, California dropped.</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Point out</a:t>
            </a:r>
            <a:r>
              <a:rPr lang="en-US" baseline="0" dirty="0" smtClean="0"/>
              <a:t> some states: North Dakota, South Dakota, Nebraska increased.</a:t>
            </a:r>
          </a:p>
          <a:p>
            <a:endParaRPr lang="en-US" dirty="0" smtClean="0"/>
          </a:p>
          <a:p>
            <a:r>
              <a:rPr lang="en-US" dirty="0" smtClean="0"/>
              <a:t>&lt; Demo of US map in</a:t>
            </a:r>
            <a:r>
              <a:rPr lang="en-US" baseline="0" dirty="0" smtClean="0"/>
              <a:t> 2016 &gt;</a:t>
            </a:r>
            <a:endParaRPr lang="en-US" dirty="0"/>
          </a:p>
        </p:txBody>
      </p:sp>
      <p:sp>
        <p:nvSpPr>
          <p:cNvPr id="4" name="Slide Number Placeholder 3"/>
          <p:cNvSpPr>
            <a:spLocks noGrp="1"/>
          </p:cNvSpPr>
          <p:nvPr>
            <p:ph type="sldNum" sz="quarter" idx="10"/>
          </p:nvPr>
        </p:nvSpPr>
        <p:spPr/>
        <p:txBody>
          <a:bodyPr/>
          <a:lstStyle/>
          <a:p>
            <a:fld id="{12DC347B-7FAC-1B42-8207-C55C9726B358}" type="slidenum">
              <a:rPr lang="en-US" smtClean="0"/>
              <a:pPr/>
              <a:t>4</a:t>
            </a:fld>
            <a:endParaRPr lang="en-US"/>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1185656782"/>
      </p:ext>
    </p:extLst>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Cindy</a:t>
            </a:r>
            <a:r>
              <a:rPr lang="en-US" dirty="0" smtClean="0"/>
              <a:t>: Here,</a:t>
            </a:r>
            <a:r>
              <a:rPr lang="en-US" baseline="0" dirty="0" smtClean="0"/>
              <a:t> we have a line </a:t>
            </a:r>
            <a:r>
              <a:rPr lang="en-US" dirty="0" smtClean="0"/>
              <a:t>graph </a:t>
            </a:r>
            <a:r>
              <a:rPr lang="en-US" dirty="0" smtClean="0"/>
              <a:t>with its data table</a:t>
            </a:r>
            <a:r>
              <a:rPr lang="en-US" baseline="0" dirty="0" smtClean="0"/>
              <a:t> of the highest ranked states for percent population of obesity, which are Arizona, Arkansas, Mississippi, North Dakota, South Carolina, and West Virginia, and the lowest ranked state for percent population of obesity, which is Colorado over the years 2011-2016.</a:t>
            </a:r>
          </a:p>
          <a:p>
            <a:endParaRPr lang="en-US" baseline="0" dirty="0" smtClean="0"/>
          </a:p>
        </p:txBody>
      </p:sp>
      <p:sp>
        <p:nvSpPr>
          <p:cNvPr id="4" name="Slide Number Placeholder 3"/>
          <p:cNvSpPr>
            <a:spLocks noGrp="1"/>
          </p:cNvSpPr>
          <p:nvPr>
            <p:ph type="sldNum" sz="quarter" idx="10"/>
          </p:nvPr>
        </p:nvSpPr>
        <p:spPr/>
        <p:txBody>
          <a:bodyPr/>
          <a:lstStyle/>
          <a:p>
            <a:fld id="{12DC347B-7FAC-1B42-8207-C55C9726B358}" type="slidenum">
              <a:rPr lang="en-US" smtClean="0"/>
              <a:pPr/>
              <a:t>5</a:t>
            </a:fld>
            <a:endParaRPr lang="en-US"/>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1710841644"/>
      </p:ext>
    </p:extLst>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Lori:</a:t>
            </a:r>
            <a:r>
              <a:rPr lang="en-US" baseline="0" dirty="0" smtClean="0"/>
              <a:t> And, we also used </a:t>
            </a:r>
            <a:r>
              <a:rPr lang="en-US" dirty="0" smtClean="0"/>
              <a:t>a </a:t>
            </a:r>
            <a:r>
              <a:rPr lang="en-US" dirty="0" smtClean="0"/>
              <a:t>dynamic graph</a:t>
            </a:r>
            <a:r>
              <a:rPr lang="en-US" dirty="0" smtClean="0"/>
              <a:t> to show the correlation of </a:t>
            </a:r>
            <a:r>
              <a:rPr lang="en-US" dirty="0" smtClean="0"/>
              <a:t>the different features against obesity</a:t>
            </a:r>
            <a:r>
              <a:rPr lang="en-US" baseline="0" dirty="0" smtClean="0"/>
              <a:t> over the year. The best</a:t>
            </a:r>
            <a:r>
              <a:rPr lang="en-US" baseline="0" dirty="0" smtClean="0"/>
              <a:t> correlated variable </a:t>
            </a:r>
            <a:r>
              <a:rPr lang="en-US" baseline="0" dirty="0" smtClean="0"/>
              <a:t>we found using this graph was educational attainment against </a:t>
            </a:r>
            <a:r>
              <a:rPr lang="en-US" baseline="0" dirty="0" smtClean="0"/>
              <a:t>obesity. </a:t>
            </a:r>
            <a:r>
              <a:rPr lang="en-US" baseline="0" dirty="0" smtClean="0"/>
              <a:t>But the best display using this graph was Diabetes vs. obesity and here it is….</a:t>
            </a:r>
            <a:r>
              <a:rPr lang="en-US" dirty="0" smtClean="0"/>
              <a:t>  </a:t>
            </a:r>
          </a:p>
          <a:p>
            <a:endParaRPr lang="en-US" dirty="0" smtClean="0"/>
          </a:p>
          <a:p>
            <a:r>
              <a:rPr lang="en-US" dirty="0" smtClean="0"/>
              <a:t>&lt; Demo of Dynamic Graph&gt;</a:t>
            </a:r>
          </a:p>
          <a:p>
            <a:endParaRPr lang="en-US" dirty="0" smtClean="0"/>
          </a:p>
          <a:p>
            <a:endParaRPr lang="en-US" dirty="0" smtClean="0"/>
          </a:p>
          <a:p>
            <a:r>
              <a:rPr lang="en-US" dirty="0" smtClean="0"/>
              <a:t>Talking</a:t>
            </a:r>
            <a:r>
              <a:rPr lang="en-US" baseline="0" dirty="0" smtClean="0"/>
              <a:t> points (NOT planning to run)</a:t>
            </a:r>
            <a:r>
              <a:rPr lang="en-US" dirty="0" smtClean="0"/>
              <a:t>:</a:t>
            </a:r>
          </a:p>
          <a:p>
            <a:r>
              <a:rPr lang="en-US" dirty="0" smtClean="0"/>
              <a:t>-</a:t>
            </a:r>
            <a:r>
              <a:rPr lang="en-US" baseline="0" dirty="0" smtClean="0"/>
              <a:t> </a:t>
            </a:r>
            <a:r>
              <a:rPr lang="en-US" dirty="0" smtClean="0"/>
              <a:t>Obesity </a:t>
            </a:r>
            <a:r>
              <a:rPr lang="en-US" dirty="0" err="1" smtClean="0"/>
              <a:t>vs</a:t>
            </a:r>
            <a:r>
              <a:rPr lang="en-US" dirty="0" smtClean="0"/>
              <a:t> CHCI</a:t>
            </a:r>
            <a:r>
              <a:rPr lang="en-US" baseline="0" dirty="0" smtClean="0"/>
              <a:t> </a:t>
            </a:r>
          </a:p>
          <a:p>
            <a:endParaRPr lang="en-US" baseline="0" dirty="0" smtClean="0"/>
          </a:p>
          <a:p>
            <a:endParaRPr lang="en-US" baseline="0" dirty="0" smtClean="0"/>
          </a:p>
          <a:p>
            <a:r>
              <a:rPr lang="en-US" baseline="0" dirty="0" smtClean="0"/>
              <a:t>Dynamic (Play and explanation): </a:t>
            </a:r>
          </a:p>
          <a:p>
            <a:r>
              <a:rPr lang="en-US" baseline="0" dirty="0" smtClean="0"/>
              <a:t>- Obesity </a:t>
            </a:r>
            <a:r>
              <a:rPr lang="en-US" baseline="0" dirty="0" err="1" smtClean="0"/>
              <a:t>vs</a:t>
            </a:r>
            <a:r>
              <a:rPr lang="en-US" baseline="0" dirty="0" smtClean="0"/>
              <a:t> Diabetes (Alabama + Mississippi)</a:t>
            </a:r>
          </a:p>
        </p:txBody>
      </p:sp>
      <p:sp>
        <p:nvSpPr>
          <p:cNvPr id="4" name="Slide Number Placeholder 3"/>
          <p:cNvSpPr>
            <a:spLocks noGrp="1"/>
          </p:cNvSpPr>
          <p:nvPr>
            <p:ph type="sldNum" sz="quarter" idx="10"/>
          </p:nvPr>
        </p:nvSpPr>
        <p:spPr/>
        <p:txBody>
          <a:bodyPr/>
          <a:lstStyle/>
          <a:p>
            <a:fld id="{12DC347B-7FAC-1B42-8207-C55C9726B358}" type="slidenum">
              <a:rPr lang="en-US" smtClean="0"/>
              <a:pPr/>
              <a:t>6</a:t>
            </a:fld>
            <a:endParaRPr lang="en-US"/>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2725087898"/>
      </p:ext>
    </p:extLst>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Cindy: Finally,</a:t>
            </a:r>
            <a:r>
              <a:rPr lang="en-US" dirty="0" smtClean="0"/>
              <a:t> this</a:t>
            </a:r>
            <a:r>
              <a:rPr lang="en-US" baseline="0" dirty="0" smtClean="0"/>
              <a:t> is our best fit linear regression </a:t>
            </a:r>
            <a:r>
              <a:rPr lang="en-US" baseline="0" dirty="0" smtClean="0"/>
              <a:t>model where obesity is our response and inactivity, poverty, and </a:t>
            </a:r>
            <a:r>
              <a:rPr lang="en-US" baseline="0" dirty="0" err="1" smtClean="0"/>
              <a:t>chci</a:t>
            </a:r>
            <a:r>
              <a:rPr lang="en-US" baseline="0" dirty="0" smtClean="0"/>
              <a:t> are our independent </a:t>
            </a:r>
            <a:r>
              <a:rPr lang="en-US" baseline="0" dirty="0" smtClean="0"/>
              <a:t>variables. </a:t>
            </a:r>
            <a:r>
              <a:rPr lang="en-US" baseline="0" dirty="0" smtClean="0"/>
              <a:t>For example, we can </a:t>
            </a:r>
            <a:r>
              <a:rPr lang="en-US" baseline="0" dirty="0" smtClean="0"/>
              <a:t>see here </a:t>
            </a:r>
            <a:r>
              <a:rPr lang="en-US" baseline="0" dirty="0" smtClean="0"/>
              <a:t>that inactivity is highly statistically significant with a </a:t>
            </a:r>
            <a:r>
              <a:rPr lang="en-US" baseline="0" dirty="0" err="1" smtClean="0"/>
              <a:t>t</a:t>
            </a:r>
            <a:r>
              <a:rPr lang="en-US" baseline="0" dirty="0" smtClean="0"/>
              <a:t>-value of 6.669 and has a positive coefficient of 0.33. In other words this means inactivity has a positive impact on obesity which makes sense because if people are inactive then that means they aren’t burning a lot of calories which leads them to gaining weight. Also, if you look at </a:t>
            </a:r>
            <a:r>
              <a:rPr lang="en-US" baseline="0" dirty="0" err="1" smtClean="0"/>
              <a:t>chchi</a:t>
            </a:r>
            <a:r>
              <a:rPr lang="en-US" baseline="0" dirty="0" smtClean="0"/>
              <a:t>, this is also a</a:t>
            </a:r>
            <a:r>
              <a:rPr lang="en-US" baseline="0" dirty="0" smtClean="0"/>
              <a:t> very </a:t>
            </a:r>
            <a:r>
              <a:rPr lang="en-US" baseline="0" dirty="0" smtClean="0"/>
              <a:t>statistically significant</a:t>
            </a:r>
            <a:r>
              <a:rPr lang="en-US" baseline="0" dirty="0" smtClean="0"/>
              <a:t> variable that has a </a:t>
            </a:r>
            <a:r>
              <a:rPr lang="en-US" baseline="0" dirty="0" err="1" smtClean="0"/>
              <a:t>t</a:t>
            </a:r>
            <a:r>
              <a:rPr lang="en-US" baseline="0" dirty="0" smtClean="0"/>
              <a:t>-value of 6.22 and has a negative coefficient of 0.37 which means that educational attainment has a negative impact on </a:t>
            </a:r>
            <a:r>
              <a:rPr lang="en-US" baseline="0" dirty="0" smtClean="0"/>
              <a:t>obesity.</a:t>
            </a: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smtClean="0"/>
              <a:t>Overall, </a:t>
            </a:r>
            <a:r>
              <a:rPr lang="en-US" baseline="0" dirty="0" smtClean="0"/>
              <a:t>these were the findings that we found utilizing our program’s material, the R language, </a:t>
            </a:r>
            <a:r>
              <a:rPr lang="en-US" baseline="0" dirty="0" smtClean="0"/>
              <a:t>and from the government data libraries. </a:t>
            </a:r>
            <a:endParaRPr lang="en-US" dirty="0" smtClean="0"/>
          </a:p>
          <a:p>
            <a:endParaRPr lang="en-US" dirty="0"/>
          </a:p>
        </p:txBody>
      </p:sp>
      <p:sp>
        <p:nvSpPr>
          <p:cNvPr id="4" name="Slide Number Placeholder 3"/>
          <p:cNvSpPr>
            <a:spLocks noGrp="1"/>
          </p:cNvSpPr>
          <p:nvPr>
            <p:ph type="sldNum" sz="quarter" idx="10"/>
          </p:nvPr>
        </p:nvSpPr>
        <p:spPr/>
        <p:txBody>
          <a:bodyPr/>
          <a:lstStyle/>
          <a:p>
            <a:fld id="{12DC347B-7FAC-1B42-8207-C55C9726B358}"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a:t>
            </a:r>
            <a:r>
              <a:rPr lang="en-US" baseline="0" dirty="0" smtClean="0"/>
              <a:t> w</a:t>
            </a:r>
            <a:r>
              <a:rPr lang="en-US" dirty="0" smtClean="0"/>
              <a:t>e’ve tested many linear</a:t>
            </a:r>
            <a:r>
              <a:rPr lang="en-US" baseline="0" dirty="0" smtClean="0"/>
              <a:t> regression models where we analyzed the different features against obesity to see which combination of features showed the best correlation of the growth of obesity, and this is one of them. Here we ran this model to check our assumption of whether or not the growth of fast food restaurants positively correlated with the percent population increase in obesity. But as you see here, it turns out that that is not true according to our data. It actually shows that fast food is not strongly statistically significant and it has a very small negative impact. So we decided to take that out and we ended up with our our best fit regression model which is….  </a:t>
            </a:r>
            <a:endParaRPr lang="en-US" dirty="0"/>
          </a:p>
        </p:txBody>
      </p:sp>
      <p:sp>
        <p:nvSpPr>
          <p:cNvPr id="4" name="Slide Number Placeholder 3"/>
          <p:cNvSpPr>
            <a:spLocks noGrp="1"/>
          </p:cNvSpPr>
          <p:nvPr>
            <p:ph type="sldNum" sz="quarter" idx="10"/>
          </p:nvPr>
        </p:nvSpPr>
        <p:spPr/>
        <p:txBody>
          <a:bodyPr/>
          <a:lstStyle/>
          <a:p>
            <a:fld id="{12DC347B-7FAC-1B42-8207-C55C9726B358}" type="slidenum">
              <a:rPr lang="en-US" smtClean="0"/>
              <a:pPr/>
              <a:t>9</a:t>
            </a:fld>
            <a:endParaRPr lang="en-US"/>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30115246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title" preserve="1">
  <p:cSld name="Title Slide">
    <p:spTree>
      <p:nvGrpSpPr>
        <p:cNvPr id="1" name=""/>
        <p:cNvGrpSpPr/>
        <p:nvPr/>
      </p:nvGrpSpPr>
      <p:grpSpPr>
        <a:xfrm>
          <a:off x="0" y="0"/>
          <a:ext cx="0" cy="0"/>
          <a:chOff x="0" y="0"/>
          <a:chExt cx="0" cy="0"/>
        </a:xfrm>
      </p:grpSpPr>
      <p:sp>
        <p:nvSpPr>
          <p:cNvPr id="7" name="Right Triangle 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rot="19140000">
            <a:off x="817112" y="1730403"/>
            <a:ext cx="5648623" cy="1204306"/>
          </a:xfrm>
        </p:spPr>
        <p:txBody>
          <a:bodyPr bIns="9144" anchor="b"/>
          <a:lstStyle>
            <a:lvl1pPr>
              <a:defRPr sz="3200"/>
            </a:lvl1pPr>
          </a:lstStyle>
          <a:p>
            <a:r>
              <a:rPr lang="en-US" smtClean="0"/>
              <a:t>Click to edit Master title style</a:t>
            </a:r>
            <a:endParaRPr lang="en-US" dirty="0"/>
          </a:p>
        </p:txBody>
      </p:sp>
      <p:sp>
        <p:nvSpPr>
          <p:cNvPr id="3" name="Subtitle 2"/>
          <p:cNvSpPr>
            <a:spLocks noGrp="1"/>
          </p:cNvSpPr>
          <p:nvPr>
            <p:ph type="subTitle" idx="1"/>
          </p:nvPr>
        </p:nvSpPr>
        <p:spPr>
          <a:xfrm rot="19140000">
            <a:off x="1212277" y="2470925"/>
            <a:ext cx="6511131" cy="329259"/>
          </a:xfrm>
        </p:spPr>
        <p:txBody>
          <a:bodyPr tIns="9144">
            <a:normAutofit/>
          </a:bodyPr>
          <a:lstStyle>
            <a:lvl1pPr marL="0" indent="0" algn="l">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D0065BE-0657-4A47-90AD-C21C55E16B19}" type="datetime4">
              <a:rPr lang="en-US" smtClean="0"/>
              <a:pPr/>
              <a:t>November 5, 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54ED01-E2A0-4C1E-8E21-014B9904157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16C3AA4-67BE-44F7-809A-3582401494AF}" type="datetime4">
              <a:rPr lang="en-US" smtClean="0"/>
              <a:pPr/>
              <a:t>November 5, 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54ED01-E2A0-4C1E-8E21-014B9904157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46783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9"/>
            <a:ext cx="6019800" cy="46783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5172EEB-1769-4776-AD69-E7C1260563EB}" type="datetime4">
              <a:rPr lang="en-US" smtClean="0"/>
              <a:pPr/>
              <a:t>November 5, 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54ED01-E2A0-4C1E-8E21-014B9904157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7BB8AF-C16A-4836-A92D-61834B5F0BA5}" type="datetime4">
              <a:rPr lang="en-US" smtClean="0"/>
              <a:pPr/>
              <a:t>November 5, 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54ED01-E2A0-4C1E-8E21-014B9904157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secHead" preserve="1">
  <p:cSld name="Section Header">
    <p:spTree>
      <p:nvGrpSpPr>
        <p:cNvPr id="1" name=""/>
        <p:cNvGrpSpPr/>
        <p:nvPr/>
      </p:nvGrpSpPr>
      <p:grpSpPr>
        <a:xfrm>
          <a:off x="0" y="0"/>
          <a:ext cx="0" cy="0"/>
          <a:chOff x="0" y="0"/>
          <a:chExt cx="0" cy="0"/>
        </a:xfrm>
      </p:grpSpPr>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p:cNvSpPr/>
          <p:nvPr/>
        </p:nvSpPr>
        <p:spPr>
          <a:xfrm>
            <a:off x="0" y="2647950"/>
            <a:ext cx="3571875" cy="4210050"/>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819399" y="1726737"/>
            <a:ext cx="5650992" cy="1207509"/>
          </a:xfrm>
        </p:spPr>
        <p:txBody>
          <a:bodyPr bIns="9144" anchor="b"/>
          <a:lstStyle>
            <a:lvl1pPr algn="l">
              <a:defRPr kumimoji="0" lang="en-US" sz="3200" b="0" i="0" u="none" strike="noStrike" kern="1200" cap="all" spc="0" normalizeH="0" baseline="0" noProof="0" dirty="0" smtClean="0">
                <a:ln>
                  <a:noFill/>
                </a:ln>
                <a:solidFill>
                  <a:schemeClr val="tx1"/>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Text Placeholder 2"/>
          <p:cNvSpPr>
            <a:spLocks noGrp="1"/>
          </p:cNvSpPr>
          <p:nvPr>
            <p:ph type="body" idx="1"/>
          </p:nvPr>
        </p:nvSpPr>
        <p:spPr>
          <a:xfrm rot="19140000">
            <a:off x="1216152" y="2468304"/>
            <a:ext cx="6510528" cy="329184"/>
          </a:xfrm>
        </p:spPr>
        <p:txBody>
          <a:bodyPr anchor="t">
            <a:normAutofit/>
          </a:bodyPr>
          <a:lstStyle>
            <a:lvl1pPr marL="0" indent="0">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text styles</a:t>
            </a:r>
          </a:p>
        </p:txBody>
      </p:sp>
      <p:sp>
        <p:nvSpPr>
          <p:cNvPr id="4" name="Date Placeholder 3"/>
          <p:cNvSpPr>
            <a:spLocks noGrp="1"/>
          </p:cNvSpPr>
          <p:nvPr>
            <p:ph type="dt" sz="half" idx="10"/>
          </p:nvPr>
        </p:nvSpPr>
        <p:spPr/>
        <p:txBody>
          <a:bodyPr/>
          <a:lstStyle/>
          <a:p>
            <a:fld id="{647D2193-4505-4A75-99BB-880C6989A757}" type="datetime4">
              <a:rPr lang="en-US" smtClean="0"/>
              <a:pPr/>
              <a:t>November 5, 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54ED01-E2A0-4C1E-8E21-014B9904157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22960"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00016"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13A18F4-33C3-445B-924C-31108C51719C}" type="datetime4">
              <a:rPr lang="en-US" smtClean="0"/>
              <a:pPr/>
              <a:t>November 5, 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54ED01-E2A0-4C1E-8E21-014B99041579}" type="slidenum">
              <a:rPr lang="en-US" smtClean="0"/>
              <a:pPr/>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822960"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4" name="Content Placeholder 3"/>
          <p:cNvSpPr>
            <a:spLocks noGrp="1"/>
          </p:cNvSpPr>
          <p:nvPr>
            <p:ph sz="half" idx="2"/>
          </p:nvPr>
        </p:nvSpPr>
        <p:spPr>
          <a:xfrm>
            <a:off x="819150"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00016"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4700016"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AF7543A-E259-478F-9E0D-57BA40E442B7}" type="datetime4">
              <a:rPr lang="en-US" smtClean="0"/>
              <a:pPr/>
              <a:t>November 5, 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754ED01-E2A0-4C1E-8E21-014B9904157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EFB012D-77A1-44B0-BB26-329BA1EE55C9}" type="datetime4">
              <a:rPr lang="en-US" smtClean="0"/>
              <a:pPr/>
              <a:t>November 5, 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754ED01-E2A0-4C1E-8E21-014B9904157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B7499E-3031-413E-B01E-B94970708CAA}" type="datetime4">
              <a:rPr lang="en-US" smtClean="0"/>
              <a:pPr/>
              <a:t>November 5, 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754ED01-E2A0-4C1E-8E21-014B9904157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objTx" preserve="1">
  <p:cSld name="Content with Caption">
    <p:spTree>
      <p:nvGrpSpPr>
        <p:cNvPr id="1" name=""/>
        <p:cNvGrpSpPr/>
        <p:nvPr/>
      </p:nvGrpSpPr>
      <p:grpSpPr>
        <a:xfrm>
          <a:off x="0" y="0"/>
          <a:ext cx="0" cy="0"/>
          <a:chOff x="0" y="0"/>
          <a:chExt cx="0" cy="0"/>
        </a:xfrm>
      </p:grpSpPr>
      <p:sp>
        <p:nvSpPr>
          <p:cNvPr id="17" name="Right Triangle 1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Triangle 17"/>
          <p:cNvSpPr/>
          <p:nvPr/>
        </p:nvSpPr>
        <p:spPr>
          <a:xfrm rot="5400000">
            <a:off x="433389" y="-433387"/>
            <a:ext cx="6858000" cy="7724778"/>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a:xfrm rot="19140000">
            <a:off x="784930" y="1576103"/>
            <a:ext cx="5212080" cy="1089427"/>
          </a:xfrm>
        </p:spPr>
        <p:txBody>
          <a:bodyPr bIns="0" anchor="b"/>
          <a:lstStyle>
            <a:lvl1pPr algn="l">
              <a:defRPr kumimoji="0" lang="en-US" sz="2800" b="0" i="0" u="none" strike="noStrike" kern="1200" cap="all" spc="0" normalizeH="0" baseline="0" noProof="0" dirty="0" smtClean="0">
                <a:ln>
                  <a:noFill/>
                </a:ln>
                <a:solidFill>
                  <a:srgbClr val="FFFFFF"/>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Content Placeholder 2"/>
          <p:cNvSpPr>
            <a:spLocks noGrp="1"/>
          </p:cNvSpPr>
          <p:nvPr>
            <p:ph idx="1"/>
          </p:nvPr>
        </p:nvSpPr>
        <p:spPr>
          <a:xfrm>
            <a:off x="4749552" y="2618912"/>
            <a:ext cx="3807779" cy="33246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rot="19140000">
            <a:off x="1297954" y="2253385"/>
            <a:ext cx="5794760" cy="623314"/>
          </a:xfrm>
        </p:spPr>
        <p:txBody>
          <a:bodyPr>
            <a:normAutofit/>
          </a:bodyPr>
          <a:lstStyle>
            <a:lvl1pPr marL="0" indent="0">
              <a:buNone/>
              <a:defRPr lang="en-US" sz="1400" b="1" kern="1200" dirty="0" smtClean="0">
                <a:solidFill>
                  <a:srgbClr val="FFFFFF"/>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300"/>
              </a:spcBef>
              <a:spcAft>
                <a:spcPts val="0"/>
              </a:spcAft>
              <a:buClr>
                <a:schemeClr val="accent1"/>
              </a:buClr>
              <a:buSzPct val="100000"/>
              <a:buFont typeface="Arial" pitchFamily="34" charset="0"/>
              <a:buNone/>
              <a:tabLst/>
              <a:defRPr/>
            </a:pPr>
            <a:r>
              <a:rPr lang="en-US" smtClean="0"/>
              <a:t>Click to edit Master text styles</a:t>
            </a:r>
          </a:p>
        </p:txBody>
      </p:sp>
      <p:sp>
        <p:nvSpPr>
          <p:cNvPr id="5" name="Date Placeholder 4"/>
          <p:cNvSpPr>
            <a:spLocks noGrp="1"/>
          </p:cNvSpPr>
          <p:nvPr>
            <p:ph type="dt" sz="half" idx="10"/>
          </p:nvPr>
        </p:nvSpPr>
        <p:spPr/>
        <p:txBody>
          <a:bodyPr/>
          <a:lstStyle/>
          <a:p>
            <a:fld id="{DC7EAB0C-2220-4D0E-A0DD-DB7FA0F742F4}" type="datetime4">
              <a:rPr lang="en-US" smtClean="0"/>
              <a:pPr/>
              <a:t>November 5, 2018</a:t>
            </a:fld>
            <a:endParaRPr lang="en-US"/>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ln>
            <a:solidFill>
              <a:schemeClr val="tx2"/>
            </a:solidFill>
          </a:ln>
        </p:spPr>
        <p:txBody>
          <a:bodyPr/>
          <a:lstStyle>
            <a:lvl1pPr>
              <a:defRPr>
                <a:solidFill>
                  <a:schemeClr val="tx2"/>
                </a:solidFill>
              </a:defRPr>
            </a:lvl1pPr>
          </a:lstStyle>
          <a:p>
            <a:fld id="{2754ED01-E2A0-4C1E-8E21-014B99041579}"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picTx" preserve="1">
  <p:cSld name="Picture with Caption">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2028825" y="0"/>
            <a:ext cx="7115175" cy="6858000"/>
          </a:xfrm>
          <a:custGeom>
            <a:avLst/>
            <a:gdLst>
              <a:gd name="connsiteX0" fmla="*/ 0 w 7104888"/>
              <a:gd name="connsiteY0" fmla="*/ 0 h 6858000"/>
              <a:gd name="connsiteX1" fmla="*/ 7104888 w 7104888"/>
              <a:gd name="connsiteY1" fmla="*/ 0 h 6858000"/>
              <a:gd name="connsiteX2" fmla="*/ 7104888 w 7104888"/>
              <a:gd name="connsiteY2" fmla="*/ 6858000 h 6858000"/>
              <a:gd name="connsiteX3" fmla="*/ 0 w 7104888"/>
              <a:gd name="connsiteY3" fmla="*/ 6858000 h 6858000"/>
              <a:gd name="connsiteX4" fmla="*/ 0 w 7104888"/>
              <a:gd name="connsiteY4" fmla="*/ 0 h 6858000"/>
              <a:gd name="connsiteX0" fmla="*/ 0 w 7104888"/>
              <a:gd name="connsiteY0" fmla="*/ 0 h 6858000"/>
              <a:gd name="connsiteX1" fmla="*/ 5695188 w 7104888"/>
              <a:gd name="connsiteY1" fmla="*/ 0 h 6858000"/>
              <a:gd name="connsiteX2" fmla="*/ 7104888 w 7104888"/>
              <a:gd name="connsiteY2" fmla="*/ 0 h 6858000"/>
              <a:gd name="connsiteX3" fmla="*/ 7104888 w 7104888"/>
              <a:gd name="connsiteY3" fmla="*/ 6858000 h 6858000"/>
              <a:gd name="connsiteX4" fmla="*/ 0 w 7104888"/>
              <a:gd name="connsiteY4" fmla="*/ 6858000 h 6858000"/>
              <a:gd name="connsiteX5" fmla="*/ 0 w 7104888"/>
              <a:gd name="connsiteY5"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0287 w 7115175"/>
              <a:gd name="connsiteY4" fmla="*/ 6858000 h 6858000"/>
              <a:gd name="connsiteX5" fmla="*/ 0 w 7115175"/>
              <a:gd name="connsiteY5" fmla="*/ 5048250 h 6858000"/>
              <a:gd name="connsiteX6" fmla="*/ 10287 w 7115175"/>
              <a:gd name="connsiteY6"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10287 w 7115175"/>
              <a:gd name="connsiteY5" fmla="*/ 6858000 h 6858000"/>
              <a:gd name="connsiteX6" fmla="*/ 0 w 7115175"/>
              <a:gd name="connsiteY6" fmla="*/ 5048250 h 6858000"/>
              <a:gd name="connsiteX7" fmla="*/ 10287 w 7115175"/>
              <a:gd name="connsiteY7"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 name="connsiteX6" fmla="*/ 10287 w 7115175"/>
              <a:gd name="connsiteY6" fmla="*/ 0 h 6858000"/>
              <a:gd name="connsiteX0" fmla="*/ 0 w 7115175"/>
              <a:gd name="connsiteY0" fmla="*/ 504825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5175" h="6858000">
                <a:moveTo>
                  <a:pt x="0" y="5048250"/>
                </a:moveTo>
                <a:lnTo>
                  <a:pt x="5705475" y="0"/>
                </a:lnTo>
                <a:lnTo>
                  <a:pt x="7115175" y="0"/>
                </a:lnTo>
                <a:lnTo>
                  <a:pt x="7115175" y="6858000"/>
                </a:lnTo>
                <a:lnTo>
                  <a:pt x="1533526" y="6848475"/>
                </a:lnTo>
                <a:lnTo>
                  <a:pt x="0" y="5048250"/>
                </a:lnTo>
                <a:close/>
              </a:path>
            </a:pathLst>
          </a:custGeom>
          <a:solidFill>
            <a:schemeClr val="accent3">
              <a:alpha val="80000"/>
            </a:schemeClr>
          </a:solidFill>
        </p:spPr>
        <p:txBody>
          <a:bodyPr rIns="182880" anchor="ctr"/>
          <a:lstStyle>
            <a:lvl1pPr algn="r">
              <a:defRPr/>
            </a:lvl1pPr>
          </a:lstStyle>
          <a:p>
            <a:r>
              <a:rPr lang="en-US" smtClean="0"/>
              <a:t>Drag picture to placeholder or click icon to add</a:t>
            </a:r>
            <a:endParaRPr lang="en-US" dirty="0"/>
          </a:p>
        </p:txBody>
      </p:sp>
      <p:sp>
        <p:nvSpPr>
          <p:cNvPr id="9" name="Right Triangle 8"/>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0" y="5048250"/>
            <a:ext cx="3571875" cy="1809750"/>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1809750 h 1809750"/>
              <a:gd name="connsiteX1" fmla="*/ 1895475 w 3571875"/>
              <a:gd name="connsiteY1" fmla="*/ 0 h 1809750"/>
              <a:gd name="connsiteX2" fmla="*/ 3571875 w 3571875"/>
              <a:gd name="connsiteY2" fmla="*/ 1809750 h 1809750"/>
              <a:gd name="connsiteX3" fmla="*/ 0 w 3571875"/>
              <a:gd name="connsiteY3" fmla="*/ 1809750 h 1809750"/>
              <a:gd name="connsiteX0" fmla="*/ 0 w 3571875"/>
              <a:gd name="connsiteY0" fmla="*/ 1809750 h 1809750"/>
              <a:gd name="connsiteX1" fmla="*/ 2038350 w 3571875"/>
              <a:gd name="connsiteY1" fmla="*/ 0 h 1809750"/>
              <a:gd name="connsiteX2" fmla="*/ 3571875 w 3571875"/>
              <a:gd name="connsiteY2" fmla="*/ 1809750 h 1809750"/>
              <a:gd name="connsiteX3" fmla="*/ 0 w 3571875"/>
              <a:gd name="connsiteY3" fmla="*/ 1809750 h 1809750"/>
            </a:gdLst>
            <a:ahLst/>
            <a:cxnLst>
              <a:cxn ang="0">
                <a:pos x="connsiteX0" y="connsiteY0"/>
              </a:cxn>
              <a:cxn ang="0">
                <a:pos x="connsiteX1" y="connsiteY1"/>
              </a:cxn>
              <a:cxn ang="0">
                <a:pos x="connsiteX2" y="connsiteY2"/>
              </a:cxn>
              <a:cxn ang="0">
                <a:pos x="connsiteX3" y="connsiteY3"/>
              </a:cxn>
            </a:cxnLst>
            <a:rect l="l" t="t" r="r" b="b"/>
            <a:pathLst>
              <a:path w="3571875" h="1809750">
                <a:moveTo>
                  <a:pt x="0" y="1809750"/>
                </a:moveTo>
                <a:lnTo>
                  <a:pt x="2038350" y="0"/>
                </a:lnTo>
                <a:lnTo>
                  <a:pt x="3571875" y="1809750"/>
                </a:lnTo>
                <a:lnTo>
                  <a:pt x="0" y="1809750"/>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671197" y="1717501"/>
            <a:ext cx="5486400" cy="867444"/>
          </a:xfrm>
        </p:spPr>
        <p:txBody>
          <a:bodyPr anchor="b"/>
          <a:lstStyle>
            <a:lvl1pPr algn="l">
              <a:defRPr sz="2800" b="0">
                <a:latin typeface="+mj-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rot="19140000">
            <a:off x="1143479" y="2180529"/>
            <a:ext cx="6096545" cy="740664"/>
          </a:xfrm>
        </p:spPr>
        <p:txBody>
          <a:bodyPr/>
          <a:lstStyle>
            <a:lvl1pPr marL="0" indent="0">
              <a:buNone/>
              <a:defRPr sz="14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3416D63-31BF-4B94-B6C5-E20B2C63F515}" type="datetime4">
              <a:rPr lang="en-US" smtClean="0"/>
              <a:pPr/>
              <a:t>November 5, 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54ED01-E2A0-4C1E-8E21-014B9904157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7" name="Freeform 6"/>
          <p:cNvSpPr/>
          <p:nvPr/>
        </p:nvSpPr>
        <p:spPr>
          <a:xfrm>
            <a:off x="-2382" y="5050633"/>
            <a:ext cx="3574257" cy="1807368"/>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5051292"/>
            <a:ext cx="9146380" cy="1806709"/>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631 h 2002631"/>
              <a:gd name="connsiteX1" fmla="*/ 754045 w 3352800"/>
              <a:gd name="connsiteY1" fmla="*/ 146832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26618 h 526618"/>
              <a:gd name="connsiteX1" fmla="*/ 980611 w 3352800"/>
              <a:gd name="connsiteY1" fmla="*/ 9368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6888 h 526888"/>
              <a:gd name="connsiteX1" fmla="*/ 744735 w 3352800"/>
              <a:gd name="connsiteY1" fmla="*/ 0 h 526888"/>
              <a:gd name="connsiteX2" fmla="*/ 3352800 w 3352800"/>
              <a:gd name="connsiteY2" fmla="*/ 270 h 526888"/>
              <a:gd name="connsiteX3" fmla="*/ 3352800 w 3352800"/>
              <a:gd name="connsiteY3" fmla="*/ 526888 h 526888"/>
              <a:gd name="connsiteX4" fmla="*/ 0 w 3352800"/>
              <a:gd name="connsiteY4" fmla="*/ 526888 h 526888"/>
              <a:gd name="connsiteX0" fmla="*/ 0 w 3352800"/>
              <a:gd name="connsiteY0" fmla="*/ 526618 h 526618"/>
              <a:gd name="connsiteX1" fmla="*/ 811948 w 3352800"/>
              <a:gd name="connsiteY1" fmla="*/ 6092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7584 h 527584"/>
              <a:gd name="connsiteX1" fmla="*/ 751718 w 3352800"/>
              <a:gd name="connsiteY1" fmla="*/ 0 h 527584"/>
              <a:gd name="connsiteX2" fmla="*/ 3352800 w 3352800"/>
              <a:gd name="connsiteY2" fmla="*/ 966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241069 w 3352800"/>
              <a:gd name="connsiteY2" fmla="*/ 94144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 name="connsiteX0" fmla="*/ 0 w 3352800"/>
              <a:gd name="connsiteY0" fmla="*/ 527313 h 527313"/>
              <a:gd name="connsiteX1" fmla="*/ 900984 w 3352800"/>
              <a:gd name="connsiteY1" fmla="*/ 97774 h 527313"/>
              <a:gd name="connsiteX2" fmla="*/ 3352800 w 3352800"/>
              <a:gd name="connsiteY2" fmla="*/ 0 h 527313"/>
              <a:gd name="connsiteX3" fmla="*/ 3352800 w 3352800"/>
              <a:gd name="connsiteY3" fmla="*/ 527313 h 527313"/>
              <a:gd name="connsiteX4" fmla="*/ 0 w 3352800"/>
              <a:gd name="connsiteY4" fmla="*/ 527313 h 527313"/>
              <a:gd name="connsiteX0" fmla="*/ 0 w 3352800"/>
              <a:gd name="connsiteY0" fmla="*/ 527584 h 527584"/>
              <a:gd name="connsiteX1" fmla="*/ 748227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527584">
                <a:moveTo>
                  <a:pt x="0" y="527584"/>
                </a:moveTo>
                <a:lnTo>
                  <a:pt x="748227" y="0"/>
                </a:lnTo>
                <a:lnTo>
                  <a:pt x="3352800" y="271"/>
                </a:lnTo>
                <a:lnTo>
                  <a:pt x="3352800" y="527584"/>
                </a:lnTo>
                <a:lnTo>
                  <a:pt x="0" y="527584"/>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22960" y="365760"/>
            <a:ext cx="7520940" cy="54864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22960" y="1100628"/>
            <a:ext cx="7520940" cy="357984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9140000">
            <a:off x="201168" y="5870448"/>
            <a:ext cx="2176272" cy="201168"/>
          </a:xfrm>
          <a:prstGeom prst="rect">
            <a:avLst/>
          </a:prstGeom>
        </p:spPr>
        <p:txBody>
          <a:bodyPr vert="horz" lIns="91440" tIns="45720" rIns="91440" bIns="45720" rtlCol="0" anchor="ctr"/>
          <a:lstStyle>
            <a:lvl1pPr algn="l">
              <a:defRPr sz="1200">
                <a:solidFill>
                  <a:srgbClr val="FFFFFF"/>
                </a:solidFill>
              </a:defRPr>
            </a:lvl1pPr>
          </a:lstStyle>
          <a:p>
            <a:fld id="{62B1B13E-D5AF-485E-81A1-82A140076526}" type="datetime4">
              <a:rPr lang="en-US" smtClean="0"/>
              <a:pPr/>
              <a:t>November 5, 2018</a:t>
            </a:fld>
            <a:endParaRPr lang="en-US" dirty="0"/>
          </a:p>
        </p:txBody>
      </p:sp>
      <p:sp>
        <p:nvSpPr>
          <p:cNvPr id="5" name="Footer Placeholder 4"/>
          <p:cNvSpPr>
            <a:spLocks noGrp="1"/>
          </p:cNvSpPr>
          <p:nvPr>
            <p:ph type="ftr" sz="quarter" idx="3"/>
          </p:nvPr>
        </p:nvSpPr>
        <p:spPr>
          <a:xfrm>
            <a:off x="3517514" y="6285122"/>
            <a:ext cx="4724400" cy="274320"/>
          </a:xfrm>
          <a:prstGeom prst="rect">
            <a:avLst/>
          </a:prstGeom>
        </p:spPr>
        <p:txBody>
          <a:bodyPr vert="horz" lIns="91440" tIns="45720" rIns="91440" bIns="45720" rtlCol="0" anchor="ctr"/>
          <a:lstStyle>
            <a:lvl1pPr algn="r">
              <a:defRPr sz="1000" cap="all" spc="200"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8401038" y="6170822"/>
            <a:ext cx="502920" cy="502920"/>
          </a:xfrm>
          <a:prstGeom prst="ellipse">
            <a:avLst/>
          </a:prstGeom>
          <a:ln w="19050">
            <a:solidFill>
              <a:srgbClr val="FFFFFF"/>
            </a:solidFill>
          </a:ln>
        </p:spPr>
        <p:txBody>
          <a:bodyPr vert="horz" lIns="9144" tIns="9144" rIns="9144" bIns="9144" rtlCol="0" anchor="ctr">
            <a:normAutofit/>
          </a:bodyPr>
          <a:lstStyle>
            <a:lvl1pPr algn="ctr">
              <a:defRPr sz="1650">
                <a:solidFill>
                  <a:srgbClr val="FFFFFF"/>
                </a:solidFill>
              </a:defRPr>
            </a:lvl1pPr>
          </a:lstStyle>
          <a:p>
            <a:fld id="{2754ED01-E2A0-4C1E-8E21-014B99041579}"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r:id="rId1"/>
    <p:sldLayoutId r:id="rId2"/>
    <p:sldLayoutId r:id="rId3"/>
    <p:sldLayoutId r:id="rId4"/>
    <p:sldLayoutId r:id="rId5"/>
    <p:sldLayoutId r:id="rId6"/>
    <p:sldLayoutId r:id="rId7"/>
    <p:sldLayoutId r:id="rId8"/>
    <p:sldLayoutId r:id="rId9"/>
    <p:sldLayoutId r:id="rId10"/>
    <p:sldLayoutId r:id="rId11"/>
  </p:sldLayoutIdLst>
  <p:hf sldNum="0" hdr="0" ftr="0" dt="0"/>
  <p:txStyles>
    <p:titleStyle>
      <a:lvl1pPr algn="l" defTabSz="914400" rtl="0" eaLnBrk="1" latinLnBrk="0" hangingPunct="1">
        <a:spcBef>
          <a:spcPct val="0"/>
        </a:spcBef>
        <a:buNone/>
        <a:defRPr sz="2800" kern="1200" cap="all" baseline="0">
          <a:solidFill>
            <a:schemeClr val="tx1"/>
          </a:solidFill>
          <a:latin typeface="+mj-lt"/>
          <a:ea typeface="+mj-ea"/>
          <a:cs typeface="+mj-cs"/>
        </a:defRPr>
      </a:lvl1pPr>
    </p:titleStyle>
    <p:body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Obesity</a:t>
            </a:r>
            <a:endParaRPr lang="en-US" dirty="0"/>
          </a:p>
        </p:txBody>
      </p:sp>
      <p:sp>
        <p:nvSpPr>
          <p:cNvPr id="3" name="Subtitle 2"/>
          <p:cNvSpPr>
            <a:spLocks noGrp="1"/>
          </p:cNvSpPr>
          <p:nvPr>
            <p:ph type="subTitle" idx="1"/>
          </p:nvPr>
        </p:nvSpPr>
        <p:spPr/>
        <p:txBody>
          <a:bodyPr/>
          <a:lstStyle/>
          <a:p>
            <a:r>
              <a:rPr lang="en-US" dirty="0" smtClean="0"/>
              <a:t>Lori Kim &amp; Cindy So</a:t>
            </a:r>
            <a:endParaRPr lang="en-US" dirty="0"/>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278018554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Obesity?</a:t>
            </a:r>
            <a:endParaRPr lang="en-US" dirty="0"/>
          </a:p>
        </p:txBody>
      </p:sp>
      <p:pic>
        <p:nvPicPr>
          <p:cNvPr id="12" name="Picture 11"/>
          <p:cNvPicPr>
            <a:picLocks noChangeAspect="1"/>
          </p:cNvPicPr>
          <p:nvPr/>
        </p:nvPicPr>
        <p:blipFill>
          <a:blip r:embed="rId3"/>
          <a:stretch>
            <a:fillRect/>
          </a:stretch>
        </p:blipFill>
        <p:spPr>
          <a:xfrm>
            <a:off x="1281183" y="1360714"/>
            <a:ext cx="6629102" cy="4408714"/>
          </a:xfrm>
          <a:prstGeom prst="rect">
            <a:avLst/>
          </a:prstGeom>
        </p:spPr>
      </p:pic>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374545088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Where did we start?</a:t>
            </a:r>
            <a:endParaRPr lang="en-US" dirty="0"/>
          </a:p>
        </p:txBody>
      </p:sp>
      <p:pic>
        <p:nvPicPr>
          <p:cNvPr id="4" name="Picture 3"/>
          <p:cNvPicPr>
            <a:picLocks noChangeAspect="1"/>
          </p:cNvPicPr>
          <p:nvPr/>
        </p:nvPicPr>
        <p:blipFill>
          <a:blip r:embed="rId3"/>
          <a:stretch>
            <a:fillRect/>
          </a:stretch>
        </p:blipFill>
        <p:spPr>
          <a:xfrm>
            <a:off x="1857511" y="3344334"/>
            <a:ext cx="6872316" cy="1042012"/>
          </a:xfrm>
          <a:prstGeom prst="rect">
            <a:avLst/>
          </a:prstGeom>
        </p:spPr>
      </p:pic>
      <p:pic>
        <p:nvPicPr>
          <p:cNvPr id="5" name="Picture 4"/>
          <p:cNvPicPr>
            <a:picLocks noChangeAspect="1"/>
          </p:cNvPicPr>
          <p:nvPr/>
        </p:nvPicPr>
        <p:blipFill>
          <a:blip r:embed="rId4"/>
          <a:stretch>
            <a:fillRect/>
          </a:stretch>
        </p:blipFill>
        <p:spPr>
          <a:xfrm>
            <a:off x="822960" y="1416079"/>
            <a:ext cx="2364758" cy="1494395"/>
          </a:xfrm>
          <a:prstGeom prst="rect">
            <a:avLst/>
          </a:prstGeom>
        </p:spPr>
      </p:pic>
      <p:pic>
        <p:nvPicPr>
          <p:cNvPr id="3" name="Picture 2"/>
          <p:cNvPicPr>
            <a:picLocks noChangeAspect="1"/>
          </p:cNvPicPr>
          <p:nvPr/>
        </p:nvPicPr>
        <p:blipFill>
          <a:blip r:embed="rId5"/>
          <a:stretch>
            <a:fillRect/>
          </a:stretch>
        </p:blipFill>
        <p:spPr>
          <a:xfrm>
            <a:off x="4114800" y="3086100"/>
            <a:ext cx="914400" cy="685800"/>
          </a:xfrm>
          <a:prstGeom prst="rect">
            <a:avLst/>
          </a:prstGeom>
        </p:spPr>
      </p:pic>
      <p:pic>
        <p:nvPicPr>
          <p:cNvPr id="6" name="Picture 5"/>
          <p:cNvPicPr>
            <a:picLocks noChangeAspect="1"/>
          </p:cNvPicPr>
          <p:nvPr/>
        </p:nvPicPr>
        <p:blipFill>
          <a:blip r:embed="rId5"/>
          <a:stretch>
            <a:fillRect/>
          </a:stretch>
        </p:blipFill>
        <p:spPr>
          <a:xfrm>
            <a:off x="4114800" y="3086100"/>
            <a:ext cx="914400" cy="685800"/>
          </a:xfrm>
          <a:prstGeom prst="rect">
            <a:avLst/>
          </a:prstGeom>
        </p:spPr>
      </p:pic>
      <p:pic>
        <p:nvPicPr>
          <p:cNvPr id="7" name="Picture 6"/>
          <p:cNvPicPr>
            <a:picLocks noChangeAspect="1"/>
          </p:cNvPicPr>
          <p:nvPr/>
        </p:nvPicPr>
        <p:blipFill>
          <a:blip r:embed="rId6"/>
          <a:stretch>
            <a:fillRect/>
          </a:stretch>
        </p:blipFill>
        <p:spPr>
          <a:xfrm>
            <a:off x="6303480" y="1283265"/>
            <a:ext cx="1731945" cy="1315401"/>
          </a:xfrm>
          <a:prstGeom prst="rect">
            <a:avLst/>
          </a:prstGeom>
        </p:spPr>
      </p:pic>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86179833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Obesity in the U.S (percentage)</a:t>
            </a:r>
            <a:endParaRPr lang="en-US" dirty="0"/>
          </a:p>
        </p:txBody>
      </p:sp>
      <p:sp>
        <p:nvSpPr>
          <p:cNvPr id="3" name="Content Placeholder 2"/>
          <p:cNvSpPr>
            <a:spLocks noGrp="1"/>
          </p:cNvSpPr>
          <p:nvPr>
            <p:ph idx="1"/>
          </p:nvPr>
        </p:nvSpPr>
        <p:spPr>
          <a:xfrm>
            <a:off x="822960" y="914400"/>
            <a:ext cx="7520940" cy="5249817"/>
          </a:xfrm>
        </p:spPr>
        <p:txBody>
          <a:bodyPr>
            <a:normAutofit/>
          </a:bodyPr>
          <a:lstStyle/>
          <a:p>
            <a:pPr marL="0" indent="0"/>
            <a:r>
              <a:rPr lang="en-US" dirty="0" smtClean="0"/>
              <a:t>         </a:t>
            </a:r>
            <a:r>
              <a:rPr lang="en-US" sz="2000" dirty="0" smtClean="0"/>
              <a:t>2011				2016</a:t>
            </a:r>
          </a:p>
          <a:p>
            <a:pPr>
              <a:buFont typeface="Arial"/>
              <a:buChar char="•"/>
            </a:pPr>
            <a:endParaRPr lang="en-US" dirty="0"/>
          </a:p>
          <a:p>
            <a:pPr>
              <a:buFont typeface="Arial"/>
              <a:buChar char="•"/>
            </a:pPr>
            <a:endParaRPr lang="en-US" dirty="0" smtClean="0"/>
          </a:p>
          <a:p>
            <a:pPr>
              <a:buFont typeface="Arial"/>
              <a:buChar char="•"/>
            </a:pPr>
            <a:endParaRPr lang="en-US" dirty="0"/>
          </a:p>
          <a:p>
            <a:pPr>
              <a:buFont typeface="Arial"/>
              <a:buChar char="•"/>
            </a:pPr>
            <a:endParaRPr lang="en-US" dirty="0" smtClean="0"/>
          </a:p>
          <a:p>
            <a:pPr>
              <a:buFont typeface="Arial"/>
              <a:buChar char="•"/>
            </a:pPr>
            <a:endParaRPr lang="en-US" dirty="0"/>
          </a:p>
          <a:p>
            <a:pPr>
              <a:buFont typeface="Arial"/>
              <a:buChar char="•"/>
            </a:pPr>
            <a:endParaRPr lang="en-US" dirty="0" smtClean="0"/>
          </a:p>
          <a:p>
            <a:pPr>
              <a:buFont typeface="Arial"/>
              <a:buChar char="•"/>
            </a:pPr>
            <a:endParaRPr lang="en-US" dirty="0"/>
          </a:p>
          <a:p>
            <a:pPr>
              <a:buFont typeface="Arial"/>
              <a:buChar char="•"/>
            </a:pPr>
            <a:endParaRPr lang="en-US" dirty="0" smtClean="0"/>
          </a:p>
          <a:p>
            <a:pPr>
              <a:buFont typeface="Arial"/>
              <a:buChar char="•"/>
            </a:pPr>
            <a:endParaRPr lang="en-US" dirty="0"/>
          </a:p>
          <a:p>
            <a:pPr>
              <a:buFont typeface="Arial"/>
              <a:buChar char="•"/>
            </a:pPr>
            <a:endParaRPr lang="en-US" dirty="0" smtClean="0"/>
          </a:p>
          <a:p>
            <a:r>
              <a:rPr lang="en-US" dirty="0" smtClean="0"/>
              <a:t>2011 Avg. -&gt; 63.1%					2016 Avg. -</a:t>
            </a:r>
            <a:r>
              <a:rPr lang="en-US" smtClean="0"/>
              <a:t>&gt; 65.2%</a:t>
            </a:r>
            <a:endParaRPr lang="en-US" dirty="0" smtClean="0"/>
          </a:p>
          <a:p>
            <a:endParaRPr lang="en-US" dirty="0" smtClean="0"/>
          </a:p>
        </p:txBody>
      </p:sp>
      <p:pic>
        <p:nvPicPr>
          <p:cNvPr id="8" name="Picture 7" descr="US png 2011.png"/>
          <p:cNvPicPr>
            <a:picLocks noChangeAspect="1"/>
          </p:cNvPicPr>
          <p:nvPr/>
        </p:nvPicPr>
        <p:blipFill>
          <a:blip r:embed="rId3"/>
          <a:stretch>
            <a:fillRect/>
          </a:stretch>
        </p:blipFill>
        <p:spPr>
          <a:xfrm>
            <a:off x="0" y="1297604"/>
            <a:ext cx="4473373" cy="2937469"/>
          </a:xfrm>
          <a:prstGeom prst="rect">
            <a:avLst/>
          </a:prstGeom>
        </p:spPr>
      </p:pic>
      <p:pic>
        <p:nvPicPr>
          <p:cNvPr id="9" name="Picture 8" descr="US png 2016.png"/>
          <p:cNvPicPr>
            <a:picLocks noChangeAspect="1"/>
          </p:cNvPicPr>
          <p:nvPr/>
        </p:nvPicPr>
        <p:blipFill>
          <a:blip r:embed="rId4"/>
          <a:stretch>
            <a:fillRect/>
          </a:stretch>
        </p:blipFill>
        <p:spPr>
          <a:xfrm>
            <a:off x="4775200" y="1297604"/>
            <a:ext cx="4371509" cy="2937469"/>
          </a:xfrm>
          <a:prstGeom prst="rect">
            <a:avLst/>
          </a:prstGeom>
        </p:spPr>
      </p:pic>
      <p:pic>
        <p:nvPicPr>
          <p:cNvPr id="10" name="Picture 9"/>
          <p:cNvPicPr>
            <a:picLocks noChangeAspect="1"/>
          </p:cNvPicPr>
          <p:nvPr/>
        </p:nvPicPr>
        <p:blipFill>
          <a:blip r:embed="rId5"/>
          <a:stretch>
            <a:fillRect/>
          </a:stretch>
        </p:blipFill>
        <p:spPr>
          <a:xfrm>
            <a:off x="2710944" y="4288079"/>
            <a:ext cx="3524858" cy="2545731"/>
          </a:xfrm>
          <a:prstGeom prst="rect">
            <a:avLst/>
          </a:prstGeom>
        </p:spPr>
      </p:pic>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360736663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Obesity in the </a:t>
            </a:r>
            <a:r>
              <a:rPr lang="en-US" dirty="0" smtClean="0"/>
              <a:t>U.S </a:t>
            </a:r>
            <a:r>
              <a:rPr lang="mr-IN" dirty="0" smtClean="0"/>
              <a:t>–</a:t>
            </a:r>
            <a:r>
              <a:rPr lang="en-US" dirty="0" smtClean="0"/>
              <a:t> SELECTED</a:t>
            </a:r>
            <a:endParaRPr lang="en-US" dirty="0"/>
          </a:p>
        </p:txBody>
      </p:sp>
      <p:pic>
        <p:nvPicPr>
          <p:cNvPr id="7" name="Picture 6"/>
          <p:cNvPicPr>
            <a:picLocks noChangeAspect="1"/>
          </p:cNvPicPr>
          <p:nvPr/>
        </p:nvPicPr>
        <p:blipFill>
          <a:blip r:embed="rId3"/>
          <a:stretch>
            <a:fillRect/>
          </a:stretch>
        </p:blipFill>
        <p:spPr>
          <a:xfrm>
            <a:off x="301109" y="1079142"/>
            <a:ext cx="5634115" cy="5403527"/>
          </a:xfrm>
          <a:prstGeom prst="rect">
            <a:avLst/>
          </a:prstGeom>
        </p:spPr>
      </p:pic>
      <p:pic>
        <p:nvPicPr>
          <p:cNvPr id="4" name="Picture 3"/>
          <p:cNvPicPr>
            <a:picLocks noChangeAspect="1"/>
          </p:cNvPicPr>
          <p:nvPr/>
        </p:nvPicPr>
        <p:blipFill>
          <a:blip r:embed="rId4"/>
          <a:stretch>
            <a:fillRect/>
          </a:stretch>
        </p:blipFill>
        <p:spPr>
          <a:xfrm>
            <a:off x="5935224" y="1514811"/>
            <a:ext cx="3069160" cy="4470022"/>
          </a:xfrm>
          <a:prstGeom prst="rect">
            <a:avLst/>
          </a:prstGeom>
        </p:spPr>
      </p:pic>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27926925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Dynamic graph: OBESITY </a:t>
            </a:r>
            <a:r>
              <a:rPr lang="en-US" dirty="0" err="1" smtClean="0"/>
              <a:t>vs</a:t>
            </a:r>
            <a:r>
              <a:rPr lang="en-US" dirty="0" smtClean="0"/>
              <a:t> </a:t>
            </a:r>
            <a:r>
              <a:rPr lang="mr-IN" dirty="0" smtClean="0"/>
              <a:t>…</a:t>
            </a:r>
            <a:endParaRPr lang="en-US" dirty="0"/>
          </a:p>
        </p:txBody>
      </p:sp>
      <p:pic>
        <p:nvPicPr>
          <p:cNvPr id="3" name="Picture 2"/>
          <p:cNvPicPr>
            <a:picLocks noChangeAspect="1"/>
          </p:cNvPicPr>
          <p:nvPr/>
        </p:nvPicPr>
        <p:blipFill>
          <a:blip r:embed="rId3"/>
          <a:stretch>
            <a:fillRect/>
          </a:stretch>
        </p:blipFill>
        <p:spPr>
          <a:xfrm>
            <a:off x="1468332" y="1349440"/>
            <a:ext cx="5899780" cy="5282548"/>
          </a:xfrm>
          <a:prstGeom prst="rect">
            <a:avLst/>
          </a:prstGeom>
        </p:spPr>
      </p:pic>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362495026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Best fit regression model</a:t>
            </a:r>
            <a:endParaRPr lang="en-US" dirty="0"/>
          </a:p>
        </p:txBody>
      </p:sp>
      <p:pic>
        <p:nvPicPr>
          <p:cNvPr id="5" name="Picture 4"/>
          <p:cNvPicPr>
            <a:picLocks noChangeAspect="1"/>
          </p:cNvPicPr>
          <p:nvPr/>
        </p:nvPicPr>
        <p:blipFill>
          <a:blip r:embed="rId3"/>
          <a:stretch>
            <a:fillRect/>
          </a:stretch>
        </p:blipFill>
        <p:spPr>
          <a:xfrm>
            <a:off x="880363" y="1124461"/>
            <a:ext cx="6776182" cy="5225539"/>
          </a:xfrm>
          <a:prstGeom prst="rect">
            <a:avLst/>
          </a:prstGeom>
        </p:spPr>
      </p:pic>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237755871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The end</a:t>
            </a:r>
            <a:endParaRPr lang="en-US" dirty="0"/>
          </a:p>
        </p:txBody>
      </p:sp>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422038862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Alternate Regression Analysis</a:t>
            </a:r>
            <a:endParaRPr lang="en-US" dirty="0"/>
          </a:p>
        </p:txBody>
      </p:sp>
      <p:pic>
        <p:nvPicPr>
          <p:cNvPr id="9" name="Picture 8"/>
          <p:cNvPicPr>
            <a:picLocks noChangeAspect="1"/>
          </p:cNvPicPr>
          <p:nvPr/>
        </p:nvPicPr>
        <p:blipFill>
          <a:blip r:embed="rId3"/>
          <a:stretch>
            <a:fillRect/>
          </a:stretch>
        </p:blipFill>
        <p:spPr>
          <a:xfrm>
            <a:off x="1104900" y="1111827"/>
            <a:ext cx="6921500" cy="5499100"/>
          </a:xfrm>
          <a:prstGeom prst="rect">
            <a:avLst/>
          </a:prstGeom>
        </p:spPr>
      </p:pic>
    </p:spTree>
    <p:extLst>
      <p:ext uri="{BB962C8B-B14F-4D97-AF65-F5344CB8AC3E}">
        <p14:creationId xmlns="" xmlns:a="http://schemas.openxmlformats.org/drawingml/2006/main" xmlns:r="http://schemas.openxmlformats.org/officeDocument/2006/relationships" xmlns:p="http://schemas.openxmlformats.org/presentationml/2006/main" xmlns:p14="http://schemas.microsoft.com/office/powerpoint/2010/main" xmlns:mv="urn:schemas-microsoft-com:mac:vml" xmlns:mc="http://schemas.openxmlformats.org/markup-compatibility/2006" val="84328555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Angles">
  <a:themeElements>
    <a:clrScheme name="Angle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Angles">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华文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Angles.thmx</Template>
  <TotalTime>2840</TotalTime>
  <Words>1123</Words>
  <Application>Microsoft Macintosh PowerPoint</Application>
  <PresentationFormat>On-screen Show (4:3)</PresentationFormat>
  <Paragraphs>86</Paragraphs>
  <Slides>9</Slides>
  <Notes>8</Notes>
  <HiddenSlides>0</HiddenSlides>
  <MMClips>0</MMClips>
  <ScaleCrop>false</ScaleCrop>
  <HeadingPairs>
    <vt:vector size="4" baseType="variant">
      <vt:variant>
        <vt:lpstr>Design Template</vt:lpstr>
      </vt:variant>
      <vt:variant>
        <vt:i4>1</vt:i4>
      </vt:variant>
      <vt:variant>
        <vt:lpstr>Slide Titles</vt:lpstr>
      </vt:variant>
      <vt:variant>
        <vt:i4>9</vt:i4>
      </vt:variant>
    </vt:vector>
  </HeadingPairs>
  <TitlesOfParts>
    <vt:vector size="10" baseType="lpstr">
      <vt:lpstr>Angles</vt:lpstr>
      <vt:lpstr>Obesity</vt:lpstr>
      <vt:lpstr>What is Obesity?</vt:lpstr>
      <vt:lpstr>Where did we start?</vt:lpstr>
      <vt:lpstr>Obesity in the U.S (percentage)</vt:lpstr>
      <vt:lpstr>Obesity in the U.S – SELECTED</vt:lpstr>
      <vt:lpstr>Dynamic graph: OBESITY vs …</vt:lpstr>
      <vt:lpstr>Best fit regression model</vt:lpstr>
      <vt:lpstr>The end</vt:lpstr>
      <vt:lpstr>Alternate Regression Analysis</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Obesity</dc:title>
  <dc:creator>user</dc:creator>
  <cp:lastModifiedBy>Lori Kim</cp:lastModifiedBy>
  <cp:revision>91</cp:revision>
  <dcterms:created xsi:type="dcterms:W3CDTF">2018-11-05T19:11:10Z</dcterms:created>
  <dcterms:modified xsi:type="dcterms:W3CDTF">2018-11-05T19:53:23Z</dcterms:modified>
</cp:coreProperties>
</file>