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r:id="rId1"/>
  </p:sldMasterIdLst>
  <p:notesMasterIdLst>
    <p:notesMasterId r:id="rId10"/>
  </p:notesMasterIdLst>
  <p:sldIdLst>
    <p:sldId id="256" r:id="rId2"/>
    <p:sldId id="257" r:id="rId3"/>
    <p:sldId id="260" r:id="rId4"/>
    <p:sldId id="258" r:id="rId5"/>
    <p:sldId id="259" r:id="rId6"/>
    <p:sldId id="261" r:id="rId7"/>
    <p:sldId id="264"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6907" autoAdjust="0"/>
    <p:restoredTop sz="68233" autoAdjust="0"/>
  </p:normalViewPr>
  <p:slideViewPr>
    <p:cSldViewPr snapToGrid="0" snapToObjects="1">
      <p:cViewPr>
        <p:scale>
          <a:sx n="100" d="100"/>
          <a:sy n="100" d="100"/>
        </p:scale>
        <p:origin x="-520" y="-8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EB64AA-AFC0-884F-99AD-18BCF95FE2B2}" type="datetimeFigureOut">
              <a:rPr lang="en-US" smtClean="0"/>
              <a:pPr/>
              <a:t>11/5/18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DC347B-7FAC-1B42-8207-C55C9726B358}"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3977623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Lori:  </a:t>
            </a:r>
            <a:r>
              <a:rPr lang="en-US" dirty="0" smtClean="0"/>
              <a:t>Hi everybody! We’re </a:t>
            </a:r>
            <a:r>
              <a:rPr lang="en-US" dirty="0" smtClean="0"/>
              <a:t>current</a:t>
            </a:r>
            <a:r>
              <a:rPr lang="en-US" baseline="0" dirty="0" smtClean="0"/>
              <a:t> students of the UCLA Intensive Data Science extension program and we wanted to display a little bit of what we learned, so far, from our program with this project.</a:t>
            </a:r>
          </a:p>
          <a:p>
            <a:r>
              <a:rPr lang="en-US" baseline="0" dirty="0" smtClean="0"/>
              <a:t>Lori:  My name is Lori Kim</a:t>
            </a:r>
          </a:p>
          <a:p>
            <a:r>
              <a:rPr lang="en-US" baseline="0" dirty="0" smtClean="0"/>
              <a:t>Cindy: And my name is Cindy So</a:t>
            </a:r>
          </a:p>
          <a:p>
            <a:endParaRPr lang="en-US" baseline="0" dirty="0" smtClean="0"/>
          </a:p>
          <a:p>
            <a:r>
              <a:rPr lang="en-US" baseline="0" dirty="0" smtClean="0"/>
              <a:t>Our project focuses on the question of obesity.</a:t>
            </a:r>
          </a:p>
        </p:txBody>
      </p:sp>
      <p:sp>
        <p:nvSpPr>
          <p:cNvPr id="4" name="Slide Number Placeholder 3"/>
          <p:cNvSpPr>
            <a:spLocks noGrp="1"/>
          </p:cNvSpPr>
          <p:nvPr>
            <p:ph type="sldNum" sz="quarter" idx="10"/>
          </p:nvPr>
        </p:nvSpPr>
        <p:spPr/>
        <p:txBody>
          <a:bodyPr/>
          <a:lstStyle/>
          <a:p>
            <a:fld id="{12DC347B-7FAC-1B42-8207-C55C9726B358}" type="slidenum">
              <a:rPr lang="en-US" smtClean="0"/>
              <a:pPr/>
              <a:t>1</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37390573"/>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Cindy: Now, what is obesity?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Well obesity is one of the classifications for weight measured by BMI. As you can see on the slide, the other classifications of weight: are underweight, normal, overweight, and extremely obese.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measurement for these classifications are based off of an individual’s BMI, which is calculated by the person’s weight in kg divided by the person’s squared height in meters.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a person would be classified as obese if their BMI is between 30 to 34.9</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 we decided to focus on obesity because we were questioning the trend of obesity; whether or not it’s growing in the US.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big question we asked ourselves is: is there a growing trend in obesity? And if it is, what are some of the factors causing this trend?</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BMI = body mass index = </a:t>
            </a:r>
            <a:r>
              <a:rPr lang="en-US" dirty="0" smtClean="0"/>
              <a:t>Calculation</a:t>
            </a:r>
            <a:r>
              <a:rPr lang="en-US" baseline="0" dirty="0" smtClean="0"/>
              <a:t> of weight and height</a:t>
            </a:r>
          </a:p>
          <a:p>
            <a:pPr marL="171450" indent="-171450">
              <a:buFontTx/>
              <a:buChar char="-"/>
            </a:pPr>
            <a:r>
              <a:rPr lang="en-US" baseline="0" dirty="0" smtClean="0"/>
              <a:t>We are concerned about the growing trend towards obesity</a:t>
            </a:r>
          </a:p>
          <a:p>
            <a:pPr marL="171450" indent="-171450">
              <a:buFontTx/>
              <a:buChar char="-"/>
            </a:pPr>
            <a:r>
              <a:rPr lang="en-US" baseline="0" dirty="0" smtClean="0"/>
              <a:t>Big question to ask: Why is the US growing more obese and what are its factors</a:t>
            </a:r>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2</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065789768"/>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None/>
            </a:pPr>
            <a:r>
              <a:rPr lang="en-US" sz="1800" dirty="0" smtClean="0"/>
              <a:t>Cindy: Some</a:t>
            </a:r>
            <a:r>
              <a:rPr lang="en-US" sz="1800" baseline="0" dirty="0" smtClean="0"/>
              <a:t> of the data points we decided</a:t>
            </a:r>
            <a:r>
              <a:rPr lang="en-US" sz="1800" baseline="0" dirty="0" smtClean="0"/>
              <a:t> to analyze was</a:t>
            </a:r>
            <a:r>
              <a:rPr lang="en-US" sz="1800" dirty="0" smtClean="0"/>
              <a:t> </a:t>
            </a:r>
            <a:r>
              <a:rPr lang="en-US" sz="1800" dirty="0" smtClean="0"/>
              <a:t>the</a:t>
            </a:r>
            <a:r>
              <a:rPr lang="en-US" sz="1800" baseline="0" dirty="0" smtClean="0"/>
              <a:t> </a:t>
            </a:r>
            <a:r>
              <a:rPr lang="en-US" sz="1800" dirty="0" smtClean="0"/>
              <a:t>percent</a:t>
            </a:r>
            <a:r>
              <a:rPr lang="en-US" sz="1800" baseline="0" dirty="0" smtClean="0"/>
              <a:t> population</a:t>
            </a:r>
            <a:r>
              <a:rPr lang="en-US" sz="1800" dirty="0" smtClean="0"/>
              <a:t> of people in poverty</a:t>
            </a:r>
            <a:r>
              <a:rPr lang="en-US" sz="1800" baseline="0" dirty="0" smtClean="0"/>
              <a:t>, people </a:t>
            </a:r>
            <a:r>
              <a:rPr lang="en-US" sz="1800" baseline="0" dirty="0" smtClean="0"/>
              <a:t>who were inactive,</a:t>
            </a:r>
            <a:r>
              <a:rPr lang="en-US" sz="1800" baseline="0" dirty="0" smtClean="0"/>
              <a:t> people who </a:t>
            </a:r>
            <a:r>
              <a:rPr lang="en-US" sz="1800" baseline="0" dirty="0" smtClean="0"/>
              <a:t>had diabetes, and</a:t>
            </a:r>
            <a:r>
              <a:rPr lang="en-US" sz="1800" baseline="0" dirty="0" smtClean="0"/>
              <a:t> people who </a:t>
            </a:r>
            <a:r>
              <a:rPr lang="en-US" sz="1800" baseline="0" dirty="0" smtClean="0"/>
              <a:t>exercised 300 minutes a week by state from 2011-</a:t>
            </a:r>
            <a:r>
              <a:rPr lang="en-US" sz="1800" baseline="0" dirty="0" smtClean="0"/>
              <a:t>2016, and, we </a:t>
            </a:r>
            <a:r>
              <a:rPr lang="en-US" sz="1800" baseline="0" dirty="0" smtClean="0"/>
              <a:t>also analyzed the average educational attainment of adults, and the growth of fast food chains by state between the years 2011-</a:t>
            </a:r>
            <a:r>
              <a:rPr lang="en-US" sz="1800" baseline="0" dirty="0" smtClean="0"/>
              <a:t>2016 to find a correlation with the growth of obesity . </a:t>
            </a:r>
            <a:r>
              <a:rPr lang="en-US" sz="1800" baseline="0" dirty="0" smtClean="0"/>
              <a:t>The sources for these data points came from the CDC, the United States Census Bureau, and the USDA data libraries. Also, we used the language of R to analyze and present our findings.</a:t>
            </a:r>
            <a:endParaRPr lang="en-US" sz="1800" dirty="0" smtClean="0"/>
          </a:p>
          <a:p>
            <a:pPr>
              <a:buFont typeface="Arial"/>
              <a:buNone/>
            </a:pPr>
            <a:endParaRPr lang="en-US" sz="1800" dirty="0" smtClean="0"/>
          </a:p>
          <a:p>
            <a:pPr>
              <a:buFont typeface="Arial"/>
              <a:buNone/>
            </a:pPr>
            <a:r>
              <a:rPr lang="en-US" sz="1800" dirty="0" smtClean="0"/>
              <a:t>- CDC Data Values:</a:t>
            </a:r>
          </a:p>
          <a:p>
            <a:pPr lvl="2">
              <a:buFont typeface="Arial"/>
              <a:buChar char="•"/>
            </a:pPr>
            <a:r>
              <a:rPr lang="en-US" dirty="0" smtClean="0"/>
              <a:t> Obesity</a:t>
            </a:r>
          </a:p>
          <a:p>
            <a:pPr lvl="2">
              <a:buFont typeface="Arial"/>
              <a:buChar char="•"/>
            </a:pPr>
            <a:r>
              <a:rPr lang="en-US" dirty="0" smtClean="0"/>
              <a:t> Inactivity</a:t>
            </a:r>
          </a:p>
          <a:p>
            <a:pPr lvl="2">
              <a:buFont typeface="Arial"/>
              <a:buChar char="•"/>
            </a:pPr>
            <a:r>
              <a:rPr lang="en-US" dirty="0" smtClean="0"/>
              <a:t> Poverty </a:t>
            </a:r>
          </a:p>
          <a:p>
            <a:pPr lvl="2">
              <a:buFont typeface="Arial"/>
              <a:buChar char="•"/>
            </a:pPr>
            <a:r>
              <a:rPr lang="en-US" dirty="0" smtClean="0"/>
              <a:t> Diabetes</a:t>
            </a:r>
          </a:p>
          <a:p>
            <a:pPr>
              <a:buFont typeface="Arial"/>
              <a:buNone/>
            </a:pPr>
            <a:r>
              <a:rPr lang="en-US" sz="1800" dirty="0" smtClean="0"/>
              <a:t> - American Fact Finder Data Values:</a:t>
            </a:r>
          </a:p>
          <a:p>
            <a:pPr lvl="2">
              <a:buFont typeface="Arial"/>
              <a:buChar char="•"/>
            </a:pPr>
            <a:r>
              <a:rPr lang="en-US" dirty="0" smtClean="0"/>
              <a:t> Population</a:t>
            </a:r>
          </a:p>
          <a:p>
            <a:pPr lvl="2">
              <a:buFont typeface="Arial"/>
              <a:buChar char="•"/>
            </a:pPr>
            <a:r>
              <a:rPr lang="en-US" dirty="0" smtClean="0"/>
              <a:t> Education level</a:t>
            </a:r>
          </a:p>
          <a:p>
            <a:pPr marL="1085850" lvl="2" indent="-171450">
              <a:buFont typeface="Wingdings" charset="0"/>
              <a:buChar char="à"/>
            </a:pPr>
            <a:r>
              <a:rPr lang="en-US" dirty="0" smtClean="0">
                <a:sym typeface="Wingdings"/>
              </a:rPr>
              <a:t>CHCI (calculated)</a:t>
            </a:r>
          </a:p>
          <a:p>
            <a:pPr marL="171450" lvl="0" indent="-171450">
              <a:buFontTx/>
              <a:buChar char="-"/>
            </a:pPr>
            <a:r>
              <a:rPr lang="en-US" dirty="0" smtClean="0">
                <a:sym typeface="Wingdings"/>
              </a:rPr>
              <a:t>USDA data</a:t>
            </a:r>
          </a:p>
          <a:p>
            <a:pPr marL="1085850" lvl="2" indent="-171450">
              <a:buFontTx/>
              <a:buChar char="-"/>
            </a:pPr>
            <a:r>
              <a:rPr lang="en-US" dirty="0" smtClean="0">
                <a:sym typeface="Wingdings"/>
              </a:rPr>
              <a:t>Fast food</a:t>
            </a:r>
            <a:endParaRPr lang="en-US" dirty="0" smtClean="0"/>
          </a:p>
          <a:p>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3</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283793742"/>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Lori: What we found was that</a:t>
            </a:r>
            <a:r>
              <a:rPr lang="en-US" baseline="0" dirty="0" smtClean="0"/>
              <a:t> there’s</a:t>
            </a:r>
            <a:r>
              <a:rPr lang="en-US" dirty="0" smtClean="0"/>
              <a:t> a subtle increase in the percent population of people who are obese from the year 2011 to 2016. </a:t>
            </a:r>
            <a:r>
              <a:rPr lang="en-US" baseline="0" dirty="0" smtClean="0"/>
              <a:t>For example, the min and max value</a:t>
            </a:r>
            <a:r>
              <a:rPr lang="en-US" baseline="0" dirty="0" smtClean="0"/>
              <a:t> increases </a:t>
            </a:r>
            <a:r>
              <a:rPr lang="en-US" baseline="0" dirty="0" smtClean="0"/>
              <a:t>by 2%. (show the maps) </a:t>
            </a:r>
            <a:r>
              <a:rPr lang="en-US" baseline="0" dirty="0" smtClean="0"/>
              <a:t>Now if you look here, </a:t>
            </a:r>
            <a:r>
              <a:rPr lang="en-US" baseline="0" dirty="0" smtClean="0"/>
              <a:t>although the colors don’t show a great variance, you can see more </a:t>
            </a:r>
            <a:r>
              <a:rPr lang="en-US" baseline="0" dirty="0" smtClean="0"/>
              <a:t>specifically </a:t>
            </a:r>
            <a:r>
              <a:rPr lang="en-US" baseline="0" dirty="0" smtClean="0"/>
              <a:t>that there are increases in </a:t>
            </a:r>
            <a:r>
              <a:rPr lang="en-US" baseline="0" dirty="0" smtClean="0"/>
              <a:t>the individual states. For example, you see here that the states Arkansas, North Dakota, and Nebraska increase, as such. And even though Colorado is the state that holds the minimum percent population of obesity in the US our data show, there is still, an increase of 2%. </a:t>
            </a:r>
            <a:endParaRPr lang="en-US" dirty="0" smtClean="0"/>
          </a:p>
          <a:p>
            <a:endParaRPr lang="en-US" dirty="0" smtClean="0"/>
          </a:p>
          <a:p>
            <a:r>
              <a:rPr lang="en-US" dirty="0" smtClean="0"/>
              <a:t>Very slight shift increase in obesity from</a:t>
            </a:r>
            <a:r>
              <a:rPr lang="en-US" baseline="0" dirty="0" smtClean="0"/>
              <a:t> 2011 to 2016 </a:t>
            </a:r>
            <a:r>
              <a:rPr lang="en-US" dirty="0" smtClean="0"/>
              <a:t>about 1-2 %</a:t>
            </a:r>
          </a:p>
          <a:p>
            <a:r>
              <a:rPr lang="en-US" dirty="0" smtClean="0"/>
              <a:t>Min value for 2011 is 55.85 and in</a:t>
            </a:r>
            <a:r>
              <a:rPr lang="en-US" baseline="0" dirty="0" smtClean="0"/>
              <a:t> 2016 it’s 57.95</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Max value for 2011 is 69.1% and in</a:t>
            </a:r>
            <a:r>
              <a:rPr lang="en-US" baseline="0" dirty="0" smtClean="0"/>
              <a:t> 2016 it’s 71.6%</a:t>
            </a:r>
            <a:endParaRPr lang="en-US" dirty="0" smtClean="0"/>
          </a:p>
          <a:p>
            <a:r>
              <a:rPr lang="en-US" dirty="0" smtClean="0"/>
              <a:t>Point out</a:t>
            </a:r>
            <a:r>
              <a:rPr lang="en-US" baseline="0" dirty="0" smtClean="0"/>
              <a:t> some states: Florida, Maine, California dropped.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Point out</a:t>
            </a:r>
            <a:r>
              <a:rPr lang="en-US" baseline="0" dirty="0" smtClean="0"/>
              <a:t> some states: North Dakota, South Dakota, Nebraska increased.</a:t>
            </a:r>
          </a:p>
          <a:p>
            <a:endParaRPr lang="en-US" dirty="0" smtClean="0"/>
          </a:p>
          <a:p>
            <a:r>
              <a:rPr lang="en-US" dirty="0" smtClean="0"/>
              <a:t>&lt; Demo of US map in</a:t>
            </a:r>
            <a:r>
              <a:rPr lang="en-US" baseline="0" dirty="0" smtClean="0"/>
              <a:t> 2016 &gt;</a:t>
            </a:r>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4</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185656782"/>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Cindy:</a:t>
            </a:r>
            <a:r>
              <a:rPr lang="en-US" dirty="0" smtClean="0"/>
              <a:t> Also, here</a:t>
            </a:r>
            <a:r>
              <a:rPr lang="en-US" dirty="0" smtClean="0"/>
              <a:t>,</a:t>
            </a:r>
            <a:r>
              <a:rPr lang="en-US" baseline="0" dirty="0" smtClean="0"/>
              <a:t> we have</a:t>
            </a:r>
            <a:r>
              <a:rPr lang="en-US" baseline="0" dirty="0" smtClean="0"/>
              <a:t> our </a:t>
            </a:r>
            <a:r>
              <a:rPr lang="en-US" baseline="0" dirty="0" smtClean="0"/>
              <a:t>line </a:t>
            </a:r>
            <a:r>
              <a:rPr lang="en-US" dirty="0" smtClean="0"/>
              <a:t>graph with its data table</a:t>
            </a:r>
            <a:r>
              <a:rPr lang="en-US" baseline="0" dirty="0" smtClean="0"/>
              <a:t> of the highest ranked states</a:t>
            </a:r>
            <a:r>
              <a:rPr lang="en-US" baseline="0" dirty="0" smtClean="0"/>
              <a:t> with </a:t>
            </a:r>
            <a:r>
              <a:rPr lang="en-US" baseline="0" dirty="0" smtClean="0"/>
              <a:t>percent population of obesity, which are Arizona, Arkansas, Mississippi, North Dakota, South Carolina, and West Virginia, and the lowest ranked state for percent population of obesity, which </a:t>
            </a:r>
            <a:r>
              <a:rPr lang="en-US" baseline="0" dirty="0" smtClean="0"/>
              <a:t>is Colorado.</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2DC347B-7FAC-1B42-8207-C55C9726B358}" type="slidenum">
              <a:rPr lang="en-US" smtClean="0"/>
              <a:pPr/>
              <a:t>5</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710841644"/>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Lori:</a:t>
            </a:r>
            <a:r>
              <a:rPr lang="en-US" baseline="0" dirty="0" smtClean="0"/>
              <a:t> We also </a:t>
            </a:r>
            <a:r>
              <a:rPr lang="en-US" baseline="0" dirty="0" smtClean="0"/>
              <a:t>used </a:t>
            </a:r>
            <a:r>
              <a:rPr lang="en-US" dirty="0" smtClean="0"/>
              <a:t>a dynamic graph to show the correlation of the different features against obesity</a:t>
            </a:r>
            <a:r>
              <a:rPr lang="en-US" baseline="0" dirty="0" smtClean="0"/>
              <a:t> over </a:t>
            </a:r>
            <a:r>
              <a:rPr lang="en-US" baseline="0" dirty="0" smtClean="0"/>
              <a:t>these years. </a:t>
            </a:r>
            <a:r>
              <a:rPr lang="en-US" baseline="0" dirty="0" smtClean="0"/>
              <a:t>The best correlated variable we found using this graph was educational attainment against obesity. But the best display using this graph was</a:t>
            </a:r>
            <a:r>
              <a:rPr lang="en-US" baseline="0" dirty="0" smtClean="0"/>
              <a:t> diabetes </a:t>
            </a:r>
            <a:r>
              <a:rPr lang="en-US" baseline="0" dirty="0" smtClean="0"/>
              <a:t>vs. obesity and here it is….</a:t>
            </a:r>
            <a:r>
              <a:rPr lang="en-US" dirty="0" smtClean="0"/>
              <a:t>  </a:t>
            </a:r>
          </a:p>
          <a:p>
            <a:endParaRPr lang="en-US" dirty="0" smtClean="0"/>
          </a:p>
          <a:p>
            <a:r>
              <a:rPr lang="en-US" dirty="0" smtClean="0"/>
              <a:t>&lt; Demo of Dynamic Graph&gt;</a:t>
            </a:r>
          </a:p>
          <a:p>
            <a:endParaRPr lang="en-US" dirty="0" smtClean="0"/>
          </a:p>
          <a:p>
            <a:endParaRPr lang="en-US" dirty="0" smtClean="0"/>
          </a:p>
          <a:p>
            <a:r>
              <a:rPr lang="en-US" dirty="0" smtClean="0"/>
              <a:t>Talking</a:t>
            </a:r>
            <a:r>
              <a:rPr lang="en-US" baseline="0" dirty="0" smtClean="0"/>
              <a:t> points (NOT planning to run)</a:t>
            </a:r>
            <a:r>
              <a:rPr lang="en-US" dirty="0" smtClean="0"/>
              <a:t>:</a:t>
            </a:r>
          </a:p>
          <a:p>
            <a:r>
              <a:rPr lang="en-US" dirty="0" smtClean="0"/>
              <a:t>-</a:t>
            </a:r>
            <a:r>
              <a:rPr lang="en-US" baseline="0" dirty="0" smtClean="0"/>
              <a:t> </a:t>
            </a:r>
            <a:r>
              <a:rPr lang="en-US" dirty="0" smtClean="0"/>
              <a:t>Obesity </a:t>
            </a:r>
            <a:r>
              <a:rPr lang="en-US" dirty="0" err="1" smtClean="0"/>
              <a:t>vs</a:t>
            </a:r>
            <a:r>
              <a:rPr lang="en-US" dirty="0" smtClean="0"/>
              <a:t> CHCI</a:t>
            </a:r>
            <a:r>
              <a:rPr lang="en-US" baseline="0" dirty="0" smtClean="0"/>
              <a:t> </a:t>
            </a:r>
          </a:p>
          <a:p>
            <a:endParaRPr lang="en-US" baseline="0" dirty="0" smtClean="0"/>
          </a:p>
          <a:p>
            <a:endParaRPr lang="en-US" baseline="0" dirty="0" smtClean="0"/>
          </a:p>
          <a:p>
            <a:r>
              <a:rPr lang="en-US" baseline="0" dirty="0" smtClean="0"/>
              <a:t>Dynamic (Play and explanation): </a:t>
            </a:r>
          </a:p>
          <a:p>
            <a:r>
              <a:rPr lang="en-US" baseline="0" dirty="0" smtClean="0"/>
              <a:t>- Obesity </a:t>
            </a:r>
            <a:r>
              <a:rPr lang="en-US" baseline="0" dirty="0" err="1" smtClean="0"/>
              <a:t>vs</a:t>
            </a:r>
            <a:r>
              <a:rPr lang="en-US" baseline="0" dirty="0" smtClean="0"/>
              <a:t> Diabetes (Alabama + Mississippi)</a:t>
            </a:r>
          </a:p>
        </p:txBody>
      </p:sp>
      <p:sp>
        <p:nvSpPr>
          <p:cNvPr id="4" name="Slide Number Placeholder 3"/>
          <p:cNvSpPr>
            <a:spLocks noGrp="1"/>
          </p:cNvSpPr>
          <p:nvPr>
            <p:ph type="sldNum" sz="quarter" idx="10"/>
          </p:nvPr>
        </p:nvSpPr>
        <p:spPr/>
        <p:txBody>
          <a:bodyPr/>
          <a:lstStyle/>
          <a:p>
            <a:fld id="{12DC347B-7FAC-1B42-8207-C55C9726B358}" type="slidenum">
              <a:rPr lang="en-US" smtClean="0"/>
              <a:pPr/>
              <a:t>6</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25087898"/>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Cindy: Finally</a:t>
            </a:r>
            <a:r>
              <a:rPr lang="en-US" dirty="0" smtClean="0"/>
              <a:t>, we tested a couple</a:t>
            </a:r>
            <a:r>
              <a:rPr lang="en-US" baseline="0" dirty="0" smtClean="0"/>
              <a:t> different models, but</a:t>
            </a:r>
            <a:r>
              <a:rPr lang="en-US" dirty="0" smtClean="0"/>
              <a:t> </a:t>
            </a:r>
            <a:r>
              <a:rPr lang="en-US" dirty="0" smtClean="0"/>
              <a:t>this</a:t>
            </a:r>
            <a:r>
              <a:rPr lang="en-US" baseline="0" dirty="0" smtClean="0"/>
              <a:t> came out to be the </a:t>
            </a:r>
            <a:r>
              <a:rPr lang="en-US" baseline="0" dirty="0" smtClean="0"/>
              <a:t>best </a:t>
            </a:r>
            <a:r>
              <a:rPr lang="en-US" baseline="0" dirty="0" smtClean="0"/>
              <a:t>fitted model, which was a linear regression with obesity as our </a:t>
            </a:r>
            <a:r>
              <a:rPr lang="en-US" baseline="0" dirty="0" smtClean="0"/>
              <a:t>response and inactivity, poverty, and </a:t>
            </a:r>
            <a:r>
              <a:rPr lang="en-US" baseline="0" dirty="0" err="1" smtClean="0"/>
              <a:t>chci</a:t>
            </a:r>
            <a:r>
              <a:rPr lang="en-US" baseline="0" dirty="0" smtClean="0"/>
              <a:t> as </a:t>
            </a:r>
            <a:r>
              <a:rPr lang="en-US" baseline="0" dirty="0" smtClean="0"/>
              <a:t>our independent variables.</a:t>
            </a:r>
            <a:r>
              <a:rPr lang="en-US" baseline="0" dirty="0" smtClean="0"/>
              <a:t> We </a:t>
            </a:r>
            <a:r>
              <a:rPr lang="en-US" baseline="0" dirty="0" smtClean="0"/>
              <a:t>can see here that inactivity is highly statistically significant with a </a:t>
            </a:r>
            <a:r>
              <a:rPr lang="en-US" baseline="0" dirty="0" err="1" smtClean="0"/>
              <a:t>t</a:t>
            </a:r>
            <a:r>
              <a:rPr lang="en-US" baseline="0" dirty="0" smtClean="0"/>
              <a:t>-value of 6.669 </a:t>
            </a:r>
            <a:r>
              <a:rPr lang="en-US" baseline="0" dirty="0" smtClean="0"/>
              <a:t>and it </a:t>
            </a:r>
            <a:r>
              <a:rPr lang="en-US" baseline="0" dirty="0" smtClean="0"/>
              <a:t>has a positive coefficient of 0.33. In other words this means inactivity has a positive impact on obesity which makes sense because if people are inactive then that means they aren’t burning a lot of calories which leads them to gaining weight. Also, if you look at </a:t>
            </a:r>
            <a:r>
              <a:rPr lang="en-US" baseline="0" dirty="0" err="1" smtClean="0"/>
              <a:t>chchi</a:t>
            </a:r>
            <a:r>
              <a:rPr lang="en-US" baseline="0" dirty="0" smtClean="0"/>
              <a:t>, this </a:t>
            </a:r>
            <a:r>
              <a:rPr lang="en-US" baseline="0" dirty="0" smtClean="0"/>
              <a:t>is a </a:t>
            </a:r>
            <a:r>
              <a:rPr lang="en-US" baseline="0" dirty="0" smtClean="0"/>
              <a:t>very statistically significant variable that has a </a:t>
            </a:r>
            <a:r>
              <a:rPr lang="en-US" baseline="0" dirty="0" err="1" smtClean="0"/>
              <a:t>t</a:t>
            </a:r>
            <a:r>
              <a:rPr lang="en-US" baseline="0" dirty="0" smtClean="0"/>
              <a:t>-value of 6.22 and has a negative coefficient of 0.37 which means that educational attainment has a negative impact on obesity.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 overall, we found that inactivity and educational attainment (</a:t>
            </a:r>
            <a:r>
              <a:rPr lang="en-US" baseline="0" dirty="0" err="1" smtClean="0"/>
              <a:t>chci</a:t>
            </a:r>
            <a:r>
              <a:rPr lang="en-US" baseline="0" dirty="0" smtClean="0"/>
              <a:t>) are strongly statistically significant in affecting obesity in the US.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These </a:t>
            </a:r>
            <a:r>
              <a:rPr lang="en-US" baseline="0" dirty="0" smtClean="0"/>
              <a:t>were the findings that we found utilizing our program’s material, the R language, and from the government data libraries</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Thank you vey much! </a:t>
            </a:r>
            <a:endParaRPr lang="en-US" dirty="0" smtClean="0"/>
          </a:p>
          <a:p>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November 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November 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November 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November 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November 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November 5,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November 5,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November 5,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November 5,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November 5, 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November 5,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November 5, 2018</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Obesity</a:t>
            </a:r>
            <a:endParaRPr lang="en-US" dirty="0"/>
          </a:p>
        </p:txBody>
      </p:sp>
      <p:sp>
        <p:nvSpPr>
          <p:cNvPr id="3" name="Subtitle 2"/>
          <p:cNvSpPr>
            <a:spLocks noGrp="1"/>
          </p:cNvSpPr>
          <p:nvPr>
            <p:ph type="subTitle" idx="1"/>
          </p:nvPr>
        </p:nvSpPr>
        <p:spPr/>
        <p:txBody>
          <a:bodyPr/>
          <a:lstStyle/>
          <a:p>
            <a:r>
              <a:rPr lang="en-US" dirty="0" smtClean="0"/>
              <a:t>Lori Kim &amp; Cindy So</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80185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Obesity?</a:t>
            </a:r>
            <a:endParaRPr lang="en-US" dirty="0"/>
          </a:p>
        </p:txBody>
      </p:sp>
      <p:pic>
        <p:nvPicPr>
          <p:cNvPr id="12" name="Picture 11"/>
          <p:cNvPicPr>
            <a:picLocks noChangeAspect="1"/>
          </p:cNvPicPr>
          <p:nvPr/>
        </p:nvPicPr>
        <p:blipFill>
          <a:blip r:embed="rId3"/>
          <a:stretch>
            <a:fillRect/>
          </a:stretch>
        </p:blipFill>
        <p:spPr>
          <a:xfrm>
            <a:off x="1281183" y="1360714"/>
            <a:ext cx="6629102" cy="4408714"/>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745450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we start?</a:t>
            </a:r>
            <a:endParaRPr lang="en-US" dirty="0"/>
          </a:p>
        </p:txBody>
      </p:sp>
      <p:pic>
        <p:nvPicPr>
          <p:cNvPr id="4" name="Picture 3"/>
          <p:cNvPicPr>
            <a:picLocks noChangeAspect="1"/>
          </p:cNvPicPr>
          <p:nvPr/>
        </p:nvPicPr>
        <p:blipFill>
          <a:blip r:embed="rId3"/>
          <a:stretch>
            <a:fillRect/>
          </a:stretch>
        </p:blipFill>
        <p:spPr>
          <a:xfrm>
            <a:off x="1857511" y="3344334"/>
            <a:ext cx="6872316" cy="1042012"/>
          </a:xfrm>
          <a:prstGeom prst="rect">
            <a:avLst/>
          </a:prstGeom>
        </p:spPr>
      </p:pic>
      <p:pic>
        <p:nvPicPr>
          <p:cNvPr id="5" name="Picture 4"/>
          <p:cNvPicPr>
            <a:picLocks noChangeAspect="1"/>
          </p:cNvPicPr>
          <p:nvPr/>
        </p:nvPicPr>
        <p:blipFill>
          <a:blip r:embed="rId4"/>
          <a:stretch>
            <a:fillRect/>
          </a:stretch>
        </p:blipFill>
        <p:spPr>
          <a:xfrm>
            <a:off x="822960" y="1416079"/>
            <a:ext cx="2364758" cy="1494395"/>
          </a:xfrm>
          <a:prstGeom prst="rect">
            <a:avLst/>
          </a:prstGeom>
        </p:spPr>
      </p:pic>
      <p:pic>
        <p:nvPicPr>
          <p:cNvPr id="3" name="Picture 2"/>
          <p:cNvPicPr>
            <a:picLocks noChangeAspect="1"/>
          </p:cNvPicPr>
          <p:nvPr/>
        </p:nvPicPr>
        <p:blipFill>
          <a:blip r:embed="rId5"/>
          <a:stretch>
            <a:fillRect/>
          </a:stretch>
        </p:blipFill>
        <p:spPr>
          <a:xfrm>
            <a:off x="4114800" y="3086100"/>
            <a:ext cx="914400" cy="685800"/>
          </a:xfrm>
          <a:prstGeom prst="rect">
            <a:avLst/>
          </a:prstGeom>
        </p:spPr>
      </p:pic>
      <p:pic>
        <p:nvPicPr>
          <p:cNvPr id="6" name="Picture 5"/>
          <p:cNvPicPr>
            <a:picLocks noChangeAspect="1"/>
          </p:cNvPicPr>
          <p:nvPr/>
        </p:nvPicPr>
        <p:blipFill>
          <a:blip r:embed="rId5"/>
          <a:stretch>
            <a:fillRect/>
          </a:stretch>
        </p:blipFill>
        <p:spPr>
          <a:xfrm>
            <a:off x="4114800" y="3086100"/>
            <a:ext cx="914400" cy="685800"/>
          </a:xfrm>
          <a:prstGeom prst="rect">
            <a:avLst/>
          </a:prstGeom>
        </p:spPr>
      </p:pic>
      <p:pic>
        <p:nvPicPr>
          <p:cNvPr id="7" name="Picture 6"/>
          <p:cNvPicPr>
            <a:picLocks noChangeAspect="1"/>
          </p:cNvPicPr>
          <p:nvPr/>
        </p:nvPicPr>
        <p:blipFill>
          <a:blip r:embed="rId6"/>
          <a:stretch>
            <a:fillRect/>
          </a:stretch>
        </p:blipFill>
        <p:spPr>
          <a:xfrm>
            <a:off x="6303480" y="1283265"/>
            <a:ext cx="1731945" cy="1315401"/>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861798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2710944" y="4304791"/>
            <a:ext cx="3524858" cy="2545731"/>
          </a:xfrm>
          <a:prstGeom prst="rect">
            <a:avLst/>
          </a:prstGeom>
        </p:spPr>
      </p:pic>
      <p:pic>
        <p:nvPicPr>
          <p:cNvPr id="17" name="Picture 16" descr="Screen Shot 2018-11-05 at 2.38.36 PM.png"/>
          <p:cNvPicPr>
            <a:picLocks noChangeAspect="1"/>
          </p:cNvPicPr>
          <p:nvPr/>
        </p:nvPicPr>
        <p:blipFill>
          <a:blip r:embed="rId4"/>
          <a:stretch>
            <a:fillRect/>
          </a:stretch>
        </p:blipFill>
        <p:spPr>
          <a:xfrm>
            <a:off x="183799" y="1305391"/>
            <a:ext cx="3960033" cy="3182767"/>
          </a:xfrm>
          <a:prstGeom prst="rect">
            <a:avLst/>
          </a:prstGeom>
        </p:spPr>
      </p:pic>
      <p:pic>
        <p:nvPicPr>
          <p:cNvPr id="15" name="Picture 14" descr="Screen Shot 2018-11-05 at 2.39.09 PM.png"/>
          <p:cNvPicPr>
            <a:picLocks noChangeAspect="1"/>
          </p:cNvPicPr>
          <p:nvPr/>
        </p:nvPicPr>
        <p:blipFill>
          <a:blip r:embed="rId5"/>
          <a:stretch>
            <a:fillRect/>
          </a:stretch>
        </p:blipFill>
        <p:spPr>
          <a:xfrm>
            <a:off x="5011320" y="1305392"/>
            <a:ext cx="3968300" cy="3182766"/>
          </a:xfrm>
          <a:prstGeom prst="rect">
            <a:avLst/>
          </a:prstGeom>
        </p:spPr>
      </p:pic>
      <p:sp>
        <p:nvSpPr>
          <p:cNvPr id="2" name="Title 1"/>
          <p:cNvSpPr>
            <a:spLocks noGrp="1"/>
          </p:cNvSpPr>
          <p:nvPr>
            <p:ph type="title"/>
          </p:nvPr>
        </p:nvSpPr>
        <p:spPr/>
        <p:txBody>
          <a:bodyPr/>
          <a:lstStyle/>
          <a:p>
            <a:r>
              <a:rPr lang="en-US" dirty="0" smtClean="0"/>
              <a:t>Obesity in the U.S (percentage)</a:t>
            </a:r>
            <a:endParaRPr lang="en-US" dirty="0"/>
          </a:p>
        </p:txBody>
      </p:sp>
      <p:sp>
        <p:nvSpPr>
          <p:cNvPr id="3" name="Content Placeholder 2"/>
          <p:cNvSpPr>
            <a:spLocks noGrp="1"/>
          </p:cNvSpPr>
          <p:nvPr>
            <p:ph idx="1"/>
          </p:nvPr>
        </p:nvSpPr>
        <p:spPr>
          <a:xfrm>
            <a:off x="822960" y="914400"/>
            <a:ext cx="7520940" cy="5249817"/>
          </a:xfrm>
        </p:spPr>
        <p:txBody>
          <a:bodyPr>
            <a:normAutofit/>
          </a:bodyPr>
          <a:lstStyle/>
          <a:p>
            <a:pPr marL="0" indent="0"/>
            <a:r>
              <a:rPr lang="en-US" dirty="0" smtClean="0"/>
              <a:t>         </a:t>
            </a:r>
            <a:r>
              <a:rPr lang="en-US" sz="2000" dirty="0" smtClean="0"/>
              <a:t>2011				2016</a:t>
            </a:r>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r>
              <a:rPr lang="en-US" dirty="0" smtClean="0"/>
              <a:t>2011 Avg. -&gt; 63.1%					2016 Avg. -&gt; 65.2%</a:t>
            </a:r>
          </a:p>
          <a:p>
            <a:endParaRPr lang="en-US" dirty="0" smtClean="0"/>
          </a:p>
        </p:txBody>
      </p:sp>
      <p:sp>
        <p:nvSpPr>
          <p:cNvPr id="18" name="TextBox 17"/>
          <p:cNvSpPr txBox="1"/>
          <p:nvPr/>
        </p:nvSpPr>
        <p:spPr>
          <a:xfrm>
            <a:off x="1371600" y="2222500"/>
            <a:ext cx="609600" cy="276999"/>
          </a:xfrm>
          <a:prstGeom prst="rect">
            <a:avLst/>
          </a:prstGeom>
          <a:noFill/>
        </p:spPr>
        <p:txBody>
          <a:bodyPr wrap="square" rtlCol="0">
            <a:spAutoFit/>
          </a:bodyPr>
          <a:lstStyle/>
          <a:p>
            <a:r>
              <a:rPr lang="en-US" sz="1200" b="1" dirty="0" smtClean="0"/>
              <a:t>CO</a:t>
            </a:r>
            <a:endParaRPr lang="en-US" sz="1200" b="1" dirty="0"/>
          </a:p>
        </p:txBody>
      </p:sp>
      <p:sp>
        <p:nvSpPr>
          <p:cNvPr id="19" name="TextBox 18"/>
          <p:cNvSpPr txBox="1"/>
          <p:nvPr/>
        </p:nvSpPr>
        <p:spPr>
          <a:xfrm>
            <a:off x="6235802" y="2222500"/>
            <a:ext cx="609600" cy="276999"/>
          </a:xfrm>
          <a:prstGeom prst="rect">
            <a:avLst/>
          </a:prstGeom>
          <a:noFill/>
        </p:spPr>
        <p:txBody>
          <a:bodyPr wrap="square" rtlCol="0">
            <a:spAutoFit/>
          </a:bodyPr>
          <a:lstStyle/>
          <a:p>
            <a:r>
              <a:rPr lang="en-US" sz="1200" b="1" dirty="0" smtClean="0"/>
              <a:t>CO</a:t>
            </a:r>
            <a:endParaRPr lang="en-US" sz="1200" b="1" dirty="0"/>
          </a:p>
        </p:txBody>
      </p:sp>
      <p:sp>
        <p:nvSpPr>
          <p:cNvPr id="20" name="TextBox 19"/>
          <p:cNvSpPr txBox="1"/>
          <p:nvPr/>
        </p:nvSpPr>
        <p:spPr>
          <a:xfrm>
            <a:off x="6540602" y="1498600"/>
            <a:ext cx="609600" cy="276999"/>
          </a:xfrm>
          <a:prstGeom prst="rect">
            <a:avLst/>
          </a:prstGeom>
          <a:noFill/>
        </p:spPr>
        <p:txBody>
          <a:bodyPr wrap="square" rtlCol="0">
            <a:spAutoFit/>
          </a:bodyPr>
          <a:lstStyle/>
          <a:p>
            <a:r>
              <a:rPr lang="en-US" sz="1200" b="1" dirty="0" smtClean="0"/>
              <a:t>ND</a:t>
            </a:r>
            <a:endParaRPr lang="en-US" sz="1200" b="1" dirty="0"/>
          </a:p>
        </p:txBody>
      </p:sp>
      <p:sp>
        <p:nvSpPr>
          <p:cNvPr id="21" name="TextBox 20"/>
          <p:cNvSpPr txBox="1"/>
          <p:nvPr/>
        </p:nvSpPr>
        <p:spPr>
          <a:xfrm>
            <a:off x="1676400" y="1524000"/>
            <a:ext cx="609600" cy="276999"/>
          </a:xfrm>
          <a:prstGeom prst="rect">
            <a:avLst/>
          </a:prstGeom>
          <a:noFill/>
        </p:spPr>
        <p:txBody>
          <a:bodyPr wrap="square" rtlCol="0">
            <a:spAutoFit/>
          </a:bodyPr>
          <a:lstStyle/>
          <a:p>
            <a:r>
              <a:rPr lang="en-US" sz="1200" b="1" dirty="0" smtClean="0"/>
              <a:t>ND</a:t>
            </a:r>
            <a:endParaRPr lang="en-US" sz="1200" b="1" dirty="0"/>
          </a:p>
        </p:txBody>
      </p:sp>
      <p:sp>
        <p:nvSpPr>
          <p:cNvPr id="22" name="TextBox 21"/>
          <p:cNvSpPr txBox="1"/>
          <p:nvPr/>
        </p:nvSpPr>
        <p:spPr>
          <a:xfrm>
            <a:off x="2355344" y="2684165"/>
            <a:ext cx="609600" cy="276999"/>
          </a:xfrm>
          <a:prstGeom prst="rect">
            <a:avLst/>
          </a:prstGeom>
          <a:noFill/>
        </p:spPr>
        <p:txBody>
          <a:bodyPr wrap="square" rtlCol="0">
            <a:spAutoFit/>
          </a:bodyPr>
          <a:lstStyle/>
          <a:p>
            <a:r>
              <a:rPr lang="en-US" sz="1200" b="1" dirty="0" smtClean="0"/>
              <a:t>AR</a:t>
            </a:r>
            <a:endParaRPr lang="en-US" sz="1200" b="1" dirty="0"/>
          </a:p>
        </p:txBody>
      </p:sp>
      <p:sp>
        <p:nvSpPr>
          <p:cNvPr id="23" name="TextBox 22"/>
          <p:cNvSpPr txBox="1"/>
          <p:nvPr/>
        </p:nvSpPr>
        <p:spPr>
          <a:xfrm>
            <a:off x="1758950" y="2011461"/>
            <a:ext cx="609600" cy="276999"/>
          </a:xfrm>
          <a:prstGeom prst="rect">
            <a:avLst/>
          </a:prstGeom>
          <a:noFill/>
        </p:spPr>
        <p:txBody>
          <a:bodyPr wrap="square" rtlCol="0">
            <a:spAutoFit/>
          </a:bodyPr>
          <a:lstStyle/>
          <a:p>
            <a:r>
              <a:rPr lang="en-US" sz="1200" b="1" dirty="0" smtClean="0"/>
              <a:t>NE</a:t>
            </a:r>
            <a:endParaRPr lang="en-US" sz="1200" b="1" dirty="0"/>
          </a:p>
        </p:txBody>
      </p:sp>
      <p:sp>
        <p:nvSpPr>
          <p:cNvPr id="24" name="TextBox 23"/>
          <p:cNvSpPr txBox="1"/>
          <p:nvPr/>
        </p:nvSpPr>
        <p:spPr>
          <a:xfrm>
            <a:off x="7225896" y="2682676"/>
            <a:ext cx="609600" cy="276999"/>
          </a:xfrm>
          <a:prstGeom prst="rect">
            <a:avLst/>
          </a:prstGeom>
          <a:noFill/>
        </p:spPr>
        <p:txBody>
          <a:bodyPr wrap="square" rtlCol="0">
            <a:spAutoFit/>
          </a:bodyPr>
          <a:lstStyle/>
          <a:p>
            <a:r>
              <a:rPr lang="en-US" sz="1200" b="1" dirty="0" smtClean="0"/>
              <a:t>AR</a:t>
            </a:r>
            <a:endParaRPr lang="en-US" sz="1200" b="1" dirty="0"/>
          </a:p>
        </p:txBody>
      </p:sp>
      <p:sp>
        <p:nvSpPr>
          <p:cNvPr id="25" name="TextBox 24"/>
          <p:cNvSpPr txBox="1"/>
          <p:nvPr/>
        </p:nvSpPr>
        <p:spPr>
          <a:xfrm>
            <a:off x="6540602" y="2009972"/>
            <a:ext cx="609600" cy="276999"/>
          </a:xfrm>
          <a:prstGeom prst="rect">
            <a:avLst/>
          </a:prstGeom>
          <a:noFill/>
        </p:spPr>
        <p:txBody>
          <a:bodyPr wrap="square" rtlCol="0">
            <a:spAutoFit/>
          </a:bodyPr>
          <a:lstStyle/>
          <a:p>
            <a:r>
              <a:rPr lang="en-US" sz="1200" b="1" dirty="0" smtClean="0"/>
              <a:t>NE</a:t>
            </a:r>
            <a:endParaRPr lang="en-US" sz="1200" b="1"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07366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Obesity in the </a:t>
            </a:r>
            <a:r>
              <a:rPr lang="en-US" dirty="0" smtClean="0"/>
              <a:t>U.S </a:t>
            </a:r>
            <a:r>
              <a:rPr lang="mr-IN" dirty="0" smtClean="0"/>
              <a:t>–</a:t>
            </a:r>
            <a:r>
              <a:rPr lang="en-US" dirty="0" smtClean="0"/>
              <a:t> SELECTED</a:t>
            </a:r>
            <a:endParaRPr lang="en-US" dirty="0"/>
          </a:p>
        </p:txBody>
      </p:sp>
      <p:pic>
        <p:nvPicPr>
          <p:cNvPr id="7" name="Picture 6"/>
          <p:cNvPicPr>
            <a:picLocks noChangeAspect="1"/>
          </p:cNvPicPr>
          <p:nvPr/>
        </p:nvPicPr>
        <p:blipFill>
          <a:blip r:embed="rId3"/>
          <a:stretch>
            <a:fillRect/>
          </a:stretch>
        </p:blipFill>
        <p:spPr>
          <a:xfrm>
            <a:off x="301109" y="1079142"/>
            <a:ext cx="5634115" cy="5403527"/>
          </a:xfrm>
          <a:prstGeom prst="rect">
            <a:avLst/>
          </a:prstGeom>
        </p:spPr>
      </p:pic>
      <p:pic>
        <p:nvPicPr>
          <p:cNvPr id="4" name="Picture 3"/>
          <p:cNvPicPr>
            <a:picLocks noChangeAspect="1"/>
          </p:cNvPicPr>
          <p:nvPr/>
        </p:nvPicPr>
        <p:blipFill>
          <a:blip r:embed="rId4"/>
          <a:stretch>
            <a:fillRect/>
          </a:stretch>
        </p:blipFill>
        <p:spPr>
          <a:xfrm>
            <a:off x="5935224" y="1514811"/>
            <a:ext cx="3069160" cy="4470022"/>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792692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graph: OBESITY </a:t>
            </a:r>
            <a:r>
              <a:rPr lang="en-US" dirty="0" err="1" smtClean="0"/>
              <a:t>vs</a:t>
            </a:r>
            <a:r>
              <a:rPr lang="en-US" dirty="0" smtClean="0"/>
              <a:t> </a:t>
            </a:r>
            <a:r>
              <a:rPr lang="mr-IN" dirty="0" smtClean="0"/>
              <a:t>…</a:t>
            </a:r>
            <a:endParaRPr lang="en-US" dirty="0"/>
          </a:p>
        </p:txBody>
      </p:sp>
      <p:pic>
        <p:nvPicPr>
          <p:cNvPr id="3" name="Picture 2"/>
          <p:cNvPicPr>
            <a:picLocks noChangeAspect="1"/>
          </p:cNvPicPr>
          <p:nvPr/>
        </p:nvPicPr>
        <p:blipFill>
          <a:blip r:embed="rId3"/>
          <a:stretch>
            <a:fillRect/>
          </a:stretch>
        </p:blipFill>
        <p:spPr>
          <a:xfrm>
            <a:off x="1468332" y="1349440"/>
            <a:ext cx="5899780" cy="5282548"/>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24950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fit regression model</a:t>
            </a:r>
            <a:endParaRPr lang="en-US" dirty="0"/>
          </a:p>
        </p:txBody>
      </p:sp>
      <p:pic>
        <p:nvPicPr>
          <p:cNvPr id="5" name="Picture 4"/>
          <p:cNvPicPr>
            <a:picLocks noChangeAspect="1"/>
          </p:cNvPicPr>
          <p:nvPr/>
        </p:nvPicPr>
        <p:blipFill>
          <a:blip r:embed="rId3"/>
          <a:stretch>
            <a:fillRect/>
          </a:stretch>
        </p:blipFill>
        <p:spPr>
          <a:xfrm>
            <a:off x="880363" y="1124461"/>
            <a:ext cx="6776182" cy="5225539"/>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377558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end</a:t>
            </a:r>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42203886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2902</TotalTime>
  <Words>1036</Words>
  <Application>Microsoft Macintosh PowerPoint</Application>
  <PresentationFormat>On-screen Show (4:3)</PresentationFormat>
  <Paragraphs>93</Paragraphs>
  <Slides>8</Slides>
  <Notes>7</Notes>
  <HiddenSlides>0</HiddenSlides>
  <MMClips>0</MMClips>
  <ScaleCrop>false</ScaleCrop>
  <HeadingPairs>
    <vt:vector size="4" baseType="variant">
      <vt:variant>
        <vt:lpstr>Design Template</vt:lpstr>
      </vt:variant>
      <vt:variant>
        <vt:i4>1</vt:i4>
      </vt:variant>
      <vt:variant>
        <vt:lpstr>Slide Titles</vt:lpstr>
      </vt:variant>
      <vt:variant>
        <vt:i4>8</vt:i4>
      </vt:variant>
    </vt:vector>
  </HeadingPairs>
  <TitlesOfParts>
    <vt:vector size="9" baseType="lpstr">
      <vt:lpstr>Angles</vt:lpstr>
      <vt:lpstr>Obesity</vt:lpstr>
      <vt:lpstr>What is Obesity?</vt:lpstr>
      <vt:lpstr>Where did we start?</vt:lpstr>
      <vt:lpstr>Obesity in the U.S (percentage)</vt:lpstr>
      <vt:lpstr>Obesity in the U.S – SELECTED</vt:lpstr>
      <vt:lpstr>Dynamic graph: OBESITY vs …</vt:lpstr>
      <vt:lpstr>Best fit regression model</vt:lpstr>
      <vt:lpstr>The 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dc:title>
  <dc:creator>user</dc:creator>
  <cp:lastModifiedBy>Lori Kim</cp:lastModifiedBy>
  <cp:revision>108</cp:revision>
  <dcterms:created xsi:type="dcterms:W3CDTF">2018-11-05T20:59:21Z</dcterms:created>
  <dcterms:modified xsi:type="dcterms:W3CDTF">2018-11-05T22:01:33Z</dcterms:modified>
</cp:coreProperties>
</file>