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png" ContentType="image/png"/>
  <Default Extension="rels" ContentType="application/vnd.openxmlformats-package.relationships+xml"/>
  <Default Extension="jpeg" ContentType="image/jpeg"/>
  <Default Extension="xml" ContentType="application/xml"/>
  <Override PartName="/ppt/slides/slide9.xml" ContentType="application/vnd.openxmlformats-officedocument.presentationml.slide+xml"/>
  <Override PartName="/ppt/notesSlides/notesSlide3.xml" ContentType="application/vnd.openxmlformats-officedocument.presentationml.notes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notesSlides/notesSlide8.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notesSlides/notesSlide4.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notesSlides/notesSlide7.xml" ContentType="application/vnd.openxmlformats-officedocument.presentationml.notesSlide+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p:sldMasterIdLst>
    <p:sldMasterId r:id="rId1"/>
  </p:sldMasterIdLst>
  <p:notesMasterIdLst>
    <p:notesMasterId r:id="rId11"/>
  </p:notesMasterIdLst>
  <p:sldIdLst>
    <p:sldId id="256" r:id="rId2"/>
    <p:sldId id="257" r:id="rId3"/>
    <p:sldId id="260" r:id="rId4"/>
    <p:sldId id="258" r:id="rId5"/>
    <p:sldId id="259" r:id="rId6"/>
    <p:sldId id="261" r:id="rId7"/>
    <p:sldId id="264" r:id="rId8"/>
    <p:sldId id="263"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p:restoredLeft sz="20609" autoAdjust="0"/>
    <p:restoredTop sz="69697" autoAdjust="0"/>
  </p:normalViewPr>
  <p:slideViewPr>
    <p:cSldViewPr snapToGrid="0" snapToObjects="1">
      <p:cViewPr varScale="1">
        <p:scale>
          <a:sx n="78" d="100"/>
          <a:sy n="78" d="100"/>
        </p:scale>
        <p:origin x="-1680"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EB64AA-AFC0-884F-99AD-18BCF95FE2B2}" type="datetimeFigureOut">
              <a:rPr lang="en-US" smtClean="0"/>
              <a:pPr/>
              <a:t>11/4/18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DC347B-7FAC-1B42-8207-C55C9726B358}"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39776234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Lori:  Hi we’re current</a:t>
            </a:r>
            <a:r>
              <a:rPr lang="en-US" baseline="0" dirty="0" smtClean="0"/>
              <a:t> students of the UCLA Intensive Data Science extension </a:t>
            </a:r>
            <a:r>
              <a:rPr lang="en-US" baseline="0" dirty="0" smtClean="0"/>
              <a:t>program and we wanted to display a little bit of what we learned, so far, from our program with this project.</a:t>
            </a:r>
          </a:p>
          <a:p>
            <a:r>
              <a:rPr lang="en-US" baseline="0" dirty="0" smtClean="0"/>
              <a:t>Lori:  My name is Lori </a:t>
            </a:r>
            <a:r>
              <a:rPr lang="en-US" baseline="0" dirty="0" smtClean="0"/>
              <a:t>Kim</a:t>
            </a:r>
          </a:p>
          <a:p>
            <a:r>
              <a:rPr lang="en-US" baseline="0" dirty="0" smtClean="0"/>
              <a:t>Cindy: And my name is Cindy So</a:t>
            </a:r>
          </a:p>
          <a:p>
            <a:endParaRPr lang="en-US" baseline="0" dirty="0" smtClean="0"/>
          </a:p>
          <a:p>
            <a:r>
              <a:rPr lang="en-US" baseline="0" dirty="0" smtClean="0"/>
              <a:t>Our project focuses on </a:t>
            </a:r>
            <a:r>
              <a:rPr lang="en-US" baseline="0" dirty="0" smtClean="0"/>
              <a:t>the question of obesity.</a:t>
            </a:r>
          </a:p>
        </p:txBody>
      </p:sp>
      <p:sp>
        <p:nvSpPr>
          <p:cNvPr id="4" name="Slide Number Placeholder 3"/>
          <p:cNvSpPr>
            <a:spLocks noGrp="1"/>
          </p:cNvSpPr>
          <p:nvPr>
            <p:ph type="sldNum" sz="quarter" idx="10"/>
          </p:nvPr>
        </p:nvSpPr>
        <p:spPr/>
        <p:txBody>
          <a:bodyPr/>
          <a:lstStyle/>
          <a:p>
            <a:fld id="{12DC347B-7FAC-1B42-8207-C55C9726B358}" type="slidenum">
              <a:rPr lang="en-US" smtClean="0"/>
              <a:pPr/>
              <a:t>1</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37390573"/>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Cindy: Now </a:t>
            </a:r>
            <a:r>
              <a:rPr lang="en-US" baseline="0" dirty="0" smtClean="0"/>
              <a:t>what is obesity</a:t>
            </a:r>
            <a:r>
              <a:rPr lang="en-US" baseline="0"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Well obesity is one of the classifications for weight measured by BMI. As you can see on the slide, the other classifications of weight: are underweight, normal, overweight, and extremely obese.</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measurement for these classifications are based off of an individual’s BMI, which is calculated by the person’s </a:t>
            </a:r>
            <a:r>
              <a:rPr lang="en-US" baseline="0" dirty="0" smtClean="0"/>
              <a:t>weight in kg divided by the person’s squared height in meters.</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And </a:t>
            </a:r>
            <a:r>
              <a:rPr lang="en-US" baseline="0" dirty="0" smtClean="0"/>
              <a:t>a person</a:t>
            </a:r>
            <a:r>
              <a:rPr lang="en-US" baseline="0" dirty="0" smtClean="0"/>
              <a:t> would be </a:t>
            </a:r>
            <a:r>
              <a:rPr lang="en-US" baseline="0" dirty="0" smtClean="0"/>
              <a:t>classified as obese if their BMI is between 30 to </a:t>
            </a:r>
            <a:r>
              <a:rPr lang="en-US" baseline="0" dirty="0" smtClean="0"/>
              <a:t>34.9</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So, we decided to focus on obesity because we were questioning the trend of obesity; whether or not it’s growing in the US.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big question we asked ourselves is: is there a growing trend in obesity? And if it is, what are some of the factors causing this trend?</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BMI = body mass index = </a:t>
            </a:r>
            <a:r>
              <a:rPr lang="en-US" dirty="0" smtClean="0"/>
              <a:t>Calculation</a:t>
            </a:r>
            <a:r>
              <a:rPr lang="en-US" baseline="0" dirty="0" smtClean="0"/>
              <a:t> of weight and height</a:t>
            </a:r>
          </a:p>
          <a:p>
            <a:pPr marL="171450" indent="-171450">
              <a:buFontTx/>
              <a:buChar char="-"/>
            </a:pPr>
            <a:r>
              <a:rPr lang="en-US" baseline="0" dirty="0" smtClean="0"/>
              <a:t>We are concerned about the growing trend towards obesity</a:t>
            </a:r>
          </a:p>
          <a:p>
            <a:pPr marL="171450" indent="-171450">
              <a:buFontTx/>
              <a:buChar char="-"/>
            </a:pPr>
            <a:r>
              <a:rPr lang="en-US" baseline="0" dirty="0" smtClean="0"/>
              <a:t>Big question to ask: </a:t>
            </a:r>
            <a:r>
              <a:rPr lang="en-US" baseline="0" dirty="0" smtClean="0"/>
              <a:t>Why </a:t>
            </a:r>
            <a:r>
              <a:rPr lang="en-US" baseline="0" dirty="0" smtClean="0"/>
              <a:t>is the US growing more obese and what are its factors</a:t>
            </a:r>
            <a:endParaRPr lang="en-US" dirty="0"/>
          </a:p>
        </p:txBody>
      </p:sp>
      <p:sp>
        <p:nvSpPr>
          <p:cNvPr id="4" name="Slide Number Placeholder 3"/>
          <p:cNvSpPr>
            <a:spLocks noGrp="1"/>
          </p:cNvSpPr>
          <p:nvPr>
            <p:ph type="sldNum" sz="quarter" idx="10"/>
          </p:nvPr>
        </p:nvSpPr>
        <p:spPr/>
        <p:txBody>
          <a:bodyPr/>
          <a:lstStyle/>
          <a:p>
            <a:fld id="{12DC347B-7FAC-1B42-8207-C55C9726B358}" type="slidenum">
              <a:rPr lang="en-US" smtClean="0"/>
              <a:pPr/>
              <a:t>2</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65789768"/>
      </p:ext>
    </p:extLst>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a:buNone/>
            </a:pPr>
            <a:r>
              <a:rPr lang="en-US" sz="1800" dirty="0" smtClean="0"/>
              <a:t>Cindy: Some</a:t>
            </a:r>
            <a:r>
              <a:rPr lang="en-US" sz="1800" baseline="0" dirty="0" smtClean="0"/>
              <a:t> of the data points we decided to analyze to find a correlation with obesity was</a:t>
            </a:r>
            <a:r>
              <a:rPr lang="en-US" sz="1800" dirty="0" smtClean="0"/>
              <a:t> the</a:t>
            </a:r>
            <a:r>
              <a:rPr lang="en-US" sz="1800" baseline="0" dirty="0" smtClean="0"/>
              <a:t> </a:t>
            </a:r>
            <a:r>
              <a:rPr lang="en-US" sz="1800" dirty="0" smtClean="0"/>
              <a:t>percent</a:t>
            </a:r>
            <a:r>
              <a:rPr lang="en-US" sz="1800" baseline="0" dirty="0" smtClean="0"/>
              <a:t> population</a:t>
            </a:r>
            <a:r>
              <a:rPr lang="en-US" sz="1800" dirty="0" smtClean="0"/>
              <a:t> of people in poverty</a:t>
            </a:r>
            <a:r>
              <a:rPr lang="en-US" sz="1800" baseline="0" dirty="0" smtClean="0"/>
              <a:t>, who were inactive, had diabetes, who exercised 300 minutes a week, and we also analyzed the average educational attainment of adults, and the growth of fast food chains by state between the years 2011-2016. The sources for these data points came from the CDC, the United States Census Bureau, and the USDA datasets. Also, we used the language of R to analyze and present our findings.</a:t>
            </a:r>
            <a:endParaRPr lang="en-US" sz="1800" dirty="0" smtClean="0"/>
          </a:p>
          <a:p>
            <a:pPr>
              <a:buFont typeface="Arial"/>
              <a:buNone/>
            </a:pPr>
            <a:endParaRPr lang="en-US" sz="1800" dirty="0" smtClean="0"/>
          </a:p>
          <a:p>
            <a:pPr>
              <a:buFont typeface="Arial"/>
              <a:buNone/>
            </a:pPr>
            <a:r>
              <a:rPr lang="en-US" sz="1800" dirty="0" smtClean="0"/>
              <a:t>- </a:t>
            </a:r>
            <a:r>
              <a:rPr lang="en-US" sz="1800" dirty="0" smtClean="0"/>
              <a:t>CDC Data Values:</a:t>
            </a:r>
          </a:p>
          <a:p>
            <a:pPr lvl="2">
              <a:buFont typeface="Arial"/>
              <a:buChar char="•"/>
            </a:pPr>
            <a:r>
              <a:rPr lang="en-US" dirty="0" smtClean="0"/>
              <a:t> Obesity</a:t>
            </a:r>
          </a:p>
          <a:p>
            <a:pPr lvl="2">
              <a:buFont typeface="Arial"/>
              <a:buChar char="•"/>
            </a:pPr>
            <a:r>
              <a:rPr lang="en-US" dirty="0" smtClean="0"/>
              <a:t> Inactivity</a:t>
            </a:r>
          </a:p>
          <a:p>
            <a:pPr lvl="2">
              <a:buFont typeface="Arial"/>
              <a:buChar char="•"/>
            </a:pPr>
            <a:r>
              <a:rPr lang="en-US" dirty="0" smtClean="0"/>
              <a:t> Poverty </a:t>
            </a:r>
          </a:p>
          <a:p>
            <a:pPr lvl="2">
              <a:buFont typeface="Arial"/>
              <a:buChar char="•"/>
            </a:pPr>
            <a:r>
              <a:rPr lang="en-US" dirty="0" smtClean="0"/>
              <a:t> Diabetes</a:t>
            </a:r>
          </a:p>
          <a:p>
            <a:pPr>
              <a:buFont typeface="Arial"/>
              <a:buNone/>
            </a:pPr>
            <a:r>
              <a:rPr lang="en-US" sz="1800" dirty="0" smtClean="0"/>
              <a:t> - American Fact Finder Data Values:</a:t>
            </a:r>
          </a:p>
          <a:p>
            <a:pPr lvl="2">
              <a:buFont typeface="Arial"/>
              <a:buChar char="•"/>
            </a:pPr>
            <a:r>
              <a:rPr lang="en-US" dirty="0" smtClean="0"/>
              <a:t> Population</a:t>
            </a:r>
          </a:p>
          <a:p>
            <a:pPr lvl="2">
              <a:buFont typeface="Arial"/>
              <a:buChar char="•"/>
            </a:pPr>
            <a:r>
              <a:rPr lang="en-US" dirty="0" smtClean="0"/>
              <a:t> Education level</a:t>
            </a:r>
          </a:p>
          <a:p>
            <a:pPr marL="1085850" lvl="2" indent="-171450">
              <a:buFont typeface="Wingdings" charset="0"/>
              <a:buChar char="à"/>
            </a:pPr>
            <a:r>
              <a:rPr lang="en-US" dirty="0" smtClean="0">
                <a:sym typeface="Wingdings"/>
              </a:rPr>
              <a:t>CHCI (calculated)</a:t>
            </a:r>
          </a:p>
          <a:p>
            <a:pPr marL="171450" lvl="0" indent="-171450">
              <a:buFontTx/>
              <a:buChar char="-"/>
            </a:pPr>
            <a:r>
              <a:rPr lang="en-US" dirty="0" smtClean="0">
                <a:sym typeface="Wingdings"/>
              </a:rPr>
              <a:t>USDA data</a:t>
            </a:r>
          </a:p>
          <a:p>
            <a:pPr marL="1085850" lvl="2" indent="-171450">
              <a:buFontTx/>
              <a:buChar char="-"/>
            </a:pPr>
            <a:r>
              <a:rPr lang="en-US" dirty="0" smtClean="0">
                <a:sym typeface="Wingdings"/>
              </a:rPr>
              <a:t>Fast food</a:t>
            </a:r>
            <a:endParaRPr lang="en-US" dirty="0" smtClean="0"/>
          </a:p>
          <a:p>
            <a:endParaRPr lang="en-US" dirty="0"/>
          </a:p>
        </p:txBody>
      </p:sp>
      <p:sp>
        <p:nvSpPr>
          <p:cNvPr id="4" name="Slide Number Placeholder 3"/>
          <p:cNvSpPr>
            <a:spLocks noGrp="1"/>
          </p:cNvSpPr>
          <p:nvPr>
            <p:ph type="sldNum" sz="quarter" idx="10"/>
          </p:nvPr>
        </p:nvSpPr>
        <p:spPr/>
        <p:txBody>
          <a:bodyPr/>
          <a:lstStyle/>
          <a:p>
            <a:fld id="{12DC347B-7FAC-1B42-8207-C55C9726B358}" type="slidenum">
              <a:rPr lang="en-US" smtClean="0"/>
              <a:pPr/>
              <a:t>3</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283793742"/>
      </p:ext>
    </p:extLst>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Lori: (transition) Now, if you look at this map you’ll notice a subtle increase in the percent population of people who are obese from the year 2011 to 2016. </a:t>
            </a:r>
            <a:r>
              <a:rPr lang="en-US" baseline="0" dirty="0" smtClean="0"/>
              <a:t>If you look closely, the min value and max value from 2011-2016 increase by 2%. Also, if you look below at our box and whisker plots you can find that the average percent population of obesity in 2011 was 63.1% which increased to 65.2% in 2016. (show the maps) Although the colors don’t show a great variance, you can see more visible increases in the states of North Dakota, South Dakota, Nebraska, and decreases in the states of Florida, Maine, and California. </a:t>
            </a:r>
            <a:endParaRPr lang="en-US" dirty="0" smtClean="0"/>
          </a:p>
          <a:p>
            <a:endParaRPr lang="en-US" dirty="0" smtClean="0"/>
          </a:p>
          <a:p>
            <a:r>
              <a:rPr lang="en-US" dirty="0" smtClean="0"/>
              <a:t>Very </a:t>
            </a:r>
            <a:r>
              <a:rPr lang="en-US" dirty="0" smtClean="0"/>
              <a:t>slight shift increase in obesity from</a:t>
            </a:r>
            <a:r>
              <a:rPr lang="en-US" baseline="0" dirty="0" smtClean="0"/>
              <a:t> 2011 to 2016 </a:t>
            </a:r>
            <a:r>
              <a:rPr lang="en-US" dirty="0" smtClean="0"/>
              <a:t>about 1-2 %</a:t>
            </a:r>
          </a:p>
          <a:p>
            <a:r>
              <a:rPr lang="en-US" dirty="0" smtClean="0"/>
              <a:t>Min value for 2011 is 55.85 and in</a:t>
            </a:r>
            <a:r>
              <a:rPr lang="en-US" baseline="0" dirty="0" smtClean="0"/>
              <a:t> 2016 it’s 57.95</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Max value for 2011 is 69.1% and in</a:t>
            </a:r>
            <a:r>
              <a:rPr lang="en-US" baseline="0" dirty="0" smtClean="0"/>
              <a:t> 2016 it’s 71.6%</a:t>
            </a:r>
            <a:endParaRPr lang="en-US" dirty="0" smtClean="0"/>
          </a:p>
          <a:p>
            <a:r>
              <a:rPr lang="en-US" dirty="0" smtClean="0"/>
              <a:t>Point out</a:t>
            </a:r>
            <a:r>
              <a:rPr lang="en-US" baseline="0" dirty="0" smtClean="0"/>
              <a:t> some states: Florida, Maine, California dropped.</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Point out</a:t>
            </a:r>
            <a:r>
              <a:rPr lang="en-US" baseline="0" dirty="0" smtClean="0"/>
              <a:t> some states: North Dakota, South Dakota, Nebraska increased.</a:t>
            </a:r>
          </a:p>
          <a:p>
            <a:endParaRPr lang="en-US" dirty="0" smtClean="0"/>
          </a:p>
          <a:p>
            <a:r>
              <a:rPr lang="en-US" dirty="0" smtClean="0"/>
              <a:t>&lt; Demo of US map in</a:t>
            </a:r>
            <a:r>
              <a:rPr lang="en-US" baseline="0" dirty="0" smtClean="0"/>
              <a:t> 2016 &gt;</a:t>
            </a:r>
            <a:endParaRPr lang="en-US" dirty="0"/>
          </a:p>
        </p:txBody>
      </p:sp>
      <p:sp>
        <p:nvSpPr>
          <p:cNvPr id="4" name="Slide Number Placeholder 3"/>
          <p:cNvSpPr>
            <a:spLocks noGrp="1"/>
          </p:cNvSpPr>
          <p:nvPr>
            <p:ph type="sldNum" sz="quarter" idx="10"/>
          </p:nvPr>
        </p:nvSpPr>
        <p:spPr/>
        <p:txBody>
          <a:bodyPr/>
          <a:lstStyle/>
          <a:p>
            <a:fld id="{12DC347B-7FAC-1B42-8207-C55C9726B358}" type="slidenum">
              <a:rPr lang="en-US" smtClean="0"/>
              <a:pPr/>
              <a:t>4</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85656782"/>
      </p:ext>
    </p:extLst>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Cindy: This is a line graph with its data table</a:t>
            </a:r>
            <a:r>
              <a:rPr lang="en-US" baseline="0" dirty="0" smtClean="0"/>
              <a:t> of the highest ranked states for percent population of obesity, which are Arizona, Arkansas, Mississippi, North Dakota, South Carolina, and West Virginia, and the lowest ranked state for percent population of obesity, which is Colorado over the years 2011-2016.</a:t>
            </a:r>
          </a:p>
          <a:p>
            <a:endParaRPr lang="en-US" baseline="0" dirty="0" smtClean="0"/>
          </a:p>
        </p:txBody>
      </p:sp>
      <p:sp>
        <p:nvSpPr>
          <p:cNvPr id="4" name="Slide Number Placeholder 3"/>
          <p:cNvSpPr>
            <a:spLocks noGrp="1"/>
          </p:cNvSpPr>
          <p:nvPr>
            <p:ph type="sldNum" sz="quarter" idx="10"/>
          </p:nvPr>
        </p:nvSpPr>
        <p:spPr/>
        <p:txBody>
          <a:bodyPr/>
          <a:lstStyle/>
          <a:p>
            <a:fld id="{12DC347B-7FAC-1B42-8207-C55C9726B358}" type="slidenum">
              <a:rPr lang="en-US" smtClean="0"/>
              <a:pPr/>
              <a:t>5</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10841644"/>
      </p:ext>
    </p:extLst>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Lori:</a:t>
            </a:r>
            <a:r>
              <a:rPr lang="en-US" baseline="0" dirty="0" smtClean="0"/>
              <a:t> </a:t>
            </a:r>
            <a:r>
              <a:rPr lang="en-US" dirty="0" smtClean="0"/>
              <a:t>This is a dynamic graph correlating the different features against obesity</a:t>
            </a:r>
            <a:r>
              <a:rPr lang="en-US" baseline="0" dirty="0" smtClean="0"/>
              <a:t> over the year. The best correlation we found using this graph was educational attainment against obesity. But the best display using this graph was Diabetes vs. obesity and here it is….</a:t>
            </a:r>
            <a:r>
              <a:rPr lang="en-US" dirty="0" smtClean="0"/>
              <a:t>  </a:t>
            </a:r>
          </a:p>
          <a:p>
            <a:endParaRPr lang="en-US" dirty="0" smtClean="0"/>
          </a:p>
          <a:p>
            <a:r>
              <a:rPr lang="en-US" dirty="0" smtClean="0"/>
              <a:t>&lt; </a:t>
            </a:r>
            <a:r>
              <a:rPr lang="en-US" dirty="0" smtClean="0"/>
              <a:t>Demo of Dynamic Graph&gt;</a:t>
            </a:r>
          </a:p>
          <a:p>
            <a:endParaRPr lang="en-US" dirty="0" smtClean="0"/>
          </a:p>
          <a:p>
            <a:endParaRPr lang="en-US" dirty="0" smtClean="0"/>
          </a:p>
          <a:p>
            <a:r>
              <a:rPr lang="en-US" dirty="0" smtClean="0"/>
              <a:t>Talking</a:t>
            </a:r>
            <a:r>
              <a:rPr lang="en-US" baseline="0" dirty="0" smtClean="0"/>
              <a:t> points (NOT planning to run)</a:t>
            </a:r>
            <a:r>
              <a:rPr lang="en-US" dirty="0" smtClean="0"/>
              <a:t>:</a:t>
            </a:r>
          </a:p>
          <a:p>
            <a:r>
              <a:rPr lang="en-US" dirty="0" smtClean="0"/>
              <a:t>-</a:t>
            </a:r>
            <a:r>
              <a:rPr lang="en-US" baseline="0" dirty="0" smtClean="0"/>
              <a:t> </a:t>
            </a:r>
            <a:r>
              <a:rPr lang="en-US" dirty="0" smtClean="0"/>
              <a:t>Obesity </a:t>
            </a:r>
            <a:r>
              <a:rPr lang="en-US" dirty="0" err="1" smtClean="0"/>
              <a:t>vs</a:t>
            </a:r>
            <a:r>
              <a:rPr lang="en-US" dirty="0" smtClean="0"/>
              <a:t> CHCI</a:t>
            </a:r>
            <a:r>
              <a:rPr lang="en-US" baseline="0" dirty="0" smtClean="0"/>
              <a:t> </a:t>
            </a:r>
          </a:p>
          <a:p>
            <a:endParaRPr lang="en-US" baseline="0" dirty="0" smtClean="0"/>
          </a:p>
          <a:p>
            <a:endParaRPr lang="en-US" baseline="0" dirty="0" smtClean="0"/>
          </a:p>
          <a:p>
            <a:r>
              <a:rPr lang="en-US" baseline="0" dirty="0" smtClean="0"/>
              <a:t>Dynamic (Play and explanation): </a:t>
            </a:r>
          </a:p>
          <a:p>
            <a:r>
              <a:rPr lang="en-US" baseline="0" dirty="0" smtClean="0"/>
              <a:t>- Obesity </a:t>
            </a:r>
            <a:r>
              <a:rPr lang="en-US" baseline="0" dirty="0" err="1" smtClean="0"/>
              <a:t>vs</a:t>
            </a:r>
            <a:r>
              <a:rPr lang="en-US" baseline="0" dirty="0" smtClean="0"/>
              <a:t> Diabetes (Alabama + Mississippi)</a:t>
            </a:r>
          </a:p>
        </p:txBody>
      </p:sp>
      <p:sp>
        <p:nvSpPr>
          <p:cNvPr id="4" name="Slide Number Placeholder 3"/>
          <p:cNvSpPr>
            <a:spLocks noGrp="1"/>
          </p:cNvSpPr>
          <p:nvPr>
            <p:ph type="sldNum" sz="quarter" idx="10"/>
          </p:nvPr>
        </p:nvSpPr>
        <p:spPr/>
        <p:txBody>
          <a:bodyPr/>
          <a:lstStyle/>
          <a:p>
            <a:fld id="{12DC347B-7FAC-1B42-8207-C55C9726B358}" type="slidenum">
              <a:rPr lang="en-US" smtClean="0"/>
              <a:pPr/>
              <a:t>6</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25087898"/>
      </p:ext>
    </p:extLst>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Cindy: Finally, we have</a:t>
            </a:r>
            <a:r>
              <a:rPr lang="en-US" baseline="0" dirty="0" smtClean="0"/>
              <a:t> the model where obesity is our response and inactivity, poverty, and </a:t>
            </a:r>
            <a:r>
              <a:rPr lang="en-US" baseline="0" dirty="0" err="1" smtClean="0"/>
              <a:t>chci</a:t>
            </a:r>
            <a:r>
              <a:rPr lang="en-US" baseline="0" dirty="0" smtClean="0"/>
              <a:t> are our independent variables from the data that we gathered. For example, we can see here that inactivity is highly statistically significant with a </a:t>
            </a:r>
            <a:r>
              <a:rPr lang="en-US" baseline="0" dirty="0" err="1" smtClean="0"/>
              <a:t>t</a:t>
            </a:r>
            <a:r>
              <a:rPr lang="en-US" baseline="0" dirty="0" smtClean="0"/>
              <a:t>-value of 6.669 and has a positive coefficient of 0.33. In other words this means inactivity has a positive impact on obesity which makes sense because if people are inactive then that means they aren’t burning a lot of calories which leads them to gaining weight. Also, if you look at </a:t>
            </a:r>
            <a:r>
              <a:rPr lang="en-US" baseline="0" dirty="0" err="1" smtClean="0"/>
              <a:t>chchi</a:t>
            </a:r>
            <a:r>
              <a:rPr lang="en-US" baseline="0" dirty="0" smtClean="0"/>
              <a:t>, this is also a highly statistically significant correlation with a </a:t>
            </a:r>
            <a:r>
              <a:rPr lang="en-US" baseline="0" dirty="0" err="1" smtClean="0"/>
              <a:t>t</a:t>
            </a:r>
            <a:r>
              <a:rPr lang="en-US" baseline="0" dirty="0" smtClean="0"/>
              <a:t>-value of 6.22 and has a negative coefficient of 0.37 which means that educational attainment has a negative impact on obesity.</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(transition) And so this is the presentation of what we found using the material from our program and from the government data libraries. </a:t>
            </a:r>
            <a:endParaRPr lang="en-US" dirty="0" smtClean="0"/>
          </a:p>
          <a:p>
            <a:endParaRPr lang="en-US" dirty="0"/>
          </a:p>
        </p:txBody>
      </p:sp>
      <p:sp>
        <p:nvSpPr>
          <p:cNvPr id="4" name="Slide Number Placeholder 3"/>
          <p:cNvSpPr>
            <a:spLocks noGrp="1"/>
          </p:cNvSpPr>
          <p:nvPr>
            <p:ph type="sldNum" sz="quarter" idx="10"/>
          </p:nvPr>
        </p:nvSpPr>
        <p:spPr/>
        <p:txBody>
          <a:bodyPr/>
          <a:lstStyle/>
          <a:p>
            <a:fld id="{12DC347B-7FAC-1B42-8207-C55C9726B358}"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a:t>
            </a:r>
            <a:r>
              <a:rPr lang="en-US" dirty="0" smtClean="0"/>
              <a:t>e’ve tested many linear</a:t>
            </a:r>
            <a:r>
              <a:rPr lang="en-US" baseline="0" dirty="0" smtClean="0"/>
              <a:t> regression models where we analyzed the different features against obesity to see which combination of features showed the best correlation of the growth of obesity, and this is one of them. Here we ran this model to check our assumption of whether or not the growth of fast food restaurants positively correlated with the percent population increase in obesity. But as you see here, it turns out that that is not true according to our data. It actually shows that fast food is not strongly statistically significant and it has a very small negative impact. So we decided to take that out and we ended up with our our best fit regression model which is….  </a:t>
            </a:r>
            <a:endParaRPr lang="en-US" dirty="0"/>
          </a:p>
        </p:txBody>
      </p:sp>
      <p:sp>
        <p:nvSpPr>
          <p:cNvPr id="4" name="Slide Number Placeholder 3"/>
          <p:cNvSpPr>
            <a:spLocks noGrp="1"/>
          </p:cNvSpPr>
          <p:nvPr>
            <p:ph type="sldNum" sz="quarter" idx="10"/>
          </p:nvPr>
        </p:nvSpPr>
        <p:spPr/>
        <p:txBody>
          <a:bodyPr/>
          <a:lstStyle/>
          <a:p>
            <a:fld id="{12DC347B-7FAC-1B42-8207-C55C9726B358}" type="slidenum">
              <a:rPr lang="en-US" smtClean="0"/>
              <a:pPr/>
              <a:t>9</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011524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November 4,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November 4,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November 4,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November 4,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November 4,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November 4,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November 4, 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November 4, 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November 4, 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November 4, 2018</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754ED01-E2A0-4C1E-8E21-014B990415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Drag picture to placeholder or click icon to add</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November 4,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2B1B13E-D5AF-485E-81A1-82A140076526}" type="datetime4">
              <a:rPr lang="en-US" smtClean="0"/>
              <a:pPr/>
              <a:t>November 4, 2018</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754ED01-E2A0-4C1E-8E21-014B990415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hf sldNum="0"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Obesity</a:t>
            </a:r>
            <a:endParaRPr lang="en-US" dirty="0"/>
          </a:p>
        </p:txBody>
      </p:sp>
      <p:sp>
        <p:nvSpPr>
          <p:cNvPr id="3" name="Subtitle 2"/>
          <p:cNvSpPr>
            <a:spLocks noGrp="1"/>
          </p:cNvSpPr>
          <p:nvPr>
            <p:ph type="subTitle" idx="1"/>
          </p:nvPr>
        </p:nvSpPr>
        <p:spPr/>
        <p:txBody>
          <a:bodyPr/>
          <a:lstStyle/>
          <a:p>
            <a:r>
              <a:rPr lang="en-US" dirty="0" smtClean="0"/>
              <a:t>Lori Kim &amp; Cindy So</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80185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Obesity?</a:t>
            </a:r>
            <a:endParaRPr lang="en-US" dirty="0"/>
          </a:p>
        </p:txBody>
      </p:sp>
      <p:pic>
        <p:nvPicPr>
          <p:cNvPr id="12" name="Picture 11"/>
          <p:cNvPicPr>
            <a:picLocks noChangeAspect="1"/>
          </p:cNvPicPr>
          <p:nvPr/>
        </p:nvPicPr>
        <p:blipFill>
          <a:blip r:embed="rId3"/>
          <a:stretch>
            <a:fillRect/>
          </a:stretch>
        </p:blipFill>
        <p:spPr>
          <a:xfrm>
            <a:off x="1281183" y="1360714"/>
            <a:ext cx="6629102" cy="4408714"/>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45450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did we start?</a:t>
            </a:r>
            <a:endParaRPr lang="en-US" dirty="0"/>
          </a:p>
        </p:txBody>
      </p:sp>
      <p:pic>
        <p:nvPicPr>
          <p:cNvPr id="4" name="Picture 3"/>
          <p:cNvPicPr>
            <a:picLocks noChangeAspect="1"/>
          </p:cNvPicPr>
          <p:nvPr/>
        </p:nvPicPr>
        <p:blipFill>
          <a:blip r:embed="rId3"/>
          <a:stretch>
            <a:fillRect/>
          </a:stretch>
        </p:blipFill>
        <p:spPr>
          <a:xfrm>
            <a:off x="1857511" y="3344334"/>
            <a:ext cx="6872316" cy="1042012"/>
          </a:xfrm>
          <a:prstGeom prst="rect">
            <a:avLst/>
          </a:prstGeom>
        </p:spPr>
      </p:pic>
      <p:pic>
        <p:nvPicPr>
          <p:cNvPr id="5" name="Picture 4"/>
          <p:cNvPicPr>
            <a:picLocks noChangeAspect="1"/>
          </p:cNvPicPr>
          <p:nvPr/>
        </p:nvPicPr>
        <p:blipFill>
          <a:blip r:embed="rId4"/>
          <a:stretch>
            <a:fillRect/>
          </a:stretch>
        </p:blipFill>
        <p:spPr>
          <a:xfrm>
            <a:off x="822960" y="1416079"/>
            <a:ext cx="2364758" cy="1494395"/>
          </a:xfrm>
          <a:prstGeom prst="rect">
            <a:avLst/>
          </a:prstGeom>
        </p:spPr>
      </p:pic>
      <p:pic>
        <p:nvPicPr>
          <p:cNvPr id="3" name="Picture 2"/>
          <p:cNvPicPr>
            <a:picLocks noChangeAspect="1"/>
          </p:cNvPicPr>
          <p:nvPr/>
        </p:nvPicPr>
        <p:blipFill>
          <a:blip r:embed="rId5"/>
          <a:stretch>
            <a:fillRect/>
          </a:stretch>
        </p:blipFill>
        <p:spPr>
          <a:xfrm>
            <a:off x="4114800" y="3086100"/>
            <a:ext cx="914400" cy="685800"/>
          </a:xfrm>
          <a:prstGeom prst="rect">
            <a:avLst/>
          </a:prstGeom>
        </p:spPr>
      </p:pic>
      <p:pic>
        <p:nvPicPr>
          <p:cNvPr id="6" name="Picture 5"/>
          <p:cNvPicPr>
            <a:picLocks noChangeAspect="1"/>
          </p:cNvPicPr>
          <p:nvPr/>
        </p:nvPicPr>
        <p:blipFill>
          <a:blip r:embed="rId5"/>
          <a:stretch>
            <a:fillRect/>
          </a:stretch>
        </p:blipFill>
        <p:spPr>
          <a:xfrm>
            <a:off x="4114800" y="3086100"/>
            <a:ext cx="914400" cy="685800"/>
          </a:xfrm>
          <a:prstGeom prst="rect">
            <a:avLst/>
          </a:prstGeom>
        </p:spPr>
      </p:pic>
      <p:pic>
        <p:nvPicPr>
          <p:cNvPr id="7" name="Picture 6"/>
          <p:cNvPicPr>
            <a:picLocks noChangeAspect="1"/>
          </p:cNvPicPr>
          <p:nvPr/>
        </p:nvPicPr>
        <p:blipFill>
          <a:blip r:embed="rId6"/>
          <a:stretch>
            <a:fillRect/>
          </a:stretch>
        </p:blipFill>
        <p:spPr>
          <a:xfrm>
            <a:off x="6303480" y="1283265"/>
            <a:ext cx="1731945" cy="1315401"/>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61798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Obesity in the U.S (percentage)</a:t>
            </a:r>
            <a:endParaRPr lang="en-US" dirty="0"/>
          </a:p>
        </p:txBody>
      </p:sp>
      <p:sp>
        <p:nvSpPr>
          <p:cNvPr id="3" name="Content Placeholder 2"/>
          <p:cNvSpPr>
            <a:spLocks noGrp="1"/>
          </p:cNvSpPr>
          <p:nvPr>
            <p:ph idx="1"/>
          </p:nvPr>
        </p:nvSpPr>
        <p:spPr>
          <a:xfrm>
            <a:off x="822960" y="1427772"/>
            <a:ext cx="7520940" cy="5249817"/>
          </a:xfrm>
        </p:spPr>
        <p:txBody>
          <a:bodyPr>
            <a:normAutofit/>
          </a:bodyPr>
          <a:lstStyle/>
          <a:p>
            <a:pPr marL="0" indent="0"/>
            <a:r>
              <a:rPr lang="en-US" dirty="0" smtClean="0"/>
              <a:t>         </a:t>
            </a:r>
            <a:r>
              <a:rPr lang="en-US" sz="2000" dirty="0" smtClean="0"/>
              <a:t>2011				2016</a:t>
            </a:r>
          </a:p>
          <a:p>
            <a:pPr>
              <a:buFont typeface="Arial"/>
              <a:buChar char="•"/>
            </a:pPr>
            <a:endParaRPr lang="en-US" dirty="0"/>
          </a:p>
          <a:p>
            <a:pPr>
              <a:buFont typeface="Arial"/>
              <a:buChar char="•"/>
            </a:pPr>
            <a:endParaRPr lang="en-US" dirty="0" smtClean="0"/>
          </a:p>
          <a:p>
            <a:pPr>
              <a:buFont typeface="Arial"/>
              <a:buChar char="•"/>
            </a:pPr>
            <a:endParaRPr lang="en-US" dirty="0"/>
          </a:p>
          <a:p>
            <a:pPr>
              <a:buFont typeface="Arial"/>
              <a:buChar char="•"/>
            </a:pPr>
            <a:endParaRPr lang="en-US" dirty="0" smtClean="0"/>
          </a:p>
          <a:p>
            <a:pPr>
              <a:buFont typeface="Arial"/>
              <a:buChar char="•"/>
            </a:pPr>
            <a:endParaRPr lang="en-US" dirty="0"/>
          </a:p>
          <a:p>
            <a:pPr>
              <a:buFont typeface="Arial"/>
              <a:buChar char="•"/>
            </a:pPr>
            <a:endParaRPr lang="en-US" dirty="0" smtClean="0"/>
          </a:p>
          <a:p>
            <a:pPr>
              <a:buFont typeface="Arial"/>
              <a:buChar char="•"/>
            </a:pPr>
            <a:endParaRPr lang="en-US" dirty="0"/>
          </a:p>
          <a:p>
            <a:pPr>
              <a:buFont typeface="Arial"/>
              <a:buChar char="•"/>
            </a:pPr>
            <a:endParaRPr lang="en-US" dirty="0" smtClean="0"/>
          </a:p>
          <a:p>
            <a:pPr>
              <a:buFont typeface="Arial"/>
              <a:buChar char="•"/>
            </a:pPr>
            <a:endParaRPr lang="en-US" dirty="0"/>
          </a:p>
          <a:p>
            <a:pPr>
              <a:buFont typeface="Arial"/>
              <a:buChar char="•"/>
            </a:pPr>
            <a:endParaRPr lang="en-US" dirty="0" smtClean="0"/>
          </a:p>
          <a:p>
            <a:pPr>
              <a:buFont typeface="Arial"/>
              <a:buChar char="•"/>
            </a:pPr>
            <a:endParaRPr lang="en-US" dirty="0"/>
          </a:p>
        </p:txBody>
      </p:sp>
      <p:pic>
        <p:nvPicPr>
          <p:cNvPr id="8" name="Picture 7" descr="US png 2011.png"/>
          <p:cNvPicPr>
            <a:picLocks noChangeAspect="1"/>
          </p:cNvPicPr>
          <p:nvPr/>
        </p:nvPicPr>
        <p:blipFill>
          <a:blip r:embed="rId3"/>
          <a:stretch>
            <a:fillRect/>
          </a:stretch>
        </p:blipFill>
        <p:spPr>
          <a:xfrm>
            <a:off x="0" y="1914461"/>
            <a:ext cx="4473373" cy="3009899"/>
          </a:xfrm>
          <a:prstGeom prst="rect">
            <a:avLst/>
          </a:prstGeom>
        </p:spPr>
      </p:pic>
      <p:pic>
        <p:nvPicPr>
          <p:cNvPr id="9" name="Picture 8" descr="US png 2016.png"/>
          <p:cNvPicPr>
            <a:picLocks noChangeAspect="1"/>
          </p:cNvPicPr>
          <p:nvPr/>
        </p:nvPicPr>
        <p:blipFill>
          <a:blip r:embed="rId4"/>
          <a:stretch>
            <a:fillRect/>
          </a:stretch>
        </p:blipFill>
        <p:spPr>
          <a:xfrm>
            <a:off x="4775200" y="1914461"/>
            <a:ext cx="4371509" cy="2937469"/>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073666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Obesity in the </a:t>
            </a:r>
            <a:r>
              <a:rPr lang="en-US" dirty="0" smtClean="0"/>
              <a:t>U.S </a:t>
            </a:r>
            <a:r>
              <a:rPr lang="mr-IN" dirty="0" smtClean="0"/>
              <a:t>–</a:t>
            </a:r>
            <a:r>
              <a:rPr lang="en-US" dirty="0" smtClean="0"/>
              <a:t> SELECTED</a:t>
            </a:r>
            <a:endParaRPr lang="en-US" dirty="0"/>
          </a:p>
        </p:txBody>
      </p:sp>
      <p:pic>
        <p:nvPicPr>
          <p:cNvPr id="7" name="Picture 6"/>
          <p:cNvPicPr>
            <a:picLocks noChangeAspect="1"/>
          </p:cNvPicPr>
          <p:nvPr/>
        </p:nvPicPr>
        <p:blipFill>
          <a:blip r:embed="rId3"/>
          <a:stretch>
            <a:fillRect/>
          </a:stretch>
        </p:blipFill>
        <p:spPr>
          <a:xfrm>
            <a:off x="301109" y="1079142"/>
            <a:ext cx="5634115" cy="5403527"/>
          </a:xfrm>
          <a:prstGeom prst="rect">
            <a:avLst/>
          </a:prstGeom>
        </p:spPr>
      </p:pic>
      <p:pic>
        <p:nvPicPr>
          <p:cNvPr id="4" name="Picture 3"/>
          <p:cNvPicPr>
            <a:picLocks noChangeAspect="1"/>
          </p:cNvPicPr>
          <p:nvPr/>
        </p:nvPicPr>
        <p:blipFill>
          <a:blip r:embed="rId4"/>
          <a:stretch>
            <a:fillRect/>
          </a:stretch>
        </p:blipFill>
        <p:spPr>
          <a:xfrm>
            <a:off x="5935224" y="1514811"/>
            <a:ext cx="3069160" cy="4470022"/>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92692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graph: OBESITY </a:t>
            </a:r>
            <a:r>
              <a:rPr lang="en-US" dirty="0" err="1" smtClean="0"/>
              <a:t>vs</a:t>
            </a:r>
            <a:r>
              <a:rPr lang="en-US" dirty="0" smtClean="0"/>
              <a:t> </a:t>
            </a:r>
            <a:r>
              <a:rPr lang="mr-IN" dirty="0" smtClean="0"/>
              <a:t>…</a:t>
            </a:r>
            <a:endParaRPr lang="en-US" dirty="0"/>
          </a:p>
        </p:txBody>
      </p:sp>
      <p:pic>
        <p:nvPicPr>
          <p:cNvPr id="3" name="Picture 2"/>
          <p:cNvPicPr>
            <a:picLocks noChangeAspect="1"/>
          </p:cNvPicPr>
          <p:nvPr/>
        </p:nvPicPr>
        <p:blipFill>
          <a:blip r:embed="rId3"/>
          <a:stretch>
            <a:fillRect/>
          </a:stretch>
        </p:blipFill>
        <p:spPr>
          <a:xfrm>
            <a:off x="1468332" y="1349440"/>
            <a:ext cx="5899780" cy="5282548"/>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249502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fit regression model</a:t>
            </a:r>
            <a:endParaRPr lang="en-US" dirty="0"/>
          </a:p>
        </p:txBody>
      </p:sp>
      <p:pic>
        <p:nvPicPr>
          <p:cNvPr id="5" name="Picture 4"/>
          <p:cNvPicPr>
            <a:picLocks noChangeAspect="1"/>
          </p:cNvPicPr>
          <p:nvPr/>
        </p:nvPicPr>
        <p:blipFill>
          <a:blip r:embed="rId3"/>
          <a:stretch>
            <a:fillRect/>
          </a:stretch>
        </p:blipFill>
        <p:spPr>
          <a:xfrm>
            <a:off x="880363" y="1124461"/>
            <a:ext cx="6776182" cy="5225539"/>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775587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end</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220388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Alternate Regression Analysis</a:t>
            </a:r>
            <a:endParaRPr lang="en-US" dirty="0"/>
          </a:p>
        </p:txBody>
      </p:sp>
      <p:pic>
        <p:nvPicPr>
          <p:cNvPr id="9" name="Picture 8"/>
          <p:cNvPicPr>
            <a:picLocks noChangeAspect="1"/>
          </p:cNvPicPr>
          <p:nvPr/>
        </p:nvPicPr>
        <p:blipFill>
          <a:blip r:embed="rId3"/>
          <a:stretch>
            <a:fillRect/>
          </a:stretch>
        </p:blipFill>
        <p:spPr>
          <a:xfrm>
            <a:off x="1104900" y="1111827"/>
            <a:ext cx="6921500" cy="5499100"/>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432855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2606</TotalTime>
  <Words>1089</Words>
  <Application>Microsoft Macintosh PowerPoint</Application>
  <PresentationFormat>On-screen Show (4:3)</PresentationFormat>
  <Paragraphs>84</Paragraphs>
  <Slides>9</Slides>
  <Notes>8</Notes>
  <HiddenSlides>0</HiddenSlides>
  <MMClips>0</MMClips>
  <ScaleCrop>false</ScaleCrop>
  <HeadingPairs>
    <vt:vector size="4" baseType="variant">
      <vt:variant>
        <vt:lpstr>Design Template</vt:lpstr>
      </vt:variant>
      <vt:variant>
        <vt:i4>1</vt:i4>
      </vt:variant>
      <vt:variant>
        <vt:lpstr>Slide Titles</vt:lpstr>
      </vt:variant>
      <vt:variant>
        <vt:i4>9</vt:i4>
      </vt:variant>
    </vt:vector>
  </HeadingPairs>
  <TitlesOfParts>
    <vt:vector size="10" baseType="lpstr">
      <vt:lpstr>Angles</vt:lpstr>
      <vt:lpstr>Obesity</vt:lpstr>
      <vt:lpstr>What is Obesity?</vt:lpstr>
      <vt:lpstr>Where did we start?</vt:lpstr>
      <vt:lpstr>Obesity in the U.S (percentage)</vt:lpstr>
      <vt:lpstr>Obesity in the U.S – SELECTED</vt:lpstr>
      <vt:lpstr>Dynamic graph: OBESITY vs …</vt:lpstr>
      <vt:lpstr>Best fit regression model</vt:lpstr>
      <vt:lpstr>The end</vt:lpstr>
      <vt:lpstr>Alternate Regression Analysis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Obesity</dc:title>
  <dc:creator>user</dc:creator>
  <cp:lastModifiedBy>Lori Kim</cp:lastModifiedBy>
  <cp:revision>78</cp:revision>
  <dcterms:created xsi:type="dcterms:W3CDTF">2018-11-05T02:36:03Z</dcterms:created>
  <dcterms:modified xsi:type="dcterms:W3CDTF">2018-11-05T05:06:09Z</dcterms:modified>
</cp:coreProperties>
</file>