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95" r:id="rId3"/>
    <p:sldId id="302" r:id="rId4"/>
    <p:sldId id="299" r:id="rId5"/>
    <p:sldId id="300" r:id="rId6"/>
    <p:sldId id="301" r:id="rId7"/>
    <p:sldId id="305" r:id="rId8"/>
    <p:sldId id="303" r:id="rId9"/>
    <p:sldId id="304" r:id="rId10"/>
    <p:sldId id="308" r:id="rId11"/>
    <p:sldId id="307" r:id="rId12"/>
    <p:sldId id="310" r:id="rId13"/>
    <p:sldId id="309" r:id="rId14"/>
    <p:sldId id="311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6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3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98481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7941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91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5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210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2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0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6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3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3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2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457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FJCTBiJub0?feature=oembed" TargetMode="Externa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Zf52HHKWY?feature=oembed" TargetMode="Externa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CJWiR3Vdi8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FDvBjVjCh8?feature=oembed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Ul9gYweEPs?feature=oembed" TargetMode="Externa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9BwruU4kiY?start=205&amp;feature=oembed" TargetMode="Externa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nU9vpLjHRk?feature=oembed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8ADDA-C5BB-26DB-F0F7-487742FB3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6A5BF-AC23-7F94-51A9-E2C1B6D5E0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7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752B-2B04-7661-00DA-E6506866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Due Wednesday 11/29/2023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B9ED-7BF4-913F-7657-CFDD607F9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133" y="2060574"/>
            <a:ext cx="4396339" cy="4195763"/>
          </a:xfrm>
        </p:spPr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Return a Value from a Function with Return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Global Scope and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Local Scope and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Global vs. Local Scope in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Understanding Undefined Value returned from a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Assignment with a Returned Value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Stand in Line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Understanding Boolean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F12AC-EDA2-0667-FC2E-016854357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Use Conditional Logic with If Statements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Comparison with the Equality 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Comparison with the Strict Equality 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Practice comparing different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Comparison with the Inequality 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Comparison with the Strict Inequality Operator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400" b="0" i="0" dirty="0">
                <a:effectLst/>
                <a:latin typeface="Roboto" panose="02000000000000000000" pitchFamily="2" charset="0"/>
              </a:rPr>
              <a:t>Comparison with the Greater Than Operator</a:t>
            </a:r>
            <a:endParaRPr lang="en-US" sz="5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139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F3F-0528-8421-522B-AAC77EF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4" y="133161"/>
            <a:ext cx="9905999" cy="1478570"/>
          </a:xfrm>
        </p:spPr>
        <p:txBody>
          <a:bodyPr>
            <a:normAutofit/>
          </a:bodyPr>
          <a:lstStyle/>
          <a:p>
            <a:r>
              <a:rPr lang="en-US" sz="4400" dirty="0"/>
              <a:t>Class Announcements(11/29/2023)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1FF5-CBC7-FE55-8A35-6D875AE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69" y="1240471"/>
            <a:ext cx="6294507" cy="507929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Söhne"/>
              </a:rPr>
              <a:t>Motivation </a:t>
            </a:r>
          </a:p>
          <a:p>
            <a:r>
              <a:rPr lang="en-US" sz="3500" dirty="0">
                <a:latin typeface="Söhne"/>
              </a:rPr>
              <a:t>Boolean, Null, Undefined </a:t>
            </a:r>
          </a:p>
          <a:p>
            <a:r>
              <a:rPr lang="en-US" sz="3500" dirty="0">
                <a:latin typeface="Söhne"/>
              </a:rPr>
              <a:t>Operators</a:t>
            </a:r>
          </a:p>
          <a:p>
            <a:r>
              <a:rPr lang="en-US" sz="3500" dirty="0">
                <a:latin typeface="Söhne"/>
              </a:rPr>
              <a:t>Window Operators </a:t>
            </a:r>
          </a:p>
          <a:p>
            <a:r>
              <a:rPr lang="en-US" sz="3500" dirty="0">
                <a:latin typeface="Söhne"/>
              </a:rPr>
              <a:t>Class Activity 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Class Link Recordings</a:t>
            </a:r>
            <a:endParaRPr lang="en-US" dirty="0"/>
          </a:p>
        </p:txBody>
      </p:sp>
      <p:pic>
        <p:nvPicPr>
          <p:cNvPr id="12298" name="Picture 10" descr="55,400+ Road Map Stock Photos, Pictures &amp; Royalty-Free Images - iStock |  Roadmap infographic, Map, Road">
            <a:extLst>
              <a:ext uri="{FF2B5EF4-FFF2-40B4-BE49-F238E27FC236}">
                <a16:creationId xmlns:a16="http://schemas.microsoft.com/office/drawing/2014/main" id="{8E04A678-315F-5FE8-A54E-33630DF3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6" y="1933803"/>
            <a:ext cx="4305763" cy="2757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nline Media 4" title="WATCH THIS IF YOU WANT TO LEARN HOW TO CODE | Programmer Motivation">
            <a:hlinkClick r:id="" action="ppaction://media"/>
            <a:extLst>
              <a:ext uri="{FF2B5EF4-FFF2-40B4-BE49-F238E27FC236}">
                <a16:creationId xmlns:a16="http://schemas.microsoft.com/office/drawing/2014/main" id="{FC066E5C-7911-241D-50B0-C960E677EEE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823084" y="4804208"/>
            <a:ext cx="3399347" cy="192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8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F3F-0528-8421-522B-AAC77EF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4" y="133161"/>
            <a:ext cx="9905999" cy="1478570"/>
          </a:xfrm>
        </p:spPr>
        <p:txBody>
          <a:bodyPr>
            <a:normAutofit/>
          </a:bodyPr>
          <a:lstStyle/>
          <a:p>
            <a:r>
              <a:rPr lang="en-US" sz="4400" dirty="0"/>
              <a:t>Class Announcements(11/29/2023)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1FF5-CBC7-FE55-8A35-6D875AE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69" y="1240471"/>
            <a:ext cx="6294507" cy="507929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Söhne"/>
              </a:rPr>
              <a:t>Motivation </a:t>
            </a:r>
          </a:p>
          <a:p>
            <a:r>
              <a:rPr lang="en-US" sz="3500" dirty="0">
                <a:latin typeface="Söhne"/>
              </a:rPr>
              <a:t>Finish Exercise </a:t>
            </a:r>
          </a:p>
          <a:p>
            <a:r>
              <a:rPr lang="en-US" sz="3500" dirty="0">
                <a:latin typeface="Söhne"/>
              </a:rPr>
              <a:t>Window Operators </a:t>
            </a:r>
          </a:p>
          <a:p>
            <a:r>
              <a:rPr lang="en-US" sz="3500" dirty="0">
                <a:latin typeface="Söhne"/>
              </a:rPr>
              <a:t>Conditionals </a:t>
            </a:r>
          </a:p>
          <a:p>
            <a:r>
              <a:rPr lang="en-US" sz="3500" dirty="0">
                <a:latin typeface="Söhne"/>
              </a:rPr>
              <a:t>Class Activity 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Class Link Recordings</a:t>
            </a:r>
            <a:endParaRPr lang="en-US" dirty="0"/>
          </a:p>
        </p:txBody>
      </p:sp>
      <p:pic>
        <p:nvPicPr>
          <p:cNvPr id="12298" name="Picture 10" descr="55,400+ Road Map Stock Photos, Pictures &amp; Royalty-Free Images - iStock |  Roadmap infographic, Map, Road">
            <a:extLst>
              <a:ext uri="{FF2B5EF4-FFF2-40B4-BE49-F238E27FC236}">
                <a16:creationId xmlns:a16="http://schemas.microsoft.com/office/drawing/2014/main" id="{8E04A678-315F-5FE8-A54E-33630DF3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6" y="1933803"/>
            <a:ext cx="4305763" cy="2757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Online Media 3" title="Mark Zuckerberg Inspirational Speech | Keep Moving Forward | Motivational Video | Startup Stories">
            <a:hlinkClick r:id="" action="ppaction://media"/>
            <a:extLst>
              <a:ext uri="{FF2B5EF4-FFF2-40B4-BE49-F238E27FC236}">
                <a16:creationId xmlns:a16="http://schemas.microsoft.com/office/drawing/2014/main" id="{C11F4725-781B-BE59-773F-77B51D285C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961174" y="4882229"/>
            <a:ext cx="3261257" cy="18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4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112-E4B3-5CB4-393E-B353E1FA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8F2A-CC65-D32E-6B22-FCF2D7EF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Get user input using prompt(“Enter your age:”). If user is 18 or older , give </a:t>
            </a:r>
            <a:r>
              <a:rPr lang="en-US" dirty="0" err="1"/>
              <a:t>feedback:'You</a:t>
            </a:r>
            <a:r>
              <a:rPr lang="en-US" dirty="0"/>
              <a:t> are old enough to drive' but if not 18 give another feedback stating to wait for the number of years he needs to turn 18.</a:t>
            </a:r>
          </a:p>
          <a:p>
            <a:endParaRPr lang="en-US" dirty="0"/>
          </a:p>
          <a:p>
            <a:r>
              <a:rPr lang="en-US" dirty="0"/>
              <a:t>Enter your age: 30</a:t>
            </a:r>
          </a:p>
          <a:p>
            <a:r>
              <a:rPr lang="en-US" dirty="0"/>
              <a:t>You are old enough to drive.</a:t>
            </a:r>
          </a:p>
          <a:p>
            <a:endParaRPr lang="en-US" dirty="0"/>
          </a:p>
          <a:p>
            <a:r>
              <a:rPr lang="en-US" dirty="0"/>
              <a:t>Enter your age:15</a:t>
            </a:r>
          </a:p>
          <a:p>
            <a:r>
              <a:rPr lang="en-US" dirty="0"/>
              <a:t>You are left with 3 years to drive.</a:t>
            </a:r>
          </a:p>
        </p:txBody>
      </p:sp>
    </p:spTree>
    <p:extLst>
      <p:ext uri="{BB962C8B-B14F-4D97-AF65-F5344CB8AC3E}">
        <p14:creationId xmlns:p14="http://schemas.microsoft.com/office/powerpoint/2010/main" val="126498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3B4F-3758-3E77-A9C8-EC74558B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989A-DFA1-7F01-0B90-7001AF7F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 values of </a:t>
            </a:r>
            <a:r>
              <a:rPr lang="en-US" dirty="0" err="1"/>
              <a:t>myAge</a:t>
            </a:r>
            <a:r>
              <a:rPr lang="en-US" dirty="0"/>
              <a:t> and </a:t>
            </a:r>
            <a:r>
              <a:rPr lang="en-US" dirty="0" err="1"/>
              <a:t>yourAge</a:t>
            </a:r>
            <a:r>
              <a:rPr lang="en-US" dirty="0"/>
              <a:t> using if … else. Based on the comparison and log the result to console stating who is older (me or you). Use prompt(“Enter your age:”) to get the age as input.</a:t>
            </a:r>
          </a:p>
          <a:p>
            <a:endParaRPr lang="en-US" dirty="0"/>
          </a:p>
          <a:p>
            <a:r>
              <a:rPr lang="en-US" dirty="0"/>
              <a:t>Enter your age: 30</a:t>
            </a:r>
          </a:p>
          <a:p>
            <a:r>
              <a:rPr lang="en-US" dirty="0"/>
              <a:t>You are 5 years older than me.</a:t>
            </a:r>
          </a:p>
        </p:txBody>
      </p:sp>
    </p:spTree>
    <p:extLst>
      <p:ext uri="{BB962C8B-B14F-4D97-AF65-F5344CB8AC3E}">
        <p14:creationId xmlns:p14="http://schemas.microsoft.com/office/powerpoint/2010/main" val="3131835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45F-0577-61A4-7CF7-32696C423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B648-C911-E150-EA05-24A4A799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 is greater than b return 'a is greater than b' else 'a is less than b'. Try to implement it in to ways</a:t>
            </a:r>
          </a:p>
          <a:p>
            <a:endParaRPr lang="en-US" dirty="0"/>
          </a:p>
          <a:p>
            <a:r>
              <a:rPr lang="en-US" dirty="0"/>
              <a:t>using if else</a:t>
            </a:r>
          </a:p>
          <a:p>
            <a:r>
              <a:rPr lang="en-US" dirty="0"/>
              <a:t>ternary operator.</a:t>
            </a:r>
          </a:p>
          <a:p>
            <a:r>
              <a:rPr lang="en-US" dirty="0"/>
              <a:t>  let a = 4</a:t>
            </a:r>
          </a:p>
          <a:p>
            <a:r>
              <a:rPr lang="en-US" dirty="0"/>
              <a:t>  let b = 3</a:t>
            </a:r>
          </a:p>
          <a:p>
            <a:r>
              <a:rPr lang="en-US" dirty="0"/>
              <a:t>  4 is greater than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99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7F552-D503-F50C-9DE7-B0ADF617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AB50F-D053-63B9-0C30-4638169A3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Write a code which can give grades to students according to theirs scores: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80-100, 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70-89, B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60-69, C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50-59, D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0-49, 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6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F3F-0528-8421-522B-AAC77EF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4" y="133161"/>
            <a:ext cx="9905999" cy="1478570"/>
          </a:xfrm>
        </p:spPr>
        <p:txBody>
          <a:bodyPr>
            <a:normAutofit/>
          </a:bodyPr>
          <a:lstStyle/>
          <a:p>
            <a:r>
              <a:rPr lang="en-US" sz="4400" dirty="0"/>
              <a:t>Class Announcements (11/27/2023)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1FF5-CBC7-FE55-8A35-6D875AE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69" y="1240471"/>
            <a:ext cx="6294507" cy="507929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Söhne"/>
              </a:rPr>
              <a:t>Motivation </a:t>
            </a:r>
          </a:p>
          <a:p>
            <a:r>
              <a:rPr lang="en-US" sz="3800" dirty="0">
                <a:latin typeface="Söhne"/>
              </a:rPr>
              <a:t>Primitive vs Non-Primitive Data type.</a:t>
            </a:r>
          </a:p>
          <a:p>
            <a:r>
              <a:rPr lang="en-US" sz="3800" dirty="0">
                <a:latin typeface="Söhne"/>
              </a:rPr>
              <a:t>Numbers </a:t>
            </a:r>
          </a:p>
          <a:p>
            <a:r>
              <a:rPr lang="en-US" sz="3800" dirty="0">
                <a:latin typeface="Söhne"/>
              </a:rPr>
              <a:t>Strings </a:t>
            </a:r>
            <a:br>
              <a:rPr lang="en-US" sz="2600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Class Link Recordings</a:t>
            </a:r>
            <a:endParaRPr lang="en-US" dirty="0"/>
          </a:p>
        </p:txBody>
      </p:sp>
      <p:pic>
        <p:nvPicPr>
          <p:cNvPr id="12298" name="Picture 10" descr="55,400+ Road Map Stock Photos, Pictures &amp; Royalty-Free Images - iStock |  Roadmap infographic, Map, Road">
            <a:extLst>
              <a:ext uri="{FF2B5EF4-FFF2-40B4-BE49-F238E27FC236}">
                <a16:creationId xmlns:a16="http://schemas.microsoft.com/office/drawing/2014/main" id="{8E04A678-315F-5FE8-A54E-33630DF3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6" y="1933803"/>
            <a:ext cx="4305763" cy="2757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Online Media 4" title="The Beauty of Computer Science | Computer Science Motivational Video">
            <a:hlinkClick r:id="" action="ppaction://media"/>
            <a:extLst>
              <a:ext uri="{FF2B5EF4-FFF2-40B4-BE49-F238E27FC236}">
                <a16:creationId xmlns:a16="http://schemas.microsoft.com/office/drawing/2014/main" id="{1203E435-0BB2-61E7-6933-F9B03BA98E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789983" y="4785506"/>
            <a:ext cx="3432448" cy="193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39FCB3-DFC1-9F7B-FC00-01E7B067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Primitive vs Non-Primitive 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DAA7BC-39D0-E2F9-C10E-52A6BEC3A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Primitive</a:t>
            </a:r>
            <a:r>
              <a:rPr lang="en-US" b="1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B246A-35C0-84D0-0D29-06C61A4E5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24901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Strings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Boolean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Undefined </a:t>
            </a:r>
          </a:p>
          <a:p>
            <a:r>
              <a:rPr lang="en-US" dirty="0"/>
              <a:t>Symbol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3F06BE-36E1-8837-7F9B-17A58BFEB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Non-Primitive / Object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855319-C881-57A4-E994-305A8A5714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 </a:t>
            </a:r>
          </a:p>
          <a:p>
            <a:r>
              <a:rPr lang="en-US" dirty="0"/>
              <a:t>Object </a:t>
            </a:r>
          </a:p>
          <a:p>
            <a:r>
              <a:rPr lang="en-US" dirty="0"/>
              <a:t>Functions </a:t>
            </a:r>
          </a:p>
        </p:txBody>
      </p:sp>
    </p:spTree>
    <p:extLst>
      <p:ext uri="{BB962C8B-B14F-4D97-AF65-F5344CB8AC3E}">
        <p14:creationId xmlns:p14="http://schemas.microsoft.com/office/powerpoint/2010/main" val="3468589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Data Type in JavaScript - Part 6 | Primitive and Non Primitive Data Type | JavaScript Tutorial">
            <a:hlinkClick r:id="" action="ppaction://media"/>
            <a:extLst>
              <a:ext uri="{FF2B5EF4-FFF2-40B4-BE49-F238E27FC236}">
                <a16:creationId xmlns:a16="http://schemas.microsoft.com/office/drawing/2014/main" id="{34F195A9-0B88-27B5-5E5F-32BD411FAEB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0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JavaScript Numbers, Number Methods, isNaN | JavaScript Tutorial for Beginners">
            <a:hlinkClick r:id="" action="ppaction://media"/>
            <a:extLst>
              <a:ext uri="{FF2B5EF4-FFF2-40B4-BE49-F238E27FC236}">
                <a16:creationId xmlns:a16="http://schemas.microsoft.com/office/drawing/2014/main" id="{105F0220-E539-6880-0741-50BA0756984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65853" y="643467"/>
            <a:ext cx="9860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JavaScript Strings">
            <a:hlinkClick r:id="" action="ppaction://media"/>
            <a:extLst>
              <a:ext uri="{FF2B5EF4-FFF2-40B4-BE49-F238E27FC236}">
                <a16:creationId xmlns:a16="http://schemas.microsoft.com/office/drawing/2014/main" id="{41D0EAEB-C7AE-A16F-6FBC-D7F9871C019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65853" y="643467"/>
            <a:ext cx="986029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6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1752B-2B04-7661-00DA-E6506866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Due Tuesday 11/28/2023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B9ED-7BF4-913F-7657-CFDD607F98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Appending Variables to Strings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Find the Length of 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Use Bracket Notation to Find the First Character in 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Understand String Immutability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Use Bracket Notation to Find the Nth Character in 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Use Bracket Notation to Find the Last Character in 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Use Bracket Notation to Find the Nth-to-Last Character in a String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Word Blanks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5600" b="0" i="0" dirty="0">
                <a:effectLst/>
                <a:latin typeface="Roboto" panose="02000000000000000000" pitchFamily="2" charset="0"/>
              </a:rPr>
              <a:t>Store Multiple Values in one Variable using JavaScript Arrays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F12AC-EDA2-0667-FC2E-016854357A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Nest one Array within Another Array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Access Array Data with Indexes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Modify Array Data With Indexes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Access Multi-Dimensional Arrays With Indexes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Manipulate Arrays With push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Manipulate Arrays With pop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Manipulate Arrays with Shift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Manipulate Arrays With unshift Method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Shopping List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Write Reusable JavaScript with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900" b="0" i="0" dirty="0">
                <a:effectLst/>
                <a:latin typeface="Roboto" panose="02000000000000000000" pitchFamily="2" charset="0"/>
              </a:rPr>
              <a:t>Passing Values to Functions with Arguments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39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6F3F-0528-8421-522B-AAC77EF8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4" y="133161"/>
            <a:ext cx="9905999" cy="1478570"/>
          </a:xfrm>
        </p:spPr>
        <p:txBody>
          <a:bodyPr>
            <a:normAutofit/>
          </a:bodyPr>
          <a:lstStyle/>
          <a:p>
            <a:r>
              <a:rPr lang="en-US" sz="4400" dirty="0"/>
              <a:t>Class Announcements(11/28/2023)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61FF5-CBC7-FE55-8A35-6D875AEC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569" y="1240471"/>
            <a:ext cx="6294507" cy="5079297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>
                <a:latin typeface="Söhne"/>
              </a:rPr>
              <a:t>Motivation </a:t>
            </a:r>
          </a:p>
          <a:p>
            <a:r>
              <a:rPr lang="en-US" sz="3800" dirty="0">
                <a:latin typeface="Söhne"/>
              </a:rPr>
              <a:t>Review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</a:rPr>
              <a:t>Primitive vs Non-Primitive Data type.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</a:rPr>
              <a:t>Numbers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>
                <a:latin typeface="Söhne"/>
              </a:rPr>
              <a:t>Strings </a:t>
            </a:r>
          </a:p>
          <a:p>
            <a:r>
              <a:rPr lang="en-US" sz="3500" dirty="0">
                <a:latin typeface="Söhne"/>
              </a:rPr>
              <a:t>String Objects</a:t>
            </a:r>
          </a:p>
          <a:p>
            <a:r>
              <a:rPr lang="en-US" sz="3500" dirty="0">
                <a:latin typeface="Söhne"/>
              </a:rPr>
              <a:t>Class Activity </a:t>
            </a:r>
          </a:p>
          <a:p>
            <a:r>
              <a:rPr lang="en-US" sz="3500" dirty="0">
                <a:latin typeface="Söhne"/>
              </a:rPr>
              <a:t>Boolean, Null, Undefined </a:t>
            </a:r>
          </a:p>
          <a:p>
            <a:r>
              <a:rPr lang="en-US" sz="3500" dirty="0">
                <a:latin typeface="Söhne"/>
              </a:rPr>
              <a:t>Operators</a:t>
            </a:r>
          </a:p>
          <a:p>
            <a:r>
              <a:rPr lang="en-US" sz="3500" dirty="0">
                <a:latin typeface="Söhne"/>
              </a:rPr>
              <a:t>Window Operators </a:t>
            </a:r>
          </a:p>
          <a:p>
            <a:pPr marL="457200" lvl="1" indent="0">
              <a:buNone/>
            </a:pPr>
            <a:br>
              <a:rPr lang="en-US" b="0" i="0" dirty="0">
                <a:solidFill>
                  <a:srgbClr val="D4D4D4"/>
                </a:solidFill>
                <a:effectLst/>
                <a:latin typeface="Arial" panose="020B0604020202020204" pitchFamily="34" charset="0"/>
              </a:rPr>
            </a:br>
            <a:r>
              <a:rPr lang="en-US" b="1" i="0" dirty="0">
                <a:effectLst/>
                <a:latin typeface="Arial" panose="020B0604020202020204" pitchFamily="34" charset="0"/>
              </a:rPr>
              <a:t>Class Link Recordings</a:t>
            </a:r>
            <a:endParaRPr lang="en-US" dirty="0"/>
          </a:p>
        </p:txBody>
      </p:sp>
      <p:pic>
        <p:nvPicPr>
          <p:cNvPr id="12298" name="Picture 10" descr="55,400+ Road Map Stock Photos, Pictures &amp; Royalty-Free Images - iStock |  Roadmap infographic, Map, Road">
            <a:extLst>
              <a:ext uri="{FF2B5EF4-FFF2-40B4-BE49-F238E27FC236}">
                <a16:creationId xmlns:a16="http://schemas.microsoft.com/office/drawing/2014/main" id="{8E04A678-315F-5FE8-A54E-33630DF3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076" y="1933803"/>
            <a:ext cx="4305763" cy="2757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Online Media 3" title="WORK EVERY WAKING HOUR - Elon Musk (Motivational Video)">
            <a:hlinkClick r:id="" action="ppaction://media"/>
            <a:extLst>
              <a:ext uri="{FF2B5EF4-FFF2-40B4-BE49-F238E27FC236}">
                <a16:creationId xmlns:a16="http://schemas.microsoft.com/office/drawing/2014/main" id="{90A4A0BE-E919-1E3A-D383-87337BF5F1F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53109" y="4691743"/>
            <a:ext cx="3727696" cy="210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8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D223-62AF-E39E-8DB4-BCB43DE53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7B19-0178-7091-1393-287287D1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Declare a variable named challenge and assign it to an initial value ’</a:t>
            </a:r>
            <a:r>
              <a:rPr lang="en-US" b="1" i="0" dirty="0" err="1">
                <a:solidFill>
                  <a:srgbClr val="E6EDF3"/>
                </a:solidFill>
                <a:effectLst/>
                <a:latin typeface="-apple-system"/>
              </a:rPr>
              <a:t>Welcometo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 Week 3 JavaScript'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.</a:t>
            </a:r>
            <a:r>
              <a:rPr lang="en-US" b="1" dirty="0">
                <a:solidFill>
                  <a:srgbClr val="E6EDF3"/>
                </a:solidFill>
                <a:latin typeface="-apple-system"/>
              </a:rPr>
              <a:t> </a:t>
            </a: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Print the string on the browser console using 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console.log()</a:t>
            </a: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Print the 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length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of the string on the browser console using </a:t>
            </a:r>
            <a:r>
              <a:rPr lang="en-US" b="0" i="1" dirty="0">
                <a:solidFill>
                  <a:srgbClr val="E6EDF3"/>
                </a:solidFill>
                <a:effectLst/>
                <a:latin typeface="-apple-system"/>
              </a:rPr>
              <a:t>console.log()</a:t>
            </a: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Change all the string characters to capital letters using </a:t>
            </a:r>
            <a:r>
              <a:rPr lang="en-US" b="1" i="0" dirty="0" err="1">
                <a:solidFill>
                  <a:srgbClr val="E6EDF3"/>
                </a:solidFill>
                <a:effectLst/>
                <a:latin typeface="-apple-system"/>
              </a:rPr>
              <a:t>toUpperCase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()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Change all the string characters to lowercase letters using </a:t>
            </a:r>
            <a:r>
              <a:rPr lang="en-US" b="1" i="0" dirty="0" err="1">
                <a:solidFill>
                  <a:srgbClr val="E6EDF3"/>
                </a:solidFill>
                <a:effectLst/>
                <a:latin typeface="-apple-system"/>
              </a:rPr>
              <a:t>toLowerCase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()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Cut (slice) out the first word of the string using </a:t>
            </a:r>
            <a:r>
              <a:rPr lang="en-US" b="1" i="0" dirty="0" err="1">
                <a:solidFill>
                  <a:srgbClr val="E6EDF3"/>
                </a:solidFill>
                <a:effectLst/>
                <a:latin typeface="-apple-system"/>
              </a:rPr>
              <a:t>substr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()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or 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substring()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method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Slice out the phrase </a:t>
            </a:r>
            <a:r>
              <a:rPr lang="en-US" b="0" i="1" dirty="0">
                <a:solidFill>
                  <a:srgbClr val="E6EDF3"/>
                </a:solidFill>
                <a:effectLst/>
                <a:latin typeface="-apple-system"/>
              </a:rPr>
              <a:t>week 3 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from 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 Welcome to Week 3 JavaScript'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..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Check if the string contains a word 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Script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using </a:t>
            </a:r>
            <a:r>
              <a:rPr lang="en-US" b="1" i="0" dirty="0">
                <a:solidFill>
                  <a:srgbClr val="E6EDF3"/>
                </a:solidFill>
                <a:effectLst/>
                <a:latin typeface="-apple-system"/>
              </a:rPr>
              <a:t>includes()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 method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0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17184</TotalTime>
  <Words>641</Words>
  <Application>Microsoft Office PowerPoint</Application>
  <PresentationFormat>Widescreen</PresentationFormat>
  <Paragraphs>115</Paragraphs>
  <Slides>16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Bookman Old Style</vt:lpstr>
      <vt:lpstr>Roboto</vt:lpstr>
      <vt:lpstr>Rockwell</vt:lpstr>
      <vt:lpstr>Söhne</vt:lpstr>
      <vt:lpstr>Wingdings</vt:lpstr>
      <vt:lpstr>Damask</vt:lpstr>
      <vt:lpstr>Week 3</vt:lpstr>
      <vt:lpstr>Class Announcements (11/27/2023) </vt:lpstr>
      <vt:lpstr>Primitive vs Non-Primitive Data Types</vt:lpstr>
      <vt:lpstr>PowerPoint Presentation</vt:lpstr>
      <vt:lpstr>PowerPoint Presentation</vt:lpstr>
      <vt:lpstr>PowerPoint Presentation</vt:lpstr>
      <vt:lpstr>Homework Due Tuesday 11/28/2023</vt:lpstr>
      <vt:lpstr>Class Announcements(11/28/2023) </vt:lpstr>
      <vt:lpstr>Class Activity </vt:lpstr>
      <vt:lpstr>Homework Due Wednesday 11/29/2023</vt:lpstr>
      <vt:lpstr>Class Announcements(11/29/2023) </vt:lpstr>
      <vt:lpstr>Class Announcements(11/29/2023) </vt:lpstr>
      <vt:lpstr>Class Activity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creator>Kelebet Engida</dc:creator>
  <cp:lastModifiedBy>Kelebet Engida</cp:lastModifiedBy>
  <cp:revision>4</cp:revision>
  <dcterms:created xsi:type="dcterms:W3CDTF">2023-11-22T04:01:10Z</dcterms:created>
  <dcterms:modified xsi:type="dcterms:W3CDTF">2023-12-05T20:26:22Z</dcterms:modified>
</cp:coreProperties>
</file>