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5" r:id="rId8"/>
    <p:sldId id="264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1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2019. 06. 16.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2o.ai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tensorflow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2135790"/>
          </a:xfrm>
        </p:spPr>
        <p:txBody>
          <a:bodyPr>
            <a:normAutofit/>
          </a:bodyPr>
          <a:lstStyle/>
          <a:p>
            <a:pPr algn="l"/>
            <a:r>
              <a:rPr lang="hu" sz="4400" dirty="0">
                <a:solidFill>
                  <a:schemeClr val="bg1"/>
                </a:solidFill>
              </a:rPr>
              <a:t>Application of VAR modeling to a multivariate time series</a:t>
            </a:r>
            <a:endParaRPr lang="hu-HU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56" y="2757752"/>
            <a:ext cx="3744686" cy="650648"/>
          </a:xfrm>
        </p:spPr>
        <p:txBody>
          <a:bodyPr>
            <a:normAutofit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László Kiss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3392061" y="3363568"/>
            <a:ext cx="3544655" cy="107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dirty="0">
                <a:solidFill>
                  <a:schemeClr val="bg1"/>
                </a:solidFill>
              </a:rPr>
              <a:t>Complex exam presentation</a:t>
            </a:r>
          </a:p>
          <a:p>
            <a:pPr algn="r"/>
            <a:r>
              <a:rPr lang="hu-HU" sz="2000" dirty="0">
                <a:solidFill>
                  <a:schemeClr val="bg1"/>
                </a:solidFill>
              </a:rPr>
              <a:t>2019.06.17</a:t>
            </a:r>
          </a:p>
          <a:p>
            <a:pPr algn="r"/>
            <a:endParaRPr lang="hu-HU" sz="2000" dirty="0">
              <a:solidFill>
                <a:schemeClr val="bg1"/>
              </a:solidFill>
            </a:endParaRP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0574-3B96-4DB6-A399-0A30C020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Estimation of the VAR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548-E3D9-4D85-B612-BE772A0B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The covariance matrix is then obtained from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where Q is the number of estimated parameters.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Google Shape;116;p22" descr="\frac{1}{T-Q}(Y-\hat{A}Z) (Y-\hat{A}Z)'&#10;" title="MathEquation,#000000">
            <a:extLst>
              <a:ext uri="{FF2B5EF4-FFF2-40B4-BE49-F238E27FC236}">
                <a16:creationId xmlns:a16="http://schemas.microsoft.com/office/drawing/2014/main" id="{1639247F-261C-40FF-BED1-AA64AE5F1F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88" y="2837600"/>
            <a:ext cx="2106824" cy="3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3">
            <a:extLst>
              <a:ext uri="{FF2B5EF4-FFF2-40B4-BE49-F238E27FC236}">
                <a16:creationId xmlns:a16="http://schemas.microsoft.com/office/drawing/2014/main" id="{6402750E-DD76-4C5F-AC64-C3D6168FE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73FA-165D-4DAD-B4BD-25AB3884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Multivariate time series in telecommunications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3BA0-8294-4C3B-A035-647DBDAD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In general we collect a very huge amount of data in every event in telecommunication systems.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There are two types of </a:t>
            </a:r>
            <a:r>
              <a:rPr lang="en-US" dirty="0" err="1"/>
              <a:t>datastructure</a:t>
            </a: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The system is recording all of the technical measurement in 24/7 and it is sliced by 5 minutes.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All of the connection between the mobile devices and telco system are recording with all details, called detailed call record.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AA51FD-2CAB-4538-A9EC-04BF00F2C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8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0574-3B96-4DB6-A399-0A30C020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Multivariate time series in telecommunications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548-E3D9-4D85-B612-BE772A0B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In the physical layer this two data structures stored in json format with more than 600 dimensions, called KPI (Key Performance Indicator)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Based on domain (telco) </a:t>
            </a:r>
            <a:r>
              <a:rPr lang="en-US" dirty="0" err="1"/>
              <a:t>knowledgement</a:t>
            </a:r>
            <a:r>
              <a:rPr lang="en-US" dirty="0"/>
              <a:t> we select about 20 KPI-s from this data structures to analyze for a short and long term.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In first step we would like to reveal the dependency in a technical measurements - like software versions, technical system parameters. We hope we can build a better setup for the mobile network.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In the next slide we can see an example about that.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2CBBFCA-DEA8-4FDE-9F82-F1EE0E77C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3">
            <a:extLst>
              <a:ext uri="{FF2B5EF4-FFF2-40B4-BE49-F238E27FC236}">
                <a16:creationId xmlns:a16="http://schemas.microsoft.com/office/drawing/2014/main" id="{8BC306D5-A755-48AE-A108-09B1C1697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  <p:pic>
        <p:nvPicPr>
          <p:cNvPr id="6" name="Google Shape;133;p25">
            <a:extLst>
              <a:ext uri="{FF2B5EF4-FFF2-40B4-BE49-F238E27FC236}">
                <a16:creationId xmlns:a16="http://schemas.microsoft.com/office/drawing/2014/main" id="{1F3EEB93-F5FB-4608-A31C-5AE746C0E0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925" y="645116"/>
            <a:ext cx="7632149" cy="5092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17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73FA-165D-4DAD-B4BD-25AB3884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VAR based analytic system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3BA0-8294-4C3B-A035-647DBDAD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Basic definitions:</a:t>
            </a:r>
          </a:p>
          <a:p>
            <a:pPr marL="457200" lvl="0" indent="-342900">
              <a:spcBef>
                <a:spcPts val="1600"/>
              </a:spcBef>
              <a:buSzPts val="1800"/>
              <a:buChar char="●"/>
            </a:pPr>
            <a:r>
              <a:rPr lang="en-US" dirty="0"/>
              <a:t>Subscriber: the user of the telecommunication networks.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Subscriber incident: physically it is a JSON file generated by rules. This rules examine the KPI-s (Key Performance Indicator ) in describer dataset of calls. The rules contains very simple logic working with thresholds.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Subscriber incident ratio: the number of the incidents divided by number of calls.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3">
            <a:extLst>
              <a:ext uri="{FF2B5EF4-FFF2-40B4-BE49-F238E27FC236}">
                <a16:creationId xmlns:a16="http://schemas.microsoft.com/office/drawing/2014/main" id="{728C2B05-55AA-4C75-BB7C-1DD78A2B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0574-3B96-4DB6-A399-0A30C020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VAR based analytic system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548-E3D9-4D85-B612-BE772A0B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Call describer datasets contains more 600 dimensions about the connection between the subscriber devices and radio network.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The examined parameters of the telecommunications are elements of setup of </a:t>
            </a:r>
            <a:r>
              <a:rPr lang="en-US" dirty="0" err="1"/>
              <a:t>eNodeB</a:t>
            </a:r>
            <a:r>
              <a:rPr lang="en-US" dirty="0"/>
              <a:t>-s.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 err="1"/>
              <a:t>eNodeB</a:t>
            </a:r>
            <a:r>
              <a:rPr lang="en-US" dirty="0"/>
              <a:t> is a physical layer of radio network practically means a radio-tower with more cells and antennas.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A2F7E84-9370-4F2D-8A97-B2C033D2F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0574-3B96-4DB6-A399-0A30C020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VAR based analytic system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548-E3D9-4D85-B612-BE772A0B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The purpose of the analysis: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With </a:t>
            </a:r>
            <a:r>
              <a:rPr lang="en-US" dirty="0" err="1"/>
              <a:t>analysing</a:t>
            </a:r>
            <a:r>
              <a:rPr lang="en-US" dirty="0"/>
              <a:t> the relationship between the changing of the subscriber incident ratio and the changing of the parameters of the </a:t>
            </a:r>
            <a:r>
              <a:rPr lang="en-US" dirty="0" err="1"/>
              <a:t>eNodeB</a:t>
            </a:r>
            <a:r>
              <a:rPr lang="en-US" dirty="0"/>
              <a:t>-s we can prepare the further problems.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We can forecast the future values of the subscribers incident ratio, so we can provide an ability to prepare for that events.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29C6745-909D-4402-8AFA-39CF28B7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4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73FA-165D-4DAD-B4BD-25AB3884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Model order selection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3BA0-8294-4C3B-A035-647DBDAD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hu-HU" dirty="0">
                <a:highlight>
                  <a:srgbClr val="FFFFFF"/>
                </a:highlight>
              </a:rPr>
              <a:t>The most common approach for model order selection involves selecting a model order that minimizes one or more </a:t>
            </a:r>
            <a:r>
              <a:rPr lang="hu-HU" i="1" dirty="0">
                <a:highlight>
                  <a:srgbClr val="FFFFFF"/>
                </a:highlight>
              </a:rPr>
              <a:t>information criteria</a:t>
            </a:r>
            <a:r>
              <a:rPr lang="hu-HU" dirty="0">
                <a:highlight>
                  <a:srgbClr val="FFFFFF"/>
                </a:highlight>
              </a:rPr>
              <a:t> evaluated over a range of model orders.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hu-HU" dirty="0">
                <a:highlight>
                  <a:srgbClr val="FFFFFF"/>
                </a:highlight>
              </a:rPr>
              <a:t>Commonly used information criterion:</a:t>
            </a:r>
          </a:p>
          <a:p>
            <a:pPr marL="457200" lvl="0" indent="-342900">
              <a:spcBef>
                <a:spcPts val="1600"/>
              </a:spcBef>
              <a:buSzPts val="1800"/>
              <a:buChar char="●"/>
            </a:pPr>
            <a:r>
              <a:rPr lang="hu-HU" dirty="0">
                <a:highlight>
                  <a:srgbClr val="FFFFFF"/>
                </a:highlight>
              </a:rPr>
              <a:t>Schwarz-Bayes Criterion  (Bayesian Information Criterion)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hu-HU" dirty="0">
                <a:highlight>
                  <a:srgbClr val="FFFFFF"/>
                </a:highlight>
              </a:rPr>
              <a:t>Akaike Information Criterion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hu-HU" dirty="0">
                <a:highlight>
                  <a:srgbClr val="FFFFFF"/>
                </a:highlight>
              </a:rPr>
              <a:t>Hannan-Quinn Criterion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AC83F2-EF7B-43F4-9847-22528CC2A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4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0574-3B96-4DB6-A399-0A30C020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Model order selection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548-E3D9-4D85-B612-BE772A0B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practice we use the </a:t>
            </a:r>
            <a:r>
              <a:rPr lang="en-US" dirty="0" err="1"/>
              <a:t>VAR.select</a:t>
            </a:r>
            <a:r>
              <a:rPr lang="en-US" dirty="0"/>
              <a:t> from </a:t>
            </a:r>
            <a:r>
              <a:rPr lang="en-US" dirty="0" err="1"/>
              <a:t>VAR.etp</a:t>
            </a:r>
            <a:r>
              <a:rPr lang="en-US" dirty="0"/>
              <a:t> package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3">
            <a:extLst>
              <a:ext uri="{FF2B5EF4-FFF2-40B4-BE49-F238E27FC236}">
                <a16:creationId xmlns:a16="http://schemas.microsoft.com/office/drawing/2014/main" id="{3CAD9F34-65CD-4C9D-9E79-B271A6EEF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  <p:pic>
        <p:nvPicPr>
          <p:cNvPr id="6" name="Google Shape;164;p30">
            <a:extLst>
              <a:ext uri="{FF2B5EF4-FFF2-40B4-BE49-F238E27FC236}">
                <a16:creationId xmlns:a16="http://schemas.microsoft.com/office/drawing/2014/main" id="{A201A87E-3453-4598-9F40-F8E3E55856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375" y="2660831"/>
            <a:ext cx="3659250" cy="268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99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0574-3B96-4DB6-A399-0A30C020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Prediction for a sample data set with VAR(2) model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548-E3D9-4D85-B612-BE772A0B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33"/>
            <a:ext cx="10515600" cy="4351338"/>
          </a:xfrm>
        </p:spPr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BC6D87-F308-40B1-B86A-3DE47246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Time series definition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fontScale="85000" lnSpcReduction="20000"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A time series is a sequential set of data points, measured typically over successive times. It is mathematically defined as a set of vectors x(t),t = 0,1,2.. where t represents the time and x is a random variable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Examples: economic and industrial datasets, financial data, weather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Univariate time series: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FF"/>
                </a:highlight>
              </a:rPr>
              <a:t>A univariate time series, as the name suggests, is a series with a single time-dependent variable.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FF"/>
                </a:highlight>
              </a:rPr>
              <a:t>Multivariate time series: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highlight>
                  <a:srgbClr val="FFFFFF"/>
                </a:highlight>
              </a:rPr>
              <a:t>A Multivariate time series has more than one time-dependent variable. Each variable depends not only on its past values but also has some dependency on other variables. This dependency is used for forecasting future values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9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73FA-165D-4DAD-B4BD-25AB3884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Plans for the future 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3BA0-8294-4C3B-A035-647DBDAD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Reveal and understand the relationships and dependencies not just between two dimensions but more in one occasion.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Build an automatic outlier detection system to feed input parameter to this VAR model.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Involve new methodology and tools to this process.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Methodology: deep learning, isolation forest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Tools: h2o (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https://www.h2o.ai/</a:t>
            </a:r>
            <a:r>
              <a:rPr lang="en-US" dirty="0"/>
              <a:t>), </a:t>
            </a:r>
            <a:r>
              <a:rPr lang="en-US" dirty="0" err="1"/>
              <a:t>tensorflow</a:t>
            </a:r>
            <a:r>
              <a:rPr lang="en-US" dirty="0"/>
              <a:t> (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https://www.tensorflow.org/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745409-D652-4BD0-B622-E3C526981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7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</a:t>
            </a: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Vector autoregression model (VAR model)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Stochastic process model which means we have to make sure that variances where we would like to apply our model  are constant over time and do not show any trending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This model is capable to reveal the linear independences between multiple time series.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VAR models generalize the univariate autoregressive model by allowing for more than one evolving variable.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VAR  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For all variables of VAR has an equation defining the evaluation based on</a:t>
            </a:r>
          </a:p>
          <a:p>
            <a:pPr marL="457200" lvl="0" indent="-342900">
              <a:spcBef>
                <a:spcPts val="1600"/>
              </a:spcBef>
              <a:buSzPts val="1800"/>
              <a:buChar char="●"/>
            </a:pPr>
            <a:r>
              <a:rPr lang="en-US" dirty="0"/>
              <a:t>own lagged values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all of the other variables lagged values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error term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>
                <a:solidFill>
                  <a:srgbClr val="484644"/>
                </a:solidFill>
              </a:rPr>
              <a:t>A simple VAR model can be written as:</a:t>
            </a: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Google Shape;74;p16" descr="\begin{pmatrix} y_{1t} \\ y_{2t} \end{pmatrix} = \begin{bmatrix} a_{11} &amp; a_{12} \\ a_{21} &amp; a_{22} \end{bmatrix} \begin{pmatrix} y_{1t-1} \\ y_{2t-1} \end{pmatrix} + \begin{pmatrix} \epsilon_{1t} \\ \epsilon_{2t} \end{pmatrix}" title="MathEquation,#000000">
            <a:extLst>
              <a:ext uri="{FF2B5EF4-FFF2-40B4-BE49-F238E27FC236}">
                <a16:creationId xmlns:a16="http://schemas.microsoft.com/office/drawing/2014/main" id="{89B171B5-2222-494A-B2DA-4F16A31285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262" y="4728268"/>
            <a:ext cx="5481476" cy="80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5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VAR 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8832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Or more compact way: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Google Shape;81;p17" descr="y_t = A_1 * y_{t-1} + \epsilon_t" title="MathEquation,#000000">
            <a:extLst>
              <a:ext uri="{FF2B5EF4-FFF2-40B4-BE49-F238E27FC236}">
                <a16:creationId xmlns:a16="http://schemas.microsoft.com/office/drawing/2014/main" id="{482E96EF-36F8-4F66-8CCC-E864B564ED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074" y="2484060"/>
            <a:ext cx="2351852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7" descr="y_t = \begin{pmatrix} y_{1t} \\ y_{2t} \end{pmatrix}, A_1 = \begin{pmatrix} a_{11},  a_{12} \\ a_{21},a_{22} \end{pmatrix} and\quad \epsilon = \begin{pmatrix} \epsilon_{1t} \\ \epsilon_{2t}\end{pmatrix}" title="MathEquation,#000000">
            <a:extLst>
              <a:ext uri="{FF2B5EF4-FFF2-40B4-BE49-F238E27FC236}">
                <a16:creationId xmlns:a16="http://schemas.microsoft.com/office/drawing/2014/main" id="{C39FDFCD-ABC9-453E-9A27-32B0D1930ED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000" y="4146210"/>
            <a:ext cx="508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33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VAR 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3718832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This model gives a method to evaluate a set of k variables over the same period of time as a linear function of only their past values.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A p-</a:t>
            </a:r>
            <a:r>
              <a:rPr lang="en-US" dirty="0" err="1"/>
              <a:t>th</a:t>
            </a:r>
            <a:r>
              <a:rPr lang="en-US" dirty="0"/>
              <a:t> order VAR, denoted VAR(p), is: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where the observation </a:t>
            </a:r>
            <a:r>
              <a:rPr lang="en-US" dirty="0" err="1"/>
              <a:t>y</a:t>
            </a:r>
            <a:r>
              <a:rPr lang="en-US" baseline="-25000" dirty="0" err="1"/>
              <a:t>t−i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periods back) is called the </a:t>
            </a:r>
            <a:r>
              <a:rPr lang="en-US" dirty="0" err="1"/>
              <a:t>i-th</a:t>
            </a:r>
            <a:r>
              <a:rPr lang="en-US" dirty="0"/>
              <a:t> lag of y, c is a k-vector of constants (intercepts), Ai is a time-invariant (k × k)-matrix and et is a k-vector of errors.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  <p:pic>
        <p:nvPicPr>
          <p:cNvPr id="5" name="Google Shape;89;p18" descr="y_t = c + A_1y_{t-1} + A_2y_{t-2} + ... +  A_py_{t-p} + e_t " title="MathEquation,#000000">
            <a:extLst>
              <a:ext uri="{FF2B5EF4-FFF2-40B4-BE49-F238E27FC236}">
                <a16:creationId xmlns:a16="http://schemas.microsoft.com/office/drawing/2014/main" id="{7314E7AC-0538-4D66-B412-C47AA0B971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963" y="3685041"/>
            <a:ext cx="4952074" cy="30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74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4CDD-E0D3-47A0-974A-5ACC4543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90A5-7B97-4A37-AAD2-9D8DBFEA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FF"/>
                </a:highlight>
              </a:rPr>
              <a:t>This model is capable to reveal the dependencies and relationships in multivariate time series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>
                <a:highlight>
                  <a:srgbClr val="FFFFFF"/>
                </a:highlight>
              </a:rPr>
              <a:t>It can described the dynamic </a:t>
            </a:r>
            <a:r>
              <a:rPr lang="en-US" dirty="0" err="1">
                <a:highlight>
                  <a:srgbClr val="FFFFFF"/>
                </a:highlight>
              </a:rPr>
              <a:t>behaviour</a:t>
            </a:r>
            <a:r>
              <a:rPr lang="en-US" dirty="0">
                <a:highlight>
                  <a:srgbClr val="FFFFFF"/>
                </a:highlight>
              </a:rPr>
              <a:t> of the data and also provides better forecasting results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>
                <a:highlight>
                  <a:srgbClr val="FFFFFF"/>
                </a:highlight>
              </a:rPr>
              <a:t>It is easy to implement in any development and product environment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>
                <a:highlight>
                  <a:srgbClr val="FFFFFF"/>
                </a:highlight>
              </a:rPr>
              <a:t>Behaviour</a:t>
            </a:r>
            <a:r>
              <a:rPr lang="en-US" dirty="0">
                <a:highlight>
                  <a:srgbClr val="FFFFFF"/>
                </a:highlight>
              </a:rPr>
              <a:t> of this model is very proposing regarding the view of the performance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E223782-F623-4848-BF80-66055555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4AC9-6EBB-4CC9-AFF4-24CD4915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Stationarity of the VAR(p) model: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145A-2076-4B11-989B-35F4790C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Stationarity: A vector process is said covariance stationary if its first and second moments, E[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] and E[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 err="1"/>
              <a:t>y′</a:t>
            </a:r>
            <a:r>
              <a:rPr lang="en-US" baseline="-25000" dirty="0" err="1"/>
              <a:t>t</a:t>
            </a:r>
            <a:r>
              <a:rPr lang="en-US" baseline="-25000" dirty="0"/>
              <a:t>−j</a:t>
            </a:r>
            <a:r>
              <a:rPr lang="en-US" dirty="0"/>
              <a:t> ] respectively, are independent of the date t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Three conditions are necessary for stationarity of VAR(p)</a:t>
            </a:r>
          </a:p>
          <a:p>
            <a:pPr marL="457200" lvl="0" indent="-342900">
              <a:spcBef>
                <a:spcPts val="1600"/>
              </a:spcBef>
              <a:buSzPts val="1800"/>
              <a:buChar char="●"/>
            </a:pPr>
            <a:r>
              <a:rPr lang="en-US" dirty="0"/>
              <a:t>Absence of mean shifts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The vectors {</a:t>
            </a:r>
            <a:r>
              <a:rPr lang="en-US" dirty="0" err="1"/>
              <a:t>ε</a:t>
            </a:r>
            <a:r>
              <a:rPr lang="en-US" baseline="-25000" dirty="0" err="1"/>
              <a:t>t</a:t>
            </a:r>
            <a:r>
              <a:rPr lang="en-US" dirty="0"/>
              <a:t>} are identically distributed, ∀t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Stability condition on F.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D812095-A0B7-40D8-9110-374C0D4EF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0574-3B96-4DB6-A399-0A30C020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Estimation of the VAR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548-E3D9-4D85-B612-BE772A0B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The estimation of the parameters and the covariance matrix of a simple VAR model is based on next ideas: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with Z as a vector of lagged values of Y.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Possible deterministic terms the least squares estimator of the parameters</a:t>
            </a:r>
            <a:endParaRPr lang="hu-HU" dirty="0"/>
          </a:p>
          <a:p>
            <a:pPr marL="0" lvl="0" indent="0">
              <a:spcBef>
                <a:spcPts val="1600"/>
              </a:spcBef>
              <a:buNone/>
            </a:pPr>
            <a:endParaRPr lang="hu-HU" dirty="0"/>
          </a:p>
        </p:txBody>
      </p:sp>
      <p:pic>
        <p:nvPicPr>
          <p:cNvPr id="4" name="Google Shape;108;p21" descr="For\quad  Y = (y_1,...,y_t) &#10;\\ and \quad Z = (z_1,...,z_t)\\&#10;" title="MathEquation,#000000">
            <a:extLst>
              <a:ext uri="{FF2B5EF4-FFF2-40B4-BE49-F238E27FC236}">
                <a16:creationId xmlns:a16="http://schemas.microsoft.com/office/drawing/2014/main" id="{47BA3C9D-7F30-4909-AC6B-7CF83FFFE5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054" y="2794000"/>
            <a:ext cx="1727892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9;p21" descr="\hat{A} = (ZZ')^{-1}ZY&#10;" title="MathEquation,#000000">
            <a:extLst>
              <a:ext uri="{FF2B5EF4-FFF2-40B4-BE49-F238E27FC236}">
                <a16:creationId xmlns:a16="http://schemas.microsoft.com/office/drawing/2014/main" id="{AB9E55DA-720C-4E27-8BD5-59F9E22A883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687" y="5089730"/>
            <a:ext cx="124662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3">
            <a:extLst>
              <a:ext uri="{FF2B5EF4-FFF2-40B4-BE49-F238E27FC236}">
                <a16:creationId xmlns:a16="http://schemas.microsoft.com/office/drawing/2014/main" id="{0541ABB3-289F-45DC-973D-C9B18789A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40" y="5638754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1050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Office-téma</vt:lpstr>
      <vt:lpstr>Application of VAR modeling to a multivariate time series</vt:lpstr>
      <vt:lpstr>Time series definition</vt:lpstr>
      <vt:lpstr>The Vector autoregression model (VAR model)</vt:lpstr>
      <vt:lpstr>VAR  model</vt:lpstr>
      <vt:lpstr>VAR model</vt:lpstr>
      <vt:lpstr>VAR model</vt:lpstr>
      <vt:lpstr>VAR model</vt:lpstr>
      <vt:lpstr>Stationarity of the VAR(p) model:</vt:lpstr>
      <vt:lpstr>Estimation of the VAR</vt:lpstr>
      <vt:lpstr>Estimation of the VAR</vt:lpstr>
      <vt:lpstr>Multivariate time series in telecommunications</vt:lpstr>
      <vt:lpstr>Multivariate time series in telecommunications</vt:lpstr>
      <vt:lpstr>PowerPoint Presentation</vt:lpstr>
      <vt:lpstr>VAR based analytic system</vt:lpstr>
      <vt:lpstr>VAR based analytic system</vt:lpstr>
      <vt:lpstr>VAR based analytic system</vt:lpstr>
      <vt:lpstr>Model order selection</vt:lpstr>
      <vt:lpstr>Model order selection</vt:lpstr>
      <vt:lpstr>Prediction for a sample data set with VAR(2) model</vt:lpstr>
      <vt:lpstr>Plans for the future </vt:lpstr>
      <vt:lpstr>Ender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Laszlo Kiss</cp:lastModifiedBy>
  <cp:revision>10</cp:revision>
  <dcterms:created xsi:type="dcterms:W3CDTF">2017-11-07T12:57:53Z</dcterms:created>
  <dcterms:modified xsi:type="dcterms:W3CDTF">2019-06-16T18:26:59Z</dcterms:modified>
</cp:coreProperties>
</file>