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charts/style2.xml" ContentType="application/vnd.ms-office.chart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charts/colors2.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olors1.xml" ContentType="application/vnd.ms-office.chartcolorstyle+xml"/>
  <Override PartName="/ppt/commentAuthors.xml" ContentType="application/vnd.openxmlformats-officedocument.presentationml.commentAuthors+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Default Extension="jpg" ContentType="image/jpeg"/>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5"/>
  </p:notesMasterIdLst>
  <p:sldIdLst>
    <p:sldId id="256" r:id="rId2"/>
    <p:sldId id="257" r:id="rId3"/>
    <p:sldId id="258" r:id="rId4"/>
    <p:sldId id="269" r:id="rId5"/>
    <p:sldId id="262" r:id="rId6"/>
    <p:sldId id="265" r:id="rId7"/>
    <p:sldId id="270" r:id="rId8"/>
    <p:sldId id="261" r:id="rId9"/>
    <p:sldId id="264" r:id="rId10"/>
    <p:sldId id="268" r:id="rId11"/>
    <p:sldId id="271" r:id="rId12"/>
    <p:sldId id="267" r:id="rId13"/>
    <p:sldId id="266" r:id="rId14"/>
  </p:sldIdLst>
  <p:sldSz cx="9906000" cy="6858000" type="A4"/>
  <p:notesSz cx="6858000" cy="9144000"/>
  <p:embeddedFontLst>
    <p:embeddedFont>
      <p:font typeface="Calibri Light" charset="0"/>
      <p:regular r:id="rId16"/>
      <p:italic r:id="rId17"/>
    </p:embeddedFont>
    <p:embeddedFont>
      <p:font typeface="맑은 고딕" pitchFamily="50" charset="-127"/>
      <p:regular r:id="rId18"/>
      <p:bold r:id="rId19"/>
    </p:embeddedFont>
    <p:embeddedFont>
      <p:font typeface="Calibri" pitchFamily="34" charset="0"/>
      <p:regular r:id="rId20"/>
      <p:bold r:id="rId21"/>
      <p:italic r:id="rId22"/>
      <p:boldItalic r:id="rId23"/>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버드나무" initials="버드나무" lastIdx="2" clrIdx="0"/>
  <p:cmAuthor id="1" name="choigaram" initials="c" lastIdx="3" clrIdx="1">
    <p:extLst>
      <p:ext uri="{19B8F6BF-5375-455C-9EA6-DF929625EA0E}">
        <p15:presenceInfo xmlns:p15="http://schemas.microsoft.com/office/powerpoint/2012/main" xmlns="" userId="choigaram" providerId="None"/>
      </p:ext>
    </p:extLst>
  </p:cmAuthor>
  <p:cmAuthor id="2" name="kiwoong lee" initials="kl" lastIdx="1" clrIdx="2">
    <p:extLst>
      <p:ext uri="{19B8F6BF-5375-455C-9EA6-DF929625EA0E}">
        <p15:presenceInfo xmlns:p15="http://schemas.microsoft.com/office/powerpoint/2012/main" xmlns="" userId="06a0cb7b786240a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34" autoAdjust="0"/>
    <p:restoredTop sz="86395" autoAdjust="0"/>
  </p:normalViewPr>
  <p:slideViewPr>
    <p:cSldViewPr>
      <p:cViewPr varScale="1">
        <p:scale>
          <a:sx n="86" d="100"/>
          <a:sy n="86" d="100"/>
        </p:scale>
        <p:origin x="-90" y="-336"/>
      </p:cViewPr>
      <p:guideLst>
        <p:guide orient="horz" pos="2160"/>
        <p:guide pos="3120"/>
      </p:guideLst>
    </p:cSldViewPr>
  </p:slideViewPr>
  <p:outlineViewPr>
    <p:cViewPr>
      <p:scale>
        <a:sx n="33" d="100"/>
        <a:sy n="33" d="100"/>
      </p:scale>
      <p:origin x="240" y="386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____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____2.xlsx"/></Relationships>
</file>

<file path=ppt/charts/chart1.xml><?xml version="1.0" encoding="utf-8"?>
<c:chartSpace xmlns:c="http://schemas.openxmlformats.org/drawingml/2006/chart" xmlns:a="http://schemas.openxmlformats.org/drawingml/2006/main" xmlns:r="http://schemas.openxmlformats.org/officeDocument/2006/relationships">
  <c:lang val="ko-KR"/>
  <c:chart>
    <c:title>
      <c:tx>
        <c:rich>
          <a:bodyPr rot="0" spcFirstLastPara="1" vertOverflow="ellipsis" vert="horz" wrap="square" anchor="ctr" anchorCtr="1"/>
          <a:lstStyle/>
          <a:p>
            <a:pPr algn="l">
              <a:defRPr sz="1862" b="0" i="0" u="none" strike="noStrike" kern="1200" spc="0" baseline="0">
                <a:solidFill>
                  <a:schemeClr val="tx1">
                    <a:lumMod val="65000"/>
                    <a:lumOff val="35000"/>
                  </a:schemeClr>
                </a:solidFill>
                <a:latin typeface="+mn-lt"/>
                <a:ea typeface="+mn-ea"/>
                <a:cs typeface="+mn-cs"/>
              </a:defRPr>
            </a:pPr>
            <a:r>
              <a:rPr lang="en-US" sz="1500" baseline="0" dirty="0"/>
              <a:t>Have you ever miss to hand out homework </a:t>
            </a:r>
          </a:p>
          <a:p>
            <a:pPr algn="l">
              <a:defRPr sz="1862" b="0" i="0" u="none" strike="noStrike" kern="1200" spc="0" baseline="0">
                <a:solidFill>
                  <a:schemeClr val="tx1">
                    <a:lumMod val="65000"/>
                    <a:lumOff val="35000"/>
                  </a:schemeClr>
                </a:solidFill>
                <a:latin typeface="+mn-lt"/>
                <a:ea typeface="+mn-ea"/>
                <a:cs typeface="+mn-cs"/>
              </a:defRPr>
            </a:pPr>
            <a:r>
              <a:rPr lang="en-US" sz="1500" baseline="0" dirty="0"/>
              <a:t>since late referring to icampus?</a:t>
            </a:r>
          </a:p>
        </c:rich>
      </c:tx>
      <c:layout>
        <c:manualLayout>
          <c:xMode val="edge"/>
          <c:yMode val="edge"/>
          <c:x val="2.9417805072940617E-2"/>
          <c:y val="6.6881048903468493E-2"/>
        </c:manualLayout>
      </c:layout>
      <c:spPr>
        <a:noFill/>
        <a:ln>
          <a:noFill/>
        </a:ln>
        <a:effectLst/>
      </c:spPr>
    </c:title>
    <c:plotArea>
      <c:layout>
        <c:manualLayout>
          <c:layoutTarget val="inner"/>
          <c:xMode val="edge"/>
          <c:yMode val="edge"/>
          <c:x val="0.59064792135397526"/>
          <c:y val="0.12362341461700425"/>
          <c:w val="0.17595838462840721"/>
          <c:h val="0.80598162698145437"/>
        </c:manualLayout>
      </c:layout>
      <c:doughnutChart>
        <c:varyColors val="1"/>
        <c:ser>
          <c:idx val="0"/>
          <c:order val="0"/>
          <c:tx>
            <c:strRef>
              <c:f>Sheet1!$B$1</c:f>
              <c:strCache>
                <c:ptCount val="1"/>
                <c:pt idx="0">
                  <c:v>Have you ever miss to hand out homework since late referring to icampus?</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1-68B8-4304-B739-468FC54C2EF6}"/>
              </c:ext>
            </c:extLst>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cat>
            <c:strRef>
              <c:f>Sheet1!$A$2:$A$5</c:f>
              <c:strCache>
                <c:ptCount val="2"/>
                <c:pt idx="0">
                  <c:v>Yes</c:v>
                </c:pt>
                <c:pt idx="1">
                  <c:v>No</c:v>
                </c:pt>
              </c:strCache>
            </c:strRef>
          </c:cat>
          <c:val>
            <c:numRef>
              <c:f>Sheet1!$B$2:$B$5</c:f>
              <c:numCache>
                <c:formatCode>General</c:formatCode>
                <c:ptCount val="4"/>
                <c:pt idx="0">
                  <c:v>23</c:v>
                </c:pt>
                <c:pt idx="1">
                  <c:v>64</c:v>
                </c:pt>
              </c:numCache>
            </c:numRef>
          </c:val>
          <c:extLst xmlns:c16r2="http://schemas.microsoft.com/office/drawing/2015/06/chart">
            <c:ext xmlns:c16="http://schemas.microsoft.com/office/drawing/2014/chart" uri="{C3380CC4-5D6E-409C-BE32-E72D297353CC}">
              <c16:uniqueId val="{00000000-68B8-4304-B739-468FC54C2EF6}"/>
            </c:ext>
          </c:extLst>
        </c:ser>
        <c:dLbls/>
        <c:firstSliceAng val="0"/>
        <c:holeSize val="50"/>
      </c:doughnutChart>
      <c:spPr>
        <a:noFill/>
        <a:ln>
          <a:noFill/>
        </a:ln>
        <a:effectLst/>
      </c:spPr>
    </c:plotArea>
    <c:legend>
      <c:legendPos val="b"/>
      <c:legendEntry>
        <c:idx val="2"/>
        <c:delete val="1"/>
      </c:legendEntry>
      <c:legendEntry>
        <c:idx val="3"/>
        <c:delete val="1"/>
      </c:legendEntry>
      <c:layout>
        <c:manualLayout>
          <c:xMode val="edge"/>
          <c:yMode val="edge"/>
          <c:x val="0.44303101333833883"/>
          <c:y val="0.76596393921734562"/>
          <c:w val="0.1155962638766633"/>
          <c:h val="0.22411998506395683"/>
        </c:manualLayout>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zero"/>
  </c:chart>
  <c:spPr>
    <a:noFill/>
    <a:ln>
      <a:noFill/>
    </a:ln>
    <a:effectLst/>
  </c:spPr>
  <c:txPr>
    <a:bodyPr/>
    <a:lstStyle/>
    <a:p>
      <a:pPr>
        <a:defRPr/>
      </a:pPr>
      <a:endParaRPr lang="ko-KR"/>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ko-KR"/>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ko-KR" sz="1500" dirty="0"/>
              <a:t>average number of visits for </a:t>
            </a:r>
            <a:r>
              <a:rPr lang="en-US" altLang="ko-KR" sz="1500" b="0" dirty="0"/>
              <a:t>a w</a:t>
            </a:r>
            <a:r>
              <a:rPr lang="en-US" altLang="ko-KR" sz="1500" dirty="0"/>
              <a:t>eek</a:t>
            </a:r>
          </a:p>
        </c:rich>
      </c:tx>
      <c:layout>
        <c:manualLayout>
          <c:xMode val="edge"/>
          <c:yMode val="edge"/>
          <c:x val="1.9115997157733267E-2"/>
          <c:y val="5.2910787690256651E-2"/>
        </c:manualLayout>
      </c:layout>
      <c:spPr>
        <a:noFill/>
        <a:ln>
          <a:noFill/>
        </a:ln>
        <a:effectLst/>
      </c:spPr>
    </c:title>
    <c:plotArea>
      <c:layout>
        <c:manualLayout>
          <c:layoutTarget val="inner"/>
          <c:xMode val="edge"/>
          <c:yMode val="edge"/>
          <c:x val="0.77518830852009268"/>
          <c:y val="0.13078640102389824"/>
          <c:w val="0.12022354043675502"/>
          <c:h val="0.75473531094793589"/>
        </c:manualLayout>
      </c:layout>
      <c:doughnutChart>
        <c:varyColors val="1"/>
        <c:ser>
          <c:idx val="0"/>
          <c:order val="0"/>
          <c:tx>
            <c:strRef>
              <c:f>Sheet1!$B$1</c:f>
              <c:strCache>
                <c:ptCount val="1"/>
                <c:pt idx="0">
                  <c:v>average number of visits for a week</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cat>
            <c:strRef>
              <c:f>Sheet1!$A$2:$A$5</c:f>
              <c:strCache>
                <c:ptCount val="4"/>
                <c:pt idx="0">
                  <c:v>0</c:v>
                </c:pt>
                <c:pt idx="1">
                  <c:v>1~2</c:v>
                </c:pt>
                <c:pt idx="2">
                  <c:v>3~4</c:v>
                </c:pt>
                <c:pt idx="3">
                  <c:v>more than 5</c:v>
                </c:pt>
              </c:strCache>
            </c:strRef>
          </c:cat>
          <c:val>
            <c:numRef>
              <c:f>Sheet1!$B$2:$B$5</c:f>
              <c:numCache>
                <c:formatCode>General</c:formatCode>
                <c:ptCount val="4"/>
                <c:pt idx="0">
                  <c:v>5</c:v>
                </c:pt>
                <c:pt idx="1">
                  <c:v>25</c:v>
                </c:pt>
                <c:pt idx="2">
                  <c:v>28</c:v>
                </c:pt>
                <c:pt idx="3">
                  <c:v>29</c:v>
                </c:pt>
              </c:numCache>
            </c:numRef>
          </c:val>
          <c:extLst xmlns:c16r2="http://schemas.microsoft.com/office/drawing/2015/06/chart">
            <c:ext xmlns:c16="http://schemas.microsoft.com/office/drawing/2014/chart" uri="{C3380CC4-5D6E-409C-BE32-E72D297353CC}">
              <c16:uniqueId val="{00000000-5F18-4B66-8F4A-88D20DE091BC}"/>
            </c:ext>
          </c:extLst>
        </c:ser>
        <c:dLbls/>
        <c:firstSliceAng val="0"/>
        <c:holeSize val="75"/>
      </c:doughnutChart>
      <c:spPr>
        <a:noFill/>
        <a:ln>
          <a:noFill/>
        </a:ln>
        <a:effectLst/>
      </c:spPr>
    </c:plotArea>
    <c:legend>
      <c:legendPos val="b"/>
      <c:layout>
        <c:manualLayout>
          <c:xMode val="edge"/>
          <c:yMode val="edge"/>
          <c:x val="0.42968521033246904"/>
          <c:y val="0.56380402177535838"/>
          <c:w val="0.32797091602983341"/>
          <c:h val="0.22705030817415006"/>
        </c:manualLayout>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zero"/>
  </c:chart>
  <c:spPr>
    <a:noFill/>
    <a:ln>
      <a:noFill/>
    </a:ln>
    <a:effectLst/>
  </c:spPr>
  <c:txPr>
    <a:bodyPr/>
    <a:lstStyle/>
    <a:p>
      <a:pPr>
        <a:defRPr/>
      </a:pPr>
      <a:endParaRPr lang="ko-KR"/>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 Id="rId4" Type="http://schemas.openxmlformats.org/officeDocument/2006/relationships/image" Target="../media/image7.gif"/></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jpg"/><Relationship Id="rId4" Type="http://schemas.openxmlformats.org/officeDocument/2006/relationships/image" Target="../media/image71.gif"/></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3B17C5-F30D-4632-977A-E07281D6119B}" type="doc">
      <dgm:prSet loTypeId="urn:microsoft.com/office/officeart/2005/8/layout/pList1#1" loCatId="list" qsTypeId="urn:microsoft.com/office/officeart/2005/8/quickstyle/simple1" qsCatId="simple" csTypeId="urn:microsoft.com/office/officeart/2005/8/colors/accent1_2" csCatId="accent1" phldr="1"/>
      <dgm:spPr/>
      <dgm:t>
        <a:bodyPr/>
        <a:lstStyle/>
        <a:p>
          <a:pPr latinLnBrk="1"/>
          <a:endParaRPr lang="ko-KR" altLang="en-US"/>
        </a:p>
      </dgm:t>
    </dgm:pt>
    <dgm:pt modelId="{8B7D6A9B-4E24-4353-8990-9BD7DC90FEF1}">
      <dgm:prSet phldrT="[텍스트]"/>
      <dgm:spPr/>
      <dgm:t>
        <a:bodyPr/>
        <a:lstStyle/>
        <a:p>
          <a:pPr latinLnBrk="1"/>
          <a:r>
            <a:rPr lang="en-US" altLang="ko-KR" dirty="0"/>
            <a:t>Check</a:t>
          </a:r>
          <a:endParaRPr lang="ko-KR" altLang="en-US" dirty="0"/>
        </a:p>
      </dgm:t>
    </dgm:pt>
    <dgm:pt modelId="{0BCBEFC7-E0E5-478C-975A-B8E7407934E3}" type="parTrans" cxnId="{03966138-E84E-449A-B7AA-B4F4ADC0B715}">
      <dgm:prSet/>
      <dgm:spPr/>
      <dgm:t>
        <a:bodyPr/>
        <a:lstStyle/>
        <a:p>
          <a:pPr latinLnBrk="1"/>
          <a:endParaRPr lang="ko-KR" altLang="en-US"/>
        </a:p>
      </dgm:t>
    </dgm:pt>
    <dgm:pt modelId="{3BFD1369-3EB2-48B2-ACE3-694FB75E9827}" type="sibTrans" cxnId="{03966138-E84E-449A-B7AA-B4F4ADC0B715}">
      <dgm:prSet/>
      <dgm:spPr/>
      <dgm:t>
        <a:bodyPr/>
        <a:lstStyle/>
        <a:p>
          <a:pPr latinLnBrk="1"/>
          <a:endParaRPr lang="ko-KR" altLang="en-US"/>
        </a:p>
      </dgm:t>
    </dgm:pt>
    <dgm:pt modelId="{4253D912-1B85-4530-AC26-3E608BCF7E26}">
      <dgm:prSet phldrT="[텍스트]"/>
      <dgm:spPr/>
      <dgm:t>
        <a:bodyPr/>
        <a:lstStyle/>
        <a:p>
          <a:pPr latinLnBrk="1"/>
          <a:r>
            <a:rPr lang="en-US" altLang="ko-KR" dirty="0"/>
            <a:t>Usability</a:t>
          </a:r>
          <a:endParaRPr lang="ko-KR" altLang="en-US" dirty="0"/>
        </a:p>
      </dgm:t>
    </dgm:pt>
    <dgm:pt modelId="{35D9F3C2-CD7E-4B4E-B2F7-25944B2A3648}" type="parTrans" cxnId="{4B3DF0C2-8AC0-4AD7-8BC5-C7949C370931}">
      <dgm:prSet/>
      <dgm:spPr/>
      <dgm:t>
        <a:bodyPr/>
        <a:lstStyle/>
        <a:p>
          <a:pPr latinLnBrk="1"/>
          <a:endParaRPr lang="ko-KR" altLang="en-US"/>
        </a:p>
      </dgm:t>
    </dgm:pt>
    <dgm:pt modelId="{D6B6086A-C78A-43B5-9BC7-F53B721A064E}" type="sibTrans" cxnId="{4B3DF0C2-8AC0-4AD7-8BC5-C7949C370931}">
      <dgm:prSet/>
      <dgm:spPr/>
      <dgm:t>
        <a:bodyPr/>
        <a:lstStyle/>
        <a:p>
          <a:pPr latinLnBrk="1"/>
          <a:endParaRPr lang="ko-KR" altLang="en-US"/>
        </a:p>
      </dgm:t>
    </dgm:pt>
    <dgm:pt modelId="{0B33C45C-6EFD-40EF-ADC6-8935554B491A}">
      <dgm:prSet phldrT="[텍스트]"/>
      <dgm:spPr/>
      <dgm:t>
        <a:bodyPr/>
        <a:lstStyle/>
        <a:p>
          <a:pPr latinLnBrk="1"/>
          <a:r>
            <a:rPr lang="en-US" altLang="ko-KR" dirty="0"/>
            <a:t>Comfort</a:t>
          </a:r>
          <a:endParaRPr lang="ko-KR" altLang="en-US" dirty="0"/>
        </a:p>
      </dgm:t>
    </dgm:pt>
    <dgm:pt modelId="{96EE966A-EEDF-4CF9-B3BE-9573915BD842}" type="parTrans" cxnId="{C16376E3-9702-4FA2-9A81-70833E911A15}">
      <dgm:prSet/>
      <dgm:spPr/>
      <dgm:t>
        <a:bodyPr/>
        <a:lstStyle/>
        <a:p>
          <a:pPr latinLnBrk="1"/>
          <a:endParaRPr lang="ko-KR" altLang="en-US"/>
        </a:p>
      </dgm:t>
    </dgm:pt>
    <dgm:pt modelId="{5F660EAF-4612-44A4-AE2D-9E5C2052CAF7}" type="sibTrans" cxnId="{C16376E3-9702-4FA2-9A81-70833E911A15}">
      <dgm:prSet/>
      <dgm:spPr/>
      <dgm:t>
        <a:bodyPr/>
        <a:lstStyle/>
        <a:p>
          <a:pPr latinLnBrk="1"/>
          <a:endParaRPr lang="ko-KR" altLang="en-US"/>
        </a:p>
      </dgm:t>
    </dgm:pt>
    <dgm:pt modelId="{50CD4AFD-9DB0-447E-AAED-D7E9ED48275B}">
      <dgm:prSet phldrT="[텍스트]"/>
      <dgm:spPr/>
      <dgm:t>
        <a:bodyPr/>
        <a:lstStyle/>
        <a:p>
          <a:pPr latinLnBrk="1"/>
          <a:r>
            <a:rPr lang="en-US" altLang="ko-KR" dirty="0"/>
            <a:t>Notification</a:t>
          </a:r>
          <a:endParaRPr lang="ko-KR" altLang="en-US" dirty="0"/>
        </a:p>
      </dgm:t>
    </dgm:pt>
    <dgm:pt modelId="{653864EC-2827-42D1-BD26-BC3E82DC5215}" type="parTrans" cxnId="{05F30BD7-B4E3-4ED1-8128-8B80DEF5A2B4}">
      <dgm:prSet/>
      <dgm:spPr/>
      <dgm:t>
        <a:bodyPr/>
        <a:lstStyle/>
        <a:p>
          <a:pPr latinLnBrk="1"/>
          <a:endParaRPr lang="ko-KR" altLang="en-US"/>
        </a:p>
      </dgm:t>
    </dgm:pt>
    <dgm:pt modelId="{3942A950-BA4C-455C-ADDD-DAB08798AD57}" type="sibTrans" cxnId="{05F30BD7-B4E3-4ED1-8128-8B80DEF5A2B4}">
      <dgm:prSet/>
      <dgm:spPr/>
      <dgm:t>
        <a:bodyPr/>
        <a:lstStyle/>
        <a:p>
          <a:pPr latinLnBrk="1"/>
          <a:endParaRPr lang="ko-KR" altLang="en-US"/>
        </a:p>
      </dgm:t>
    </dgm:pt>
    <dgm:pt modelId="{EF874935-C299-4245-BE8F-8959AB2FA03C}" type="pres">
      <dgm:prSet presAssocID="{623B17C5-F30D-4632-977A-E07281D6119B}" presName="Name0" presStyleCnt="0">
        <dgm:presLayoutVars>
          <dgm:dir/>
          <dgm:resizeHandles val="exact"/>
        </dgm:presLayoutVars>
      </dgm:prSet>
      <dgm:spPr/>
      <dgm:t>
        <a:bodyPr/>
        <a:lstStyle/>
        <a:p>
          <a:pPr latinLnBrk="1"/>
          <a:endParaRPr lang="ko-KR" altLang="en-US"/>
        </a:p>
      </dgm:t>
    </dgm:pt>
    <dgm:pt modelId="{D635411E-5D46-4F84-8F4B-8F30B404739B}" type="pres">
      <dgm:prSet presAssocID="{8B7D6A9B-4E24-4353-8990-9BD7DC90FEF1}" presName="compNode" presStyleCnt="0"/>
      <dgm:spPr/>
    </dgm:pt>
    <dgm:pt modelId="{0A74AF39-4663-4255-823C-1D334197B256}" type="pres">
      <dgm:prSet presAssocID="{8B7D6A9B-4E24-4353-8990-9BD7DC90FEF1}" presName="pictRect" presStyleLbl="node1" presStyleIdx="0" presStyleCnt="4"/>
      <dgm:spPr>
        <a:blipFill>
          <a:blip xmlns:r="http://schemas.openxmlformats.org/officeDocument/2006/relationships" r:embed="rId1"/>
          <a:srcRect/>
          <a:stretch>
            <a:fillRect l="-3000" r="-3000"/>
          </a:stretch>
        </a:blipFill>
      </dgm:spPr>
    </dgm:pt>
    <dgm:pt modelId="{FC30BA9E-B844-4DF1-AE1A-0E6C5FD9F04F}" type="pres">
      <dgm:prSet presAssocID="{8B7D6A9B-4E24-4353-8990-9BD7DC90FEF1}" presName="textRect" presStyleLbl="revTx" presStyleIdx="0" presStyleCnt="4">
        <dgm:presLayoutVars>
          <dgm:bulletEnabled val="1"/>
        </dgm:presLayoutVars>
      </dgm:prSet>
      <dgm:spPr/>
      <dgm:t>
        <a:bodyPr/>
        <a:lstStyle/>
        <a:p>
          <a:pPr latinLnBrk="1"/>
          <a:endParaRPr lang="ko-KR" altLang="en-US"/>
        </a:p>
      </dgm:t>
    </dgm:pt>
    <dgm:pt modelId="{76DB18D3-4AF5-438E-8CBD-4735B22158F0}" type="pres">
      <dgm:prSet presAssocID="{3BFD1369-3EB2-48B2-ACE3-694FB75E9827}" presName="sibTrans" presStyleLbl="sibTrans2D1" presStyleIdx="0" presStyleCnt="0"/>
      <dgm:spPr/>
      <dgm:t>
        <a:bodyPr/>
        <a:lstStyle/>
        <a:p>
          <a:pPr latinLnBrk="1"/>
          <a:endParaRPr lang="ko-KR" altLang="en-US"/>
        </a:p>
      </dgm:t>
    </dgm:pt>
    <dgm:pt modelId="{7E0AFB62-453C-4DE8-B518-401B1018B946}" type="pres">
      <dgm:prSet presAssocID="{4253D912-1B85-4530-AC26-3E608BCF7E26}" presName="compNode" presStyleCnt="0"/>
      <dgm:spPr/>
    </dgm:pt>
    <dgm:pt modelId="{7086347F-C803-40F5-AEA2-C7382E6A3EE9}" type="pres">
      <dgm:prSet presAssocID="{4253D912-1B85-4530-AC26-3E608BCF7E26}" presName="pictRect" presStyleLbl="node1" presStyleIdx="1" presStyleCnt="4"/>
      <dgm:spPr>
        <a:blipFill>
          <a:blip xmlns:r="http://schemas.openxmlformats.org/officeDocument/2006/relationships" r:embed="rId2"/>
          <a:srcRect/>
          <a:stretch>
            <a:fillRect l="-2000" r="-2000"/>
          </a:stretch>
        </a:blipFill>
      </dgm:spPr>
    </dgm:pt>
    <dgm:pt modelId="{CBF24C56-36E8-4478-8DBA-09B0975478DB}" type="pres">
      <dgm:prSet presAssocID="{4253D912-1B85-4530-AC26-3E608BCF7E26}" presName="textRect" presStyleLbl="revTx" presStyleIdx="1" presStyleCnt="4">
        <dgm:presLayoutVars>
          <dgm:bulletEnabled val="1"/>
        </dgm:presLayoutVars>
      </dgm:prSet>
      <dgm:spPr/>
      <dgm:t>
        <a:bodyPr/>
        <a:lstStyle/>
        <a:p>
          <a:pPr latinLnBrk="1"/>
          <a:endParaRPr lang="ko-KR" altLang="en-US"/>
        </a:p>
      </dgm:t>
    </dgm:pt>
    <dgm:pt modelId="{B30812EB-6CF1-4ED2-B0C3-152DB22DC0F6}" type="pres">
      <dgm:prSet presAssocID="{D6B6086A-C78A-43B5-9BC7-F53B721A064E}" presName="sibTrans" presStyleLbl="sibTrans2D1" presStyleIdx="0" presStyleCnt="0"/>
      <dgm:spPr/>
      <dgm:t>
        <a:bodyPr/>
        <a:lstStyle/>
        <a:p>
          <a:pPr latinLnBrk="1"/>
          <a:endParaRPr lang="ko-KR" altLang="en-US"/>
        </a:p>
      </dgm:t>
    </dgm:pt>
    <dgm:pt modelId="{8935D909-540B-4EE0-920C-CC3853914C1C}" type="pres">
      <dgm:prSet presAssocID="{0B33C45C-6EFD-40EF-ADC6-8935554B491A}" presName="compNode" presStyleCnt="0"/>
      <dgm:spPr/>
    </dgm:pt>
    <dgm:pt modelId="{D76C78A9-F839-41E8-87BC-4033700E166A}" type="pres">
      <dgm:prSet presAssocID="{0B33C45C-6EFD-40EF-ADC6-8935554B491A}" presName="pictRect" presStyleLbl="node1" presStyleIdx="2" presStyleCnt="4"/>
      <dgm:spPr>
        <a:blipFill>
          <a:blip xmlns:r="http://schemas.openxmlformats.org/officeDocument/2006/relationships" r:embed="rId3"/>
          <a:srcRect/>
          <a:stretch>
            <a:fillRect l="-6000" r="-6000"/>
          </a:stretch>
        </a:blipFill>
      </dgm:spPr>
    </dgm:pt>
    <dgm:pt modelId="{5E3BE606-A173-4DAE-84A9-76EEF732F292}" type="pres">
      <dgm:prSet presAssocID="{0B33C45C-6EFD-40EF-ADC6-8935554B491A}" presName="textRect" presStyleLbl="revTx" presStyleIdx="2" presStyleCnt="4">
        <dgm:presLayoutVars>
          <dgm:bulletEnabled val="1"/>
        </dgm:presLayoutVars>
      </dgm:prSet>
      <dgm:spPr/>
      <dgm:t>
        <a:bodyPr/>
        <a:lstStyle/>
        <a:p>
          <a:pPr latinLnBrk="1"/>
          <a:endParaRPr lang="ko-KR" altLang="en-US"/>
        </a:p>
      </dgm:t>
    </dgm:pt>
    <dgm:pt modelId="{6FACFD1A-3DA6-480B-8A89-C279977A0FF9}" type="pres">
      <dgm:prSet presAssocID="{5F660EAF-4612-44A4-AE2D-9E5C2052CAF7}" presName="sibTrans" presStyleLbl="sibTrans2D1" presStyleIdx="0" presStyleCnt="0"/>
      <dgm:spPr/>
      <dgm:t>
        <a:bodyPr/>
        <a:lstStyle/>
        <a:p>
          <a:pPr latinLnBrk="1"/>
          <a:endParaRPr lang="ko-KR" altLang="en-US"/>
        </a:p>
      </dgm:t>
    </dgm:pt>
    <dgm:pt modelId="{F2B601DF-43B0-48C2-931A-870533F13D51}" type="pres">
      <dgm:prSet presAssocID="{50CD4AFD-9DB0-447E-AAED-D7E9ED48275B}" presName="compNode" presStyleCnt="0"/>
      <dgm:spPr/>
    </dgm:pt>
    <dgm:pt modelId="{4FCB7F10-918D-480A-A291-CAC181D87357}" type="pres">
      <dgm:prSet presAssocID="{50CD4AFD-9DB0-447E-AAED-D7E9ED48275B}" presName="pictRect" presStyleLbl="node1" presStyleIdx="3" presStyleCnt="4" custLinFactNeighborX="2777" custLinFactNeighborY="11564"/>
      <dgm:spPr>
        <a:blipFill>
          <a:blip xmlns:r="http://schemas.openxmlformats.org/officeDocument/2006/relationships" r:embed="rId4"/>
          <a:srcRect/>
          <a:stretch>
            <a:fillRect t="-4000" b="-4000"/>
          </a:stretch>
        </a:blipFill>
      </dgm:spPr>
    </dgm:pt>
    <dgm:pt modelId="{991DD070-886E-4A0A-8499-A9D6AE37FAFB}" type="pres">
      <dgm:prSet presAssocID="{50CD4AFD-9DB0-447E-AAED-D7E9ED48275B}" presName="textRect" presStyleLbl="revTx" presStyleIdx="3" presStyleCnt="4" custScaleX="174509">
        <dgm:presLayoutVars>
          <dgm:bulletEnabled val="1"/>
        </dgm:presLayoutVars>
      </dgm:prSet>
      <dgm:spPr/>
      <dgm:t>
        <a:bodyPr/>
        <a:lstStyle/>
        <a:p>
          <a:pPr latinLnBrk="1"/>
          <a:endParaRPr lang="ko-KR" altLang="en-US"/>
        </a:p>
      </dgm:t>
    </dgm:pt>
  </dgm:ptLst>
  <dgm:cxnLst>
    <dgm:cxn modelId="{B41567A4-17B5-44C3-90A1-F7A895D6343B}" type="presOf" srcId="{D6B6086A-C78A-43B5-9BC7-F53B721A064E}" destId="{B30812EB-6CF1-4ED2-B0C3-152DB22DC0F6}" srcOrd="0" destOrd="0" presId="urn:microsoft.com/office/officeart/2005/8/layout/pList1#1"/>
    <dgm:cxn modelId="{30CC45A0-75D7-4F94-80FC-2215EE29A3CB}" type="presOf" srcId="{8B7D6A9B-4E24-4353-8990-9BD7DC90FEF1}" destId="{FC30BA9E-B844-4DF1-AE1A-0E6C5FD9F04F}" srcOrd="0" destOrd="0" presId="urn:microsoft.com/office/officeart/2005/8/layout/pList1#1"/>
    <dgm:cxn modelId="{F574B67F-E632-4156-B728-439D9BF2FAE6}" type="presOf" srcId="{5F660EAF-4612-44A4-AE2D-9E5C2052CAF7}" destId="{6FACFD1A-3DA6-480B-8A89-C279977A0FF9}" srcOrd="0" destOrd="0" presId="urn:microsoft.com/office/officeart/2005/8/layout/pList1#1"/>
    <dgm:cxn modelId="{69476FF8-64D4-4C34-A95F-3C7E7E10CCE2}" type="presOf" srcId="{50CD4AFD-9DB0-447E-AAED-D7E9ED48275B}" destId="{991DD070-886E-4A0A-8499-A9D6AE37FAFB}" srcOrd="0" destOrd="0" presId="urn:microsoft.com/office/officeart/2005/8/layout/pList1#1"/>
    <dgm:cxn modelId="{03966138-E84E-449A-B7AA-B4F4ADC0B715}" srcId="{623B17C5-F30D-4632-977A-E07281D6119B}" destId="{8B7D6A9B-4E24-4353-8990-9BD7DC90FEF1}" srcOrd="0" destOrd="0" parTransId="{0BCBEFC7-E0E5-478C-975A-B8E7407934E3}" sibTransId="{3BFD1369-3EB2-48B2-ACE3-694FB75E9827}"/>
    <dgm:cxn modelId="{02293E2D-8D0F-4A2F-BD3A-FC6D5FCD1AB9}" type="presOf" srcId="{623B17C5-F30D-4632-977A-E07281D6119B}" destId="{EF874935-C299-4245-BE8F-8959AB2FA03C}" srcOrd="0" destOrd="0" presId="urn:microsoft.com/office/officeart/2005/8/layout/pList1#1"/>
    <dgm:cxn modelId="{884DD69C-CE41-4FE6-9027-0F6FA0BD7858}" type="presOf" srcId="{3BFD1369-3EB2-48B2-ACE3-694FB75E9827}" destId="{76DB18D3-4AF5-438E-8CBD-4735B22158F0}" srcOrd="0" destOrd="0" presId="urn:microsoft.com/office/officeart/2005/8/layout/pList1#1"/>
    <dgm:cxn modelId="{C16376E3-9702-4FA2-9A81-70833E911A15}" srcId="{623B17C5-F30D-4632-977A-E07281D6119B}" destId="{0B33C45C-6EFD-40EF-ADC6-8935554B491A}" srcOrd="2" destOrd="0" parTransId="{96EE966A-EEDF-4CF9-B3BE-9573915BD842}" sibTransId="{5F660EAF-4612-44A4-AE2D-9E5C2052CAF7}"/>
    <dgm:cxn modelId="{19FEFEE0-DA74-4417-9266-3D78A37CF7E5}" type="presOf" srcId="{0B33C45C-6EFD-40EF-ADC6-8935554B491A}" destId="{5E3BE606-A173-4DAE-84A9-76EEF732F292}" srcOrd="0" destOrd="0" presId="urn:microsoft.com/office/officeart/2005/8/layout/pList1#1"/>
    <dgm:cxn modelId="{4B3DF0C2-8AC0-4AD7-8BC5-C7949C370931}" srcId="{623B17C5-F30D-4632-977A-E07281D6119B}" destId="{4253D912-1B85-4530-AC26-3E608BCF7E26}" srcOrd="1" destOrd="0" parTransId="{35D9F3C2-CD7E-4B4E-B2F7-25944B2A3648}" sibTransId="{D6B6086A-C78A-43B5-9BC7-F53B721A064E}"/>
    <dgm:cxn modelId="{05F30BD7-B4E3-4ED1-8128-8B80DEF5A2B4}" srcId="{623B17C5-F30D-4632-977A-E07281D6119B}" destId="{50CD4AFD-9DB0-447E-AAED-D7E9ED48275B}" srcOrd="3" destOrd="0" parTransId="{653864EC-2827-42D1-BD26-BC3E82DC5215}" sibTransId="{3942A950-BA4C-455C-ADDD-DAB08798AD57}"/>
    <dgm:cxn modelId="{A816AEC2-C939-473B-A476-018598808570}" type="presOf" srcId="{4253D912-1B85-4530-AC26-3E608BCF7E26}" destId="{CBF24C56-36E8-4478-8DBA-09B0975478DB}" srcOrd="0" destOrd="0" presId="urn:microsoft.com/office/officeart/2005/8/layout/pList1#1"/>
    <dgm:cxn modelId="{D2B230CC-7A02-4C2B-BF2D-B09B0DF3288A}" type="presParOf" srcId="{EF874935-C299-4245-BE8F-8959AB2FA03C}" destId="{D635411E-5D46-4F84-8F4B-8F30B404739B}" srcOrd="0" destOrd="0" presId="urn:microsoft.com/office/officeart/2005/8/layout/pList1#1"/>
    <dgm:cxn modelId="{748C4A99-6FBC-4EC7-AA47-C9DDD4684552}" type="presParOf" srcId="{D635411E-5D46-4F84-8F4B-8F30B404739B}" destId="{0A74AF39-4663-4255-823C-1D334197B256}" srcOrd="0" destOrd="0" presId="urn:microsoft.com/office/officeart/2005/8/layout/pList1#1"/>
    <dgm:cxn modelId="{C79161A9-B7D6-4CCC-BF8A-2B4B7ECA6DA8}" type="presParOf" srcId="{D635411E-5D46-4F84-8F4B-8F30B404739B}" destId="{FC30BA9E-B844-4DF1-AE1A-0E6C5FD9F04F}" srcOrd="1" destOrd="0" presId="urn:microsoft.com/office/officeart/2005/8/layout/pList1#1"/>
    <dgm:cxn modelId="{B6462829-38AC-4BFE-AC00-0533C88908CF}" type="presParOf" srcId="{EF874935-C299-4245-BE8F-8959AB2FA03C}" destId="{76DB18D3-4AF5-438E-8CBD-4735B22158F0}" srcOrd="1" destOrd="0" presId="urn:microsoft.com/office/officeart/2005/8/layout/pList1#1"/>
    <dgm:cxn modelId="{0DB0734D-BC54-4A29-B4BB-DDF8800BBE9B}" type="presParOf" srcId="{EF874935-C299-4245-BE8F-8959AB2FA03C}" destId="{7E0AFB62-453C-4DE8-B518-401B1018B946}" srcOrd="2" destOrd="0" presId="urn:microsoft.com/office/officeart/2005/8/layout/pList1#1"/>
    <dgm:cxn modelId="{EDA3C7FD-B53F-4F71-8C55-4161DF7050F1}" type="presParOf" srcId="{7E0AFB62-453C-4DE8-B518-401B1018B946}" destId="{7086347F-C803-40F5-AEA2-C7382E6A3EE9}" srcOrd="0" destOrd="0" presId="urn:microsoft.com/office/officeart/2005/8/layout/pList1#1"/>
    <dgm:cxn modelId="{6F81D9F0-8C9B-4231-8112-B9B5F39556E5}" type="presParOf" srcId="{7E0AFB62-453C-4DE8-B518-401B1018B946}" destId="{CBF24C56-36E8-4478-8DBA-09B0975478DB}" srcOrd="1" destOrd="0" presId="urn:microsoft.com/office/officeart/2005/8/layout/pList1#1"/>
    <dgm:cxn modelId="{6918FEEE-3325-42BC-AB48-12DA5F778AE6}" type="presParOf" srcId="{EF874935-C299-4245-BE8F-8959AB2FA03C}" destId="{B30812EB-6CF1-4ED2-B0C3-152DB22DC0F6}" srcOrd="3" destOrd="0" presId="urn:microsoft.com/office/officeart/2005/8/layout/pList1#1"/>
    <dgm:cxn modelId="{BB64AA09-8DAF-4D88-85D9-52995AA698B7}" type="presParOf" srcId="{EF874935-C299-4245-BE8F-8959AB2FA03C}" destId="{8935D909-540B-4EE0-920C-CC3853914C1C}" srcOrd="4" destOrd="0" presId="urn:microsoft.com/office/officeart/2005/8/layout/pList1#1"/>
    <dgm:cxn modelId="{AF5FEAD6-10BC-4D3B-B35B-9B7E869EE884}" type="presParOf" srcId="{8935D909-540B-4EE0-920C-CC3853914C1C}" destId="{D76C78A9-F839-41E8-87BC-4033700E166A}" srcOrd="0" destOrd="0" presId="urn:microsoft.com/office/officeart/2005/8/layout/pList1#1"/>
    <dgm:cxn modelId="{C71662AC-DDFF-4013-AB41-641E721FAE95}" type="presParOf" srcId="{8935D909-540B-4EE0-920C-CC3853914C1C}" destId="{5E3BE606-A173-4DAE-84A9-76EEF732F292}" srcOrd="1" destOrd="0" presId="urn:microsoft.com/office/officeart/2005/8/layout/pList1#1"/>
    <dgm:cxn modelId="{7A87CD03-83A9-40EF-858C-7971D5B0C88F}" type="presParOf" srcId="{EF874935-C299-4245-BE8F-8959AB2FA03C}" destId="{6FACFD1A-3DA6-480B-8A89-C279977A0FF9}" srcOrd="5" destOrd="0" presId="urn:microsoft.com/office/officeart/2005/8/layout/pList1#1"/>
    <dgm:cxn modelId="{C12DFA31-3BB4-42AE-A602-B62681C946CD}" type="presParOf" srcId="{EF874935-C299-4245-BE8F-8959AB2FA03C}" destId="{F2B601DF-43B0-48C2-931A-870533F13D51}" srcOrd="6" destOrd="0" presId="urn:microsoft.com/office/officeart/2005/8/layout/pList1#1"/>
    <dgm:cxn modelId="{C8660F68-FC97-416C-BE59-722C85A18FB7}" type="presParOf" srcId="{F2B601DF-43B0-48C2-931A-870533F13D51}" destId="{4FCB7F10-918D-480A-A291-CAC181D87357}" srcOrd="0" destOrd="0" presId="urn:microsoft.com/office/officeart/2005/8/layout/pList1#1"/>
    <dgm:cxn modelId="{A948AF1E-6BDE-4DE9-BA56-80A6FBFE8581}" type="presParOf" srcId="{F2B601DF-43B0-48C2-931A-870533F13D51}" destId="{991DD070-886E-4A0A-8499-A9D6AE37FAFB}" srcOrd="1" destOrd="0" presId="urn:microsoft.com/office/officeart/2005/8/layout/pList1#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4AF39-4663-4255-823C-1D334197B256}">
      <dsp:nvSpPr>
        <dsp:cNvPr id="0" name=""/>
        <dsp:cNvSpPr/>
      </dsp:nvSpPr>
      <dsp:spPr>
        <a:xfrm>
          <a:off x="130233" y="978"/>
          <a:ext cx="1982301" cy="1365805"/>
        </a:xfrm>
        <a:prstGeom prst="roundRect">
          <a:avLst/>
        </a:prstGeom>
        <a:blipFill>
          <a:blip xmlns:r="http://schemas.openxmlformats.org/officeDocument/2006/relationships" r:embed="rId1"/>
          <a:srcRect/>
          <a:stretch>
            <a:fillRect l="-3000" r="-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30BA9E-B844-4DF1-AE1A-0E6C5FD9F04F}">
      <dsp:nvSpPr>
        <dsp:cNvPr id="0" name=""/>
        <dsp:cNvSpPr/>
      </dsp:nvSpPr>
      <dsp:spPr>
        <a:xfrm>
          <a:off x="130233" y="1366784"/>
          <a:ext cx="1982301" cy="735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0" numCol="1" spcCol="1270" anchor="t" anchorCtr="0">
          <a:noAutofit/>
        </a:bodyPr>
        <a:lstStyle/>
        <a:p>
          <a:pPr marL="0" lvl="0" indent="0" algn="ctr" defTabSz="1466850" latinLnBrk="1">
            <a:lnSpc>
              <a:spcPct val="90000"/>
            </a:lnSpc>
            <a:spcBef>
              <a:spcPct val="0"/>
            </a:spcBef>
            <a:spcAft>
              <a:spcPct val="35000"/>
            </a:spcAft>
            <a:buNone/>
          </a:pPr>
          <a:r>
            <a:rPr lang="en-US" altLang="ko-KR" sz="3300" kern="1200" dirty="0"/>
            <a:t>Check</a:t>
          </a:r>
          <a:endParaRPr lang="ko-KR" altLang="en-US" sz="3300" kern="1200" dirty="0"/>
        </a:p>
      </dsp:txBody>
      <dsp:txXfrm>
        <a:off x="130233" y="1366784"/>
        <a:ext cx="1982301" cy="735433"/>
      </dsp:txXfrm>
    </dsp:sp>
    <dsp:sp modelId="{7086347F-C803-40F5-AEA2-C7382E6A3EE9}">
      <dsp:nvSpPr>
        <dsp:cNvPr id="0" name=""/>
        <dsp:cNvSpPr/>
      </dsp:nvSpPr>
      <dsp:spPr>
        <a:xfrm>
          <a:off x="2310849" y="978"/>
          <a:ext cx="1982301" cy="1365805"/>
        </a:xfrm>
        <a:prstGeom prst="roundRect">
          <a:avLst/>
        </a:prstGeom>
        <a:blipFill>
          <a:blip xmlns:r="http://schemas.openxmlformats.org/officeDocument/2006/relationships" r:embed="rId2"/>
          <a:srcRect/>
          <a:stretch>
            <a:fillRect l="-2000" r="-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F24C56-36E8-4478-8DBA-09B0975478DB}">
      <dsp:nvSpPr>
        <dsp:cNvPr id="0" name=""/>
        <dsp:cNvSpPr/>
      </dsp:nvSpPr>
      <dsp:spPr>
        <a:xfrm>
          <a:off x="2310849" y="1366784"/>
          <a:ext cx="1982301" cy="735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0" numCol="1" spcCol="1270" anchor="t" anchorCtr="0">
          <a:noAutofit/>
        </a:bodyPr>
        <a:lstStyle/>
        <a:p>
          <a:pPr marL="0" lvl="0" indent="0" algn="ctr" defTabSz="1466850" latinLnBrk="1">
            <a:lnSpc>
              <a:spcPct val="90000"/>
            </a:lnSpc>
            <a:spcBef>
              <a:spcPct val="0"/>
            </a:spcBef>
            <a:spcAft>
              <a:spcPct val="35000"/>
            </a:spcAft>
            <a:buNone/>
          </a:pPr>
          <a:r>
            <a:rPr lang="en-US" altLang="ko-KR" sz="3300" kern="1200" dirty="0"/>
            <a:t>Usability</a:t>
          </a:r>
          <a:endParaRPr lang="ko-KR" altLang="en-US" sz="3300" kern="1200" dirty="0"/>
        </a:p>
      </dsp:txBody>
      <dsp:txXfrm>
        <a:off x="2310849" y="1366784"/>
        <a:ext cx="1982301" cy="735433"/>
      </dsp:txXfrm>
    </dsp:sp>
    <dsp:sp modelId="{D76C78A9-F839-41E8-87BC-4033700E166A}">
      <dsp:nvSpPr>
        <dsp:cNvPr id="0" name=""/>
        <dsp:cNvSpPr/>
      </dsp:nvSpPr>
      <dsp:spPr>
        <a:xfrm>
          <a:off x="4491464" y="978"/>
          <a:ext cx="1982301" cy="1365805"/>
        </a:xfrm>
        <a:prstGeom prst="roundRect">
          <a:avLst/>
        </a:prstGeom>
        <a:blipFill>
          <a:blip xmlns:r="http://schemas.openxmlformats.org/officeDocument/2006/relationships" r:embed="rId3"/>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3BE606-A173-4DAE-84A9-76EEF732F292}">
      <dsp:nvSpPr>
        <dsp:cNvPr id="0" name=""/>
        <dsp:cNvSpPr/>
      </dsp:nvSpPr>
      <dsp:spPr>
        <a:xfrm>
          <a:off x="4491464" y="1366784"/>
          <a:ext cx="1982301" cy="735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0" numCol="1" spcCol="1270" anchor="t" anchorCtr="0">
          <a:noAutofit/>
        </a:bodyPr>
        <a:lstStyle/>
        <a:p>
          <a:pPr marL="0" lvl="0" indent="0" algn="ctr" defTabSz="1466850" latinLnBrk="1">
            <a:lnSpc>
              <a:spcPct val="90000"/>
            </a:lnSpc>
            <a:spcBef>
              <a:spcPct val="0"/>
            </a:spcBef>
            <a:spcAft>
              <a:spcPct val="35000"/>
            </a:spcAft>
            <a:buNone/>
          </a:pPr>
          <a:r>
            <a:rPr lang="en-US" altLang="ko-KR" sz="3300" kern="1200" dirty="0"/>
            <a:t>Comfort</a:t>
          </a:r>
          <a:endParaRPr lang="ko-KR" altLang="en-US" sz="3300" kern="1200" dirty="0"/>
        </a:p>
      </dsp:txBody>
      <dsp:txXfrm>
        <a:off x="4491464" y="1366784"/>
        <a:ext cx="1982301" cy="735433"/>
      </dsp:txXfrm>
    </dsp:sp>
    <dsp:sp modelId="{4FCB7F10-918D-480A-A291-CAC181D87357}">
      <dsp:nvSpPr>
        <dsp:cNvPr id="0" name=""/>
        <dsp:cNvSpPr/>
      </dsp:nvSpPr>
      <dsp:spPr>
        <a:xfrm>
          <a:off x="2365897" y="2458390"/>
          <a:ext cx="1982301" cy="1365805"/>
        </a:xfrm>
        <a:prstGeom prst="roundRect">
          <a:avLst/>
        </a:prstGeom>
        <a:blipFill>
          <a:blip xmlns:r="http://schemas.openxmlformats.org/officeDocument/2006/relationships" r:embed="rId4"/>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1DD070-886E-4A0A-8499-A9D6AE37FAFB}">
      <dsp:nvSpPr>
        <dsp:cNvPr id="0" name=""/>
        <dsp:cNvSpPr/>
      </dsp:nvSpPr>
      <dsp:spPr>
        <a:xfrm>
          <a:off x="1572352" y="3666254"/>
          <a:ext cx="3459295" cy="735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0" numCol="1" spcCol="1270" anchor="t" anchorCtr="0">
          <a:noAutofit/>
        </a:bodyPr>
        <a:lstStyle/>
        <a:p>
          <a:pPr marL="0" lvl="0" indent="0" algn="ctr" defTabSz="1466850" latinLnBrk="1">
            <a:lnSpc>
              <a:spcPct val="90000"/>
            </a:lnSpc>
            <a:spcBef>
              <a:spcPct val="0"/>
            </a:spcBef>
            <a:spcAft>
              <a:spcPct val="35000"/>
            </a:spcAft>
            <a:buNone/>
          </a:pPr>
          <a:r>
            <a:rPr lang="en-US" altLang="ko-KR" sz="3300" kern="1200" dirty="0"/>
            <a:t>Notification</a:t>
          </a:r>
          <a:endParaRPr lang="ko-KR" altLang="en-US" sz="3300" kern="1200" dirty="0"/>
        </a:p>
      </dsp:txBody>
      <dsp:txXfrm>
        <a:off x="1572352" y="3666254"/>
        <a:ext cx="3459295" cy="735433"/>
      </dsp:txXfrm>
    </dsp:sp>
  </dsp:spTree>
</dsp:drawing>
</file>

<file path=ppt/diagrams/layout1.xml><?xml version="1.0" encoding="utf-8"?>
<dgm:layoutDef xmlns:dgm="http://schemas.openxmlformats.org/drawingml/2006/diagram" xmlns:a="http://schemas.openxmlformats.org/drawingml/2006/main" uniqueId="urn:microsoft.com/office/officeart/2005/8/layout/pList1#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960F0-0296-4483-A7DD-6993D5F1B49D}" type="datetimeFigureOut">
              <a:rPr lang="ko-KR" altLang="en-US" smtClean="0"/>
              <a:pPr/>
              <a:t>2016-04-03</a:t>
            </a:fld>
            <a:endParaRPr lang="ko-KR" altLang="en-US" dirty="0"/>
          </a:p>
        </p:txBody>
      </p:sp>
      <p:sp>
        <p:nvSpPr>
          <p:cNvPr id="4" name="슬라이드 이미지 개체 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1435C-E233-4B14-A0CD-BAD4A5DB9A5D}" type="slidenum">
              <a:rPr lang="ko-KR" altLang="en-US" smtClean="0"/>
              <a:pPr/>
              <a:t>‹#›</a:t>
            </a:fld>
            <a:endParaRPr lang="ko-KR" altLang="en-US" dirty="0"/>
          </a:p>
        </p:txBody>
      </p:sp>
    </p:spTree>
    <p:extLst>
      <p:ext uri="{BB962C8B-B14F-4D97-AF65-F5344CB8AC3E}">
        <p14:creationId xmlns:p14="http://schemas.microsoft.com/office/powerpoint/2010/main" xmlns="" val="301900995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BE1435C-E233-4B14-A0CD-BAD4A5DB9A5D}" type="slidenum">
              <a:rPr lang="ko-KR" altLang="en-US" smtClean="0"/>
              <a:pPr/>
              <a:t>3</a:t>
            </a:fld>
            <a:endParaRPr lang="ko-KR" altLang="en-US" dirty="0"/>
          </a:p>
        </p:txBody>
      </p:sp>
    </p:spTree>
    <p:extLst>
      <p:ext uri="{BB962C8B-B14F-4D97-AF65-F5344CB8AC3E}">
        <p14:creationId xmlns:p14="http://schemas.microsoft.com/office/powerpoint/2010/main" xmlns="" val="3718514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There</a:t>
            </a:r>
            <a:r>
              <a:rPr lang="ko-KR" altLang="en-US" dirty="0"/>
              <a:t> </a:t>
            </a:r>
            <a:r>
              <a:rPr lang="en-US" altLang="ko-KR" dirty="0"/>
              <a:t>exists a</a:t>
            </a:r>
            <a:r>
              <a:rPr lang="en-US" altLang="ko-KR" baseline="0" dirty="0"/>
              <a:t> decent application named “IFTTT”. It helps people to link different services and make easy automation process. And such a set of process is called recipe. There’s some interesting recipes exist. For example, you can get an email when the USA president signs a bill to law. You can get an email or notification on your phone when your favorite sports team wins or loses. If it’s going to rain, then send me an email. You can turn on your lights and devices and have them ready for you when you reached home without doing anything. Or the opposite, turn off the lights and devices without moving your hands.</a:t>
            </a:r>
            <a:endParaRPr lang="ko-KR" altLang="en-US" dirty="0"/>
          </a:p>
        </p:txBody>
      </p:sp>
      <p:sp>
        <p:nvSpPr>
          <p:cNvPr id="4" name="슬라이드 번호 개체 틀 3"/>
          <p:cNvSpPr>
            <a:spLocks noGrp="1"/>
          </p:cNvSpPr>
          <p:nvPr>
            <p:ph type="sldNum" sz="quarter" idx="10"/>
          </p:nvPr>
        </p:nvSpPr>
        <p:spPr/>
        <p:txBody>
          <a:bodyPr/>
          <a:lstStyle/>
          <a:p>
            <a:fld id="{3BE1435C-E233-4B14-A0CD-BAD4A5DB9A5D}" type="slidenum">
              <a:rPr lang="ko-KR" altLang="en-US" smtClean="0"/>
              <a:pPr/>
              <a:t>5</a:t>
            </a:fld>
            <a:endParaRPr lang="ko-KR" altLang="en-US" dirty="0"/>
          </a:p>
        </p:txBody>
      </p:sp>
    </p:spTree>
    <p:extLst>
      <p:ext uri="{BB962C8B-B14F-4D97-AF65-F5344CB8AC3E}">
        <p14:creationId xmlns:p14="http://schemas.microsoft.com/office/powerpoint/2010/main" xmlns="" val="2197114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These are the services that IFTTT supports. However, there’s one huge problem. It seems very promising and useful, though it only supports major services. In other words, you cannot directly apply this to the I-campus.</a:t>
            </a:r>
            <a:endParaRPr lang="ko-KR" altLang="en-US" dirty="0"/>
          </a:p>
        </p:txBody>
      </p:sp>
      <p:sp>
        <p:nvSpPr>
          <p:cNvPr id="4" name="슬라이드 번호 개체 틀 3"/>
          <p:cNvSpPr>
            <a:spLocks noGrp="1"/>
          </p:cNvSpPr>
          <p:nvPr>
            <p:ph type="sldNum" sz="quarter" idx="10"/>
          </p:nvPr>
        </p:nvSpPr>
        <p:spPr/>
        <p:txBody>
          <a:bodyPr/>
          <a:lstStyle/>
          <a:p>
            <a:fld id="{3BE1435C-E233-4B14-A0CD-BAD4A5DB9A5D}" type="slidenum">
              <a:rPr lang="ko-KR" altLang="en-US" smtClean="0"/>
              <a:pPr/>
              <a:t>6</a:t>
            </a:fld>
            <a:endParaRPr lang="ko-KR" altLang="en-US" dirty="0"/>
          </a:p>
        </p:txBody>
      </p:sp>
    </p:spTree>
    <p:extLst>
      <p:ext uri="{BB962C8B-B14F-4D97-AF65-F5344CB8AC3E}">
        <p14:creationId xmlns:p14="http://schemas.microsoft.com/office/powerpoint/2010/main" xmlns="" val="734327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BE1435C-E233-4B14-A0CD-BAD4A5DB9A5D}" type="slidenum">
              <a:rPr lang="ko-KR" altLang="en-US" smtClean="0"/>
              <a:pPr/>
              <a:t>10</a:t>
            </a:fld>
            <a:endParaRPr lang="ko-KR" altLang="en-US" dirty="0"/>
          </a:p>
        </p:txBody>
      </p:sp>
    </p:spTree>
    <p:extLst>
      <p:ext uri="{BB962C8B-B14F-4D97-AF65-F5344CB8AC3E}">
        <p14:creationId xmlns:p14="http://schemas.microsoft.com/office/powerpoint/2010/main" xmlns="" val="3376312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endParaRPr lang="en-US" dirty="0"/>
          </a:p>
        </p:txBody>
      </p:sp>
      <p:sp>
        <p:nvSpPr>
          <p:cNvPr id="4" name="Date Placeholder 3"/>
          <p:cNvSpPr>
            <a:spLocks noGrp="1"/>
          </p:cNvSpPr>
          <p:nvPr>
            <p:ph type="dt" sz="half" idx="10"/>
          </p:nvPr>
        </p:nvSpPr>
        <p:spPr/>
        <p:txBody>
          <a:bodyPr/>
          <a:lstStyle/>
          <a:p>
            <a:fld id="{224421E0-224F-45CD-9B6E-99E23DA5F314}" type="datetimeFigureOut">
              <a:rPr lang="ko-KR" altLang="en-US" smtClean="0"/>
              <a:pPr/>
              <a:t>2016-04-03</a:t>
            </a:fld>
            <a:endParaRPr lang="ko-KR" altLang="en-US" dirty="0"/>
          </a:p>
        </p:txBody>
      </p:sp>
      <p:sp>
        <p:nvSpPr>
          <p:cNvPr id="5" name="Footer Placeholder 4"/>
          <p:cNvSpPr>
            <a:spLocks noGrp="1"/>
          </p:cNvSpPr>
          <p:nvPr>
            <p:ph type="ftr" sz="quarter" idx="11"/>
          </p:nvPr>
        </p:nvSpPr>
        <p:spPr/>
        <p:txBody>
          <a:bodyPr/>
          <a:lstStyle/>
          <a:p>
            <a:endParaRPr lang="ko-KR" altLang="en-US" dirty="0"/>
          </a:p>
        </p:txBody>
      </p:sp>
      <p:sp>
        <p:nvSpPr>
          <p:cNvPr id="6" name="Slide Number Placeholder 5"/>
          <p:cNvSpPr>
            <a:spLocks noGrp="1"/>
          </p:cNvSpPr>
          <p:nvPr>
            <p:ph type="sldNum" sz="quarter" idx="12"/>
          </p:nvPr>
        </p:nvSpPr>
        <p:spPr/>
        <p:txBody>
          <a:bodyPr/>
          <a:lstStyle/>
          <a:p>
            <a:fld id="{CF2CE9FD-6015-4C1B-8AFE-7DFAB50F7B81}" type="slidenum">
              <a:rPr lang="ko-KR" altLang="en-US" smtClean="0"/>
              <a:pPr/>
              <a:t>‹#›</a:t>
            </a:fld>
            <a:endParaRPr lang="ko-KR" altLang="en-US" dirty="0"/>
          </a:p>
        </p:txBody>
      </p:sp>
    </p:spTree>
    <p:extLst>
      <p:ext uri="{BB962C8B-B14F-4D97-AF65-F5344CB8AC3E}">
        <p14:creationId xmlns:p14="http://schemas.microsoft.com/office/powerpoint/2010/main" xmlns="" val="4075109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224421E0-224F-45CD-9B6E-99E23DA5F314}" type="datetimeFigureOut">
              <a:rPr lang="ko-KR" altLang="en-US" smtClean="0"/>
              <a:pPr/>
              <a:t>2016-04-03</a:t>
            </a:fld>
            <a:endParaRPr lang="ko-KR" altLang="en-US" dirty="0"/>
          </a:p>
        </p:txBody>
      </p:sp>
      <p:sp>
        <p:nvSpPr>
          <p:cNvPr id="5" name="Footer Placeholder 4"/>
          <p:cNvSpPr>
            <a:spLocks noGrp="1"/>
          </p:cNvSpPr>
          <p:nvPr>
            <p:ph type="ftr" sz="quarter" idx="11"/>
          </p:nvPr>
        </p:nvSpPr>
        <p:spPr/>
        <p:txBody>
          <a:bodyPr/>
          <a:lstStyle/>
          <a:p>
            <a:endParaRPr lang="ko-KR" altLang="en-US" dirty="0"/>
          </a:p>
        </p:txBody>
      </p:sp>
      <p:sp>
        <p:nvSpPr>
          <p:cNvPr id="6" name="Slide Number Placeholder 5"/>
          <p:cNvSpPr>
            <a:spLocks noGrp="1"/>
          </p:cNvSpPr>
          <p:nvPr>
            <p:ph type="sldNum" sz="quarter" idx="12"/>
          </p:nvPr>
        </p:nvSpPr>
        <p:spPr/>
        <p:txBody>
          <a:bodyPr/>
          <a:lstStyle/>
          <a:p>
            <a:fld id="{CF2CE9FD-6015-4C1B-8AFE-7DFAB50F7B81}" type="slidenum">
              <a:rPr lang="ko-KR" altLang="en-US" smtClean="0"/>
              <a:pPr/>
              <a:t>‹#›</a:t>
            </a:fld>
            <a:endParaRPr lang="ko-KR" altLang="en-US" dirty="0"/>
          </a:p>
        </p:txBody>
      </p:sp>
    </p:spTree>
    <p:extLst>
      <p:ext uri="{BB962C8B-B14F-4D97-AF65-F5344CB8AC3E}">
        <p14:creationId xmlns:p14="http://schemas.microsoft.com/office/powerpoint/2010/main" xmlns="" val="2215867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224421E0-224F-45CD-9B6E-99E23DA5F314}" type="datetimeFigureOut">
              <a:rPr lang="ko-KR" altLang="en-US" smtClean="0"/>
              <a:pPr/>
              <a:t>2016-04-03</a:t>
            </a:fld>
            <a:endParaRPr lang="ko-KR" altLang="en-US" dirty="0"/>
          </a:p>
        </p:txBody>
      </p:sp>
      <p:sp>
        <p:nvSpPr>
          <p:cNvPr id="5" name="Footer Placeholder 4"/>
          <p:cNvSpPr>
            <a:spLocks noGrp="1"/>
          </p:cNvSpPr>
          <p:nvPr>
            <p:ph type="ftr" sz="quarter" idx="11"/>
          </p:nvPr>
        </p:nvSpPr>
        <p:spPr/>
        <p:txBody>
          <a:bodyPr/>
          <a:lstStyle/>
          <a:p>
            <a:endParaRPr lang="ko-KR" altLang="en-US" dirty="0"/>
          </a:p>
        </p:txBody>
      </p:sp>
      <p:sp>
        <p:nvSpPr>
          <p:cNvPr id="6" name="Slide Number Placeholder 5"/>
          <p:cNvSpPr>
            <a:spLocks noGrp="1"/>
          </p:cNvSpPr>
          <p:nvPr>
            <p:ph type="sldNum" sz="quarter" idx="12"/>
          </p:nvPr>
        </p:nvSpPr>
        <p:spPr/>
        <p:txBody>
          <a:bodyPr/>
          <a:lstStyle/>
          <a:p>
            <a:fld id="{CF2CE9FD-6015-4C1B-8AFE-7DFAB50F7B81}" type="slidenum">
              <a:rPr lang="ko-KR" altLang="en-US" smtClean="0"/>
              <a:pPr/>
              <a:t>‹#›</a:t>
            </a:fld>
            <a:endParaRPr lang="ko-KR" altLang="en-US" dirty="0"/>
          </a:p>
        </p:txBody>
      </p:sp>
    </p:spTree>
    <p:extLst>
      <p:ext uri="{BB962C8B-B14F-4D97-AF65-F5344CB8AC3E}">
        <p14:creationId xmlns:p14="http://schemas.microsoft.com/office/powerpoint/2010/main" xmlns="" val="1017190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224421E0-224F-45CD-9B6E-99E23DA5F314}" type="datetimeFigureOut">
              <a:rPr lang="ko-KR" altLang="en-US" smtClean="0"/>
              <a:pPr/>
              <a:t>2016-04-03</a:t>
            </a:fld>
            <a:endParaRPr lang="ko-KR" altLang="en-US" dirty="0"/>
          </a:p>
        </p:txBody>
      </p:sp>
      <p:sp>
        <p:nvSpPr>
          <p:cNvPr id="5" name="Footer Placeholder 4"/>
          <p:cNvSpPr>
            <a:spLocks noGrp="1"/>
          </p:cNvSpPr>
          <p:nvPr>
            <p:ph type="ftr" sz="quarter" idx="11"/>
          </p:nvPr>
        </p:nvSpPr>
        <p:spPr/>
        <p:txBody>
          <a:bodyPr/>
          <a:lstStyle/>
          <a:p>
            <a:endParaRPr lang="ko-KR" altLang="en-US" dirty="0"/>
          </a:p>
        </p:txBody>
      </p:sp>
      <p:sp>
        <p:nvSpPr>
          <p:cNvPr id="6" name="Slide Number Placeholder 5"/>
          <p:cNvSpPr>
            <a:spLocks noGrp="1"/>
          </p:cNvSpPr>
          <p:nvPr>
            <p:ph type="sldNum" sz="quarter" idx="12"/>
          </p:nvPr>
        </p:nvSpPr>
        <p:spPr/>
        <p:txBody>
          <a:bodyPr/>
          <a:lstStyle/>
          <a:p>
            <a:fld id="{CF2CE9FD-6015-4C1B-8AFE-7DFAB50F7B81}" type="slidenum">
              <a:rPr lang="ko-KR" altLang="en-US" smtClean="0"/>
              <a:pPr/>
              <a:t>‹#›</a:t>
            </a:fld>
            <a:endParaRPr lang="ko-KR" altLang="en-US" dirty="0"/>
          </a:p>
        </p:txBody>
      </p:sp>
    </p:spTree>
    <p:extLst>
      <p:ext uri="{BB962C8B-B14F-4D97-AF65-F5344CB8AC3E}">
        <p14:creationId xmlns:p14="http://schemas.microsoft.com/office/powerpoint/2010/main" xmlns="" val="3603999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p>
            <a:fld id="{224421E0-224F-45CD-9B6E-99E23DA5F314}" type="datetimeFigureOut">
              <a:rPr lang="ko-KR" altLang="en-US" smtClean="0"/>
              <a:pPr/>
              <a:t>2016-04-03</a:t>
            </a:fld>
            <a:endParaRPr lang="ko-KR" altLang="en-US" dirty="0"/>
          </a:p>
        </p:txBody>
      </p:sp>
      <p:sp>
        <p:nvSpPr>
          <p:cNvPr id="5" name="Footer Placeholder 4"/>
          <p:cNvSpPr>
            <a:spLocks noGrp="1"/>
          </p:cNvSpPr>
          <p:nvPr>
            <p:ph type="ftr" sz="quarter" idx="11"/>
          </p:nvPr>
        </p:nvSpPr>
        <p:spPr/>
        <p:txBody>
          <a:bodyPr/>
          <a:lstStyle/>
          <a:p>
            <a:endParaRPr lang="ko-KR" altLang="en-US" dirty="0"/>
          </a:p>
        </p:txBody>
      </p:sp>
      <p:sp>
        <p:nvSpPr>
          <p:cNvPr id="6" name="Slide Number Placeholder 5"/>
          <p:cNvSpPr>
            <a:spLocks noGrp="1"/>
          </p:cNvSpPr>
          <p:nvPr>
            <p:ph type="sldNum" sz="quarter" idx="12"/>
          </p:nvPr>
        </p:nvSpPr>
        <p:spPr/>
        <p:txBody>
          <a:bodyPr/>
          <a:lstStyle/>
          <a:p>
            <a:fld id="{CF2CE9FD-6015-4C1B-8AFE-7DFAB50F7B81}" type="slidenum">
              <a:rPr lang="ko-KR" altLang="en-US" smtClean="0"/>
              <a:pPr/>
              <a:t>‹#›</a:t>
            </a:fld>
            <a:endParaRPr lang="ko-KR" altLang="en-US" dirty="0"/>
          </a:p>
        </p:txBody>
      </p:sp>
    </p:spTree>
    <p:extLst>
      <p:ext uri="{BB962C8B-B14F-4D97-AF65-F5344CB8AC3E}">
        <p14:creationId xmlns:p14="http://schemas.microsoft.com/office/powerpoint/2010/main" xmlns="" val="3160734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224421E0-224F-45CD-9B6E-99E23DA5F314}" type="datetimeFigureOut">
              <a:rPr lang="ko-KR" altLang="en-US" smtClean="0"/>
              <a:pPr/>
              <a:t>2016-04-03</a:t>
            </a:fld>
            <a:endParaRPr lang="ko-KR" altLang="en-US" dirty="0"/>
          </a:p>
        </p:txBody>
      </p:sp>
      <p:sp>
        <p:nvSpPr>
          <p:cNvPr id="6" name="Footer Placeholder 5"/>
          <p:cNvSpPr>
            <a:spLocks noGrp="1"/>
          </p:cNvSpPr>
          <p:nvPr>
            <p:ph type="ftr" sz="quarter" idx="11"/>
          </p:nvPr>
        </p:nvSpPr>
        <p:spPr/>
        <p:txBody>
          <a:bodyPr/>
          <a:lstStyle/>
          <a:p>
            <a:endParaRPr lang="ko-KR" altLang="en-US" dirty="0"/>
          </a:p>
        </p:txBody>
      </p:sp>
      <p:sp>
        <p:nvSpPr>
          <p:cNvPr id="7" name="Slide Number Placeholder 6"/>
          <p:cNvSpPr>
            <a:spLocks noGrp="1"/>
          </p:cNvSpPr>
          <p:nvPr>
            <p:ph type="sldNum" sz="quarter" idx="12"/>
          </p:nvPr>
        </p:nvSpPr>
        <p:spPr/>
        <p:txBody>
          <a:bodyPr/>
          <a:lstStyle/>
          <a:p>
            <a:fld id="{CF2CE9FD-6015-4C1B-8AFE-7DFAB50F7B81}" type="slidenum">
              <a:rPr lang="ko-KR" altLang="en-US" smtClean="0"/>
              <a:pPr/>
              <a:t>‹#›</a:t>
            </a:fld>
            <a:endParaRPr lang="ko-KR" altLang="en-US" dirty="0"/>
          </a:p>
        </p:txBody>
      </p:sp>
    </p:spTree>
    <p:extLst>
      <p:ext uri="{BB962C8B-B14F-4D97-AF65-F5344CB8AC3E}">
        <p14:creationId xmlns:p14="http://schemas.microsoft.com/office/powerpoint/2010/main" xmlns="" val="185517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682329" y="2505075"/>
            <a:ext cx="4190702"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5014913" y="2505075"/>
            <a:ext cx="4211340"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224421E0-224F-45CD-9B6E-99E23DA5F314}" type="datetimeFigureOut">
              <a:rPr lang="ko-KR" altLang="en-US" smtClean="0"/>
              <a:pPr/>
              <a:t>2016-04-03</a:t>
            </a:fld>
            <a:endParaRPr lang="ko-KR" altLang="en-US" dirty="0"/>
          </a:p>
        </p:txBody>
      </p:sp>
      <p:sp>
        <p:nvSpPr>
          <p:cNvPr id="8" name="Footer Placeholder 7"/>
          <p:cNvSpPr>
            <a:spLocks noGrp="1"/>
          </p:cNvSpPr>
          <p:nvPr>
            <p:ph type="ftr" sz="quarter" idx="11"/>
          </p:nvPr>
        </p:nvSpPr>
        <p:spPr/>
        <p:txBody>
          <a:bodyPr/>
          <a:lstStyle/>
          <a:p>
            <a:endParaRPr lang="ko-KR" altLang="en-US" dirty="0"/>
          </a:p>
        </p:txBody>
      </p:sp>
      <p:sp>
        <p:nvSpPr>
          <p:cNvPr id="9" name="Slide Number Placeholder 8"/>
          <p:cNvSpPr>
            <a:spLocks noGrp="1"/>
          </p:cNvSpPr>
          <p:nvPr>
            <p:ph type="sldNum" sz="quarter" idx="12"/>
          </p:nvPr>
        </p:nvSpPr>
        <p:spPr/>
        <p:txBody>
          <a:bodyPr/>
          <a:lstStyle/>
          <a:p>
            <a:fld id="{CF2CE9FD-6015-4C1B-8AFE-7DFAB50F7B81}" type="slidenum">
              <a:rPr lang="ko-KR" altLang="en-US" smtClean="0"/>
              <a:pPr/>
              <a:t>‹#›</a:t>
            </a:fld>
            <a:endParaRPr lang="ko-KR" altLang="en-US" dirty="0"/>
          </a:p>
        </p:txBody>
      </p:sp>
    </p:spTree>
    <p:extLst>
      <p:ext uri="{BB962C8B-B14F-4D97-AF65-F5344CB8AC3E}">
        <p14:creationId xmlns:p14="http://schemas.microsoft.com/office/powerpoint/2010/main" xmlns="" val="1970815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224421E0-224F-45CD-9B6E-99E23DA5F314}" type="datetimeFigureOut">
              <a:rPr lang="ko-KR" altLang="en-US" smtClean="0"/>
              <a:pPr/>
              <a:t>2016-04-03</a:t>
            </a:fld>
            <a:endParaRPr lang="ko-KR" altLang="en-US" dirty="0"/>
          </a:p>
        </p:txBody>
      </p:sp>
      <p:sp>
        <p:nvSpPr>
          <p:cNvPr id="4" name="Footer Placeholder 3"/>
          <p:cNvSpPr>
            <a:spLocks noGrp="1"/>
          </p:cNvSpPr>
          <p:nvPr>
            <p:ph type="ftr" sz="quarter" idx="11"/>
          </p:nvPr>
        </p:nvSpPr>
        <p:spPr/>
        <p:txBody>
          <a:bodyPr/>
          <a:lstStyle/>
          <a:p>
            <a:endParaRPr lang="ko-KR" altLang="en-US" dirty="0"/>
          </a:p>
        </p:txBody>
      </p:sp>
      <p:sp>
        <p:nvSpPr>
          <p:cNvPr id="5" name="Slide Number Placeholder 4"/>
          <p:cNvSpPr>
            <a:spLocks noGrp="1"/>
          </p:cNvSpPr>
          <p:nvPr>
            <p:ph type="sldNum" sz="quarter" idx="12"/>
          </p:nvPr>
        </p:nvSpPr>
        <p:spPr/>
        <p:txBody>
          <a:bodyPr/>
          <a:lstStyle/>
          <a:p>
            <a:fld id="{CF2CE9FD-6015-4C1B-8AFE-7DFAB50F7B81}" type="slidenum">
              <a:rPr lang="ko-KR" altLang="en-US" smtClean="0"/>
              <a:pPr/>
              <a:t>‹#›</a:t>
            </a:fld>
            <a:endParaRPr lang="ko-KR" altLang="en-US" dirty="0"/>
          </a:p>
        </p:txBody>
      </p:sp>
    </p:spTree>
    <p:extLst>
      <p:ext uri="{BB962C8B-B14F-4D97-AF65-F5344CB8AC3E}">
        <p14:creationId xmlns:p14="http://schemas.microsoft.com/office/powerpoint/2010/main" xmlns="" val="149704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4421E0-224F-45CD-9B6E-99E23DA5F314}" type="datetimeFigureOut">
              <a:rPr lang="ko-KR" altLang="en-US" smtClean="0"/>
              <a:pPr/>
              <a:t>2016-04-03</a:t>
            </a:fld>
            <a:endParaRPr lang="ko-KR" altLang="en-US" dirty="0"/>
          </a:p>
        </p:txBody>
      </p:sp>
      <p:sp>
        <p:nvSpPr>
          <p:cNvPr id="3" name="Footer Placeholder 2"/>
          <p:cNvSpPr>
            <a:spLocks noGrp="1"/>
          </p:cNvSpPr>
          <p:nvPr>
            <p:ph type="ftr" sz="quarter" idx="11"/>
          </p:nvPr>
        </p:nvSpPr>
        <p:spPr/>
        <p:txBody>
          <a:bodyPr/>
          <a:lstStyle/>
          <a:p>
            <a:endParaRPr lang="ko-KR" altLang="en-US" dirty="0"/>
          </a:p>
        </p:txBody>
      </p:sp>
      <p:sp>
        <p:nvSpPr>
          <p:cNvPr id="4" name="Slide Number Placeholder 3"/>
          <p:cNvSpPr>
            <a:spLocks noGrp="1"/>
          </p:cNvSpPr>
          <p:nvPr>
            <p:ph type="sldNum" sz="quarter" idx="12"/>
          </p:nvPr>
        </p:nvSpPr>
        <p:spPr/>
        <p:txBody>
          <a:bodyPr/>
          <a:lstStyle/>
          <a:p>
            <a:fld id="{CF2CE9FD-6015-4C1B-8AFE-7DFAB50F7B81}" type="slidenum">
              <a:rPr lang="ko-KR" altLang="en-US" smtClean="0"/>
              <a:pPr/>
              <a:t>‹#›</a:t>
            </a:fld>
            <a:endParaRPr lang="ko-KR" altLang="en-US" dirty="0"/>
          </a:p>
        </p:txBody>
      </p:sp>
    </p:spTree>
    <p:extLst>
      <p:ext uri="{BB962C8B-B14F-4D97-AF65-F5344CB8AC3E}">
        <p14:creationId xmlns:p14="http://schemas.microsoft.com/office/powerpoint/2010/main" xmlns="" val="3512237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224421E0-224F-45CD-9B6E-99E23DA5F314}" type="datetimeFigureOut">
              <a:rPr lang="ko-KR" altLang="en-US" smtClean="0"/>
              <a:pPr/>
              <a:t>2016-04-03</a:t>
            </a:fld>
            <a:endParaRPr lang="ko-KR" altLang="en-US" dirty="0"/>
          </a:p>
        </p:txBody>
      </p:sp>
      <p:sp>
        <p:nvSpPr>
          <p:cNvPr id="6" name="Footer Placeholder 5"/>
          <p:cNvSpPr>
            <a:spLocks noGrp="1"/>
          </p:cNvSpPr>
          <p:nvPr>
            <p:ph type="ftr" sz="quarter" idx="11"/>
          </p:nvPr>
        </p:nvSpPr>
        <p:spPr/>
        <p:txBody>
          <a:bodyPr/>
          <a:lstStyle/>
          <a:p>
            <a:endParaRPr lang="ko-KR" altLang="en-US" dirty="0"/>
          </a:p>
        </p:txBody>
      </p:sp>
      <p:sp>
        <p:nvSpPr>
          <p:cNvPr id="7" name="Slide Number Placeholder 6"/>
          <p:cNvSpPr>
            <a:spLocks noGrp="1"/>
          </p:cNvSpPr>
          <p:nvPr>
            <p:ph type="sldNum" sz="quarter" idx="12"/>
          </p:nvPr>
        </p:nvSpPr>
        <p:spPr/>
        <p:txBody>
          <a:bodyPr/>
          <a:lstStyle/>
          <a:p>
            <a:fld id="{CF2CE9FD-6015-4C1B-8AFE-7DFAB50F7B81}" type="slidenum">
              <a:rPr lang="ko-KR" altLang="en-US" smtClean="0"/>
              <a:pPr/>
              <a:t>‹#›</a:t>
            </a:fld>
            <a:endParaRPr lang="ko-KR" altLang="en-US" dirty="0"/>
          </a:p>
        </p:txBody>
      </p:sp>
    </p:spTree>
    <p:extLst>
      <p:ext uri="{BB962C8B-B14F-4D97-AF65-F5344CB8AC3E}">
        <p14:creationId xmlns:p14="http://schemas.microsoft.com/office/powerpoint/2010/main" xmlns="" val="1161715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dirty="0"/>
              <a:t>그림을 추가하려면 아이콘을 클릭하십시오</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224421E0-224F-45CD-9B6E-99E23DA5F314}" type="datetimeFigureOut">
              <a:rPr lang="ko-KR" altLang="en-US" smtClean="0"/>
              <a:pPr/>
              <a:t>2016-04-03</a:t>
            </a:fld>
            <a:endParaRPr lang="ko-KR" altLang="en-US" dirty="0"/>
          </a:p>
        </p:txBody>
      </p:sp>
      <p:sp>
        <p:nvSpPr>
          <p:cNvPr id="6" name="Footer Placeholder 5"/>
          <p:cNvSpPr>
            <a:spLocks noGrp="1"/>
          </p:cNvSpPr>
          <p:nvPr>
            <p:ph type="ftr" sz="quarter" idx="11"/>
          </p:nvPr>
        </p:nvSpPr>
        <p:spPr/>
        <p:txBody>
          <a:bodyPr/>
          <a:lstStyle/>
          <a:p>
            <a:endParaRPr lang="ko-KR" altLang="en-US" dirty="0"/>
          </a:p>
        </p:txBody>
      </p:sp>
      <p:sp>
        <p:nvSpPr>
          <p:cNvPr id="7" name="Slide Number Placeholder 6"/>
          <p:cNvSpPr>
            <a:spLocks noGrp="1"/>
          </p:cNvSpPr>
          <p:nvPr>
            <p:ph type="sldNum" sz="quarter" idx="12"/>
          </p:nvPr>
        </p:nvSpPr>
        <p:spPr/>
        <p:txBody>
          <a:bodyPr/>
          <a:lstStyle/>
          <a:p>
            <a:fld id="{CF2CE9FD-6015-4C1B-8AFE-7DFAB50F7B81}" type="slidenum">
              <a:rPr lang="ko-KR" altLang="en-US" smtClean="0"/>
              <a:pPr/>
              <a:t>‹#›</a:t>
            </a:fld>
            <a:endParaRPr lang="ko-KR" altLang="en-US" dirty="0"/>
          </a:p>
        </p:txBody>
      </p:sp>
    </p:spTree>
    <p:extLst>
      <p:ext uri="{BB962C8B-B14F-4D97-AF65-F5344CB8AC3E}">
        <p14:creationId xmlns:p14="http://schemas.microsoft.com/office/powerpoint/2010/main" xmlns="" val="963257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4421E0-224F-45CD-9B6E-99E23DA5F314}" type="datetimeFigureOut">
              <a:rPr lang="ko-KR" altLang="en-US" smtClean="0"/>
              <a:pPr/>
              <a:t>2016-04-03</a:t>
            </a:fld>
            <a:endParaRPr lang="ko-KR" altLang="en-US" dirty="0"/>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E9FD-6015-4C1B-8AFE-7DFAB50F7B81}" type="slidenum">
              <a:rPr lang="ko-KR" altLang="en-US" smtClean="0"/>
              <a:pPr/>
              <a:t>‹#›</a:t>
            </a:fld>
            <a:endParaRPr lang="ko-KR" altLang="en-US" dirty="0"/>
          </a:p>
        </p:txBody>
      </p:sp>
    </p:spTree>
    <p:extLst>
      <p:ext uri="{BB962C8B-B14F-4D97-AF65-F5344CB8AC3E}">
        <p14:creationId xmlns:p14="http://schemas.microsoft.com/office/powerpoint/2010/main" xmlns="" val="2364913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2" Type="http://schemas.openxmlformats.org/officeDocument/2006/relationships/hyperlink" Target="http://www.campuslife.co.kr/news/articleView.html?idxno=2074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 y="2852936"/>
            <a:ext cx="9905999" cy="552092"/>
          </a:xfrm>
        </p:spPr>
        <p:txBody>
          <a:bodyPr>
            <a:normAutofit/>
          </a:bodyPr>
          <a:lstStyle/>
          <a:p>
            <a:r>
              <a:rPr lang="en-US" altLang="ko-KR" sz="3200" b="1" dirty="0">
                <a:solidFill>
                  <a:schemeClr val="tx1">
                    <a:lumMod val="75000"/>
                    <a:lumOff val="25000"/>
                  </a:schemeClr>
                </a:solidFill>
              </a:rPr>
              <a:t>Software Engineering </a:t>
            </a:r>
            <a:endParaRPr lang="ko-KR" altLang="en-US" sz="3200" b="1" dirty="0">
              <a:solidFill>
                <a:schemeClr val="tx1">
                  <a:lumMod val="75000"/>
                  <a:lumOff val="25000"/>
                </a:schemeClr>
              </a:solidFill>
            </a:endParaRPr>
          </a:p>
        </p:txBody>
      </p:sp>
      <p:sp>
        <p:nvSpPr>
          <p:cNvPr id="3" name="부제목 2"/>
          <p:cNvSpPr>
            <a:spLocks noGrp="1"/>
          </p:cNvSpPr>
          <p:nvPr>
            <p:ph type="subTitle" idx="1"/>
          </p:nvPr>
        </p:nvSpPr>
        <p:spPr>
          <a:xfrm>
            <a:off x="8265368" y="5157191"/>
            <a:ext cx="1008112" cy="1202973"/>
          </a:xfrm>
        </p:spPr>
        <p:txBody>
          <a:bodyPr tIns="0" anchor="ctr">
            <a:normAutofit/>
          </a:bodyPr>
          <a:lstStyle/>
          <a:p>
            <a:pPr algn="r">
              <a:lnSpc>
                <a:spcPct val="100000"/>
              </a:lnSpc>
            </a:pPr>
            <a:r>
              <a:rPr lang="en-US" altLang="ko-KR" sz="1800" dirty="0">
                <a:solidFill>
                  <a:schemeClr val="tx1">
                    <a:lumMod val="75000"/>
                    <a:lumOff val="25000"/>
                  </a:schemeClr>
                </a:solidFill>
              </a:rPr>
              <a:t>10</a:t>
            </a:r>
            <a:r>
              <a:rPr lang="ko-KR" altLang="en-US" sz="1800" dirty="0">
                <a:solidFill>
                  <a:schemeClr val="tx1">
                    <a:lumMod val="75000"/>
                    <a:lumOff val="25000"/>
                  </a:schemeClr>
                </a:solidFill>
              </a:rPr>
              <a:t>조</a:t>
            </a:r>
          </a:p>
        </p:txBody>
      </p:sp>
      <p:sp>
        <p:nvSpPr>
          <p:cNvPr id="5" name="부제목 2"/>
          <p:cNvSpPr txBox="1">
            <a:spLocks/>
          </p:cNvSpPr>
          <p:nvPr/>
        </p:nvSpPr>
        <p:spPr>
          <a:xfrm>
            <a:off x="7479102" y="5366934"/>
            <a:ext cx="2103048" cy="261403"/>
          </a:xfrm>
          <a:prstGeom prst="rect">
            <a:avLst/>
          </a:prstGeom>
        </p:spPr>
        <p:txBody>
          <a:bodyPr vert="horz" lIns="91440" tIns="0" rIns="91440" bIns="45720" rtlCol="0">
            <a:normAutofit fontScale="92500" lnSpcReduction="10000"/>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ko-KR" altLang="en-US" sz="1800" dirty="0">
              <a:solidFill>
                <a:schemeClr val="tx1">
                  <a:lumMod val="75000"/>
                  <a:lumOff val="25000"/>
                </a:schemeClr>
              </a:solidFill>
            </a:endParaRPr>
          </a:p>
        </p:txBody>
      </p:sp>
      <p:sp>
        <p:nvSpPr>
          <p:cNvPr id="6" name="제목 1"/>
          <p:cNvSpPr txBox="1">
            <a:spLocks/>
          </p:cNvSpPr>
          <p:nvPr/>
        </p:nvSpPr>
        <p:spPr>
          <a:xfrm>
            <a:off x="0" y="3405028"/>
            <a:ext cx="9905999" cy="552092"/>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altLang="ko-KR" sz="2600" dirty="0">
                <a:solidFill>
                  <a:schemeClr val="tx1">
                    <a:lumMod val="75000"/>
                    <a:lumOff val="25000"/>
                  </a:schemeClr>
                </a:solidFill>
              </a:rPr>
              <a:t>Homework Alarm System</a:t>
            </a:r>
            <a:endParaRPr lang="ko-KR" altLang="en-US" sz="2600" dirty="0">
              <a:solidFill>
                <a:schemeClr val="tx1">
                  <a:lumMod val="75000"/>
                  <a:lumOff val="25000"/>
                </a:schemeClr>
              </a:solidFill>
            </a:endParaRPr>
          </a:p>
        </p:txBody>
      </p:sp>
    </p:spTree>
    <p:extLst>
      <p:ext uri="{BB962C8B-B14F-4D97-AF65-F5344CB8AC3E}">
        <p14:creationId xmlns:p14="http://schemas.microsoft.com/office/powerpoint/2010/main" xmlns="" val="4123382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normAutofit/>
          </a:bodyPr>
          <a:lstStyle/>
          <a:p>
            <a:pPr marL="285750" indent="-285750"/>
            <a:r>
              <a:rPr lang="en-US" altLang="ko-KR" sz="3200" dirty="0">
                <a:solidFill>
                  <a:schemeClr val="tx1">
                    <a:lumMod val="75000"/>
                    <a:lumOff val="25000"/>
                  </a:schemeClr>
                </a:solidFill>
                <a:latin typeface="+mj-ea"/>
              </a:rPr>
              <a:t>Target customer &amp; </a:t>
            </a:r>
            <a:r>
              <a:rPr lang="en-US" altLang="ko-KR" sz="3200" dirty="0">
                <a:latin typeface="+mj-ea"/>
              </a:rPr>
              <a:t>Expectancy effects</a:t>
            </a:r>
            <a:endParaRPr lang="en-US" altLang="ko-KR" sz="3200" dirty="0">
              <a:solidFill>
                <a:schemeClr val="tx1">
                  <a:lumMod val="75000"/>
                  <a:lumOff val="25000"/>
                </a:schemeClr>
              </a:solidFill>
              <a:latin typeface="+mj-ea"/>
            </a:endParaRPr>
          </a:p>
        </p:txBody>
      </p:sp>
      <p:sp>
        <p:nvSpPr>
          <p:cNvPr id="9" name="내용 개체 틀 8"/>
          <p:cNvSpPr>
            <a:spLocks noGrp="1"/>
          </p:cNvSpPr>
          <p:nvPr>
            <p:ph idx="1"/>
          </p:nvPr>
        </p:nvSpPr>
        <p:spPr/>
        <p:txBody>
          <a:bodyPr>
            <a:normAutofit lnSpcReduction="10000"/>
          </a:bodyPr>
          <a:lstStyle/>
          <a:p>
            <a:r>
              <a:rPr lang="en-US" altLang="ko-KR" sz="2000" dirty="0"/>
              <a:t>Target customer:  All of I-campus user</a:t>
            </a:r>
          </a:p>
          <a:p>
            <a:r>
              <a:rPr lang="en-US" altLang="ko-KR" sz="2000" dirty="0"/>
              <a:t>Existing problem:</a:t>
            </a:r>
          </a:p>
          <a:p>
            <a:pPr marL="457200" lvl="1" indent="0" algn="r">
              <a:buNone/>
            </a:pPr>
            <a:endParaRPr lang="en-US" altLang="ko-KR" sz="1200" dirty="0"/>
          </a:p>
          <a:p>
            <a:pPr marL="457200" lvl="1" indent="0" algn="r">
              <a:buNone/>
            </a:pPr>
            <a:endParaRPr lang="en-US" altLang="ko-KR" sz="1200" dirty="0"/>
          </a:p>
          <a:p>
            <a:pPr marL="457200" lvl="1" indent="0" algn="r">
              <a:buNone/>
            </a:pPr>
            <a:endParaRPr lang="en-US" altLang="ko-KR" sz="1200" dirty="0"/>
          </a:p>
          <a:p>
            <a:pPr marL="457200" lvl="1" indent="0" algn="r">
              <a:buNone/>
            </a:pPr>
            <a:endParaRPr lang="en-US" altLang="ko-KR" sz="1200" dirty="0"/>
          </a:p>
          <a:p>
            <a:pPr marL="457200" lvl="1" indent="0" algn="r">
              <a:buNone/>
            </a:pPr>
            <a:endParaRPr lang="en-US" altLang="ko-KR" sz="1200" dirty="0"/>
          </a:p>
          <a:p>
            <a:endParaRPr lang="en-US" altLang="ko-KR" sz="2000" dirty="0"/>
          </a:p>
          <a:p>
            <a:endParaRPr lang="en-US" altLang="ko-KR" sz="2000" dirty="0"/>
          </a:p>
          <a:p>
            <a:endParaRPr lang="en-US" altLang="ko-KR" sz="2000" dirty="0"/>
          </a:p>
          <a:p>
            <a:r>
              <a:rPr lang="en-US" altLang="ko-KR" sz="2000" dirty="0"/>
              <a:t>Expectancy effects</a:t>
            </a:r>
          </a:p>
          <a:p>
            <a:pPr marL="457200" lvl="1" indent="0">
              <a:buNone/>
            </a:pPr>
            <a:r>
              <a:rPr lang="en-US" altLang="ko-KR" sz="1600" dirty="0"/>
              <a:t>Smartphones are common and there are lots of app for e-mail reception</a:t>
            </a:r>
          </a:p>
          <a:p>
            <a:pPr marL="457200" lvl="1" indent="0">
              <a:buNone/>
            </a:pPr>
            <a:r>
              <a:rPr lang="en-US" altLang="ko-KR" sz="1600" dirty="0"/>
              <a:t>User: Time will be hugely reduced from notices to check</a:t>
            </a:r>
          </a:p>
          <a:p>
            <a:pPr marL="457200" lvl="1" indent="0">
              <a:buNone/>
            </a:pPr>
            <a:r>
              <a:rPr lang="en-US" altLang="ko-KR" sz="1600" dirty="0"/>
              <a:t>	 Unnecessary visit to I-campus will decrease</a:t>
            </a:r>
          </a:p>
          <a:p>
            <a:pPr marL="457200" lvl="1" indent="0">
              <a:buNone/>
            </a:pPr>
            <a:r>
              <a:rPr lang="en-US" altLang="ko-KR" sz="1600" dirty="0"/>
              <a:t>Publisher: They can easily notice important information to user</a:t>
            </a:r>
          </a:p>
          <a:p>
            <a:endParaRPr lang="ko-KR" altLang="en-US" sz="2000" dirty="0"/>
          </a:p>
        </p:txBody>
      </p:sp>
      <p:graphicFrame>
        <p:nvGraphicFramePr>
          <p:cNvPr id="5" name="차트 4"/>
          <p:cNvGraphicFramePr/>
          <p:nvPr>
            <p:extLst>
              <p:ext uri="{D42A27DB-BD31-4B8C-83A1-F6EECF244321}">
                <p14:modId xmlns:p14="http://schemas.microsoft.com/office/powerpoint/2010/main" xmlns="" val="2832201536"/>
              </p:ext>
            </p:extLst>
          </p:nvPr>
        </p:nvGraphicFramePr>
        <p:xfrm>
          <a:off x="859061" y="2492896"/>
          <a:ext cx="7488832" cy="11596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차트 9"/>
          <p:cNvGraphicFramePr/>
          <p:nvPr>
            <p:extLst>
              <p:ext uri="{D42A27DB-BD31-4B8C-83A1-F6EECF244321}">
                <p14:modId xmlns:p14="http://schemas.microsoft.com/office/powerpoint/2010/main" xmlns="" val="4233356576"/>
              </p:ext>
            </p:extLst>
          </p:nvPr>
        </p:nvGraphicFramePr>
        <p:xfrm>
          <a:off x="859061" y="3652507"/>
          <a:ext cx="7185814" cy="11446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xmlns="" val="116950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11" end="1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12" end="1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13" end="1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14" end="1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Graphic spid="5" grpId="0">
        <p:bldAsOne/>
      </p:bldGraphic>
      <p:bldGraphic spid="10"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Reference</a:t>
            </a:r>
            <a:endParaRPr lang="ko-KR" altLang="en-US" dirty="0"/>
          </a:p>
        </p:txBody>
      </p:sp>
      <p:sp>
        <p:nvSpPr>
          <p:cNvPr id="3" name="내용 개체 틀 2"/>
          <p:cNvSpPr>
            <a:spLocks noGrp="1"/>
          </p:cNvSpPr>
          <p:nvPr>
            <p:ph idx="1"/>
          </p:nvPr>
        </p:nvSpPr>
        <p:spPr/>
        <p:txBody>
          <a:bodyPr/>
          <a:lstStyle/>
          <a:p>
            <a:r>
              <a:rPr lang="en-US" altLang="ko-KR" sz="2000" dirty="0" smtClean="0"/>
              <a:t>“</a:t>
            </a:r>
            <a:r>
              <a:rPr lang="ko-KR" altLang="en-US" sz="2000" dirty="0" smtClean="0"/>
              <a:t>오래되고 답답한 아이캠퍼스</a:t>
            </a:r>
            <a:r>
              <a:rPr lang="en-US" altLang="ko-KR" sz="2000" dirty="0" smtClean="0"/>
              <a:t>” - </a:t>
            </a:r>
            <a:r>
              <a:rPr lang="en-US" altLang="ko-KR" sz="2000" dirty="0" smtClean="0">
                <a:hlinkClick r:id="rId2"/>
              </a:rPr>
              <a:t>http</a:t>
            </a:r>
            <a:r>
              <a:rPr lang="en-US" altLang="ko-KR" sz="2000" smtClean="0">
                <a:hlinkClick r:id="rId2"/>
              </a:rPr>
              <a:t>://</a:t>
            </a:r>
            <a:r>
              <a:rPr lang="en-US" altLang="ko-KR" sz="2000" smtClean="0">
                <a:hlinkClick r:id="rId2"/>
              </a:rPr>
              <a:t>www.campuslife.co.kr/news/articleView.html?idxno=20742</a:t>
            </a:r>
            <a:endParaRPr lang="en-US" altLang="ko-KR" sz="2000" dirty="0" smtClean="0"/>
          </a:p>
          <a:p>
            <a:r>
              <a:rPr lang="en-US" altLang="ko-KR" sz="2000" dirty="0" smtClean="0"/>
              <a:t>“</a:t>
            </a:r>
            <a:r>
              <a:rPr lang="ko-KR" altLang="en-US" sz="2000" dirty="0" smtClean="0"/>
              <a:t>성균관대학교 </a:t>
            </a:r>
            <a:r>
              <a:rPr lang="ko-KR" altLang="en-US" sz="2000" dirty="0" err="1" smtClean="0"/>
              <a:t>모바일</a:t>
            </a:r>
            <a:r>
              <a:rPr lang="ko-KR" altLang="en-US" sz="2000" dirty="0" smtClean="0"/>
              <a:t> 아이캠퍼스 </a:t>
            </a:r>
            <a:r>
              <a:rPr lang="en-US" altLang="ko-KR" sz="2000" dirty="0" smtClean="0"/>
              <a:t>icon” </a:t>
            </a:r>
            <a:r>
              <a:rPr lang="en-US" altLang="ko-KR" sz="2000" dirty="0" smtClean="0"/>
              <a:t>- </a:t>
            </a:r>
            <a:r>
              <a:rPr lang="ko-KR" altLang="en-US" sz="2000" dirty="0" smtClean="0"/>
              <a:t>성균관대학교 </a:t>
            </a:r>
            <a:r>
              <a:rPr lang="ko-KR" altLang="en-US" sz="2000" dirty="0" err="1" smtClean="0"/>
              <a:t>모바일</a:t>
            </a:r>
            <a:r>
              <a:rPr lang="ko-KR" altLang="en-US" sz="2000" dirty="0" smtClean="0"/>
              <a:t> 아이캠퍼스 </a:t>
            </a:r>
            <a:r>
              <a:rPr lang="en-US" altLang="ko-KR" sz="2000" dirty="0" smtClean="0"/>
              <a:t>3.0 1.0.18 </a:t>
            </a:r>
            <a:r>
              <a:rPr lang="en-US" altLang="ko-KR" sz="2000" dirty="0" err="1" smtClean="0"/>
              <a:t>Apk</a:t>
            </a:r>
            <a:endParaRPr lang="en-US" altLang="ko-KR" sz="2000" dirty="0" smtClean="0"/>
          </a:p>
          <a:p>
            <a:endParaRPr lang="en-US" altLang="ko-KR" sz="2000" dirty="0" smtClean="0"/>
          </a:p>
          <a:p>
            <a:endParaRPr lang="en-US" altLang="ko-KR" sz="2000" dirty="0" smtClean="0"/>
          </a:p>
          <a:p>
            <a:endParaRPr lang="ko-KR"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2"/>
          <p:cNvSpPr>
            <a:spLocks noGrp="1" noChangeArrowheads="1" noChangeShapeType="1" noTextEdit="1"/>
          </p:cNvSpPr>
          <p:nvPr>
            <p:ph idx="1"/>
          </p:nvPr>
        </p:nvSpPr>
        <p:spPr bwMode="gray">
          <a:xfrm>
            <a:off x="1640632" y="2060848"/>
            <a:ext cx="6579840" cy="2304256"/>
          </a:xfrm>
          <a:prstGeom prst="rect">
            <a:avLst/>
          </a:prstGeom>
        </p:spPr>
        <p:txBody>
          <a:bodyPr wrap="none" fromWordArt="1">
            <a:prstTxWarp prst="textDeflate">
              <a:avLst>
                <a:gd name="adj" fmla="val 0"/>
              </a:avLst>
            </a:prstTxWarp>
          </a:bodyPr>
          <a:lstStyle/>
          <a:p>
            <a:pPr algn="ctr"/>
            <a:r>
              <a:rPr lang="en-US" altLang="ko-KR" sz="3600" b="1" kern="10" dirty="0">
                <a:ln w="19050">
                  <a:solidFill>
                    <a:srgbClr val="FFFFFF"/>
                  </a:solidFill>
                  <a:round/>
                  <a:headEnd/>
                  <a:tailEnd/>
                </a:ln>
                <a:gradFill rotWithShape="1">
                  <a:gsLst>
                    <a:gs pos="0">
                      <a:schemeClr val="accent1"/>
                    </a:gs>
                    <a:gs pos="100000">
                      <a:schemeClr val="hlink"/>
                    </a:gs>
                  </a:gsLst>
                  <a:lin ang="0" scaled="1"/>
                </a:gradFill>
                <a:effectLst>
                  <a:outerShdw dist="53882" dir="2700000" algn="ctr" rotWithShape="0">
                    <a:schemeClr val="bg2">
                      <a:alpha val="50000"/>
                    </a:schemeClr>
                  </a:outerShdw>
                </a:effectLst>
                <a:latin typeface="Arial"/>
                <a:cs typeface="Arial"/>
              </a:rPr>
              <a:t>Thank You !</a:t>
            </a:r>
            <a:endParaRPr lang="ko-KR" altLang="en-US" sz="3600" b="1" kern="10" dirty="0">
              <a:ln w="19050">
                <a:solidFill>
                  <a:srgbClr val="FFFFFF"/>
                </a:solidFill>
                <a:round/>
                <a:headEnd/>
                <a:tailEnd/>
              </a:ln>
              <a:gradFill rotWithShape="1">
                <a:gsLst>
                  <a:gs pos="0">
                    <a:schemeClr val="accent1"/>
                  </a:gs>
                  <a:gs pos="100000">
                    <a:schemeClr val="hlink"/>
                  </a:gs>
                </a:gsLst>
                <a:lin ang="0" scaled="1"/>
              </a:gradFill>
              <a:effectLst>
                <a:outerShdw dist="53882" dir="2700000" algn="ctr" rotWithShape="0">
                  <a:schemeClr val="bg2">
                    <a:alpha val="50000"/>
                  </a:schemeClr>
                </a:outerShdw>
              </a:effectLst>
              <a:latin typeface="Arial"/>
              <a:cs typeface="Arial"/>
            </a:endParaRPr>
          </a:p>
        </p:txBody>
      </p:sp>
    </p:spTree>
    <p:extLst>
      <p:ext uri="{BB962C8B-B14F-4D97-AF65-F5344CB8AC3E}">
        <p14:creationId xmlns:p14="http://schemas.microsoft.com/office/powerpoint/2010/main" xmlns="" val="69044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2000" fill="hold"/>
                                        <p:tgtEl>
                                          <p:spTgt spid="4"/>
                                        </p:tgtEl>
                                        <p:attrNameLst>
                                          <p:attrName>r</p:attrName>
                                        </p:attrNameLst>
                                      </p:cBhvr>
                                    </p:animRo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2"/>
          <p:cNvSpPr>
            <a:spLocks noGrp="1" noChangeArrowheads="1" noChangeShapeType="1" noTextEdit="1"/>
          </p:cNvSpPr>
          <p:nvPr>
            <p:ph idx="1"/>
          </p:nvPr>
        </p:nvSpPr>
        <p:spPr bwMode="gray">
          <a:xfrm>
            <a:off x="1496616" y="2276872"/>
            <a:ext cx="6579840" cy="2304256"/>
          </a:xfrm>
          <a:prstGeom prst="rect">
            <a:avLst/>
          </a:prstGeom>
        </p:spPr>
        <p:txBody>
          <a:bodyPr wrap="none" fromWordArt="1">
            <a:prstTxWarp prst="textDeflate">
              <a:avLst>
                <a:gd name="adj" fmla="val 0"/>
              </a:avLst>
            </a:prstTxWarp>
          </a:bodyPr>
          <a:lstStyle/>
          <a:p>
            <a:pPr marL="0" indent="0" algn="ctr">
              <a:buNone/>
            </a:pPr>
            <a:r>
              <a:rPr lang="en-US" altLang="ko-KR" sz="3600" b="1" kern="10" dirty="0">
                <a:ln w="19050">
                  <a:solidFill>
                    <a:srgbClr val="FFFFFF"/>
                  </a:solidFill>
                  <a:round/>
                  <a:headEnd/>
                  <a:tailEnd/>
                </a:ln>
                <a:gradFill rotWithShape="1">
                  <a:gsLst>
                    <a:gs pos="0">
                      <a:schemeClr val="accent1"/>
                    </a:gs>
                    <a:gs pos="100000">
                      <a:schemeClr val="hlink"/>
                    </a:gs>
                  </a:gsLst>
                  <a:lin ang="0" scaled="1"/>
                </a:gradFill>
                <a:effectLst>
                  <a:outerShdw dist="53882" dir="2700000" algn="ctr" rotWithShape="0">
                    <a:schemeClr val="bg2">
                      <a:alpha val="50000"/>
                    </a:schemeClr>
                  </a:outerShdw>
                </a:effectLst>
                <a:latin typeface="Arial"/>
                <a:cs typeface="Arial"/>
              </a:rPr>
              <a:t>Q and A !</a:t>
            </a:r>
            <a:endParaRPr lang="ko-KR" altLang="en-US" sz="3600" b="1" kern="10" dirty="0">
              <a:ln w="19050">
                <a:solidFill>
                  <a:srgbClr val="FFFFFF"/>
                </a:solidFill>
                <a:round/>
                <a:headEnd/>
                <a:tailEnd/>
              </a:ln>
              <a:gradFill rotWithShape="1">
                <a:gsLst>
                  <a:gs pos="0">
                    <a:schemeClr val="accent1"/>
                  </a:gs>
                  <a:gs pos="100000">
                    <a:schemeClr val="hlink"/>
                  </a:gs>
                </a:gsLst>
                <a:lin ang="0" scaled="1"/>
              </a:gradFill>
              <a:effectLst>
                <a:outerShdw dist="53882" dir="2700000" algn="ctr" rotWithShape="0">
                  <a:schemeClr val="bg2">
                    <a:alpha val="50000"/>
                  </a:schemeClr>
                </a:outerShdw>
              </a:effectLst>
              <a:latin typeface="Arial"/>
              <a:cs typeface="Arial"/>
            </a:endParaRPr>
          </a:p>
        </p:txBody>
      </p:sp>
    </p:spTree>
    <p:extLst>
      <p:ext uri="{BB962C8B-B14F-4D97-AF65-F5344CB8AC3E}">
        <p14:creationId xmlns:p14="http://schemas.microsoft.com/office/powerpoint/2010/main" xmlns="" val="3045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2000" fill="hold"/>
                                        <p:tgtEl>
                                          <p:spTgt spid="4"/>
                                        </p:tgtEl>
                                        <p:attrNameLst>
                                          <p:attrName>r</p:attrName>
                                        </p:attrNameLst>
                                      </p:cBhvr>
                                    </p:animRo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부제목 2"/>
          <p:cNvSpPr>
            <a:spLocks noGrp="1"/>
          </p:cNvSpPr>
          <p:nvPr>
            <p:ph type="subTitle" idx="1"/>
          </p:nvPr>
        </p:nvSpPr>
        <p:spPr>
          <a:xfrm>
            <a:off x="6564702" y="1236187"/>
            <a:ext cx="3341298" cy="1760765"/>
          </a:xfrm>
        </p:spPr>
        <p:txBody>
          <a:bodyPr tIns="0">
            <a:normAutofit/>
          </a:bodyPr>
          <a:lstStyle/>
          <a:p>
            <a:pPr marL="285750" indent="-285750" algn="l">
              <a:buFontTx/>
              <a:buChar char="-"/>
            </a:pPr>
            <a:r>
              <a:rPr lang="ko-KR" altLang="en-US" sz="1800" dirty="0" smtClean="0">
                <a:solidFill>
                  <a:schemeClr val="tx1">
                    <a:lumMod val="75000"/>
                    <a:lumOff val="25000"/>
                  </a:schemeClr>
                </a:solidFill>
                <a:latin typeface="+mn-ea"/>
              </a:rPr>
              <a:t>제안 배경 및 필요성</a:t>
            </a:r>
            <a:endParaRPr lang="en-US" altLang="ko-KR" sz="1800" dirty="0" smtClean="0">
              <a:solidFill>
                <a:schemeClr val="tx1">
                  <a:lumMod val="75000"/>
                  <a:lumOff val="25000"/>
                </a:schemeClr>
              </a:solidFill>
              <a:latin typeface="+mn-ea"/>
            </a:endParaRPr>
          </a:p>
          <a:p>
            <a:pPr marL="285750" indent="-285750" algn="l">
              <a:buFontTx/>
              <a:buChar char="-"/>
            </a:pPr>
            <a:r>
              <a:rPr lang="ko-KR" altLang="en-US" sz="1800" dirty="0" smtClean="0">
                <a:solidFill>
                  <a:schemeClr val="tx1">
                    <a:lumMod val="75000"/>
                    <a:lumOff val="25000"/>
                  </a:schemeClr>
                </a:solidFill>
                <a:latin typeface="+mn-ea"/>
              </a:rPr>
              <a:t>관련 연구 및 </a:t>
            </a:r>
            <a:r>
              <a:rPr lang="ko-KR" altLang="en-US" sz="1800" dirty="0" smtClean="0">
                <a:solidFill>
                  <a:schemeClr val="tx1">
                    <a:lumMod val="75000"/>
                    <a:lumOff val="25000"/>
                  </a:schemeClr>
                </a:solidFill>
                <a:latin typeface="+mn-ea"/>
              </a:rPr>
              <a:t>현황</a:t>
            </a:r>
            <a:endParaRPr lang="en-US" altLang="ko-KR" sz="1800" dirty="0" smtClean="0">
              <a:solidFill>
                <a:schemeClr val="tx1">
                  <a:lumMod val="75000"/>
                  <a:lumOff val="25000"/>
                </a:schemeClr>
              </a:solidFill>
              <a:latin typeface="+mn-ea"/>
            </a:endParaRPr>
          </a:p>
          <a:p>
            <a:pPr marL="285750" indent="-285750" algn="l">
              <a:buFontTx/>
              <a:buChar char="-"/>
            </a:pPr>
            <a:r>
              <a:rPr lang="ko-KR" altLang="en-US" sz="1800" dirty="0" smtClean="0">
                <a:solidFill>
                  <a:schemeClr val="tx1">
                    <a:lumMod val="75000"/>
                    <a:lumOff val="25000"/>
                  </a:schemeClr>
                </a:solidFill>
                <a:latin typeface="+mn-ea"/>
              </a:rPr>
              <a:t>프로젝트 </a:t>
            </a:r>
            <a:r>
              <a:rPr lang="ko-KR" altLang="en-US" sz="1800" dirty="0">
                <a:solidFill>
                  <a:schemeClr val="tx1">
                    <a:lumMod val="75000"/>
                    <a:lumOff val="25000"/>
                  </a:schemeClr>
                </a:solidFill>
                <a:latin typeface="+mn-ea"/>
              </a:rPr>
              <a:t>개요</a:t>
            </a:r>
            <a:r>
              <a:rPr lang="en-US" altLang="ko-KR" sz="1800" dirty="0">
                <a:solidFill>
                  <a:schemeClr val="tx1">
                    <a:lumMod val="75000"/>
                    <a:lumOff val="25000"/>
                  </a:schemeClr>
                </a:solidFill>
                <a:latin typeface="+mn-ea"/>
              </a:rPr>
              <a:t>(</a:t>
            </a:r>
            <a:r>
              <a:rPr lang="ko-KR" altLang="en-US" sz="1800" dirty="0">
                <a:solidFill>
                  <a:schemeClr val="tx1">
                    <a:lumMod val="75000"/>
                    <a:lumOff val="25000"/>
                  </a:schemeClr>
                </a:solidFill>
                <a:latin typeface="+mn-ea"/>
              </a:rPr>
              <a:t>아이디어</a:t>
            </a:r>
            <a:r>
              <a:rPr lang="en-US" altLang="ko-KR" sz="1800" dirty="0" smtClean="0">
                <a:solidFill>
                  <a:schemeClr val="tx1">
                    <a:lumMod val="75000"/>
                    <a:lumOff val="25000"/>
                  </a:schemeClr>
                </a:solidFill>
                <a:latin typeface="+mn-ea"/>
              </a:rPr>
              <a:t>)</a:t>
            </a:r>
          </a:p>
          <a:p>
            <a:pPr marL="285750" indent="-285750" algn="l">
              <a:buFontTx/>
              <a:buChar char="-"/>
            </a:pPr>
            <a:r>
              <a:rPr lang="ko-KR" altLang="en-US" sz="1800" dirty="0" smtClean="0">
                <a:solidFill>
                  <a:schemeClr val="tx1">
                    <a:lumMod val="75000"/>
                    <a:lumOff val="25000"/>
                  </a:schemeClr>
                </a:solidFill>
                <a:latin typeface="+mn-ea"/>
              </a:rPr>
              <a:t>목표 고객 및 기대 효과</a:t>
            </a:r>
            <a:endParaRPr lang="en-US" altLang="ko-KR" sz="1800" dirty="0">
              <a:solidFill>
                <a:schemeClr val="tx1">
                  <a:lumMod val="75000"/>
                  <a:lumOff val="25000"/>
                </a:schemeClr>
              </a:solidFill>
              <a:latin typeface="+mn-ea"/>
            </a:endParaRPr>
          </a:p>
        </p:txBody>
      </p:sp>
      <p:sp>
        <p:nvSpPr>
          <p:cNvPr id="7" name="부제목 2"/>
          <p:cNvSpPr txBox="1">
            <a:spLocks/>
          </p:cNvSpPr>
          <p:nvPr/>
        </p:nvSpPr>
        <p:spPr>
          <a:xfrm>
            <a:off x="6564702" y="682791"/>
            <a:ext cx="2103048" cy="261403"/>
          </a:xfrm>
          <a:prstGeom prst="rect">
            <a:avLst/>
          </a:prstGeom>
        </p:spPr>
        <p:txBody>
          <a:bodyPr vert="horz" lIns="91440" tIns="0" rIns="91440" bIns="45720" rtlCol="0">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ko-KR" sz="2800" dirty="0">
                <a:solidFill>
                  <a:schemeClr val="tx1">
                    <a:lumMod val="75000"/>
                    <a:lumOff val="25000"/>
                  </a:schemeClr>
                </a:solidFill>
              </a:rPr>
              <a:t>Contents</a:t>
            </a:r>
            <a:endParaRPr lang="ko-KR" altLang="en-US" sz="2800" dirty="0">
              <a:solidFill>
                <a:schemeClr val="tx1">
                  <a:lumMod val="75000"/>
                  <a:lumOff val="25000"/>
                </a:schemeClr>
              </a:solidFill>
            </a:endParaRPr>
          </a:p>
        </p:txBody>
      </p:sp>
      <p:sp>
        <p:nvSpPr>
          <p:cNvPr id="4" name="부제목 2"/>
          <p:cNvSpPr txBox="1">
            <a:spLocks/>
          </p:cNvSpPr>
          <p:nvPr/>
        </p:nvSpPr>
        <p:spPr>
          <a:xfrm>
            <a:off x="6564702" y="4581128"/>
            <a:ext cx="3341298" cy="1760765"/>
          </a:xfrm>
          <a:prstGeom prst="rect">
            <a:avLst/>
          </a:prstGeom>
        </p:spPr>
        <p:txBody>
          <a:bodyPr vert="horz" lIns="91440" tIns="0" rIns="91440" bIns="45720" rtlCol="0">
            <a:normAutofit fontScale="92500" lnSpcReduction="10000"/>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altLang="ko-KR" sz="1800" dirty="0">
                <a:solidFill>
                  <a:schemeClr val="tx1">
                    <a:lumMod val="75000"/>
                    <a:lumOff val="25000"/>
                  </a:schemeClr>
                </a:solidFill>
                <a:latin typeface="+mn-ea"/>
              </a:rPr>
              <a:t>Suggestion and </a:t>
            </a:r>
            <a:r>
              <a:rPr lang="en-US" altLang="ko-KR" sz="1800" dirty="0" smtClean="0">
                <a:solidFill>
                  <a:schemeClr val="tx1">
                    <a:lumMod val="75000"/>
                    <a:lumOff val="25000"/>
                  </a:schemeClr>
                </a:solidFill>
                <a:latin typeface="+mn-ea"/>
              </a:rPr>
              <a:t>needs</a:t>
            </a:r>
          </a:p>
          <a:p>
            <a:pPr marL="285750" indent="-285750" algn="l">
              <a:buFontTx/>
              <a:buChar char="-"/>
            </a:pPr>
            <a:r>
              <a:rPr lang="en-US" altLang="ko-KR" sz="1800" dirty="0" smtClean="0">
                <a:solidFill>
                  <a:schemeClr val="tx1">
                    <a:lumMod val="75000"/>
                    <a:lumOff val="25000"/>
                  </a:schemeClr>
                </a:solidFill>
                <a:latin typeface="+mn-ea"/>
              </a:rPr>
              <a:t>Related experiments and commercialized system example </a:t>
            </a:r>
            <a:endParaRPr lang="en-US" altLang="ko-KR" sz="1800" dirty="0">
              <a:solidFill>
                <a:schemeClr val="tx1">
                  <a:lumMod val="75000"/>
                  <a:lumOff val="25000"/>
                </a:schemeClr>
              </a:solidFill>
              <a:latin typeface="+mn-ea"/>
            </a:endParaRPr>
          </a:p>
          <a:p>
            <a:pPr marL="285750" indent="-285750" algn="l">
              <a:buFontTx/>
              <a:buChar char="-"/>
            </a:pPr>
            <a:r>
              <a:rPr lang="en-US" altLang="ko-KR" sz="1800" dirty="0">
                <a:solidFill>
                  <a:schemeClr val="tx1">
                    <a:lumMod val="75000"/>
                    <a:lumOff val="25000"/>
                  </a:schemeClr>
                </a:solidFill>
                <a:latin typeface="+mn-ea"/>
              </a:rPr>
              <a:t>Instruction to project(Idea)</a:t>
            </a:r>
          </a:p>
          <a:p>
            <a:pPr marL="285750" indent="-285750" algn="l">
              <a:buFontTx/>
              <a:buChar char="-"/>
            </a:pPr>
            <a:r>
              <a:rPr lang="en-US" altLang="ko-KR" sz="1800" dirty="0" smtClean="0">
                <a:solidFill>
                  <a:schemeClr val="tx1">
                    <a:lumMod val="75000"/>
                    <a:lumOff val="25000"/>
                  </a:schemeClr>
                </a:solidFill>
                <a:latin typeface="+mn-ea"/>
              </a:rPr>
              <a:t>Target </a:t>
            </a:r>
            <a:r>
              <a:rPr lang="en-US" altLang="ko-KR" sz="1800" dirty="0">
                <a:solidFill>
                  <a:schemeClr val="tx1">
                    <a:lumMod val="75000"/>
                    <a:lumOff val="25000"/>
                  </a:schemeClr>
                </a:solidFill>
                <a:latin typeface="+mn-ea"/>
              </a:rPr>
              <a:t>and expected effect</a:t>
            </a:r>
          </a:p>
        </p:txBody>
      </p:sp>
    </p:spTree>
    <p:extLst>
      <p:ext uri="{BB962C8B-B14F-4D97-AF65-F5344CB8AC3E}">
        <p14:creationId xmlns:p14="http://schemas.microsoft.com/office/powerpoint/2010/main" xmlns="" val="253668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2" name="다이어그램 1"/>
          <p:cNvGraphicFramePr/>
          <p:nvPr>
            <p:extLst>
              <p:ext uri="{D42A27DB-BD31-4B8C-83A1-F6EECF244321}">
                <p14:modId xmlns:p14="http://schemas.microsoft.com/office/powerpoint/2010/main" xmlns="" val="1702241028"/>
              </p:ext>
            </p:extLst>
          </p:nvPr>
        </p:nvGraphicFramePr>
        <p:xfrm>
          <a:off x="1651000" y="1690690"/>
          <a:ext cx="6604000" cy="4402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그림 4"/>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3944888" y="4077072"/>
            <a:ext cx="2016224" cy="1512168"/>
          </a:xfrm>
          <a:prstGeom prst="rect">
            <a:avLst/>
          </a:prstGeom>
        </p:spPr>
      </p:pic>
    </p:spTree>
    <p:extLst>
      <p:ext uri="{BB962C8B-B14F-4D97-AF65-F5344CB8AC3E}">
        <p14:creationId xmlns:p14="http://schemas.microsoft.com/office/powerpoint/2010/main" xmlns="" val="652569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System </a:t>
            </a:r>
            <a:r>
              <a:rPr lang="en-US" altLang="ko-KR" dirty="0" smtClean="0"/>
              <a:t>objective</a:t>
            </a:r>
            <a:endParaRPr lang="ko-KR" altLang="en-US" dirty="0"/>
          </a:p>
        </p:txBody>
      </p:sp>
      <p:sp>
        <p:nvSpPr>
          <p:cNvPr id="3" name="내용 개체 틀 2"/>
          <p:cNvSpPr>
            <a:spLocks noGrp="1"/>
          </p:cNvSpPr>
          <p:nvPr>
            <p:ph idx="1"/>
          </p:nvPr>
        </p:nvSpPr>
        <p:spPr/>
        <p:txBody>
          <a:bodyPr/>
          <a:lstStyle/>
          <a:p>
            <a:r>
              <a:rPr lang="en-US" altLang="ko-KR" dirty="0" smtClean="0"/>
              <a:t>Easy Check : Students can easily know there is any notice or assignment by just getting message.</a:t>
            </a:r>
          </a:p>
          <a:p>
            <a:endParaRPr lang="en-US" altLang="ko-KR" dirty="0" smtClean="0"/>
          </a:p>
          <a:p>
            <a:r>
              <a:rPr lang="en-US" altLang="ko-KR" dirty="0" smtClean="0"/>
              <a:t>Usability : Students </a:t>
            </a:r>
            <a:r>
              <a:rPr lang="en-US" altLang="ko-KR" dirty="0" smtClean="0"/>
              <a:t>d</a:t>
            </a:r>
            <a:r>
              <a:rPr lang="en-US" altLang="ko-KR" dirty="0" smtClean="0"/>
              <a:t>on’t have to check </a:t>
            </a:r>
            <a:r>
              <a:rPr lang="en-US" altLang="ko-KR" dirty="0" err="1" smtClean="0"/>
              <a:t>i</a:t>
            </a:r>
            <a:r>
              <a:rPr lang="en-US" altLang="ko-KR" dirty="0" smtClean="0"/>
              <a:t>-campus. We can check only when message arrives.</a:t>
            </a:r>
          </a:p>
          <a:p>
            <a:endParaRPr lang="en-US" altLang="ko-KR" dirty="0" smtClean="0"/>
          </a:p>
          <a:p>
            <a:r>
              <a:rPr lang="en-US" altLang="ko-KR" dirty="0" smtClean="0"/>
              <a:t>Comfort : Students don’t have to worry about notice which they didn’t recognized.</a:t>
            </a:r>
            <a:endParaRPr lang="ko-KR"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내용 개체 틀 2"/>
          <p:cNvPicPr>
            <a:picLocks noGrp="1" noChangeAspect="1"/>
          </p:cNvPicPr>
          <p:nvPr>
            <p:ph idx="1"/>
          </p:nvPr>
        </p:nvPicPr>
        <p:blipFill rotWithShape="1">
          <a:blip r:embed="rId4">
            <a:extLst>
              <a:ext uri="{28A0092B-C50C-407E-A947-70E740481C1C}">
                <a14:useLocalDpi xmlns:a14="http://schemas.microsoft.com/office/drawing/2010/main" xmlns="" val="0"/>
              </a:ext>
            </a:extLst>
          </a:blip>
          <a:srcRect r="34659"/>
          <a:stretch/>
        </p:blipFill>
        <p:spPr>
          <a:xfrm>
            <a:off x="5673080" y="1268760"/>
            <a:ext cx="3373779" cy="4351338"/>
          </a:xfrm>
        </p:spPr>
      </p:pic>
      <p:pic>
        <p:nvPicPr>
          <p:cNvPr id="4" name="그림 3"/>
          <p:cNvPicPr>
            <a:picLocks noChangeAspect="1"/>
          </p:cNvPicPr>
          <p:nvPr/>
        </p:nvPicPr>
        <p:blipFill rotWithShape="1">
          <a:blip r:embed="rId5" cstate="print">
            <a:extLst>
              <a:ext uri="{28A0092B-C50C-407E-A947-70E740481C1C}">
                <a14:useLocalDpi xmlns:a14="http://schemas.microsoft.com/office/drawing/2010/main" xmlns="" val="0"/>
              </a:ext>
            </a:extLst>
          </a:blip>
          <a:srcRect l="7344" t="22030" r="6006" b="22896"/>
          <a:stretch/>
        </p:blipFill>
        <p:spPr>
          <a:xfrm>
            <a:off x="1064568" y="2720488"/>
            <a:ext cx="3417000" cy="1447882"/>
          </a:xfrm>
          <a:prstGeom prst="rect">
            <a:avLst/>
          </a:prstGeom>
        </p:spPr>
      </p:pic>
    </p:spTree>
    <p:extLst>
      <p:ext uri="{BB962C8B-B14F-4D97-AF65-F5344CB8AC3E}">
        <p14:creationId xmlns:p14="http://schemas.microsoft.com/office/powerpoint/2010/main" xmlns="" val="198981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0" y="1628800"/>
            <a:ext cx="9906000" cy="3396922"/>
          </a:xfrm>
        </p:spPr>
      </p:pic>
    </p:spTree>
    <p:extLst>
      <p:ext uri="{BB962C8B-B14F-4D97-AF65-F5344CB8AC3E}">
        <p14:creationId xmlns:p14="http://schemas.microsoft.com/office/powerpoint/2010/main" xmlns="" val="2933819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Existing program and </a:t>
            </a:r>
            <a:r>
              <a:rPr lang="en-US" altLang="ko-KR" dirty="0" smtClean="0"/>
              <a:t>difference</a:t>
            </a:r>
            <a:endParaRPr lang="ko-KR" altLang="en-US" dirty="0"/>
          </a:p>
        </p:txBody>
      </p:sp>
      <p:sp>
        <p:nvSpPr>
          <p:cNvPr id="3" name="내용 개체 틀 2"/>
          <p:cNvSpPr>
            <a:spLocks noGrp="1"/>
          </p:cNvSpPr>
          <p:nvPr>
            <p:ph idx="1"/>
          </p:nvPr>
        </p:nvSpPr>
        <p:spPr/>
        <p:txBody>
          <a:bodyPr/>
          <a:lstStyle/>
          <a:p>
            <a:r>
              <a:rPr lang="en-US" altLang="ko-KR" dirty="0" smtClean="0"/>
              <a:t>Google IFTTT : IF something arise THEN we can do or get something </a:t>
            </a:r>
          </a:p>
          <a:p>
            <a:pPr>
              <a:buNone/>
            </a:pPr>
            <a:r>
              <a:rPr lang="en-US" altLang="ko-KR" dirty="0" smtClean="0"/>
              <a:t>       example) IF “Whether text alarm” comes THEN give me “Message”.</a:t>
            </a:r>
          </a:p>
          <a:p>
            <a:pPr>
              <a:buNone/>
            </a:pPr>
            <a:endParaRPr lang="en-US" altLang="ko-KR" dirty="0" smtClean="0"/>
          </a:p>
          <a:p>
            <a:r>
              <a:rPr lang="en-US" altLang="ko-KR" dirty="0" smtClean="0"/>
              <a:t>Difference : Google IFTTT does not have any connections between </a:t>
            </a:r>
            <a:r>
              <a:rPr lang="en-US" altLang="ko-KR" dirty="0" err="1" smtClean="0"/>
              <a:t>i</a:t>
            </a:r>
            <a:r>
              <a:rPr lang="en-US" altLang="ko-KR" dirty="0" smtClean="0"/>
              <a:t>-campus. </a:t>
            </a:r>
            <a:endParaRPr lang="ko-KR"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제목 7"/>
          <p:cNvSpPr>
            <a:spLocks noGrp="1"/>
          </p:cNvSpPr>
          <p:nvPr>
            <p:ph type="title"/>
          </p:nvPr>
        </p:nvSpPr>
        <p:spPr/>
        <p:txBody>
          <a:bodyPr>
            <a:normAutofit/>
          </a:bodyPr>
          <a:lstStyle/>
          <a:p>
            <a:r>
              <a:rPr lang="en-US" altLang="ko-KR" sz="3200" dirty="0">
                <a:solidFill>
                  <a:schemeClr val="tx1">
                    <a:lumMod val="75000"/>
                    <a:lumOff val="25000"/>
                  </a:schemeClr>
                </a:solidFill>
                <a:latin typeface="+mn-ea"/>
              </a:rPr>
              <a:t>Introduction of project</a:t>
            </a:r>
            <a:endParaRPr lang="ko-KR" altLang="en-US" sz="3200" dirty="0">
              <a:latin typeface="+mj-ea"/>
            </a:endParaRPr>
          </a:p>
        </p:txBody>
      </p:sp>
      <p:sp>
        <p:nvSpPr>
          <p:cNvPr id="5" name="모서리가 둥근 직사각형 4"/>
          <p:cNvSpPr/>
          <p:nvPr/>
        </p:nvSpPr>
        <p:spPr>
          <a:xfrm>
            <a:off x="889000" y="1968500"/>
            <a:ext cx="1955800" cy="850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rPr>
              <a:t>Professor</a:t>
            </a:r>
            <a:endParaRPr lang="ko-KR" altLang="en-US" dirty="0">
              <a:solidFill>
                <a:schemeClr val="tx1"/>
              </a:solidFill>
            </a:endParaRPr>
          </a:p>
        </p:txBody>
      </p:sp>
      <p:sp>
        <p:nvSpPr>
          <p:cNvPr id="6" name="모서리가 둥근 직사각형 5"/>
          <p:cNvSpPr/>
          <p:nvPr/>
        </p:nvSpPr>
        <p:spPr>
          <a:xfrm>
            <a:off x="914400" y="5308600"/>
            <a:ext cx="1955800" cy="850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rPr>
              <a:t>Students</a:t>
            </a:r>
            <a:endParaRPr lang="ko-KR" altLang="en-US" dirty="0">
              <a:solidFill>
                <a:schemeClr val="tx1"/>
              </a:solidFill>
            </a:endParaRPr>
          </a:p>
        </p:txBody>
      </p:sp>
      <p:sp>
        <p:nvSpPr>
          <p:cNvPr id="7" name="타원 6"/>
          <p:cNvSpPr/>
          <p:nvPr/>
        </p:nvSpPr>
        <p:spPr>
          <a:xfrm>
            <a:off x="431800" y="3467100"/>
            <a:ext cx="2895600" cy="11811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rPr>
              <a:t>I-Campus</a:t>
            </a:r>
            <a:endParaRPr lang="ko-KR" altLang="en-US" sz="2400" dirty="0">
              <a:solidFill>
                <a:schemeClr val="tx1"/>
              </a:solidFill>
            </a:endParaRPr>
          </a:p>
        </p:txBody>
      </p:sp>
      <p:sp>
        <p:nvSpPr>
          <p:cNvPr id="10" name="모서리가 둥근 직사각형 9"/>
          <p:cNvSpPr/>
          <p:nvPr/>
        </p:nvSpPr>
        <p:spPr>
          <a:xfrm>
            <a:off x="6324600" y="1117600"/>
            <a:ext cx="1955800" cy="850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rPr>
              <a:t>Professor</a:t>
            </a:r>
            <a:endParaRPr lang="ko-KR" altLang="en-US" sz="2400" dirty="0"/>
          </a:p>
        </p:txBody>
      </p:sp>
      <p:sp>
        <p:nvSpPr>
          <p:cNvPr id="11" name="모서리가 둥근 직사각형 10"/>
          <p:cNvSpPr/>
          <p:nvPr/>
        </p:nvSpPr>
        <p:spPr>
          <a:xfrm>
            <a:off x="6337300" y="5646308"/>
            <a:ext cx="1955800" cy="850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rPr>
              <a:t>Students</a:t>
            </a:r>
            <a:endParaRPr lang="ko-KR" altLang="en-US" sz="2400" dirty="0"/>
          </a:p>
        </p:txBody>
      </p:sp>
      <p:sp>
        <p:nvSpPr>
          <p:cNvPr id="12" name="타원 11"/>
          <p:cNvSpPr/>
          <p:nvPr/>
        </p:nvSpPr>
        <p:spPr>
          <a:xfrm>
            <a:off x="5854700" y="2476500"/>
            <a:ext cx="2895600" cy="11811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rPr>
              <a:t>I-Campus</a:t>
            </a:r>
            <a:endParaRPr lang="ko-KR" altLang="en-US" sz="2400" dirty="0">
              <a:solidFill>
                <a:schemeClr val="tx1"/>
              </a:solidFill>
            </a:endParaRPr>
          </a:p>
        </p:txBody>
      </p:sp>
      <p:sp>
        <p:nvSpPr>
          <p:cNvPr id="13" name="폭발 2 12"/>
          <p:cNvSpPr/>
          <p:nvPr/>
        </p:nvSpPr>
        <p:spPr>
          <a:xfrm>
            <a:off x="5384800" y="3962175"/>
            <a:ext cx="3860800" cy="1320800"/>
          </a:xfrm>
          <a:prstGeom prst="irregularSeal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rgbClr val="FF0000"/>
                </a:solidFill>
              </a:rPr>
              <a:t>ALARM SERVICE</a:t>
            </a:r>
            <a:endParaRPr lang="ko-KR" altLang="en-US" sz="2400" dirty="0">
              <a:solidFill>
                <a:srgbClr val="FF0000"/>
              </a:solidFill>
            </a:endParaRPr>
          </a:p>
        </p:txBody>
      </p:sp>
      <p:sp>
        <p:nvSpPr>
          <p:cNvPr id="14" name="아래쪽 화살표 13"/>
          <p:cNvSpPr/>
          <p:nvPr/>
        </p:nvSpPr>
        <p:spPr>
          <a:xfrm>
            <a:off x="1651000" y="2870200"/>
            <a:ext cx="444500" cy="5080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아래쪽 화살표 15"/>
          <p:cNvSpPr/>
          <p:nvPr/>
        </p:nvSpPr>
        <p:spPr>
          <a:xfrm>
            <a:off x="7099300" y="2006600"/>
            <a:ext cx="431800" cy="4191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아래쪽 화살표 16"/>
          <p:cNvSpPr/>
          <p:nvPr/>
        </p:nvSpPr>
        <p:spPr>
          <a:xfrm>
            <a:off x="7100464" y="5155750"/>
            <a:ext cx="431800" cy="4318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아래쪽 화살표 17"/>
          <p:cNvSpPr/>
          <p:nvPr/>
        </p:nvSpPr>
        <p:spPr>
          <a:xfrm>
            <a:off x="7099300" y="3683000"/>
            <a:ext cx="431800" cy="4318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위쪽 화살표 18"/>
          <p:cNvSpPr/>
          <p:nvPr/>
        </p:nvSpPr>
        <p:spPr>
          <a:xfrm>
            <a:off x="1651000" y="4699000"/>
            <a:ext cx="482600" cy="533400"/>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26" name="Picture 2" descr="C:\Users\Administrator\Desktop\캡처.JPG"/>
          <p:cNvPicPr>
            <a:picLocks noChangeAspect="1" noChangeArrowheads="1"/>
          </p:cNvPicPr>
          <p:nvPr/>
        </p:nvPicPr>
        <p:blipFill>
          <a:blip r:embed="rId3"/>
          <a:srcRect/>
          <a:stretch>
            <a:fillRect/>
          </a:stretch>
        </p:blipFill>
        <p:spPr bwMode="auto">
          <a:xfrm>
            <a:off x="8369754" y="1022351"/>
            <a:ext cx="1057275" cy="1123950"/>
          </a:xfrm>
          <a:prstGeom prst="rect">
            <a:avLst/>
          </a:prstGeom>
          <a:noFill/>
        </p:spPr>
      </p:pic>
      <p:pic>
        <p:nvPicPr>
          <p:cNvPr id="1027" name="Picture 3" descr="C:\Users\Administrator\Desktop\캡처2.JPG"/>
          <p:cNvPicPr>
            <a:picLocks noChangeAspect="1" noChangeArrowheads="1"/>
          </p:cNvPicPr>
          <p:nvPr/>
        </p:nvPicPr>
        <p:blipFill>
          <a:blip r:embed="rId4"/>
          <a:srcRect/>
          <a:stretch>
            <a:fillRect/>
          </a:stretch>
        </p:blipFill>
        <p:spPr bwMode="auto">
          <a:xfrm>
            <a:off x="2972934" y="5105400"/>
            <a:ext cx="1009650" cy="1152525"/>
          </a:xfrm>
          <a:prstGeom prst="rect">
            <a:avLst/>
          </a:prstGeom>
          <a:noFill/>
        </p:spPr>
      </p:pic>
      <p:pic>
        <p:nvPicPr>
          <p:cNvPr id="21" name="Picture 3" descr="C:\Users\Administrator\Desktop\캡처2.JPG"/>
          <p:cNvPicPr>
            <a:picLocks noChangeAspect="1" noChangeArrowheads="1"/>
          </p:cNvPicPr>
          <p:nvPr/>
        </p:nvPicPr>
        <p:blipFill>
          <a:blip r:embed="rId4"/>
          <a:srcRect/>
          <a:stretch>
            <a:fillRect/>
          </a:stretch>
        </p:blipFill>
        <p:spPr bwMode="auto">
          <a:xfrm>
            <a:off x="8369754" y="5556549"/>
            <a:ext cx="1009650" cy="1152525"/>
          </a:xfrm>
          <a:prstGeom prst="rect">
            <a:avLst/>
          </a:prstGeom>
          <a:noFill/>
        </p:spPr>
      </p:pic>
      <p:pic>
        <p:nvPicPr>
          <p:cNvPr id="22" name="Picture 2" descr="C:\Users\Administrator\Desktop\캡처.JPG"/>
          <p:cNvPicPr>
            <a:picLocks noChangeAspect="1" noChangeArrowheads="1"/>
          </p:cNvPicPr>
          <p:nvPr/>
        </p:nvPicPr>
        <p:blipFill>
          <a:blip r:embed="rId3"/>
          <a:srcRect/>
          <a:stretch>
            <a:fillRect/>
          </a:stretch>
        </p:blipFill>
        <p:spPr bwMode="auto">
          <a:xfrm>
            <a:off x="2948668" y="1806122"/>
            <a:ext cx="1057275" cy="1123950"/>
          </a:xfrm>
          <a:prstGeom prst="rect">
            <a:avLst/>
          </a:prstGeom>
          <a:noFill/>
        </p:spPr>
      </p:pic>
      <p:pic>
        <p:nvPicPr>
          <p:cNvPr id="23" name="Picture 2" descr="C:\Users\Administrator\Desktop\캡처.JPG"/>
          <p:cNvPicPr>
            <a:picLocks noChangeAspect="1" noChangeArrowheads="1"/>
          </p:cNvPicPr>
          <p:nvPr/>
        </p:nvPicPr>
        <p:blipFill>
          <a:blip r:embed="rId5"/>
          <a:srcRect/>
          <a:stretch>
            <a:fillRect/>
          </a:stretch>
        </p:blipFill>
        <p:spPr bwMode="auto">
          <a:xfrm>
            <a:off x="9167842" y="5357826"/>
            <a:ext cx="364435" cy="838201"/>
          </a:xfrm>
          <a:prstGeom prst="rect">
            <a:avLst/>
          </a:prstGeom>
          <a:noFill/>
        </p:spPr>
      </p:pic>
    </p:spTree>
    <p:extLst>
      <p:ext uri="{BB962C8B-B14F-4D97-AF65-F5344CB8AC3E}">
        <p14:creationId xmlns:p14="http://schemas.microsoft.com/office/powerpoint/2010/main" xmlns="" val="93801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0-#ppt_w/2"/>
                                          </p:val>
                                        </p:tav>
                                        <p:tav tm="100000">
                                          <p:val>
                                            <p:strVal val="#ppt_x"/>
                                          </p:val>
                                        </p:tav>
                                      </p:tavLst>
                                    </p:anim>
                                    <p:anim calcmode="lin" valueType="num">
                                      <p:cBhvr additive="base">
                                        <p:cTn id="16" dur="50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par>
                                <p:cTn id="21" presetID="2" presetClass="entr" presetSubtype="9" fill="hold" nodeType="withEffect">
                                  <p:stCondLst>
                                    <p:cond delay="0"/>
                                  </p:stCondLst>
                                  <p:childTnLst>
                                    <p:set>
                                      <p:cBhvr>
                                        <p:cTn id="22" dur="1" fill="hold">
                                          <p:stCondLst>
                                            <p:cond delay="0"/>
                                          </p:stCondLst>
                                        </p:cTn>
                                        <p:tgtEl>
                                          <p:spTgt spid="1027"/>
                                        </p:tgtEl>
                                        <p:attrNameLst>
                                          <p:attrName>style.visibility</p:attrName>
                                        </p:attrNameLst>
                                      </p:cBhvr>
                                      <p:to>
                                        <p:strVal val="visible"/>
                                      </p:to>
                                    </p:set>
                                    <p:anim calcmode="lin" valueType="num">
                                      <p:cBhvr additive="base">
                                        <p:cTn id="23" dur="500" fill="hold"/>
                                        <p:tgtEl>
                                          <p:spTgt spid="1027"/>
                                        </p:tgtEl>
                                        <p:attrNameLst>
                                          <p:attrName>ppt_x</p:attrName>
                                        </p:attrNameLst>
                                      </p:cBhvr>
                                      <p:tavLst>
                                        <p:tav tm="0">
                                          <p:val>
                                            <p:strVal val="0-#ppt_w/2"/>
                                          </p:val>
                                        </p:tav>
                                        <p:tav tm="100000">
                                          <p:val>
                                            <p:strVal val="#ppt_x"/>
                                          </p:val>
                                        </p:tav>
                                      </p:tavLst>
                                    </p:anim>
                                    <p:anim calcmode="lin" valueType="num">
                                      <p:cBhvr additive="base">
                                        <p:cTn id="24" dur="500" fill="hold"/>
                                        <p:tgtEl>
                                          <p:spTgt spid="1027"/>
                                        </p:tgtEl>
                                        <p:attrNameLst>
                                          <p:attrName>ppt_y</p:attrName>
                                        </p:attrNameLst>
                                      </p:cBhvr>
                                      <p:tavLst>
                                        <p:tav tm="0">
                                          <p:val>
                                            <p:strVal val="0-#ppt_h/2"/>
                                          </p:val>
                                        </p:tav>
                                        <p:tav tm="100000">
                                          <p:val>
                                            <p:strVal val="#ppt_y"/>
                                          </p:val>
                                        </p:tav>
                                      </p:tavLst>
                                    </p:anim>
                                  </p:childTnLst>
                                </p:cTn>
                              </p:par>
                              <p:par>
                                <p:cTn id="25" presetID="2" presetClass="entr" presetSubtype="9"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0-#ppt_w/2"/>
                                          </p:val>
                                        </p:tav>
                                        <p:tav tm="100000">
                                          <p:val>
                                            <p:strVal val="#ppt_x"/>
                                          </p:val>
                                        </p:tav>
                                      </p:tavLst>
                                    </p:anim>
                                    <p:anim calcmode="lin" valueType="num">
                                      <p:cBhvr additive="base">
                                        <p:cTn id="28" dur="500" fill="hold"/>
                                        <p:tgtEl>
                                          <p:spTgt spid="22"/>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1+#ppt_w/2"/>
                                          </p:val>
                                        </p:tav>
                                        <p:tav tm="100000">
                                          <p:val>
                                            <p:strVal val="#ppt_x"/>
                                          </p:val>
                                        </p:tav>
                                      </p:tavLst>
                                    </p:anim>
                                    <p:anim calcmode="lin" valueType="num">
                                      <p:cBhvr additive="base">
                                        <p:cTn id="38" dur="500" fill="hold"/>
                                        <p:tgtEl>
                                          <p:spTgt spid="10"/>
                                        </p:tgtEl>
                                        <p:attrNameLst>
                                          <p:attrName>ppt_y</p:attrName>
                                        </p:attrNameLst>
                                      </p:cBhvr>
                                      <p:tavLst>
                                        <p:tav tm="0">
                                          <p:val>
                                            <p:strVal val="0-#ppt_h/2"/>
                                          </p:val>
                                        </p:tav>
                                        <p:tav tm="100000">
                                          <p:val>
                                            <p:strVal val="#ppt_y"/>
                                          </p:val>
                                        </p:tav>
                                      </p:tavLst>
                                    </p:anim>
                                  </p:childTnLst>
                                </p:cTn>
                              </p:par>
                              <p:par>
                                <p:cTn id="39" presetID="2" presetClass="entr" presetSubtype="3"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1+#ppt_w/2"/>
                                          </p:val>
                                        </p:tav>
                                        <p:tav tm="100000">
                                          <p:val>
                                            <p:strVal val="#ppt_x"/>
                                          </p:val>
                                        </p:tav>
                                      </p:tavLst>
                                    </p:anim>
                                    <p:anim calcmode="lin" valueType="num">
                                      <p:cBhvr additive="base">
                                        <p:cTn id="42" dur="500" fill="hold"/>
                                        <p:tgtEl>
                                          <p:spTgt spid="11"/>
                                        </p:tgtEl>
                                        <p:attrNameLst>
                                          <p:attrName>ppt_y</p:attrName>
                                        </p:attrNameLst>
                                      </p:cBhvr>
                                      <p:tavLst>
                                        <p:tav tm="0">
                                          <p:val>
                                            <p:strVal val="0-#ppt_h/2"/>
                                          </p:val>
                                        </p:tav>
                                        <p:tav tm="100000">
                                          <p:val>
                                            <p:strVal val="#ppt_y"/>
                                          </p:val>
                                        </p:tav>
                                      </p:tavLst>
                                    </p:anim>
                                  </p:childTnLst>
                                </p:cTn>
                              </p:par>
                              <p:par>
                                <p:cTn id="43" presetID="2" presetClass="entr" presetSubtype="3"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1+#ppt_w/2"/>
                                          </p:val>
                                        </p:tav>
                                        <p:tav tm="100000">
                                          <p:val>
                                            <p:strVal val="#ppt_x"/>
                                          </p:val>
                                        </p:tav>
                                      </p:tavLst>
                                    </p:anim>
                                    <p:anim calcmode="lin" valueType="num">
                                      <p:cBhvr additive="base">
                                        <p:cTn id="46" dur="500" fill="hold"/>
                                        <p:tgtEl>
                                          <p:spTgt spid="12"/>
                                        </p:tgtEl>
                                        <p:attrNameLst>
                                          <p:attrName>ppt_y</p:attrName>
                                        </p:attrNameLst>
                                      </p:cBhvr>
                                      <p:tavLst>
                                        <p:tav tm="0">
                                          <p:val>
                                            <p:strVal val="0-#ppt_h/2"/>
                                          </p:val>
                                        </p:tav>
                                        <p:tav tm="100000">
                                          <p:val>
                                            <p:strVal val="#ppt_y"/>
                                          </p:val>
                                        </p:tav>
                                      </p:tavLst>
                                    </p:anim>
                                  </p:childTnLst>
                                </p:cTn>
                              </p:par>
                              <p:par>
                                <p:cTn id="47" presetID="2" presetClass="entr" presetSubtype="3"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1+#ppt_w/2"/>
                                          </p:val>
                                        </p:tav>
                                        <p:tav tm="100000">
                                          <p:val>
                                            <p:strVal val="#ppt_x"/>
                                          </p:val>
                                        </p:tav>
                                      </p:tavLst>
                                    </p:anim>
                                    <p:anim calcmode="lin" valueType="num">
                                      <p:cBhvr additive="base">
                                        <p:cTn id="50" dur="500" fill="hold"/>
                                        <p:tgtEl>
                                          <p:spTgt spid="13"/>
                                        </p:tgtEl>
                                        <p:attrNameLst>
                                          <p:attrName>ppt_y</p:attrName>
                                        </p:attrNameLst>
                                      </p:cBhvr>
                                      <p:tavLst>
                                        <p:tav tm="0">
                                          <p:val>
                                            <p:strVal val="0-#ppt_h/2"/>
                                          </p:val>
                                        </p:tav>
                                        <p:tav tm="100000">
                                          <p:val>
                                            <p:strVal val="#ppt_y"/>
                                          </p:val>
                                        </p:tav>
                                      </p:tavLst>
                                    </p:anim>
                                  </p:childTnLst>
                                </p:cTn>
                              </p:par>
                              <p:par>
                                <p:cTn id="51" presetID="2" presetClass="entr" presetSubtype="3"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1+#ppt_w/2"/>
                                          </p:val>
                                        </p:tav>
                                        <p:tav tm="100000">
                                          <p:val>
                                            <p:strVal val="#ppt_x"/>
                                          </p:val>
                                        </p:tav>
                                      </p:tavLst>
                                    </p:anim>
                                    <p:anim calcmode="lin" valueType="num">
                                      <p:cBhvr additive="base">
                                        <p:cTn id="54" dur="500" fill="hold"/>
                                        <p:tgtEl>
                                          <p:spTgt spid="16"/>
                                        </p:tgtEl>
                                        <p:attrNameLst>
                                          <p:attrName>ppt_y</p:attrName>
                                        </p:attrNameLst>
                                      </p:cBhvr>
                                      <p:tavLst>
                                        <p:tav tm="0">
                                          <p:val>
                                            <p:strVal val="0-#ppt_h/2"/>
                                          </p:val>
                                        </p:tav>
                                        <p:tav tm="100000">
                                          <p:val>
                                            <p:strVal val="#ppt_y"/>
                                          </p:val>
                                        </p:tav>
                                      </p:tavLst>
                                    </p:anim>
                                  </p:childTnLst>
                                </p:cTn>
                              </p:par>
                              <p:par>
                                <p:cTn id="55" presetID="2" presetClass="entr" presetSubtype="3"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1+#ppt_w/2"/>
                                          </p:val>
                                        </p:tav>
                                        <p:tav tm="100000">
                                          <p:val>
                                            <p:strVal val="#ppt_x"/>
                                          </p:val>
                                        </p:tav>
                                      </p:tavLst>
                                    </p:anim>
                                    <p:anim calcmode="lin" valueType="num">
                                      <p:cBhvr additive="base">
                                        <p:cTn id="58" dur="500" fill="hold"/>
                                        <p:tgtEl>
                                          <p:spTgt spid="17"/>
                                        </p:tgtEl>
                                        <p:attrNameLst>
                                          <p:attrName>ppt_y</p:attrName>
                                        </p:attrNameLst>
                                      </p:cBhvr>
                                      <p:tavLst>
                                        <p:tav tm="0">
                                          <p:val>
                                            <p:strVal val="0-#ppt_h/2"/>
                                          </p:val>
                                        </p:tav>
                                        <p:tav tm="100000">
                                          <p:val>
                                            <p:strVal val="#ppt_y"/>
                                          </p:val>
                                        </p:tav>
                                      </p:tavLst>
                                    </p:anim>
                                  </p:childTnLst>
                                </p:cTn>
                              </p:par>
                              <p:par>
                                <p:cTn id="59" presetID="2" presetClass="entr" presetSubtype="3"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1+#ppt_w/2"/>
                                          </p:val>
                                        </p:tav>
                                        <p:tav tm="100000">
                                          <p:val>
                                            <p:strVal val="#ppt_x"/>
                                          </p:val>
                                        </p:tav>
                                      </p:tavLst>
                                    </p:anim>
                                    <p:anim calcmode="lin" valueType="num">
                                      <p:cBhvr additive="base">
                                        <p:cTn id="62" dur="500" fill="hold"/>
                                        <p:tgtEl>
                                          <p:spTgt spid="18"/>
                                        </p:tgtEl>
                                        <p:attrNameLst>
                                          <p:attrName>ppt_y</p:attrName>
                                        </p:attrNameLst>
                                      </p:cBhvr>
                                      <p:tavLst>
                                        <p:tav tm="0">
                                          <p:val>
                                            <p:strVal val="0-#ppt_h/2"/>
                                          </p:val>
                                        </p:tav>
                                        <p:tav tm="100000">
                                          <p:val>
                                            <p:strVal val="#ppt_y"/>
                                          </p:val>
                                        </p:tav>
                                      </p:tavLst>
                                    </p:anim>
                                  </p:childTnLst>
                                </p:cTn>
                              </p:par>
                              <p:par>
                                <p:cTn id="63" presetID="2" presetClass="entr" presetSubtype="3" fill="hold" nodeType="withEffect">
                                  <p:stCondLst>
                                    <p:cond delay="0"/>
                                  </p:stCondLst>
                                  <p:childTnLst>
                                    <p:set>
                                      <p:cBhvr>
                                        <p:cTn id="64" dur="1" fill="hold">
                                          <p:stCondLst>
                                            <p:cond delay="0"/>
                                          </p:stCondLst>
                                        </p:cTn>
                                        <p:tgtEl>
                                          <p:spTgt spid="1026"/>
                                        </p:tgtEl>
                                        <p:attrNameLst>
                                          <p:attrName>style.visibility</p:attrName>
                                        </p:attrNameLst>
                                      </p:cBhvr>
                                      <p:to>
                                        <p:strVal val="visible"/>
                                      </p:to>
                                    </p:set>
                                    <p:anim calcmode="lin" valueType="num">
                                      <p:cBhvr additive="base">
                                        <p:cTn id="65" dur="500" fill="hold"/>
                                        <p:tgtEl>
                                          <p:spTgt spid="1026"/>
                                        </p:tgtEl>
                                        <p:attrNameLst>
                                          <p:attrName>ppt_x</p:attrName>
                                        </p:attrNameLst>
                                      </p:cBhvr>
                                      <p:tavLst>
                                        <p:tav tm="0">
                                          <p:val>
                                            <p:strVal val="1+#ppt_w/2"/>
                                          </p:val>
                                        </p:tav>
                                        <p:tav tm="100000">
                                          <p:val>
                                            <p:strVal val="#ppt_x"/>
                                          </p:val>
                                        </p:tav>
                                      </p:tavLst>
                                    </p:anim>
                                    <p:anim calcmode="lin" valueType="num">
                                      <p:cBhvr additive="base">
                                        <p:cTn id="66" dur="500" fill="hold"/>
                                        <p:tgtEl>
                                          <p:spTgt spid="1026"/>
                                        </p:tgtEl>
                                        <p:attrNameLst>
                                          <p:attrName>ppt_y</p:attrName>
                                        </p:attrNameLst>
                                      </p:cBhvr>
                                      <p:tavLst>
                                        <p:tav tm="0">
                                          <p:val>
                                            <p:strVal val="0-#ppt_h/2"/>
                                          </p:val>
                                        </p:tav>
                                        <p:tav tm="100000">
                                          <p:val>
                                            <p:strVal val="#ppt_y"/>
                                          </p:val>
                                        </p:tav>
                                      </p:tavLst>
                                    </p:anim>
                                  </p:childTnLst>
                                </p:cTn>
                              </p:par>
                              <p:par>
                                <p:cTn id="67" presetID="2" presetClass="entr" presetSubtype="3" fill="hold"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1+#ppt_w/2"/>
                                          </p:val>
                                        </p:tav>
                                        <p:tav tm="100000">
                                          <p:val>
                                            <p:strVal val="#ppt_x"/>
                                          </p:val>
                                        </p:tav>
                                      </p:tavLst>
                                    </p:anim>
                                    <p:anim calcmode="lin" valueType="num">
                                      <p:cBhvr additive="base">
                                        <p:cTn id="70"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animBg="1"/>
      <p:bldP spid="12" grpId="0" animBg="1"/>
      <p:bldP spid="13" grpId="0" animBg="1"/>
      <p:bldP spid="14" grpId="0" animBg="1"/>
      <p:bldP spid="16" grpId="0" animBg="1"/>
      <p:bldP spid="17"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모서리가 둥근 직사각형 4"/>
          <p:cNvSpPr/>
          <p:nvPr/>
        </p:nvSpPr>
        <p:spPr>
          <a:xfrm>
            <a:off x="4305300" y="5410200"/>
            <a:ext cx="1955800" cy="850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rPr>
              <a:t>Students</a:t>
            </a:r>
            <a:endParaRPr lang="ko-KR" altLang="en-US" sz="2400" dirty="0"/>
          </a:p>
        </p:txBody>
      </p:sp>
      <p:sp>
        <p:nvSpPr>
          <p:cNvPr id="6" name="타원 5"/>
          <p:cNvSpPr/>
          <p:nvPr/>
        </p:nvSpPr>
        <p:spPr>
          <a:xfrm>
            <a:off x="3797300" y="1473200"/>
            <a:ext cx="2895600" cy="11811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rPr>
              <a:t>I-Campus</a:t>
            </a:r>
            <a:endParaRPr lang="ko-KR" altLang="en-US" sz="2400" dirty="0">
              <a:solidFill>
                <a:schemeClr val="tx1"/>
              </a:solidFill>
            </a:endParaRPr>
          </a:p>
        </p:txBody>
      </p:sp>
      <p:sp>
        <p:nvSpPr>
          <p:cNvPr id="7" name="폭발 2 6"/>
          <p:cNvSpPr/>
          <p:nvPr/>
        </p:nvSpPr>
        <p:spPr>
          <a:xfrm>
            <a:off x="3517900" y="3340100"/>
            <a:ext cx="3860800" cy="1320800"/>
          </a:xfrm>
          <a:prstGeom prst="irregularSeal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rgbClr val="FF0000"/>
                </a:solidFill>
              </a:rPr>
              <a:t>ALARM SERVICE</a:t>
            </a:r>
            <a:endParaRPr lang="ko-KR" altLang="en-US" sz="2400" dirty="0">
              <a:solidFill>
                <a:srgbClr val="FF0000"/>
              </a:solidFill>
            </a:endParaRPr>
          </a:p>
        </p:txBody>
      </p:sp>
      <p:sp>
        <p:nvSpPr>
          <p:cNvPr id="8" name="아래쪽 화살표 7"/>
          <p:cNvSpPr/>
          <p:nvPr/>
        </p:nvSpPr>
        <p:spPr>
          <a:xfrm>
            <a:off x="5054600" y="4813300"/>
            <a:ext cx="431800" cy="4318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아래쪽 화살표 8"/>
          <p:cNvSpPr/>
          <p:nvPr/>
        </p:nvSpPr>
        <p:spPr>
          <a:xfrm>
            <a:off x="5041900" y="2806700"/>
            <a:ext cx="431800" cy="4318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위쪽 화살표 9"/>
          <p:cNvSpPr/>
          <p:nvPr/>
        </p:nvSpPr>
        <p:spPr>
          <a:xfrm>
            <a:off x="6134100" y="2654300"/>
            <a:ext cx="419100" cy="2362200"/>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모서리가 둥근 사각형 설명선 10"/>
          <p:cNvSpPr/>
          <p:nvPr/>
        </p:nvSpPr>
        <p:spPr>
          <a:xfrm>
            <a:off x="622300" y="2413000"/>
            <a:ext cx="3136900" cy="990600"/>
          </a:xfrm>
          <a:prstGeom prst="wedgeRoundRectCallout">
            <a:avLst>
              <a:gd name="adj1" fmla="val 80493"/>
              <a:gd name="adj2" fmla="val 1022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If Professor post the notice, Alarm service will get a signal</a:t>
            </a:r>
            <a:endParaRPr lang="ko-KR" altLang="en-US" dirty="0">
              <a:solidFill>
                <a:schemeClr val="tx1"/>
              </a:solidFill>
            </a:endParaRPr>
          </a:p>
        </p:txBody>
      </p:sp>
      <p:sp>
        <p:nvSpPr>
          <p:cNvPr id="13" name="모서리가 둥근 사각형 설명선 12"/>
          <p:cNvSpPr/>
          <p:nvPr/>
        </p:nvSpPr>
        <p:spPr>
          <a:xfrm>
            <a:off x="609600" y="4368800"/>
            <a:ext cx="3136900" cy="1206500"/>
          </a:xfrm>
          <a:prstGeom prst="wedgeRoundRectCallout">
            <a:avLst>
              <a:gd name="adj1" fmla="val 82365"/>
              <a:gd name="adj2" fmla="val 5108"/>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By using data in DB, Alarm Service will let the students  get messages by SMS, E-Mail, KAKAO Talk </a:t>
            </a:r>
            <a:endParaRPr lang="ko-KR" altLang="en-US" dirty="0">
              <a:solidFill>
                <a:schemeClr val="tx1"/>
              </a:solidFill>
            </a:endParaRPr>
          </a:p>
        </p:txBody>
      </p:sp>
      <p:sp>
        <p:nvSpPr>
          <p:cNvPr id="14" name="모서리가 둥근 사각형 설명선 13"/>
          <p:cNvSpPr/>
          <p:nvPr/>
        </p:nvSpPr>
        <p:spPr>
          <a:xfrm>
            <a:off x="7480300" y="3929066"/>
            <a:ext cx="2425700" cy="1092200"/>
          </a:xfrm>
          <a:prstGeom prst="wedgeRoundRectCallout">
            <a:avLst>
              <a:gd name="adj1" fmla="val -85706"/>
              <a:gd name="adj2" fmla="val 1359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We can </a:t>
            </a:r>
            <a:r>
              <a:rPr lang="en-US" altLang="ko-KR" dirty="0" smtClean="0">
                <a:solidFill>
                  <a:schemeClr val="tx1"/>
                </a:solidFill>
              </a:rPr>
              <a:t>see </a:t>
            </a:r>
            <a:r>
              <a:rPr lang="en-US" altLang="ko-KR" dirty="0">
                <a:solidFill>
                  <a:schemeClr val="tx1"/>
                </a:solidFill>
              </a:rPr>
              <a:t>notice by conventional method</a:t>
            </a:r>
            <a:endParaRPr lang="ko-KR" altLang="en-US" dirty="0">
              <a:solidFill>
                <a:schemeClr val="tx1"/>
              </a:solidFill>
            </a:endParaRPr>
          </a:p>
        </p:txBody>
      </p:sp>
      <p:sp>
        <p:nvSpPr>
          <p:cNvPr id="15" name="제목 7"/>
          <p:cNvSpPr txBox="1">
            <a:spLocks/>
          </p:cNvSpPr>
          <p:nvPr/>
        </p:nvSpPr>
        <p:spPr>
          <a:xfrm>
            <a:off x="681038" y="365127"/>
            <a:ext cx="8543925" cy="1325563"/>
          </a:xfrm>
          <a:prstGeom prst="rect">
            <a:avLst/>
          </a:prstGeom>
        </p:spPr>
        <p:txBody>
          <a:bodyPr vert="horz" lIns="91440" tIns="45720" rIns="91440" bIns="45720" rtlCol="0" anchor="ctr">
            <a:normAutofit/>
          </a:bodyPr>
          <a:lstStyle/>
          <a:p>
            <a:pPr lvl="0">
              <a:lnSpc>
                <a:spcPct val="90000"/>
              </a:lnSpc>
              <a:spcBef>
                <a:spcPct val="0"/>
              </a:spcBef>
            </a:pPr>
            <a:r>
              <a:rPr lang="en-US" altLang="ko-KR" sz="3200" dirty="0" smtClean="0">
                <a:solidFill>
                  <a:schemeClr val="tx1">
                    <a:lumMod val="75000"/>
                    <a:lumOff val="25000"/>
                  </a:schemeClr>
                </a:solidFill>
                <a:latin typeface="+mn-ea"/>
                <a:ea typeface="+mj-ea"/>
                <a:cs typeface="+mj-cs"/>
              </a:rPr>
              <a:t>System architecture</a:t>
            </a:r>
            <a:endParaRPr kumimoji="0" lang="ko-KR" altLang="en-US" sz="3200" b="0" i="0" u="none" strike="noStrike" kern="1200" cap="none" spc="0" normalizeH="0" baseline="0" noProof="0" dirty="0">
              <a:ln>
                <a:noFill/>
              </a:ln>
              <a:solidFill>
                <a:schemeClr val="tx1"/>
              </a:solidFill>
              <a:effectLst/>
              <a:uLnTx/>
              <a:uFillTx/>
              <a:latin typeface="+mj-ea"/>
              <a:ea typeface="+mj-ea"/>
              <a:cs typeface="+mj-cs"/>
            </a:endParaRPr>
          </a:p>
        </p:txBody>
      </p:sp>
      <p:pic>
        <p:nvPicPr>
          <p:cNvPr id="17" name="Picture 3" descr="C:\Users\Administrator\Desktop\캡처2.JPG"/>
          <p:cNvPicPr>
            <a:picLocks noChangeAspect="1" noChangeArrowheads="1"/>
          </p:cNvPicPr>
          <p:nvPr/>
        </p:nvPicPr>
        <p:blipFill>
          <a:blip r:embed="rId3"/>
          <a:srcRect/>
          <a:stretch>
            <a:fillRect/>
          </a:stretch>
        </p:blipFill>
        <p:spPr bwMode="auto">
          <a:xfrm>
            <a:off x="6453198" y="5286388"/>
            <a:ext cx="1009650" cy="1152525"/>
          </a:xfrm>
          <a:prstGeom prst="rect">
            <a:avLst/>
          </a:prstGeom>
          <a:noFill/>
        </p:spPr>
      </p:pic>
      <p:pic>
        <p:nvPicPr>
          <p:cNvPr id="1026" name="Picture 2" descr="C:\Users\Administrator\Desktop\캡처.JPG"/>
          <p:cNvPicPr>
            <a:picLocks noChangeAspect="1" noChangeArrowheads="1"/>
          </p:cNvPicPr>
          <p:nvPr/>
        </p:nvPicPr>
        <p:blipFill>
          <a:blip r:embed="rId4"/>
          <a:srcRect/>
          <a:stretch>
            <a:fillRect/>
          </a:stretch>
        </p:blipFill>
        <p:spPr bwMode="auto">
          <a:xfrm>
            <a:off x="7310454" y="5214950"/>
            <a:ext cx="364435" cy="838201"/>
          </a:xfrm>
          <a:prstGeom prst="rect">
            <a:avLst/>
          </a:prstGeom>
          <a:noFill/>
        </p:spPr>
      </p:pic>
      <p:pic>
        <p:nvPicPr>
          <p:cNvPr id="1027" name="Picture 3" descr="C:\Users\Administrator\Desktop\icon_340.png"/>
          <p:cNvPicPr>
            <a:picLocks noChangeAspect="1" noChangeArrowheads="1"/>
          </p:cNvPicPr>
          <p:nvPr/>
        </p:nvPicPr>
        <p:blipFill>
          <a:blip r:embed="rId5"/>
          <a:srcRect/>
          <a:stretch>
            <a:fillRect/>
          </a:stretch>
        </p:blipFill>
        <p:spPr bwMode="auto">
          <a:xfrm>
            <a:off x="6453198" y="500042"/>
            <a:ext cx="1676410" cy="167641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2" presetClass="entr" presetSubtype="9"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0-#ppt_w/2"/>
                                          </p:val>
                                        </p:tav>
                                        <p:tav tm="100000">
                                          <p:val>
                                            <p:strVal val="#ppt_x"/>
                                          </p:val>
                                        </p:tav>
                                      </p:tavLst>
                                    </p:anim>
                                    <p:anim calcmode="lin" valueType="num">
                                      <p:cBhvr additive="base">
                                        <p:cTn id="1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360</TotalTime>
  <Words>461</Words>
  <Application>Microsoft Office PowerPoint</Application>
  <PresentationFormat>A4 용지(210x297mm)</PresentationFormat>
  <Paragraphs>73</Paragraphs>
  <Slides>13</Slides>
  <Notes>4</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13</vt:i4>
      </vt:variant>
    </vt:vector>
  </HeadingPairs>
  <TitlesOfParts>
    <vt:vector size="19" baseType="lpstr">
      <vt:lpstr>굴림</vt:lpstr>
      <vt:lpstr>Arial</vt:lpstr>
      <vt:lpstr>Calibri Light</vt:lpstr>
      <vt:lpstr>맑은 고딕</vt:lpstr>
      <vt:lpstr>Calibri</vt:lpstr>
      <vt:lpstr>Office 테마</vt:lpstr>
      <vt:lpstr>Software Engineering </vt:lpstr>
      <vt:lpstr>슬라이드 2</vt:lpstr>
      <vt:lpstr>슬라이드 3</vt:lpstr>
      <vt:lpstr>System objective</vt:lpstr>
      <vt:lpstr>슬라이드 5</vt:lpstr>
      <vt:lpstr>슬라이드 6</vt:lpstr>
      <vt:lpstr>Existing program and difference</vt:lpstr>
      <vt:lpstr>Introduction of project</vt:lpstr>
      <vt:lpstr>슬라이드 9</vt:lpstr>
      <vt:lpstr>Target customer &amp; Expectancy effects</vt:lpstr>
      <vt:lpstr>Reference</vt:lpstr>
      <vt:lpstr>슬라이드 12</vt:lpstr>
      <vt:lpstr>슬라이드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이것은제목</dc:title>
  <dc:creator>Dell</dc:creator>
  <cp:lastModifiedBy>버드나무</cp:lastModifiedBy>
  <cp:revision>42</cp:revision>
  <dcterms:created xsi:type="dcterms:W3CDTF">2016-03-23T12:35:32Z</dcterms:created>
  <dcterms:modified xsi:type="dcterms:W3CDTF">2016-04-02T16:55:03Z</dcterms:modified>
</cp:coreProperties>
</file>