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Default Extension="jpg" ContentType="image/jpeg"/>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
  </p:notesMasterIdLst>
  <p:sldIdLst>
    <p:sldId id="256" r:id="rId2"/>
    <p:sldId id="257" r:id="rId3"/>
    <p:sldId id="258" r:id="rId4"/>
    <p:sldId id="269" r:id="rId5"/>
    <p:sldId id="262" r:id="rId6"/>
    <p:sldId id="265" r:id="rId7"/>
    <p:sldId id="270" r:id="rId8"/>
    <p:sldId id="261" r:id="rId9"/>
    <p:sldId id="264" r:id="rId10"/>
    <p:sldId id="268" r:id="rId11"/>
    <p:sldId id="271" r:id="rId12"/>
    <p:sldId id="267" r:id="rId13"/>
    <p:sldId id="266" r:id="rId14"/>
  </p:sldIdLst>
  <p:sldSz cx="9906000" cy="6858000" type="A4"/>
  <p:notesSz cx="6858000" cy="9144000"/>
  <p:embeddedFontLst>
    <p:embeddedFont>
      <p:font typeface="Calibri Light" charset="0"/>
      <p:regular r:id="rId16"/>
      <p:italic r:id="rId17"/>
    </p:embeddedFont>
    <p:embeddedFont>
      <p:font typeface="맑은 고딕" pitchFamily="50" charset="-127"/>
      <p:regular r:id="rId18"/>
      <p:bold r:id="rId19"/>
    </p:embeddedFont>
    <p:embeddedFont>
      <p:font typeface="Calibri" pitchFamily="34" charset="0"/>
      <p:regular r:id="rId20"/>
      <p:bold r:id="rId21"/>
      <p:italic r:id="rId22"/>
      <p:boldItalic r:id="rId2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버드나무" initials="버드나무" lastIdx="2" clrIdx="0"/>
  <p:cmAuthor id="1" name="choigaram" initials="c" lastIdx="3" clrIdx="1">
    <p:extLst>
      <p:ext uri="{19B8F6BF-5375-455C-9EA6-DF929625EA0E}">
        <p15:presenceInfo xmlns="" xmlns:p15="http://schemas.microsoft.com/office/powerpoint/2012/main" userId="choigaram" providerId="None"/>
      </p:ext>
    </p:extLst>
  </p:cmAuthor>
  <p:cmAuthor id="2" name="kiwoong lee" initials="kl" lastIdx="1" clrIdx="2">
    <p:extLst>
      <p:ext uri="{19B8F6BF-5375-455C-9EA6-DF929625EA0E}">
        <p15:presenceInfo xmlns="" xmlns:p15="http://schemas.microsoft.com/office/powerpoint/2012/main" userId="06a0cb7b786240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34" autoAdjust="0"/>
    <p:restoredTop sz="86395" autoAdjust="0"/>
  </p:normalViewPr>
  <p:slideViewPr>
    <p:cSldViewPr>
      <p:cViewPr varScale="1">
        <p:scale>
          <a:sx n="86" d="100"/>
          <a:sy n="86" d="100"/>
        </p:scale>
        <p:origin x="-90" y="-336"/>
      </p:cViewPr>
      <p:guideLst>
        <p:guide orient="horz" pos="2160"/>
        <p:guide pos="3120"/>
      </p:guideLst>
    </p:cSldViewPr>
  </p:slideViewPr>
  <p:outlineViewPr>
    <p:cViewPr>
      <p:scale>
        <a:sx n="33" d="100"/>
        <a:sy n="33" d="100"/>
      </p:scale>
      <p:origin x="240" y="386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____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ko-KR"/>
  <c:chart>
    <c:title>
      <c:tx>
        <c:rich>
          <a:bodyPr rot="0" spcFirstLastPara="1" vertOverflow="ellipsis" vert="horz" wrap="square" anchor="ctr" anchorCtr="1"/>
          <a:lstStyle/>
          <a:p>
            <a:pPr algn="l">
              <a:defRPr sz="1862" b="0" i="0" u="none" strike="noStrike" kern="1200" spc="0" baseline="0">
                <a:solidFill>
                  <a:schemeClr val="tx1">
                    <a:lumMod val="65000"/>
                    <a:lumOff val="35000"/>
                  </a:schemeClr>
                </a:solidFill>
                <a:latin typeface="+mn-lt"/>
                <a:ea typeface="+mn-ea"/>
                <a:cs typeface="+mn-cs"/>
              </a:defRPr>
            </a:pPr>
            <a:r>
              <a:rPr lang="en-US" sz="1500" baseline="0" dirty="0"/>
              <a:t>Have you ever miss to hand out homework </a:t>
            </a:r>
          </a:p>
          <a:p>
            <a:pPr algn="l">
              <a:defRPr sz="1862" b="0" i="0" u="none" strike="noStrike" kern="1200" spc="0" baseline="0">
                <a:solidFill>
                  <a:schemeClr val="tx1">
                    <a:lumMod val="65000"/>
                    <a:lumOff val="35000"/>
                  </a:schemeClr>
                </a:solidFill>
                <a:latin typeface="+mn-lt"/>
                <a:ea typeface="+mn-ea"/>
                <a:cs typeface="+mn-cs"/>
              </a:defRPr>
            </a:pPr>
            <a:r>
              <a:rPr lang="en-US" sz="1500" baseline="0" dirty="0"/>
              <a:t>since late referring to icampus?</a:t>
            </a:r>
          </a:p>
        </c:rich>
      </c:tx>
      <c:layout>
        <c:manualLayout>
          <c:xMode val="edge"/>
          <c:yMode val="edge"/>
          <c:x val="2.9417805072940624E-2"/>
          <c:y val="6.6881048903468493E-2"/>
        </c:manualLayout>
      </c:layout>
      <c:spPr>
        <a:noFill/>
        <a:ln>
          <a:noFill/>
        </a:ln>
        <a:effectLst/>
      </c:spPr>
    </c:title>
    <c:plotArea>
      <c:layout>
        <c:manualLayout>
          <c:layoutTarget val="inner"/>
          <c:xMode val="edge"/>
          <c:yMode val="edge"/>
          <c:x val="0.59064792135397548"/>
          <c:y val="0.12362341461700425"/>
          <c:w val="0.17595838462840724"/>
          <c:h val="0.80598162698145448"/>
        </c:manualLayout>
      </c:layout>
      <c:doughnutChart>
        <c:varyColors val="1"/>
        <c:ser>
          <c:idx val="0"/>
          <c:order val="0"/>
          <c:tx>
            <c:strRef>
              <c:f>Sheet1!$B$1</c:f>
              <c:strCache>
                <c:ptCount val="1"/>
                <c:pt idx="0">
                  <c:v>Have you ever miss to hand out homework since late referring to icampus?</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68B8-4304-B739-468FC54C2EF6}"/>
              </c:ext>
            </c:extLst>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strRef>
              <c:f>Sheet1!$A$2:$A$5</c:f>
              <c:strCache>
                <c:ptCount val="2"/>
                <c:pt idx="0">
                  <c:v>Yes</c:v>
                </c:pt>
                <c:pt idx="1">
                  <c:v>No</c:v>
                </c:pt>
              </c:strCache>
            </c:strRef>
          </c:cat>
          <c:val>
            <c:numRef>
              <c:f>Sheet1!$B$2:$B$5</c:f>
              <c:numCache>
                <c:formatCode>General</c:formatCode>
                <c:ptCount val="4"/>
                <c:pt idx="0">
                  <c:v>23</c:v>
                </c:pt>
                <c:pt idx="1">
                  <c:v>64</c:v>
                </c:pt>
              </c:numCache>
            </c:numRef>
          </c:val>
          <c:extLst xmlns:c16r2="http://schemas.microsoft.com/office/drawing/2015/06/chart">
            <c:ext xmlns:c16="http://schemas.microsoft.com/office/drawing/2014/chart" uri="{C3380CC4-5D6E-409C-BE32-E72D297353CC}">
              <c16:uniqueId val="{00000000-68B8-4304-B739-468FC54C2EF6}"/>
            </c:ext>
          </c:extLst>
        </c:ser>
        <c:firstSliceAng val="0"/>
        <c:holeSize val="50"/>
      </c:doughnutChart>
      <c:spPr>
        <a:noFill/>
        <a:ln>
          <a:noFill/>
        </a:ln>
        <a:effectLst/>
      </c:spPr>
    </c:plotArea>
    <c:legend>
      <c:legendPos val="b"/>
      <c:legendEntry>
        <c:idx val="2"/>
        <c:delete val="1"/>
      </c:legendEntry>
      <c:legendEntry>
        <c:idx val="3"/>
        <c:delete val="1"/>
      </c:legendEntry>
      <c:layout>
        <c:manualLayout>
          <c:xMode val="edge"/>
          <c:yMode val="edge"/>
          <c:x val="0.44303101333833883"/>
          <c:y val="0.76596393921734551"/>
          <c:w val="0.11559626387666334"/>
          <c:h val="0.22411998506395686"/>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zero"/>
  </c:chart>
  <c:spPr>
    <a:noFill/>
    <a:ln>
      <a:noFill/>
    </a:ln>
    <a:effectLst/>
  </c:spPr>
  <c:txPr>
    <a:bodyPr/>
    <a:lstStyle/>
    <a:p>
      <a:pPr>
        <a:defRPr/>
      </a:pPr>
      <a:endParaRPr lang="ko-KR"/>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ko-KR"/>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sz="1500" dirty="0"/>
              <a:t>average number of visits for </a:t>
            </a:r>
            <a:r>
              <a:rPr lang="en-US" altLang="ko-KR" sz="1500" b="0" dirty="0"/>
              <a:t>a w</a:t>
            </a:r>
            <a:r>
              <a:rPr lang="en-US" altLang="ko-KR" sz="1500" dirty="0"/>
              <a:t>eek</a:t>
            </a:r>
          </a:p>
        </c:rich>
      </c:tx>
      <c:layout>
        <c:manualLayout>
          <c:xMode val="edge"/>
          <c:yMode val="edge"/>
          <c:x val="1.9115997157733267E-2"/>
          <c:y val="5.2910787690256665E-2"/>
        </c:manualLayout>
      </c:layout>
      <c:spPr>
        <a:noFill/>
        <a:ln>
          <a:noFill/>
        </a:ln>
        <a:effectLst/>
      </c:spPr>
    </c:title>
    <c:plotArea>
      <c:layout>
        <c:manualLayout>
          <c:layoutTarget val="inner"/>
          <c:xMode val="edge"/>
          <c:yMode val="edge"/>
          <c:x val="0.77518830852009279"/>
          <c:y val="0.13078640102389824"/>
          <c:w val="0.12022354043675505"/>
          <c:h val="0.75473531094793589"/>
        </c:manualLayout>
      </c:layout>
      <c:doughnutChart>
        <c:varyColors val="1"/>
        <c:ser>
          <c:idx val="0"/>
          <c:order val="0"/>
          <c:tx>
            <c:strRef>
              <c:f>Sheet1!$B$1</c:f>
              <c:strCache>
                <c:ptCount val="1"/>
                <c:pt idx="0">
                  <c:v>average number of visits for a week</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strRef>
              <c:f>Sheet1!$A$2:$A$5</c:f>
              <c:strCache>
                <c:ptCount val="4"/>
                <c:pt idx="0">
                  <c:v>0</c:v>
                </c:pt>
                <c:pt idx="1">
                  <c:v>1~2</c:v>
                </c:pt>
                <c:pt idx="2">
                  <c:v>3~4</c:v>
                </c:pt>
                <c:pt idx="3">
                  <c:v>more than 5</c:v>
                </c:pt>
              </c:strCache>
            </c:strRef>
          </c:cat>
          <c:val>
            <c:numRef>
              <c:f>Sheet1!$B$2:$B$5</c:f>
              <c:numCache>
                <c:formatCode>General</c:formatCode>
                <c:ptCount val="4"/>
                <c:pt idx="0">
                  <c:v>5</c:v>
                </c:pt>
                <c:pt idx="1">
                  <c:v>25</c:v>
                </c:pt>
                <c:pt idx="2">
                  <c:v>28</c:v>
                </c:pt>
                <c:pt idx="3">
                  <c:v>29</c:v>
                </c:pt>
              </c:numCache>
            </c:numRef>
          </c:val>
          <c:extLst xmlns:c16r2="http://schemas.microsoft.com/office/drawing/2015/06/chart">
            <c:ext xmlns:c16="http://schemas.microsoft.com/office/drawing/2014/chart" uri="{C3380CC4-5D6E-409C-BE32-E72D297353CC}">
              <c16:uniqueId val="{00000000-5F18-4B66-8F4A-88D20DE091BC}"/>
            </c:ext>
          </c:extLst>
        </c:ser>
        <c:firstSliceAng val="0"/>
        <c:holeSize val="75"/>
      </c:doughnutChart>
      <c:spPr>
        <a:noFill/>
        <a:ln>
          <a:noFill/>
        </a:ln>
        <a:effectLst/>
      </c:spPr>
    </c:plotArea>
    <c:legend>
      <c:legendPos val="b"/>
      <c:layout>
        <c:manualLayout>
          <c:xMode val="edge"/>
          <c:yMode val="edge"/>
          <c:x val="0.42968521033246915"/>
          <c:y val="0.56380402177535838"/>
          <c:w val="0.32797091602983353"/>
          <c:h val="0.22705030817415006"/>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zero"/>
  </c:chart>
  <c:spPr>
    <a:noFill/>
    <a:ln>
      <a:noFill/>
    </a:ln>
    <a:effectLst/>
  </c:spPr>
  <c:txPr>
    <a:bodyPr/>
    <a:lstStyle/>
    <a:p>
      <a:pPr>
        <a:defRPr/>
      </a:pPr>
      <a:endParaRPr lang="ko-KR"/>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gif"/></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1.g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B17C5-F30D-4632-977A-E07281D6119B}" type="doc">
      <dgm:prSet loTypeId="urn:microsoft.com/office/officeart/2005/8/layout/pList1#1"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8B7D6A9B-4E24-4353-8990-9BD7DC90FEF1}">
      <dgm:prSet phldrT="[텍스트]"/>
      <dgm:spPr/>
      <dgm:t>
        <a:bodyPr/>
        <a:lstStyle/>
        <a:p>
          <a:pPr latinLnBrk="1"/>
          <a:r>
            <a:rPr lang="en-US" altLang="ko-KR" dirty="0"/>
            <a:t>Check</a:t>
          </a:r>
          <a:endParaRPr lang="ko-KR" altLang="en-US" dirty="0"/>
        </a:p>
      </dgm:t>
    </dgm:pt>
    <dgm:pt modelId="{0BCBEFC7-E0E5-478C-975A-B8E7407934E3}" type="parTrans" cxnId="{03966138-E84E-449A-B7AA-B4F4ADC0B715}">
      <dgm:prSet/>
      <dgm:spPr/>
      <dgm:t>
        <a:bodyPr/>
        <a:lstStyle/>
        <a:p>
          <a:pPr latinLnBrk="1"/>
          <a:endParaRPr lang="ko-KR" altLang="en-US"/>
        </a:p>
      </dgm:t>
    </dgm:pt>
    <dgm:pt modelId="{3BFD1369-3EB2-48B2-ACE3-694FB75E9827}" type="sibTrans" cxnId="{03966138-E84E-449A-B7AA-B4F4ADC0B715}">
      <dgm:prSet/>
      <dgm:spPr/>
      <dgm:t>
        <a:bodyPr/>
        <a:lstStyle/>
        <a:p>
          <a:pPr latinLnBrk="1"/>
          <a:endParaRPr lang="ko-KR" altLang="en-US"/>
        </a:p>
      </dgm:t>
    </dgm:pt>
    <dgm:pt modelId="{4253D912-1B85-4530-AC26-3E608BCF7E26}">
      <dgm:prSet phldrT="[텍스트]"/>
      <dgm:spPr/>
      <dgm:t>
        <a:bodyPr/>
        <a:lstStyle/>
        <a:p>
          <a:pPr latinLnBrk="1"/>
          <a:r>
            <a:rPr lang="en-US" altLang="ko-KR" dirty="0"/>
            <a:t>Usability</a:t>
          </a:r>
          <a:endParaRPr lang="ko-KR" altLang="en-US" dirty="0"/>
        </a:p>
      </dgm:t>
    </dgm:pt>
    <dgm:pt modelId="{35D9F3C2-CD7E-4B4E-B2F7-25944B2A3648}" type="parTrans" cxnId="{4B3DF0C2-8AC0-4AD7-8BC5-C7949C370931}">
      <dgm:prSet/>
      <dgm:spPr/>
      <dgm:t>
        <a:bodyPr/>
        <a:lstStyle/>
        <a:p>
          <a:pPr latinLnBrk="1"/>
          <a:endParaRPr lang="ko-KR" altLang="en-US"/>
        </a:p>
      </dgm:t>
    </dgm:pt>
    <dgm:pt modelId="{D6B6086A-C78A-43B5-9BC7-F53B721A064E}" type="sibTrans" cxnId="{4B3DF0C2-8AC0-4AD7-8BC5-C7949C370931}">
      <dgm:prSet/>
      <dgm:spPr/>
      <dgm:t>
        <a:bodyPr/>
        <a:lstStyle/>
        <a:p>
          <a:pPr latinLnBrk="1"/>
          <a:endParaRPr lang="ko-KR" altLang="en-US"/>
        </a:p>
      </dgm:t>
    </dgm:pt>
    <dgm:pt modelId="{0B33C45C-6EFD-40EF-ADC6-8935554B491A}">
      <dgm:prSet phldrT="[텍스트]"/>
      <dgm:spPr/>
      <dgm:t>
        <a:bodyPr/>
        <a:lstStyle/>
        <a:p>
          <a:pPr latinLnBrk="1"/>
          <a:r>
            <a:rPr lang="en-US" altLang="ko-KR" dirty="0"/>
            <a:t>Comfort</a:t>
          </a:r>
          <a:endParaRPr lang="ko-KR" altLang="en-US" dirty="0"/>
        </a:p>
      </dgm:t>
    </dgm:pt>
    <dgm:pt modelId="{96EE966A-EEDF-4CF9-B3BE-9573915BD842}" type="parTrans" cxnId="{C16376E3-9702-4FA2-9A81-70833E911A15}">
      <dgm:prSet/>
      <dgm:spPr/>
      <dgm:t>
        <a:bodyPr/>
        <a:lstStyle/>
        <a:p>
          <a:pPr latinLnBrk="1"/>
          <a:endParaRPr lang="ko-KR" altLang="en-US"/>
        </a:p>
      </dgm:t>
    </dgm:pt>
    <dgm:pt modelId="{5F660EAF-4612-44A4-AE2D-9E5C2052CAF7}" type="sibTrans" cxnId="{C16376E3-9702-4FA2-9A81-70833E911A15}">
      <dgm:prSet/>
      <dgm:spPr/>
      <dgm:t>
        <a:bodyPr/>
        <a:lstStyle/>
        <a:p>
          <a:pPr latinLnBrk="1"/>
          <a:endParaRPr lang="ko-KR" altLang="en-US"/>
        </a:p>
      </dgm:t>
    </dgm:pt>
    <dgm:pt modelId="{50CD4AFD-9DB0-447E-AAED-D7E9ED48275B}">
      <dgm:prSet phldrT="[텍스트]"/>
      <dgm:spPr/>
      <dgm:t>
        <a:bodyPr/>
        <a:lstStyle/>
        <a:p>
          <a:pPr latinLnBrk="1"/>
          <a:r>
            <a:rPr lang="en-US" altLang="ko-KR" dirty="0"/>
            <a:t>Notification</a:t>
          </a:r>
          <a:endParaRPr lang="ko-KR" altLang="en-US" dirty="0"/>
        </a:p>
      </dgm:t>
    </dgm:pt>
    <dgm:pt modelId="{653864EC-2827-42D1-BD26-BC3E82DC5215}" type="parTrans" cxnId="{05F30BD7-B4E3-4ED1-8128-8B80DEF5A2B4}">
      <dgm:prSet/>
      <dgm:spPr/>
      <dgm:t>
        <a:bodyPr/>
        <a:lstStyle/>
        <a:p>
          <a:pPr latinLnBrk="1"/>
          <a:endParaRPr lang="ko-KR" altLang="en-US"/>
        </a:p>
      </dgm:t>
    </dgm:pt>
    <dgm:pt modelId="{3942A950-BA4C-455C-ADDD-DAB08798AD57}" type="sibTrans" cxnId="{05F30BD7-B4E3-4ED1-8128-8B80DEF5A2B4}">
      <dgm:prSet/>
      <dgm:spPr/>
      <dgm:t>
        <a:bodyPr/>
        <a:lstStyle/>
        <a:p>
          <a:pPr latinLnBrk="1"/>
          <a:endParaRPr lang="ko-KR" altLang="en-US"/>
        </a:p>
      </dgm:t>
    </dgm:pt>
    <dgm:pt modelId="{EF874935-C299-4245-BE8F-8959AB2FA03C}" type="pres">
      <dgm:prSet presAssocID="{623B17C5-F30D-4632-977A-E07281D6119B}" presName="Name0" presStyleCnt="0">
        <dgm:presLayoutVars>
          <dgm:dir/>
          <dgm:resizeHandles val="exact"/>
        </dgm:presLayoutVars>
      </dgm:prSet>
      <dgm:spPr/>
      <dgm:t>
        <a:bodyPr/>
        <a:lstStyle/>
        <a:p>
          <a:pPr latinLnBrk="1"/>
          <a:endParaRPr lang="ko-KR" altLang="en-US"/>
        </a:p>
      </dgm:t>
    </dgm:pt>
    <dgm:pt modelId="{D635411E-5D46-4F84-8F4B-8F30B404739B}" type="pres">
      <dgm:prSet presAssocID="{8B7D6A9B-4E24-4353-8990-9BD7DC90FEF1}" presName="compNode" presStyleCnt="0"/>
      <dgm:spPr/>
    </dgm:pt>
    <dgm:pt modelId="{0A74AF39-4663-4255-823C-1D334197B256}" type="pres">
      <dgm:prSet presAssocID="{8B7D6A9B-4E24-4353-8990-9BD7DC90FEF1}" presName="pictRect" presStyleLbl="node1" presStyleIdx="0" presStyleCnt="4"/>
      <dgm:spPr>
        <a:blipFill>
          <a:blip xmlns:r="http://schemas.openxmlformats.org/officeDocument/2006/relationships" r:embed="rId1"/>
          <a:srcRect/>
          <a:stretch>
            <a:fillRect l="-3000" r="-3000"/>
          </a:stretch>
        </a:blipFill>
      </dgm:spPr>
    </dgm:pt>
    <dgm:pt modelId="{FC30BA9E-B844-4DF1-AE1A-0E6C5FD9F04F}" type="pres">
      <dgm:prSet presAssocID="{8B7D6A9B-4E24-4353-8990-9BD7DC90FEF1}" presName="textRect" presStyleLbl="revTx" presStyleIdx="0" presStyleCnt="4">
        <dgm:presLayoutVars>
          <dgm:bulletEnabled val="1"/>
        </dgm:presLayoutVars>
      </dgm:prSet>
      <dgm:spPr/>
      <dgm:t>
        <a:bodyPr/>
        <a:lstStyle/>
        <a:p>
          <a:pPr latinLnBrk="1"/>
          <a:endParaRPr lang="ko-KR" altLang="en-US"/>
        </a:p>
      </dgm:t>
    </dgm:pt>
    <dgm:pt modelId="{76DB18D3-4AF5-438E-8CBD-4735B22158F0}" type="pres">
      <dgm:prSet presAssocID="{3BFD1369-3EB2-48B2-ACE3-694FB75E9827}" presName="sibTrans" presStyleLbl="sibTrans2D1" presStyleIdx="0" presStyleCnt="0"/>
      <dgm:spPr/>
      <dgm:t>
        <a:bodyPr/>
        <a:lstStyle/>
        <a:p>
          <a:pPr latinLnBrk="1"/>
          <a:endParaRPr lang="ko-KR" altLang="en-US"/>
        </a:p>
      </dgm:t>
    </dgm:pt>
    <dgm:pt modelId="{7E0AFB62-453C-4DE8-B518-401B1018B946}" type="pres">
      <dgm:prSet presAssocID="{4253D912-1B85-4530-AC26-3E608BCF7E26}" presName="compNode" presStyleCnt="0"/>
      <dgm:spPr/>
    </dgm:pt>
    <dgm:pt modelId="{7086347F-C803-40F5-AEA2-C7382E6A3EE9}" type="pres">
      <dgm:prSet presAssocID="{4253D912-1B85-4530-AC26-3E608BCF7E26}" presName="pictRect" presStyleLbl="node1" presStyleIdx="1" presStyleCnt="4"/>
      <dgm:spPr>
        <a:blipFill>
          <a:blip xmlns:r="http://schemas.openxmlformats.org/officeDocument/2006/relationships" r:embed="rId2"/>
          <a:srcRect/>
          <a:stretch>
            <a:fillRect l="-2000" r="-2000"/>
          </a:stretch>
        </a:blipFill>
      </dgm:spPr>
    </dgm:pt>
    <dgm:pt modelId="{CBF24C56-36E8-4478-8DBA-09B0975478DB}" type="pres">
      <dgm:prSet presAssocID="{4253D912-1B85-4530-AC26-3E608BCF7E26}" presName="textRect" presStyleLbl="revTx" presStyleIdx="1" presStyleCnt="4">
        <dgm:presLayoutVars>
          <dgm:bulletEnabled val="1"/>
        </dgm:presLayoutVars>
      </dgm:prSet>
      <dgm:spPr/>
      <dgm:t>
        <a:bodyPr/>
        <a:lstStyle/>
        <a:p>
          <a:pPr latinLnBrk="1"/>
          <a:endParaRPr lang="ko-KR" altLang="en-US"/>
        </a:p>
      </dgm:t>
    </dgm:pt>
    <dgm:pt modelId="{B30812EB-6CF1-4ED2-B0C3-152DB22DC0F6}" type="pres">
      <dgm:prSet presAssocID="{D6B6086A-C78A-43B5-9BC7-F53B721A064E}" presName="sibTrans" presStyleLbl="sibTrans2D1" presStyleIdx="0" presStyleCnt="0"/>
      <dgm:spPr/>
      <dgm:t>
        <a:bodyPr/>
        <a:lstStyle/>
        <a:p>
          <a:pPr latinLnBrk="1"/>
          <a:endParaRPr lang="ko-KR" altLang="en-US"/>
        </a:p>
      </dgm:t>
    </dgm:pt>
    <dgm:pt modelId="{8935D909-540B-4EE0-920C-CC3853914C1C}" type="pres">
      <dgm:prSet presAssocID="{0B33C45C-6EFD-40EF-ADC6-8935554B491A}" presName="compNode" presStyleCnt="0"/>
      <dgm:spPr/>
    </dgm:pt>
    <dgm:pt modelId="{D76C78A9-F839-41E8-87BC-4033700E166A}" type="pres">
      <dgm:prSet presAssocID="{0B33C45C-6EFD-40EF-ADC6-8935554B491A}" presName="pictRect" presStyleLbl="node1" presStyleIdx="2" presStyleCnt="4"/>
      <dgm:spPr>
        <a:blipFill>
          <a:blip xmlns:r="http://schemas.openxmlformats.org/officeDocument/2006/relationships" r:embed="rId3"/>
          <a:srcRect/>
          <a:stretch>
            <a:fillRect l="-6000" r="-6000"/>
          </a:stretch>
        </a:blipFill>
      </dgm:spPr>
    </dgm:pt>
    <dgm:pt modelId="{5E3BE606-A173-4DAE-84A9-76EEF732F292}" type="pres">
      <dgm:prSet presAssocID="{0B33C45C-6EFD-40EF-ADC6-8935554B491A}" presName="textRect" presStyleLbl="revTx" presStyleIdx="2" presStyleCnt="4">
        <dgm:presLayoutVars>
          <dgm:bulletEnabled val="1"/>
        </dgm:presLayoutVars>
      </dgm:prSet>
      <dgm:spPr/>
      <dgm:t>
        <a:bodyPr/>
        <a:lstStyle/>
        <a:p>
          <a:pPr latinLnBrk="1"/>
          <a:endParaRPr lang="ko-KR" altLang="en-US"/>
        </a:p>
      </dgm:t>
    </dgm:pt>
    <dgm:pt modelId="{6FACFD1A-3DA6-480B-8A89-C279977A0FF9}" type="pres">
      <dgm:prSet presAssocID="{5F660EAF-4612-44A4-AE2D-9E5C2052CAF7}" presName="sibTrans" presStyleLbl="sibTrans2D1" presStyleIdx="0" presStyleCnt="0"/>
      <dgm:spPr/>
      <dgm:t>
        <a:bodyPr/>
        <a:lstStyle/>
        <a:p>
          <a:pPr latinLnBrk="1"/>
          <a:endParaRPr lang="ko-KR" altLang="en-US"/>
        </a:p>
      </dgm:t>
    </dgm:pt>
    <dgm:pt modelId="{F2B601DF-43B0-48C2-931A-870533F13D51}" type="pres">
      <dgm:prSet presAssocID="{50CD4AFD-9DB0-447E-AAED-D7E9ED48275B}" presName="compNode" presStyleCnt="0"/>
      <dgm:spPr/>
    </dgm:pt>
    <dgm:pt modelId="{4FCB7F10-918D-480A-A291-CAC181D87357}" type="pres">
      <dgm:prSet presAssocID="{50CD4AFD-9DB0-447E-AAED-D7E9ED48275B}" presName="pictRect" presStyleLbl="node1" presStyleIdx="3" presStyleCnt="4" custLinFactNeighborX="2777" custLinFactNeighborY="11564"/>
      <dgm:spPr>
        <a:blipFill>
          <a:blip xmlns:r="http://schemas.openxmlformats.org/officeDocument/2006/relationships" r:embed="rId4"/>
          <a:srcRect/>
          <a:stretch>
            <a:fillRect t="-4000" b="-4000"/>
          </a:stretch>
        </a:blipFill>
      </dgm:spPr>
    </dgm:pt>
    <dgm:pt modelId="{991DD070-886E-4A0A-8499-A9D6AE37FAFB}" type="pres">
      <dgm:prSet presAssocID="{50CD4AFD-9DB0-447E-AAED-D7E9ED48275B}" presName="textRect" presStyleLbl="revTx" presStyleIdx="3" presStyleCnt="4" custScaleX="174509">
        <dgm:presLayoutVars>
          <dgm:bulletEnabled val="1"/>
        </dgm:presLayoutVars>
      </dgm:prSet>
      <dgm:spPr/>
      <dgm:t>
        <a:bodyPr/>
        <a:lstStyle/>
        <a:p>
          <a:pPr latinLnBrk="1"/>
          <a:endParaRPr lang="ko-KR" altLang="en-US"/>
        </a:p>
      </dgm:t>
    </dgm:pt>
  </dgm:ptLst>
  <dgm:cxnLst>
    <dgm:cxn modelId="{B41567A4-17B5-44C3-90A1-F7A895D6343B}" type="presOf" srcId="{D6B6086A-C78A-43B5-9BC7-F53B721A064E}" destId="{B30812EB-6CF1-4ED2-B0C3-152DB22DC0F6}" srcOrd="0" destOrd="0" presId="urn:microsoft.com/office/officeart/2005/8/layout/pList1#1"/>
    <dgm:cxn modelId="{30CC45A0-75D7-4F94-80FC-2215EE29A3CB}" type="presOf" srcId="{8B7D6A9B-4E24-4353-8990-9BD7DC90FEF1}" destId="{FC30BA9E-B844-4DF1-AE1A-0E6C5FD9F04F}" srcOrd="0" destOrd="0" presId="urn:microsoft.com/office/officeart/2005/8/layout/pList1#1"/>
    <dgm:cxn modelId="{F574B67F-E632-4156-B728-439D9BF2FAE6}" type="presOf" srcId="{5F660EAF-4612-44A4-AE2D-9E5C2052CAF7}" destId="{6FACFD1A-3DA6-480B-8A89-C279977A0FF9}" srcOrd="0" destOrd="0" presId="urn:microsoft.com/office/officeart/2005/8/layout/pList1#1"/>
    <dgm:cxn modelId="{69476FF8-64D4-4C34-A95F-3C7E7E10CCE2}" type="presOf" srcId="{50CD4AFD-9DB0-447E-AAED-D7E9ED48275B}" destId="{991DD070-886E-4A0A-8499-A9D6AE37FAFB}" srcOrd="0" destOrd="0" presId="urn:microsoft.com/office/officeart/2005/8/layout/pList1#1"/>
    <dgm:cxn modelId="{03966138-E84E-449A-B7AA-B4F4ADC0B715}" srcId="{623B17C5-F30D-4632-977A-E07281D6119B}" destId="{8B7D6A9B-4E24-4353-8990-9BD7DC90FEF1}" srcOrd="0" destOrd="0" parTransId="{0BCBEFC7-E0E5-478C-975A-B8E7407934E3}" sibTransId="{3BFD1369-3EB2-48B2-ACE3-694FB75E9827}"/>
    <dgm:cxn modelId="{02293E2D-8D0F-4A2F-BD3A-FC6D5FCD1AB9}" type="presOf" srcId="{623B17C5-F30D-4632-977A-E07281D6119B}" destId="{EF874935-C299-4245-BE8F-8959AB2FA03C}" srcOrd="0" destOrd="0" presId="urn:microsoft.com/office/officeart/2005/8/layout/pList1#1"/>
    <dgm:cxn modelId="{884DD69C-CE41-4FE6-9027-0F6FA0BD7858}" type="presOf" srcId="{3BFD1369-3EB2-48B2-ACE3-694FB75E9827}" destId="{76DB18D3-4AF5-438E-8CBD-4735B22158F0}" srcOrd="0" destOrd="0" presId="urn:microsoft.com/office/officeart/2005/8/layout/pList1#1"/>
    <dgm:cxn modelId="{C16376E3-9702-4FA2-9A81-70833E911A15}" srcId="{623B17C5-F30D-4632-977A-E07281D6119B}" destId="{0B33C45C-6EFD-40EF-ADC6-8935554B491A}" srcOrd="2" destOrd="0" parTransId="{96EE966A-EEDF-4CF9-B3BE-9573915BD842}" sibTransId="{5F660EAF-4612-44A4-AE2D-9E5C2052CAF7}"/>
    <dgm:cxn modelId="{19FEFEE0-DA74-4417-9266-3D78A37CF7E5}" type="presOf" srcId="{0B33C45C-6EFD-40EF-ADC6-8935554B491A}" destId="{5E3BE606-A173-4DAE-84A9-76EEF732F292}" srcOrd="0" destOrd="0" presId="urn:microsoft.com/office/officeart/2005/8/layout/pList1#1"/>
    <dgm:cxn modelId="{4B3DF0C2-8AC0-4AD7-8BC5-C7949C370931}" srcId="{623B17C5-F30D-4632-977A-E07281D6119B}" destId="{4253D912-1B85-4530-AC26-3E608BCF7E26}" srcOrd="1" destOrd="0" parTransId="{35D9F3C2-CD7E-4B4E-B2F7-25944B2A3648}" sibTransId="{D6B6086A-C78A-43B5-9BC7-F53B721A064E}"/>
    <dgm:cxn modelId="{05F30BD7-B4E3-4ED1-8128-8B80DEF5A2B4}" srcId="{623B17C5-F30D-4632-977A-E07281D6119B}" destId="{50CD4AFD-9DB0-447E-AAED-D7E9ED48275B}" srcOrd="3" destOrd="0" parTransId="{653864EC-2827-42D1-BD26-BC3E82DC5215}" sibTransId="{3942A950-BA4C-455C-ADDD-DAB08798AD57}"/>
    <dgm:cxn modelId="{A816AEC2-C939-473B-A476-018598808570}" type="presOf" srcId="{4253D912-1B85-4530-AC26-3E608BCF7E26}" destId="{CBF24C56-36E8-4478-8DBA-09B0975478DB}" srcOrd="0" destOrd="0" presId="urn:microsoft.com/office/officeart/2005/8/layout/pList1#1"/>
    <dgm:cxn modelId="{D2B230CC-7A02-4C2B-BF2D-B09B0DF3288A}" type="presParOf" srcId="{EF874935-C299-4245-BE8F-8959AB2FA03C}" destId="{D635411E-5D46-4F84-8F4B-8F30B404739B}" srcOrd="0" destOrd="0" presId="urn:microsoft.com/office/officeart/2005/8/layout/pList1#1"/>
    <dgm:cxn modelId="{748C4A99-6FBC-4EC7-AA47-C9DDD4684552}" type="presParOf" srcId="{D635411E-5D46-4F84-8F4B-8F30B404739B}" destId="{0A74AF39-4663-4255-823C-1D334197B256}" srcOrd="0" destOrd="0" presId="urn:microsoft.com/office/officeart/2005/8/layout/pList1#1"/>
    <dgm:cxn modelId="{C79161A9-B7D6-4CCC-BF8A-2B4B7ECA6DA8}" type="presParOf" srcId="{D635411E-5D46-4F84-8F4B-8F30B404739B}" destId="{FC30BA9E-B844-4DF1-AE1A-0E6C5FD9F04F}" srcOrd="1" destOrd="0" presId="urn:microsoft.com/office/officeart/2005/8/layout/pList1#1"/>
    <dgm:cxn modelId="{B6462829-38AC-4BFE-AC00-0533C88908CF}" type="presParOf" srcId="{EF874935-C299-4245-BE8F-8959AB2FA03C}" destId="{76DB18D3-4AF5-438E-8CBD-4735B22158F0}" srcOrd="1" destOrd="0" presId="urn:microsoft.com/office/officeart/2005/8/layout/pList1#1"/>
    <dgm:cxn modelId="{0DB0734D-BC54-4A29-B4BB-DDF8800BBE9B}" type="presParOf" srcId="{EF874935-C299-4245-BE8F-8959AB2FA03C}" destId="{7E0AFB62-453C-4DE8-B518-401B1018B946}" srcOrd="2" destOrd="0" presId="urn:microsoft.com/office/officeart/2005/8/layout/pList1#1"/>
    <dgm:cxn modelId="{EDA3C7FD-B53F-4F71-8C55-4161DF7050F1}" type="presParOf" srcId="{7E0AFB62-453C-4DE8-B518-401B1018B946}" destId="{7086347F-C803-40F5-AEA2-C7382E6A3EE9}" srcOrd="0" destOrd="0" presId="urn:microsoft.com/office/officeart/2005/8/layout/pList1#1"/>
    <dgm:cxn modelId="{6F81D9F0-8C9B-4231-8112-B9B5F39556E5}" type="presParOf" srcId="{7E0AFB62-453C-4DE8-B518-401B1018B946}" destId="{CBF24C56-36E8-4478-8DBA-09B0975478DB}" srcOrd="1" destOrd="0" presId="urn:microsoft.com/office/officeart/2005/8/layout/pList1#1"/>
    <dgm:cxn modelId="{6918FEEE-3325-42BC-AB48-12DA5F778AE6}" type="presParOf" srcId="{EF874935-C299-4245-BE8F-8959AB2FA03C}" destId="{B30812EB-6CF1-4ED2-B0C3-152DB22DC0F6}" srcOrd="3" destOrd="0" presId="urn:microsoft.com/office/officeart/2005/8/layout/pList1#1"/>
    <dgm:cxn modelId="{BB64AA09-8DAF-4D88-85D9-52995AA698B7}" type="presParOf" srcId="{EF874935-C299-4245-BE8F-8959AB2FA03C}" destId="{8935D909-540B-4EE0-920C-CC3853914C1C}" srcOrd="4" destOrd="0" presId="urn:microsoft.com/office/officeart/2005/8/layout/pList1#1"/>
    <dgm:cxn modelId="{AF5FEAD6-10BC-4D3B-B35B-9B7E869EE884}" type="presParOf" srcId="{8935D909-540B-4EE0-920C-CC3853914C1C}" destId="{D76C78A9-F839-41E8-87BC-4033700E166A}" srcOrd="0" destOrd="0" presId="urn:microsoft.com/office/officeart/2005/8/layout/pList1#1"/>
    <dgm:cxn modelId="{C71662AC-DDFF-4013-AB41-641E721FAE95}" type="presParOf" srcId="{8935D909-540B-4EE0-920C-CC3853914C1C}" destId="{5E3BE606-A173-4DAE-84A9-76EEF732F292}" srcOrd="1" destOrd="0" presId="urn:microsoft.com/office/officeart/2005/8/layout/pList1#1"/>
    <dgm:cxn modelId="{7A87CD03-83A9-40EF-858C-7971D5B0C88F}" type="presParOf" srcId="{EF874935-C299-4245-BE8F-8959AB2FA03C}" destId="{6FACFD1A-3DA6-480B-8A89-C279977A0FF9}" srcOrd="5" destOrd="0" presId="urn:microsoft.com/office/officeart/2005/8/layout/pList1#1"/>
    <dgm:cxn modelId="{C12DFA31-3BB4-42AE-A602-B62681C946CD}" type="presParOf" srcId="{EF874935-C299-4245-BE8F-8959AB2FA03C}" destId="{F2B601DF-43B0-48C2-931A-870533F13D51}" srcOrd="6" destOrd="0" presId="urn:microsoft.com/office/officeart/2005/8/layout/pList1#1"/>
    <dgm:cxn modelId="{C8660F68-FC97-416C-BE59-722C85A18FB7}" type="presParOf" srcId="{F2B601DF-43B0-48C2-931A-870533F13D51}" destId="{4FCB7F10-918D-480A-A291-CAC181D87357}" srcOrd="0" destOrd="0" presId="urn:microsoft.com/office/officeart/2005/8/layout/pList1#1"/>
    <dgm:cxn modelId="{A948AF1E-6BDE-4DE9-BA56-80A6FBFE8581}" type="presParOf" srcId="{F2B601DF-43B0-48C2-931A-870533F13D51}" destId="{991DD070-886E-4A0A-8499-A9D6AE37FAFB}" srcOrd="1" destOrd="0" presId="urn:microsoft.com/office/officeart/2005/8/layout/pList1#1"/>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4AF39-4663-4255-823C-1D334197B256}">
      <dsp:nvSpPr>
        <dsp:cNvPr id="0" name=""/>
        <dsp:cNvSpPr/>
      </dsp:nvSpPr>
      <dsp:spPr>
        <a:xfrm>
          <a:off x="130233" y="978"/>
          <a:ext cx="1982301" cy="1365805"/>
        </a:xfrm>
        <a:prstGeom prst="roundRect">
          <a:avLst/>
        </a:prstGeom>
        <a:blipFill>
          <a:blip xmlns:r="http://schemas.openxmlformats.org/officeDocument/2006/relationships" r:embed="rId1"/>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0BA9E-B844-4DF1-AE1A-0E6C5FD9F04F}">
      <dsp:nvSpPr>
        <dsp:cNvPr id="0" name=""/>
        <dsp:cNvSpPr/>
      </dsp:nvSpPr>
      <dsp:spPr>
        <a:xfrm>
          <a:off x="130233" y="1366784"/>
          <a:ext cx="1982301" cy="73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latinLnBrk="1">
            <a:lnSpc>
              <a:spcPct val="90000"/>
            </a:lnSpc>
            <a:spcBef>
              <a:spcPct val="0"/>
            </a:spcBef>
            <a:spcAft>
              <a:spcPct val="35000"/>
            </a:spcAft>
            <a:buNone/>
          </a:pPr>
          <a:r>
            <a:rPr lang="en-US" altLang="ko-KR" sz="3300" kern="1200" dirty="0"/>
            <a:t>Check</a:t>
          </a:r>
          <a:endParaRPr lang="ko-KR" altLang="en-US" sz="3300" kern="1200" dirty="0"/>
        </a:p>
      </dsp:txBody>
      <dsp:txXfrm>
        <a:off x="130233" y="1366784"/>
        <a:ext cx="1982301" cy="735433"/>
      </dsp:txXfrm>
    </dsp:sp>
    <dsp:sp modelId="{7086347F-C803-40F5-AEA2-C7382E6A3EE9}">
      <dsp:nvSpPr>
        <dsp:cNvPr id="0" name=""/>
        <dsp:cNvSpPr/>
      </dsp:nvSpPr>
      <dsp:spPr>
        <a:xfrm>
          <a:off x="2310849" y="978"/>
          <a:ext cx="1982301" cy="1365805"/>
        </a:xfrm>
        <a:prstGeom prst="roundRect">
          <a:avLst/>
        </a:prstGeom>
        <a:blipFill>
          <a:blip xmlns:r="http://schemas.openxmlformats.org/officeDocument/2006/relationships" r:embed="rId2"/>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24C56-36E8-4478-8DBA-09B0975478DB}">
      <dsp:nvSpPr>
        <dsp:cNvPr id="0" name=""/>
        <dsp:cNvSpPr/>
      </dsp:nvSpPr>
      <dsp:spPr>
        <a:xfrm>
          <a:off x="2310849" y="1366784"/>
          <a:ext cx="1982301" cy="73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latinLnBrk="1">
            <a:lnSpc>
              <a:spcPct val="90000"/>
            </a:lnSpc>
            <a:spcBef>
              <a:spcPct val="0"/>
            </a:spcBef>
            <a:spcAft>
              <a:spcPct val="35000"/>
            </a:spcAft>
            <a:buNone/>
          </a:pPr>
          <a:r>
            <a:rPr lang="en-US" altLang="ko-KR" sz="3300" kern="1200" dirty="0"/>
            <a:t>Usability</a:t>
          </a:r>
          <a:endParaRPr lang="ko-KR" altLang="en-US" sz="3300" kern="1200" dirty="0"/>
        </a:p>
      </dsp:txBody>
      <dsp:txXfrm>
        <a:off x="2310849" y="1366784"/>
        <a:ext cx="1982301" cy="735433"/>
      </dsp:txXfrm>
    </dsp:sp>
    <dsp:sp modelId="{D76C78A9-F839-41E8-87BC-4033700E166A}">
      <dsp:nvSpPr>
        <dsp:cNvPr id="0" name=""/>
        <dsp:cNvSpPr/>
      </dsp:nvSpPr>
      <dsp:spPr>
        <a:xfrm>
          <a:off x="4491464" y="978"/>
          <a:ext cx="1982301" cy="1365805"/>
        </a:xfrm>
        <a:prstGeom prst="roundRect">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3BE606-A173-4DAE-84A9-76EEF732F292}">
      <dsp:nvSpPr>
        <dsp:cNvPr id="0" name=""/>
        <dsp:cNvSpPr/>
      </dsp:nvSpPr>
      <dsp:spPr>
        <a:xfrm>
          <a:off x="4491464" y="1366784"/>
          <a:ext cx="1982301" cy="73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latinLnBrk="1">
            <a:lnSpc>
              <a:spcPct val="90000"/>
            </a:lnSpc>
            <a:spcBef>
              <a:spcPct val="0"/>
            </a:spcBef>
            <a:spcAft>
              <a:spcPct val="35000"/>
            </a:spcAft>
            <a:buNone/>
          </a:pPr>
          <a:r>
            <a:rPr lang="en-US" altLang="ko-KR" sz="3300" kern="1200" dirty="0"/>
            <a:t>Comfort</a:t>
          </a:r>
          <a:endParaRPr lang="ko-KR" altLang="en-US" sz="3300" kern="1200" dirty="0"/>
        </a:p>
      </dsp:txBody>
      <dsp:txXfrm>
        <a:off x="4491464" y="1366784"/>
        <a:ext cx="1982301" cy="735433"/>
      </dsp:txXfrm>
    </dsp:sp>
    <dsp:sp modelId="{4FCB7F10-918D-480A-A291-CAC181D87357}">
      <dsp:nvSpPr>
        <dsp:cNvPr id="0" name=""/>
        <dsp:cNvSpPr/>
      </dsp:nvSpPr>
      <dsp:spPr>
        <a:xfrm>
          <a:off x="2365897" y="2458390"/>
          <a:ext cx="1982301" cy="1365805"/>
        </a:xfrm>
        <a:prstGeom prst="roundRect">
          <a:avLst/>
        </a:prstGeom>
        <a:blipFill>
          <a:blip xmlns:r="http://schemas.openxmlformats.org/officeDocument/2006/relationships" r:embed="rId4"/>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DD070-886E-4A0A-8499-A9D6AE37FAFB}">
      <dsp:nvSpPr>
        <dsp:cNvPr id="0" name=""/>
        <dsp:cNvSpPr/>
      </dsp:nvSpPr>
      <dsp:spPr>
        <a:xfrm>
          <a:off x="1572352" y="3666254"/>
          <a:ext cx="3459295" cy="73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0" numCol="1" spcCol="1270" anchor="t" anchorCtr="0">
          <a:noAutofit/>
        </a:bodyPr>
        <a:lstStyle/>
        <a:p>
          <a:pPr marL="0" lvl="0" indent="0" algn="ctr" defTabSz="1466850" latinLnBrk="1">
            <a:lnSpc>
              <a:spcPct val="90000"/>
            </a:lnSpc>
            <a:spcBef>
              <a:spcPct val="0"/>
            </a:spcBef>
            <a:spcAft>
              <a:spcPct val="35000"/>
            </a:spcAft>
            <a:buNone/>
          </a:pPr>
          <a:r>
            <a:rPr lang="en-US" altLang="ko-KR" sz="3300" kern="1200" dirty="0"/>
            <a:t>Notification</a:t>
          </a:r>
          <a:endParaRPr lang="ko-KR" altLang="en-US" sz="3300" kern="1200" dirty="0"/>
        </a:p>
      </dsp:txBody>
      <dsp:txXfrm>
        <a:off x="1572352" y="3666254"/>
        <a:ext cx="3459295" cy="735433"/>
      </dsp:txXfrm>
    </dsp:sp>
  </dsp:spTree>
</dsp:drawing>
</file>

<file path=ppt/diagrams/layout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960F0-0296-4483-A7DD-6993D5F1B49D}" type="datetimeFigureOut">
              <a:rPr lang="ko-KR" altLang="en-US" smtClean="0"/>
              <a:pPr/>
              <a:t>2016-04-03</a:t>
            </a:fld>
            <a:endParaRPr lang="ko-KR" altLang="en-US" dirty="0"/>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1435C-E233-4B14-A0CD-BAD4A5DB9A5D}" type="slidenum">
              <a:rPr lang="ko-KR" altLang="en-US" smtClean="0"/>
              <a:pPr/>
              <a:t>‹#›</a:t>
            </a:fld>
            <a:endParaRPr lang="ko-KR" altLang="en-US" dirty="0"/>
          </a:p>
        </p:txBody>
      </p:sp>
    </p:spTree>
    <p:extLst>
      <p:ext uri="{BB962C8B-B14F-4D97-AF65-F5344CB8AC3E}">
        <p14:creationId xmlns="" xmlns:p14="http://schemas.microsoft.com/office/powerpoint/2010/main" val="30190099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E1435C-E233-4B14-A0CD-BAD4A5DB9A5D}" type="slidenum">
              <a:rPr lang="ko-KR" altLang="en-US" smtClean="0"/>
              <a:pPr/>
              <a:t>3</a:t>
            </a:fld>
            <a:endParaRPr lang="ko-KR" altLang="en-US" dirty="0"/>
          </a:p>
        </p:txBody>
      </p:sp>
    </p:spTree>
    <p:extLst>
      <p:ext uri="{BB962C8B-B14F-4D97-AF65-F5344CB8AC3E}">
        <p14:creationId xmlns="" xmlns:p14="http://schemas.microsoft.com/office/powerpoint/2010/main" val="371851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a:t>
            </a:r>
            <a:r>
              <a:rPr lang="ko-KR" altLang="en-US" dirty="0"/>
              <a:t> </a:t>
            </a:r>
            <a:r>
              <a:rPr lang="en-US" altLang="ko-KR" dirty="0"/>
              <a:t>exists a</a:t>
            </a:r>
            <a:r>
              <a:rPr lang="en-US" altLang="ko-KR" baseline="0" dirty="0"/>
              <a:t> decent application named “IFTTT”. It helps people to link different services and make easy automation process. And such a set of process is called recipe. There’s some interesting recipes exist. For example, you can get an email when the USA president signs a bill to law. You can get an email or notification on your phone when your favorite sports team wins or loses. If it’s going to rain, then send me an email. You can turn on your lights and devices and have them ready for you when you reached home without doing anything. Or the opposite, turn off the lights and devices without moving your hands.</a:t>
            </a:r>
            <a:endParaRPr lang="ko-KR" altLang="en-US" dirty="0"/>
          </a:p>
        </p:txBody>
      </p:sp>
      <p:sp>
        <p:nvSpPr>
          <p:cNvPr id="4" name="슬라이드 번호 개체 틀 3"/>
          <p:cNvSpPr>
            <a:spLocks noGrp="1"/>
          </p:cNvSpPr>
          <p:nvPr>
            <p:ph type="sldNum" sz="quarter" idx="10"/>
          </p:nvPr>
        </p:nvSpPr>
        <p:spPr/>
        <p:txBody>
          <a:bodyPr/>
          <a:lstStyle/>
          <a:p>
            <a:fld id="{3BE1435C-E233-4B14-A0CD-BAD4A5DB9A5D}" type="slidenum">
              <a:rPr lang="ko-KR" altLang="en-US" smtClean="0"/>
              <a:pPr/>
              <a:t>5</a:t>
            </a:fld>
            <a:endParaRPr lang="ko-KR" altLang="en-US" dirty="0"/>
          </a:p>
        </p:txBody>
      </p:sp>
    </p:spTree>
    <p:extLst>
      <p:ext uri="{BB962C8B-B14F-4D97-AF65-F5344CB8AC3E}">
        <p14:creationId xmlns="" xmlns:p14="http://schemas.microsoft.com/office/powerpoint/2010/main" val="219711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These are the services that IFTTT supports. However, there’s one huge problem. It seems very promising and useful, though it only supports major services. In other words, you cannot directly apply this to the I-campus.</a:t>
            </a:r>
            <a:endParaRPr lang="ko-KR" altLang="en-US" dirty="0"/>
          </a:p>
        </p:txBody>
      </p:sp>
      <p:sp>
        <p:nvSpPr>
          <p:cNvPr id="4" name="슬라이드 번호 개체 틀 3"/>
          <p:cNvSpPr>
            <a:spLocks noGrp="1"/>
          </p:cNvSpPr>
          <p:nvPr>
            <p:ph type="sldNum" sz="quarter" idx="10"/>
          </p:nvPr>
        </p:nvSpPr>
        <p:spPr/>
        <p:txBody>
          <a:bodyPr/>
          <a:lstStyle/>
          <a:p>
            <a:fld id="{3BE1435C-E233-4B14-A0CD-BAD4A5DB9A5D}" type="slidenum">
              <a:rPr lang="ko-KR" altLang="en-US" smtClean="0"/>
              <a:pPr/>
              <a:t>6</a:t>
            </a:fld>
            <a:endParaRPr lang="ko-KR" altLang="en-US" dirty="0"/>
          </a:p>
        </p:txBody>
      </p:sp>
    </p:spTree>
    <p:extLst>
      <p:ext uri="{BB962C8B-B14F-4D97-AF65-F5344CB8AC3E}">
        <p14:creationId xmlns="" xmlns:p14="http://schemas.microsoft.com/office/powerpoint/2010/main" val="73432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E1435C-E233-4B14-A0CD-BAD4A5DB9A5D}" type="slidenum">
              <a:rPr lang="ko-KR" altLang="en-US" smtClean="0"/>
              <a:pPr/>
              <a:t>10</a:t>
            </a:fld>
            <a:endParaRPr lang="ko-KR" altLang="en-US" dirty="0"/>
          </a:p>
        </p:txBody>
      </p:sp>
    </p:spTree>
    <p:extLst>
      <p:ext uri="{BB962C8B-B14F-4D97-AF65-F5344CB8AC3E}">
        <p14:creationId xmlns="" xmlns:p14="http://schemas.microsoft.com/office/powerpoint/2010/main" val="337631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407510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221586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101719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360399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316073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185517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82329" y="2505075"/>
            <a:ext cx="4190702"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5014913" y="2505075"/>
            <a:ext cx="4211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8" name="Footer Placeholder 7"/>
          <p:cNvSpPr>
            <a:spLocks noGrp="1"/>
          </p:cNvSpPr>
          <p:nvPr>
            <p:ph type="ftr" sz="quarter" idx="11"/>
          </p:nvPr>
        </p:nvSpPr>
        <p:spPr/>
        <p:txBody>
          <a:bodyPr/>
          <a:lstStyle/>
          <a:p>
            <a:endParaRPr lang="ko-KR" altLang="en-US" dirty="0"/>
          </a:p>
        </p:txBody>
      </p:sp>
      <p:sp>
        <p:nvSpPr>
          <p:cNvPr id="9" name="Slide Number Placeholder 8"/>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1970815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4" name="Footer Placeholder 3"/>
          <p:cNvSpPr>
            <a:spLocks noGrp="1"/>
          </p:cNvSpPr>
          <p:nvPr>
            <p:ph type="ftr" sz="quarter" idx="11"/>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149704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3" name="Footer Placeholder 2"/>
          <p:cNvSpPr>
            <a:spLocks noGrp="1"/>
          </p:cNvSpPr>
          <p:nvPr>
            <p:ph type="ftr" sz="quarter" idx="11"/>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351223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116171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a:t>그림을 추가하려면 아이콘을 클릭하십시오</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224421E0-224F-45CD-9B6E-99E23DA5F314}" type="datetimeFigureOut">
              <a:rPr lang="ko-KR" altLang="en-US" smtClean="0"/>
              <a:pPr/>
              <a:t>2016-04-03</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96325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421E0-224F-45CD-9B6E-99E23DA5F314}" type="datetimeFigureOut">
              <a:rPr lang="ko-KR" altLang="en-US" smtClean="0"/>
              <a:pPr/>
              <a:t>2016-04-03</a:t>
            </a:fld>
            <a:endParaRPr lang="ko-KR" altLang="en-US"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E9FD-6015-4C1B-8AFE-7DFAB50F7B81}" type="slidenum">
              <a:rPr lang="ko-KR" altLang="en-US" smtClean="0"/>
              <a:pPr/>
              <a:t>‹#›</a:t>
            </a:fld>
            <a:endParaRPr lang="ko-KR" altLang="en-US" dirty="0"/>
          </a:p>
        </p:txBody>
      </p:sp>
    </p:spTree>
    <p:extLst>
      <p:ext uri="{BB962C8B-B14F-4D97-AF65-F5344CB8AC3E}">
        <p14:creationId xmlns="" xmlns:p14="http://schemas.microsoft.com/office/powerpoint/2010/main" val="2364913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ampuslife.co.kr/news/articleView.html?idxno=2074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 y="2852936"/>
            <a:ext cx="9905999" cy="552092"/>
          </a:xfrm>
        </p:spPr>
        <p:txBody>
          <a:bodyPr>
            <a:normAutofit/>
          </a:bodyPr>
          <a:lstStyle/>
          <a:p>
            <a:r>
              <a:rPr lang="en-US" altLang="ko-KR" sz="3200" b="1" dirty="0">
                <a:solidFill>
                  <a:schemeClr val="tx1">
                    <a:lumMod val="75000"/>
                    <a:lumOff val="25000"/>
                  </a:schemeClr>
                </a:solidFill>
              </a:rPr>
              <a:t>Software Engineering </a:t>
            </a:r>
            <a:endParaRPr lang="ko-KR" altLang="en-US" sz="3200" b="1" dirty="0">
              <a:solidFill>
                <a:schemeClr val="tx1">
                  <a:lumMod val="75000"/>
                  <a:lumOff val="25000"/>
                </a:schemeClr>
              </a:solidFill>
            </a:endParaRPr>
          </a:p>
        </p:txBody>
      </p:sp>
      <p:sp>
        <p:nvSpPr>
          <p:cNvPr id="3" name="부제목 2"/>
          <p:cNvSpPr>
            <a:spLocks noGrp="1"/>
          </p:cNvSpPr>
          <p:nvPr>
            <p:ph type="subTitle" idx="1"/>
          </p:nvPr>
        </p:nvSpPr>
        <p:spPr>
          <a:xfrm>
            <a:off x="8265368" y="5157191"/>
            <a:ext cx="1008112" cy="1202973"/>
          </a:xfrm>
        </p:spPr>
        <p:txBody>
          <a:bodyPr tIns="0" anchor="ctr">
            <a:normAutofit/>
          </a:bodyPr>
          <a:lstStyle/>
          <a:p>
            <a:pPr algn="r">
              <a:lnSpc>
                <a:spcPct val="100000"/>
              </a:lnSpc>
            </a:pPr>
            <a:r>
              <a:rPr lang="en-US" altLang="ko-KR" sz="1800" dirty="0">
                <a:solidFill>
                  <a:schemeClr val="tx1">
                    <a:lumMod val="75000"/>
                    <a:lumOff val="25000"/>
                  </a:schemeClr>
                </a:solidFill>
              </a:rPr>
              <a:t>10</a:t>
            </a:r>
            <a:r>
              <a:rPr lang="ko-KR" altLang="en-US" sz="1800" dirty="0">
                <a:solidFill>
                  <a:schemeClr val="tx1">
                    <a:lumMod val="75000"/>
                    <a:lumOff val="25000"/>
                  </a:schemeClr>
                </a:solidFill>
              </a:rPr>
              <a:t>조</a:t>
            </a:r>
          </a:p>
        </p:txBody>
      </p:sp>
      <p:sp>
        <p:nvSpPr>
          <p:cNvPr id="5" name="부제목 2"/>
          <p:cNvSpPr txBox="1">
            <a:spLocks/>
          </p:cNvSpPr>
          <p:nvPr/>
        </p:nvSpPr>
        <p:spPr>
          <a:xfrm>
            <a:off x="7479102" y="5366934"/>
            <a:ext cx="2103048" cy="261403"/>
          </a:xfrm>
          <a:prstGeom prst="rect">
            <a:avLst/>
          </a:prstGeom>
        </p:spPr>
        <p:txBody>
          <a:bodyPr vert="horz" lIns="91440" tIns="0" rIns="91440" bIns="45720" rtlCol="0">
            <a:normAutofit fontScale="92500"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ko-KR" altLang="en-US" sz="1800" dirty="0">
              <a:solidFill>
                <a:schemeClr val="tx1">
                  <a:lumMod val="75000"/>
                  <a:lumOff val="25000"/>
                </a:schemeClr>
              </a:solidFill>
            </a:endParaRPr>
          </a:p>
        </p:txBody>
      </p:sp>
      <p:sp>
        <p:nvSpPr>
          <p:cNvPr id="6" name="제목 1"/>
          <p:cNvSpPr txBox="1">
            <a:spLocks/>
          </p:cNvSpPr>
          <p:nvPr/>
        </p:nvSpPr>
        <p:spPr>
          <a:xfrm>
            <a:off x="0" y="3405028"/>
            <a:ext cx="9905999" cy="552092"/>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altLang="ko-KR" sz="2600" dirty="0">
                <a:solidFill>
                  <a:schemeClr val="tx1">
                    <a:lumMod val="75000"/>
                    <a:lumOff val="25000"/>
                  </a:schemeClr>
                </a:solidFill>
              </a:rPr>
              <a:t>Homework Alarm System</a:t>
            </a:r>
            <a:endParaRPr lang="ko-KR" altLang="en-US" sz="2600" dirty="0">
              <a:solidFill>
                <a:schemeClr val="tx1">
                  <a:lumMod val="75000"/>
                  <a:lumOff val="25000"/>
                </a:schemeClr>
              </a:solidFill>
            </a:endParaRPr>
          </a:p>
        </p:txBody>
      </p:sp>
    </p:spTree>
    <p:extLst>
      <p:ext uri="{BB962C8B-B14F-4D97-AF65-F5344CB8AC3E}">
        <p14:creationId xmlns="" xmlns:p14="http://schemas.microsoft.com/office/powerpoint/2010/main" val="412338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a:bodyPr>
          <a:lstStyle/>
          <a:p>
            <a:pPr marL="285750" indent="-285750"/>
            <a:r>
              <a:rPr lang="en-US" altLang="ko-KR" sz="3200" dirty="0">
                <a:solidFill>
                  <a:schemeClr val="tx1">
                    <a:lumMod val="75000"/>
                    <a:lumOff val="25000"/>
                  </a:schemeClr>
                </a:solidFill>
                <a:latin typeface="+mj-ea"/>
              </a:rPr>
              <a:t>Target customer &amp; </a:t>
            </a:r>
            <a:r>
              <a:rPr lang="en-US" altLang="ko-KR" sz="3200" dirty="0">
                <a:latin typeface="+mj-ea"/>
              </a:rPr>
              <a:t>Expectancy effects</a:t>
            </a:r>
            <a:endParaRPr lang="en-US" altLang="ko-KR" sz="3200" dirty="0">
              <a:solidFill>
                <a:schemeClr val="tx1">
                  <a:lumMod val="75000"/>
                  <a:lumOff val="25000"/>
                </a:schemeClr>
              </a:solidFill>
              <a:latin typeface="+mj-ea"/>
            </a:endParaRPr>
          </a:p>
        </p:txBody>
      </p:sp>
      <p:sp>
        <p:nvSpPr>
          <p:cNvPr id="9" name="내용 개체 틀 8"/>
          <p:cNvSpPr>
            <a:spLocks noGrp="1"/>
          </p:cNvSpPr>
          <p:nvPr>
            <p:ph idx="1"/>
          </p:nvPr>
        </p:nvSpPr>
        <p:spPr/>
        <p:txBody>
          <a:bodyPr>
            <a:normAutofit lnSpcReduction="10000"/>
          </a:bodyPr>
          <a:lstStyle/>
          <a:p>
            <a:r>
              <a:rPr lang="en-US" altLang="ko-KR" sz="2000" dirty="0"/>
              <a:t>Target customer:  All of I-campus user</a:t>
            </a:r>
          </a:p>
          <a:p>
            <a:r>
              <a:rPr lang="en-US" altLang="ko-KR" sz="2000" dirty="0"/>
              <a:t>Existing problem:</a:t>
            </a:r>
          </a:p>
          <a:p>
            <a:pPr marL="457200" lvl="1" indent="0" algn="r">
              <a:buNone/>
            </a:pPr>
            <a:endParaRPr lang="en-US" altLang="ko-KR" sz="1200" dirty="0"/>
          </a:p>
          <a:p>
            <a:pPr marL="457200" lvl="1" indent="0" algn="r">
              <a:buNone/>
            </a:pPr>
            <a:endParaRPr lang="en-US" altLang="ko-KR" sz="1200" dirty="0"/>
          </a:p>
          <a:p>
            <a:pPr marL="457200" lvl="1" indent="0" algn="r">
              <a:buNone/>
            </a:pPr>
            <a:endParaRPr lang="en-US" altLang="ko-KR" sz="1200" dirty="0"/>
          </a:p>
          <a:p>
            <a:pPr marL="457200" lvl="1" indent="0" algn="r">
              <a:buNone/>
            </a:pPr>
            <a:endParaRPr lang="en-US" altLang="ko-KR" sz="1200" dirty="0"/>
          </a:p>
          <a:p>
            <a:pPr marL="457200" lvl="1" indent="0" algn="r">
              <a:buNone/>
            </a:pPr>
            <a:endParaRPr lang="en-US" altLang="ko-KR" sz="1200" dirty="0"/>
          </a:p>
          <a:p>
            <a:endParaRPr lang="en-US" altLang="ko-KR" sz="2000" dirty="0"/>
          </a:p>
          <a:p>
            <a:endParaRPr lang="en-US" altLang="ko-KR" sz="2000" dirty="0"/>
          </a:p>
          <a:p>
            <a:endParaRPr lang="en-US" altLang="ko-KR" sz="2000" dirty="0"/>
          </a:p>
          <a:p>
            <a:r>
              <a:rPr lang="en-US" altLang="ko-KR" sz="2000" dirty="0"/>
              <a:t>Expectancy effects</a:t>
            </a:r>
          </a:p>
          <a:p>
            <a:pPr marL="457200" lvl="1" indent="0">
              <a:buNone/>
            </a:pPr>
            <a:r>
              <a:rPr lang="en-US" altLang="ko-KR" sz="1600" dirty="0"/>
              <a:t>Smartphones are common and there are lots of app for e-mail reception</a:t>
            </a:r>
          </a:p>
          <a:p>
            <a:pPr marL="457200" lvl="1" indent="0">
              <a:buNone/>
            </a:pPr>
            <a:r>
              <a:rPr lang="en-US" altLang="ko-KR" sz="1600" dirty="0"/>
              <a:t>User: Time will be hugely reduced from notices to check</a:t>
            </a:r>
          </a:p>
          <a:p>
            <a:pPr marL="457200" lvl="1" indent="0">
              <a:buNone/>
            </a:pPr>
            <a:r>
              <a:rPr lang="en-US" altLang="ko-KR" sz="1600" dirty="0"/>
              <a:t>	 Unnecessary visit to I-campus will decrease</a:t>
            </a:r>
          </a:p>
          <a:p>
            <a:pPr marL="457200" lvl="1" indent="0">
              <a:buNone/>
            </a:pPr>
            <a:r>
              <a:rPr lang="en-US" altLang="ko-KR" sz="1600" dirty="0"/>
              <a:t>Publisher: They can easily notice important information to user</a:t>
            </a:r>
          </a:p>
          <a:p>
            <a:endParaRPr lang="ko-KR" altLang="en-US" sz="2000" dirty="0"/>
          </a:p>
        </p:txBody>
      </p:sp>
      <p:graphicFrame>
        <p:nvGraphicFramePr>
          <p:cNvPr id="5" name="차트 4"/>
          <p:cNvGraphicFramePr/>
          <p:nvPr>
            <p:extLst>
              <p:ext uri="{D42A27DB-BD31-4B8C-83A1-F6EECF244321}">
                <p14:modId xmlns="" xmlns:p14="http://schemas.microsoft.com/office/powerpoint/2010/main" val="2832201536"/>
              </p:ext>
            </p:extLst>
          </p:nvPr>
        </p:nvGraphicFramePr>
        <p:xfrm>
          <a:off x="859061" y="2492896"/>
          <a:ext cx="7488832" cy="11596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차트 9"/>
          <p:cNvGraphicFramePr/>
          <p:nvPr>
            <p:extLst>
              <p:ext uri="{D42A27DB-BD31-4B8C-83A1-F6EECF244321}">
                <p14:modId xmlns="" xmlns:p14="http://schemas.microsoft.com/office/powerpoint/2010/main" val="4233356576"/>
              </p:ext>
            </p:extLst>
          </p:nvPr>
        </p:nvGraphicFramePr>
        <p:xfrm>
          <a:off x="859061" y="3652507"/>
          <a:ext cx="7185814" cy="11446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116950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13" end="1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4" end="1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Graphic spid="5" grpId="0">
        <p:bldAsOne/>
      </p:bldGraphic>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Reference</a:t>
            </a:r>
            <a:endParaRPr lang="ko-KR" altLang="en-US" dirty="0"/>
          </a:p>
        </p:txBody>
      </p:sp>
      <p:sp>
        <p:nvSpPr>
          <p:cNvPr id="3" name="내용 개체 틀 2"/>
          <p:cNvSpPr>
            <a:spLocks noGrp="1"/>
          </p:cNvSpPr>
          <p:nvPr>
            <p:ph idx="1"/>
          </p:nvPr>
        </p:nvSpPr>
        <p:spPr/>
        <p:txBody>
          <a:bodyPr/>
          <a:lstStyle/>
          <a:p>
            <a:r>
              <a:rPr lang="ko-KR" altLang="en-US" sz="2000" dirty="0" smtClean="0"/>
              <a:t>오래되고 답답한 아이캠퍼스</a:t>
            </a:r>
            <a:r>
              <a:rPr lang="en-US" altLang="ko-KR" sz="2000" dirty="0" smtClean="0"/>
              <a:t> - </a:t>
            </a:r>
            <a:r>
              <a:rPr lang="en-US" altLang="ko-KR" sz="2000" dirty="0" smtClean="0">
                <a:hlinkClick r:id="rId2"/>
              </a:rPr>
              <a:t>http</a:t>
            </a:r>
            <a:r>
              <a:rPr lang="en-US" altLang="ko-KR" sz="2000" dirty="0" smtClean="0">
                <a:hlinkClick r:id="rId2"/>
              </a:rPr>
              <a:t>://</a:t>
            </a:r>
            <a:r>
              <a:rPr lang="en-US" altLang="ko-KR" sz="2000" dirty="0" smtClean="0">
                <a:hlinkClick r:id="rId2"/>
              </a:rPr>
              <a:t>www.campuslife.co.kr/news/articleView.html?idxno=20742</a:t>
            </a:r>
            <a:r>
              <a:rPr lang="ko-KR" altLang="en-US" sz="2000" dirty="0" smtClean="0"/>
              <a:t>에서 검색</a:t>
            </a:r>
            <a:endParaRPr lang="en-US" altLang="ko-KR" sz="2000" dirty="0" smtClean="0"/>
          </a:p>
          <a:p>
            <a:r>
              <a:rPr lang="en-US" altLang="ko-KR" sz="2000" dirty="0" smtClean="0"/>
              <a:t>“</a:t>
            </a:r>
            <a:r>
              <a:rPr lang="ko-KR" altLang="en-US" sz="2000" dirty="0" smtClean="0"/>
              <a:t>성균관대학교 </a:t>
            </a:r>
            <a:r>
              <a:rPr lang="ko-KR" altLang="en-US" sz="2000" dirty="0" err="1" smtClean="0"/>
              <a:t>모바일</a:t>
            </a:r>
            <a:r>
              <a:rPr lang="ko-KR" altLang="en-US" sz="2000" dirty="0" smtClean="0"/>
              <a:t> 아이캠퍼스 </a:t>
            </a:r>
            <a:r>
              <a:rPr lang="en-US" altLang="ko-KR" sz="2000" dirty="0" smtClean="0"/>
              <a:t>icon” - </a:t>
            </a:r>
            <a:r>
              <a:rPr lang="ko-KR" altLang="en-US" sz="2000" dirty="0" smtClean="0"/>
              <a:t>성균관대학교 </a:t>
            </a:r>
            <a:r>
              <a:rPr lang="ko-KR" altLang="en-US" sz="2000" dirty="0" err="1" smtClean="0"/>
              <a:t>모바일</a:t>
            </a:r>
            <a:r>
              <a:rPr lang="ko-KR" altLang="en-US" sz="2000" dirty="0" smtClean="0"/>
              <a:t> 아이캠퍼스 </a:t>
            </a:r>
            <a:r>
              <a:rPr lang="en-US" altLang="ko-KR" sz="2000" dirty="0" smtClean="0"/>
              <a:t>3.0 1.0.18 </a:t>
            </a:r>
            <a:r>
              <a:rPr lang="en-US" altLang="ko-KR" sz="2000" dirty="0" err="1" smtClean="0"/>
              <a:t>Apk</a:t>
            </a:r>
            <a:r>
              <a:rPr lang="en-US" altLang="ko-KR" sz="2000" dirty="0" smtClean="0"/>
              <a:t> </a:t>
            </a:r>
            <a:r>
              <a:rPr lang="ko-KR" altLang="en-US" sz="2000" dirty="0" smtClean="0"/>
              <a:t>에서 검색</a:t>
            </a:r>
            <a:endParaRPr lang="en-US" altLang="ko-KR" sz="2000" dirty="0" smtClean="0"/>
          </a:p>
          <a:p>
            <a:r>
              <a:rPr lang="en-US" sz="2000" dirty="0" err="1" smtClean="0"/>
              <a:t>Xiulin</a:t>
            </a:r>
            <a:r>
              <a:rPr lang="en-US" sz="2000" dirty="0" smtClean="0"/>
              <a:t> Sui, </a:t>
            </a:r>
            <a:r>
              <a:rPr lang="en-US" sz="2000" dirty="0" err="1" smtClean="0"/>
              <a:t>Yand</a:t>
            </a:r>
            <a:r>
              <a:rPr lang="en-US" sz="2000" dirty="0" smtClean="0"/>
              <a:t> </a:t>
            </a:r>
            <a:r>
              <a:rPr lang="en-US" sz="2000" dirty="0" err="1" smtClean="0"/>
              <a:t>Teng</a:t>
            </a:r>
            <a:r>
              <a:rPr lang="en-US" sz="2000" dirty="0" smtClean="0"/>
              <a:t>, Yong </a:t>
            </a:r>
            <a:r>
              <a:rPr lang="en-US" sz="2000" dirty="0" err="1" smtClean="0"/>
              <a:t>Qiu</a:t>
            </a:r>
            <a:r>
              <a:rPr lang="en-US" sz="2000" dirty="0" smtClean="0"/>
              <a:t> Chen, </a:t>
            </a:r>
            <a:r>
              <a:rPr lang="en-US" sz="2000" dirty="0" err="1" smtClean="0"/>
              <a:t>XueHui</a:t>
            </a:r>
            <a:r>
              <a:rPr lang="en-US" sz="2000" dirty="0" smtClean="0"/>
              <a:t> Wang. (2014). </a:t>
            </a:r>
            <a:r>
              <a:rPr lang="en-US" sz="2000" dirty="0" smtClean="0"/>
              <a:t>Design of Tool Automatic Identification and Database Management System Based on </a:t>
            </a:r>
            <a:r>
              <a:rPr lang="en-US" sz="2000" dirty="0" smtClean="0"/>
              <a:t>RFID. “4. Design of Database” (page: 136-138)</a:t>
            </a:r>
          </a:p>
          <a:p>
            <a:r>
              <a:rPr lang="en-US" altLang="ko-KR" sz="2000" dirty="0" err="1" smtClean="0"/>
              <a:t>XueLian</a:t>
            </a:r>
            <a:r>
              <a:rPr lang="en-US" altLang="ko-KR" sz="2000" dirty="0" smtClean="0"/>
              <a:t> </a:t>
            </a:r>
            <a:r>
              <a:rPr lang="en-US" altLang="ko-KR" sz="2000" dirty="0" err="1" smtClean="0"/>
              <a:t>Feng</a:t>
            </a:r>
            <a:r>
              <a:rPr lang="en-US" altLang="ko-KR" sz="2000" dirty="0" smtClean="0"/>
              <a:t>, </a:t>
            </a:r>
            <a:r>
              <a:rPr lang="en-US" altLang="ko-KR" sz="2000" dirty="0" err="1" smtClean="0"/>
              <a:t>HaiYan</a:t>
            </a:r>
            <a:r>
              <a:rPr lang="en-US" altLang="ko-KR" sz="2000" dirty="0" smtClean="0"/>
              <a:t> Liu. (2013). </a:t>
            </a:r>
            <a:r>
              <a:rPr lang="en-US" sz="2000" dirty="0" smtClean="0"/>
              <a:t>Design of the Database of Library </a:t>
            </a:r>
            <a:r>
              <a:rPr lang="en-US" sz="2000" dirty="0" smtClean="0"/>
              <a:t>Information. </a:t>
            </a:r>
            <a:r>
              <a:rPr lang="en-US" sz="2000" dirty="0" smtClean="0"/>
              <a:t>“4. Design of Database</a:t>
            </a:r>
            <a:r>
              <a:rPr lang="en-US" sz="2000" smtClean="0"/>
              <a:t>” </a:t>
            </a:r>
            <a:r>
              <a:rPr lang="en-US" sz="2000" smtClean="0"/>
              <a:t>(page: 34-36)</a:t>
            </a:r>
            <a:endParaRPr lang="en-US" altLang="ko-KR" sz="2000" dirty="0" smtClean="0"/>
          </a:p>
          <a:p>
            <a:endParaRPr lang="en-US" altLang="ko-KR" sz="2000" dirty="0" smtClean="0"/>
          </a:p>
          <a:p>
            <a:endParaRPr lang="ko-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p:cNvSpPr>
            <a:spLocks noGrp="1" noChangeArrowheads="1" noChangeShapeType="1" noTextEdit="1"/>
          </p:cNvSpPr>
          <p:nvPr>
            <p:ph idx="1"/>
          </p:nvPr>
        </p:nvSpPr>
        <p:spPr bwMode="gray">
          <a:xfrm>
            <a:off x="1640632" y="2060848"/>
            <a:ext cx="6579840" cy="2304256"/>
          </a:xfrm>
          <a:prstGeom prst="rect">
            <a:avLst/>
          </a:prstGeom>
        </p:spPr>
        <p:txBody>
          <a:bodyPr wrap="none" fromWordArt="1">
            <a:prstTxWarp prst="textDeflate">
              <a:avLst>
                <a:gd name="adj" fmla="val 0"/>
              </a:avLst>
            </a:prstTxWarp>
          </a:bodyPr>
          <a:lstStyle/>
          <a:p>
            <a:pPr algn="ctr"/>
            <a:r>
              <a:rPr lang="en-US" altLang="ko-KR" sz="3600" b="1" kern="10" dirty="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rPr>
              <a:t>Thank You !</a:t>
            </a:r>
            <a:endParaRPr lang="ko-KR" altLang="en-US" sz="3600" b="1" kern="10" dirty="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endParaRPr>
          </a:p>
        </p:txBody>
      </p:sp>
    </p:spTree>
    <p:extLst>
      <p:ext uri="{BB962C8B-B14F-4D97-AF65-F5344CB8AC3E}">
        <p14:creationId xmlns="" xmlns:p14="http://schemas.microsoft.com/office/powerpoint/2010/main" val="69044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4"/>
                                        </p:tgtEl>
                                        <p:attrNameLst>
                                          <p:attrName>r</p:attrName>
                                        </p:attrNameLst>
                                      </p:cBhvr>
                                    </p:animRo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p:cNvSpPr>
            <a:spLocks noGrp="1" noChangeArrowheads="1" noChangeShapeType="1" noTextEdit="1"/>
          </p:cNvSpPr>
          <p:nvPr>
            <p:ph idx="1"/>
          </p:nvPr>
        </p:nvSpPr>
        <p:spPr bwMode="gray">
          <a:xfrm>
            <a:off x="1496616" y="2276872"/>
            <a:ext cx="6579840" cy="2304256"/>
          </a:xfrm>
          <a:prstGeom prst="rect">
            <a:avLst/>
          </a:prstGeom>
        </p:spPr>
        <p:txBody>
          <a:bodyPr wrap="none" fromWordArt="1">
            <a:prstTxWarp prst="textDeflate">
              <a:avLst>
                <a:gd name="adj" fmla="val 0"/>
              </a:avLst>
            </a:prstTxWarp>
          </a:bodyPr>
          <a:lstStyle/>
          <a:p>
            <a:pPr marL="0" indent="0" algn="ctr">
              <a:buNone/>
            </a:pPr>
            <a:r>
              <a:rPr lang="en-US" altLang="ko-KR" sz="3600" b="1" kern="10" dirty="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rPr>
              <a:t>Q and A !</a:t>
            </a:r>
            <a:endParaRPr lang="ko-KR" altLang="en-US" sz="3600" b="1" kern="10" dirty="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endParaRPr>
          </a:p>
        </p:txBody>
      </p:sp>
    </p:spTree>
    <p:extLst>
      <p:ext uri="{BB962C8B-B14F-4D97-AF65-F5344CB8AC3E}">
        <p14:creationId xmlns="" xmlns:p14="http://schemas.microsoft.com/office/powerpoint/2010/main" val="3045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4"/>
                                        </p:tgtEl>
                                        <p:attrNameLst>
                                          <p:attrName>r</p:attrName>
                                        </p:attrNameLst>
                                      </p:cBhvr>
                                    </p:animRo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부제목 2"/>
          <p:cNvSpPr>
            <a:spLocks noGrp="1"/>
          </p:cNvSpPr>
          <p:nvPr>
            <p:ph type="subTitle" idx="1"/>
          </p:nvPr>
        </p:nvSpPr>
        <p:spPr>
          <a:xfrm>
            <a:off x="6564702" y="1236187"/>
            <a:ext cx="3341298" cy="1760765"/>
          </a:xfrm>
        </p:spPr>
        <p:txBody>
          <a:bodyPr tIns="0">
            <a:normAutofit/>
          </a:bodyPr>
          <a:lstStyle/>
          <a:p>
            <a:pPr marL="285750" indent="-285750" algn="l">
              <a:buFontTx/>
              <a:buChar char="-"/>
            </a:pPr>
            <a:r>
              <a:rPr lang="ko-KR" altLang="en-US" sz="1800" dirty="0" smtClean="0">
                <a:solidFill>
                  <a:schemeClr val="tx1">
                    <a:lumMod val="75000"/>
                    <a:lumOff val="25000"/>
                  </a:schemeClr>
                </a:solidFill>
                <a:latin typeface="+mn-ea"/>
              </a:rPr>
              <a:t>제안 배경 및 필요성</a:t>
            </a:r>
            <a:endParaRPr lang="en-US" altLang="ko-KR" sz="1800" dirty="0" smtClean="0">
              <a:solidFill>
                <a:schemeClr val="tx1">
                  <a:lumMod val="75000"/>
                  <a:lumOff val="25000"/>
                </a:schemeClr>
              </a:solidFill>
              <a:latin typeface="+mn-ea"/>
            </a:endParaRPr>
          </a:p>
          <a:p>
            <a:pPr marL="285750" indent="-285750" algn="l">
              <a:buFontTx/>
              <a:buChar char="-"/>
            </a:pPr>
            <a:r>
              <a:rPr lang="ko-KR" altLang="en-US" sz="1800" dirty="0" smtClean="0">
                <a:solidFill>
                  <a:schemeClr val="tx1">
                    <a:lumMod val="75000"/>
                    <a:lumOff val="25000"/>
                  </a:schemeClr>
                </a:solidFill>
                <a:latin typeface="+mn-ea"/>
              </a:rPr>
              <a:t>관련 연구 및 현황</a:t>
            </a:r>
            <a:endParaRPr lang="en-US" altLang="ko-KR" sz="1800" dirty="0" smtClean="0">
              <a:solidFill>
                <a:schemeClr val="tx1">
                  <a:lumMod val="75000"/>
                  <a:lumOff val="25000"/>
                </a:schemeClr>
              </a:solidFill>
              <a:latin typeface="+mn-ea"/>
            </a:endParaRPr>
          </a:p>
          <a:p>
            <a:pPr marL="285750" indent="-285750" algn="l">
              <a:buFontTx/>
              <a:buChar char="-"/>
            </a:pPr>
            <a:r>
              <a:rPr lang="ko-KR" altLang="en-US" sz="1800" dirty="0" smtClean="0">
                <a:solidFill>
                  <a:schemeClr val="tx1">
                    <a:lumMod val="75000"/>
                    <a:lumOff val="25000"/>
                  </a:schemeClr>
                </a:solidFill>
                <a:latin typeface="+mn-ea"/>
              </a:rPr>
              <a:t>프로젝트 </a:t>
            </a:r>
            <a:r>
              <a:rPr lang="ko-KR" altLang="en-US" sz="1800" dirty="0">
                <a:solidFill>
                  <a:schemeClr val="tx1">
                    <a:lumMod val="75000"/>
                    <a:lumOff val="25000"/>
                  </a:schemeClr>
                </a:solidFill>
                <a:latin typeface="+mn-ea"/>
              </a:rPr>
              <a:t>개요</a:t>
            </a:r>
            <a:r>
              <a:rPr lang="en-US" altLang="ko-KR" sz="1800" dirty="0">
                <a:solidFill>
                  <a:schemeClr val="tx1">
                    <a:lumMod val="75000"/>
                    <a:lumOff val="25000"/>
                  </a:schemeClr>
                </a:solidFill>
                <a:latin typeface="+mn-ea"/>
              </a:rPr>
              <a:t>(</a:t>
            </a:r>
            <a:r>
              <a:rPr lang="ko-KR" altLang="en-US" sz="1800" dirty="0">
                <a:solidFill>
                  <a:schemeClr val="tx1">
                    <a:lumMod val="75000"/>
                    <a:lumOff val="25000"/>
                  </a:schemeClr>
                </a:solidFill>
                <a:latin typeface="+mn-ea"/>
              </a:rPr>
              <a:t>아이디어</a:t>
            </a:r>
            <a:r>
              <a:rPr lang="en-US" altLang="ko-KR" sz="1800" dirty="0" smtClean="0">
                <a:solidFill>
                  <a:schemeClr val="tx1">
                    <a:lumMod val="75000"/>
                    <a:lumOff val="25000"/>
                  </a:schemeClr>
                </a:solidFill>
                <a:latin typeface="+mn-ea"/>
              </a:rPr>
              <a:t>)</a:t>
            </a:r>
          </a:p>
          <a:p>
            <a:pPr marL="285750" indent="-285750" algn="l">
              <a:buFontTx/>
              <a:buChar char="-"/>
            </a:pPr>
            <a:r>
              <a:rPr lang="ko-KR" altLang="en-US" sz="1800" dirty="0" smtClean="0">
                <a:solidFill>
                  <a:schemeClr val="tx1">
                    <a:lumMod val="75000"/>
                    <a:lumOff val="25000"/>
                  </a:schemeClr>
                </a:solidFill>
                <a:latin typeface="+mn-ea"/>
              </a:rPr>
              <a:t>목표 고객 및 기대 효과</a:t>
            </a:r>
            <a:endParaRPr lang="en-US" altLang="ko-KR" sz="1800" dirty="0">
              <a:solidFill>
                <a:schemeClr val="tx1">
                  <a:lumMod val="75000"/>
                  <a:lumOff val="25000"/>
                </a:schemeClr>
              </a:solidFill>
              <a:latin typeface="+mn-ea"/>
            </a:endParaRPr>
          </a:p>
        </p:txBody>
      </p:sp>
      <p:sp>
        <p:nvSpPr>
          <p:cNvPr id="7" name="부제목 2"/>
          <p:cNvSpPr txBox="1">
            <a:spLocks/>
          </p:cNvSpPr>
          <p:nvPr/>
        </p:nvSpPr>
        <p:spPr>
          <a:xfrm>
            <a:off x="6564702" y="682791"/>
            <a:ext cx="2103048" cy="261403"/>
          </a:xfrm>
          <a:prstGeom prst="rect">
            <a:avLst/>
          </a:prstGeom>
        </p:spPr>
        <p:txBody>
          <a:bodyPr vert="horz" lIns="91440" tIns="0" rIns="91440" bIns="45720" rtlCol="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2800" dirty="0">
                <a:solidFill>
                  <a:schemeClr val="tx1">
                    <a:lumMod val="75000"/>
                    <a:lumOff val="25000"/>
                  </a:schemeClr>
                </a:solidFill>
              </a:rPr>
              <a:t>Contents</a:t>
            </a:r>
            <a:endParaRPr lang="ko-KR" altLang="en-US" sz="2800" dirty="0">
              <a:solidFill>
                <a:schemeClr val="tx1">
                  <a:lumMod val="75000"/>
                  <a:lumOff val="25000"/>
                </a:schemeClr>
              </a:solidFill>
            </a:endParaRPr>
          </a:p>
        </p:txBody>
      </p:sp>
      <p:sp>
        <p:nvSpPr>
          <p:cNvPr id="4" name="부제목 2"/>
          <p:cNvSpPr txBox="1">
            <a:spLocks/>
          </p:cNvSpPr>
          <p:nvPr/>
        </p:nvSpPr>
        <p:spPr>
          <a:xfrm>
            <a:off x="6564702" y="4581128"/>
            <a:ext cx="3341298" cy="1760765"/>
          </a:xfrm>
          <a:prstGeom prst="rect">
            <a:avLst/>
          </a:prstGeom>
        </p:spPr>
        <p:txBody>
          <a:bodyPr vert="horz" lIns="91440" tIns="0" rIns="91440" bIns="45720" rtlCol="0">
            <a:normAutofit fontScale="92500"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altLang="ko-KR" sz="1800" dirty="0">
                <a:solidFill>
                  <a:schemeClr val="tx1">
                    <a:lumMod val="75000"/>
                    <a:lumOff val="25000"/>
                  </a:schemeClr>
                </a:solidFill>
                <a:latin typeface="+mn-ea"/>
              </a:rPr>
              <a:t>Suggestion and </a:t>
            </a:r>
            <a:r>
              <a:rPr lang="en-US" altLang="ko-KR" sz="1800" dirty="0" smtClean="0">
                <a:solidFill>
                  <a:schemeClr val="tx1">
                    <a:lumMod val="75000"/>
                    <a:lumOff val="25000"/>
                  </a:schemeClr>
                </a:solidFill>
                <a:latin typeface="+mn-ea"/>
              </a:rPr>
              <a:t>needs</a:t>
            </a:r>
          </a:p>
          <a:p>
            <a:pPr marL="285750" indent="-285750" algn="l">
              <a:buFontTx/>
              <a:buChar char="-"/>
            </a:pPr>
            <a:r>
              <a:rPr lang="en-US" altLang="ko-KR" sz="1800" dirty="0" smtClean="0">
                <a:solidFill>
                  <a:schemeClr val="tx1">
                    <a:lumMod val="75000"/>
                    <a:lumOff val="25000"/>
                  </a:schemeClr>
                </a:solidFill>
                <a:latin typeface="+mn-ea"/>
              </a:rPr>
              <a:t>Related experiments and commercialized system example </a:t>
            </a:r>
            <a:endParaRPr lang="en-US" altLang="ko-KR" sz="1800" dirty="0">
              <a:solidFill>
                <a:schemeClr val="tx1">
                  <a:lumMod val="75000"/>
                  <a:lumOff val="25000"/>
                </a:schemeClr>
              </a:solidFill>
              <a:latin typeface="+mn-ea"/>
            </a:endParaRPr>
          </a:p>
          <a:p>
            <a:pPr marL="285750" indent="-285750" algn="l">
              <a:buFontTx/>
              <a:buChar char="-"/>
            </a:pPr>
            <a:r>
              <a:rPr lang="en-US" altLang="ko-KR" sz="1800" dirty="0">
                <a:solidFill>
                  <a:schemeClr val="tx1">
                    <a:lumMod val="75000"/>
                    <a:lumOff val="25000"/>
                  </a:schemeClr>
                </a:solidFill>
                <a:latin typeface="+mn-ea"/>
              </a:rPr>
              <a:t>Instruction to project(Idea)</a:t>
            </a:r>
          </a:p>
          <a:p>
            <a:pPr marL="285750" indent="-285750" algn="l">
              <a:buFontTx/>
              <a:buChar char="-"/>
            </a:pPr>
            <a:r>
              <a:rPr lang="en-US" altLang="ko-KR" sz="1800" dirty="0" smtClean="0">
                <a:solidFill>
                  <a:schemeClr val="tx1">
                    <a:lumMod val="75000"/>
                    <a:lumOff val="25000"/>
                  </a:schemeClr>
                </a:solidFill>
                <a:latin typeface="+mn-ea"/>
              </a:rPr>
              <a:t>Target </a:t>
            </a:r>
            <a:r>
              <a:rPr lang="en-US" altLang="ko-KR" sz="1800" dirty="0">
                <a:solidFill>
                  <a:schemeClr val="tx1">
                    <a:lumMod val="75000"/>
                    <a:lumOff val="25000"/>
                  </a:schemeClr>
                </a:solidFill>
                <a:latin typeface="+mn-ea"/>
              </a:rPr>
              <a:t>and expected effect</a:t>
            </a:r>
          </a:p>
        </p:txBody>
      </p:sp>
    </p:spTree>
    <p:extLst>
      <p:ext uri="{BB962C8B-B14F-4D97-AF65-F5344CB8AC3E}">
        <p14:creationId xmlns="" xmlns:p14="http://schemas.microsoft.com/office/powerpoint/2010/main" val="253668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 name="다이어그램 1"/>
          <p:cNvGraphicFramePr/>
          <p:nvPr>
            <p:extLst>
              <p:ext uri="{D42A27DB-BD31-4B8C-83A1-F6EECF244321}">
                <p14:modId xmlns="" xmlns:p14="http://schemas.microsoft.com/office/powerpoint/2010/main" val="1702241028"/>
              </p:ext>
            </p:extLst>
          </p:nvPr>
        </p:nvGraphicFramePr>
        <p:xfrm>
          <a:off x="1651000" y="1690690"/>
          <a:ext cx="6604000" cy="4402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그림 4"/>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944888" y="4077072"/>
            <a:ext cx="2016224" cy="1512168"/>
          </a:xfrm>
          <a:prstGeom prst="rect">
            <a:avLst/>
          </a:prstGeom>
        </p:spPr>
      </p:pic>
    </p:spTree>
    <p:extLst>
      <p:ext uri="{BB962C8B-B14F-4D97-AF65-F5344CB8AC3E}">
        <p14:creationId xmlns="" xmlns:p14="http://schemas.microsoft.com/office/powerpoint/2010/main" val="65256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System objective</a:t>
            </a:r>
            <a:endParaRPr lang="ko-KR" altLang="en-US" dirty="0"/>
          </a:p>
        </p:txBody>
      </p:sp>
      <p:sp>
        <p:nvSpPr>
          <p:cNvPr id="3" name="내용 개체 틀 2"/>
          <p:cNvSpPr>
            <a:spLocks noGrp="1"/>
          </p:cNvSpPr>
          <p:nvPr>
            <p:ph idx="1"/>
          </p:nvPr>
        </p:nvSpPr>
        <p:spPr/>
        <p:txBody>
          <a:bodyPr/>
          <a:lstStyle/>
          <a:p>
            <a:r>
              <a:rPr lang="en-US" altLang="ko-KR" dirty="0" smtClean="0"/>
              <a:t>Easy Check : Students can easily know there is any notice or assignment by just getting message.</a:t>
            </a:r>
          </a:p>
          <a:p>
            <a:endParaRPr lang="en-US" altLang="ko-KR" dirty="0" smtClean="0"/>
          </a:p>
          <a:p>
            <a:r>
              <a:rPr lang="en-US" altLang="ko-KR" dirty="0" smtClean="0"/>
              <a:t>Usability : Students don’t have to check </a:t>
            </a:r>
            <a:r>
              <a:rPr lang="en-US" altLang="ko-KR" dirty="0" err="1" smtClean="0"/>
              <a:t>i</a:t>
            </a:r>
            <a:r>
              <a:rPr lang="en-US" altLang="ko-KR" dirty="0" smtClean="0"/>
              <a:t>-campus. We can check only when message arrives.</a:t>
            </a:r>
          </a:p>
          <a:p>
            <a:endParaRPr lang="en-US" altLang="ko-KR" dirty="0" smtClean="0"/>
          </a:p>
          <a:p>
            <a:r>
              <a:rPr lang="en-US" altLang="ko-KR" dirty="0" smtClean="0"/>
              <a:t>Comfort : Students don’t have to worry about notice which they didn’t recognized.</a:t>
            </a: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내용 개체 틀 2"/>
          <p:cNvPicPr>
            <a:picLocks noGrp="1" noChangeAspect="1"/>
          </p:cNvPicPr>
          <p:nvPr>
            <p:ph idx="1"/>
          </p:nvPr>
        </p:nvPicPr>
        <p:blipFill rotWithShape="1">
          <a:blip r:embed="rId4">
            <a:extLst>
              <a:ext uri="{28A0092B-C50C-407E-A947-70E740481C1C}">
                <a14:useLocalDpi xmlns="" xmlns:a14="http://schemas.microsoft.com/office/drawing/2010/main" val="0"/>
              </a:ext>
            </a:extLst>
          </a:blip>
          <a:srcRect r="34659"/>
          <a:stretch/>
        </p:blipFill>
        <p:spPr>
          <a:xfrm>
            <a:off x="5673080" y="1268760"/>
            <a:ext cx="3373779" cy="4351338"/>
          </a:xfrm>
        </p:spPr>
      </p:pic>
      <p:pic>
        <p:nvPicPr>
          <p:cNvPr id="4" name="그림 3"/>
          <p:cNvPicPr>
            <a:picLocks noChangeAspect="1"/>
          </p:cNvPicPr>
          <p:nvPr/>
        </p:nvPicPr>
        <p:blipFill rotWithShape="1">
          <a:blip r:embed="rId5" cstate="print">
            <a:extLst>
              <a:ext uri="{28A0092B-C50C-407E-A947-70E740481C1C}">
                <a14:useLocalDpi xmlns="" xmlns:a14="http://schemas.microsoft.com/office/drawing/2010/main" val="0"/>
              </a:ext>
            </a:extLst>
          </a:blip>
          <a:srcRect l="7344" t="22030" r="6006" b="22896"/>
          <a:stretch/>
        </p:blipFill>
        <p:spPr>
          <a:xfrm>
            <a:off x="1064568" y="2720488"/>
            <a:ext cx="3417000" cy="1447882"/>
          </a:xfrm>
          <a:prstGeom prst="rect">
            <a:avLst/>
          </a:prstGeom>
        </p:spPr>
      </p:pic>
    </p:spTree>
    <p:extLst>
      <p:ext uri="{BB962C8B-B14F-4D97-AF65-F5344CB8AC3E}">
        <p14:creationId xmlns="" xmlns:p14="http://schemas.microsoft.com/office/powerpoint/2010/main" val="198981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0" y="1628800"/>
            <a:ext cx="9906000" cy="3396922"/>
          </a:xfrm>
        </p:spPr>
      </p:pic>
    </p:spTree>
    <p:extLst>
      <p:ext uri="{BB962C8B-B14F-4D97-AF65-F5344CB8AC3E}">
        <p14:creationId xmlns="" xmlns:p14="http://schemas.microsoft.com/office/powerpoint/2010/main" val="293381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Existing program and difference</a:t>
            </a:r>
            <a:endParaRPr lang="ko-KR" altLang="en-US" dirty="0"/>
          </a:p>
        </p:txBody>
      </p:sp>
      <p:sp>
        <p:nvSpPr>
          <p:cNvPr id="3" name="내용 개체 틀 2"/>
          <p:cNvSpPr>
            <a:spLocks noGrp="1"/>
          </p:cNvSpPr>
          <p:nvPr>
            <p:ph idx="1"/>
          </p:nvPr>
        </p:nvSpPr>
        <p:spPr/>
        <p:txBody>
          <a:bodyPr/>
          <a:lstStyle/>
          <a:p>
            <a:r>
              <a:rPr lang="en-US" altLang="ko-KR" dirty="0" smtClean="0"/>
              <a:t>Google IFTTT : IF something arise THEN we can do or get something </a:t>
            </a:r>
          </a:p>
          <a:p>
            <a:pPr>
              <a:buNone/>
            </a:pPr>
            <a:r>
              <a:rPr lang="en-US" altLang="ko-KR" dirty="0" smtClean="0"/>
              <a:t>       example) IF “Whether text alarm” comes THEN give me “Message”.</a:t>
            </a:r>
          </a:p>
          <a:p>
            <a:pPr>
              <a:buNone/>
            </a:pPr>
            <a:endParaRPr lang="en-US" altLang="ko-KR" dirty="0" smtClean="0"/>
          </a:p>
          <a:p>
            <a:r>
              <a:rPr lang="en-US" altLang="ko-KR" dirty="0" smtClean="0"/>
              <a:t>Difference : Google IFTTT does not have any connections between </a:t>
            </a:r>
            <a:r>
              <a:rPr lang="en-US" altLang="ko-KR" dirty="0" err="1" smtClean="0"/>
              <a:t>i</a:t>
            </a:r>
            <a:r>
              <a:rPr lang="en-US" altLang="ko-KR" dirty="0" smtClean="0"/>
              <a:t>-campus. </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제목 7"/>
          <p:cNvSpPr>
            <a:spLocks noGrp="1"/>
          </p:cNvSpPr>
          <p:nvPr>
            <p:ph type="title"/>
          </p:nvPr>
        </p:nvSpPr>
        <p:spPr/>
        <p:txBody>
          <a:bodyPr>
            <a:normAutofit/>
          </a:bodyPr>
          <a:lstStyle/>
          <a:p>
            <a:r>
              <a:rPr lang="en-US" altLang="ko-KR" sz="3200" dirty="0">
                <a:solidFill>
                  <a:schemeClr val="tx1">
                    <a:lumMod val="75000"/>
                    <a:lumOff val="25000"/>
                  </a:schemeClr>
                </a:solidFill>
                <a:latin typeface="+mn-ea"/>
              </a:rPr>
              <a:t>Introduction of project</a:t>
            </a:r>
            <a:endParaRPr lang="ko-KR" altLang="en-US" sz="3200" dirty="0">
              <a:latin typeface="+mj-ea"/>
            </a:endParaRPr>
          </a:p>
        </p:txBody>
      </p:sp>
      <p:sp>
        <p:nvSpPr>
          <p:cNvPr id="5" name="모서리가 둥근 직사각형 4"/>
          <p:cNvSpPr/>
          <p:nvPr/>
        </p:nvSpPr>
        <p:spPr>
          <a:xfrm>
            <a:off x="889000" y="1968500"/>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Professor</a:t>
            </a:r>
            <a:endParaRPr lang="ko-KR" altLang="en-US" dirty="0">
              <a:solidFill>
                <a:schemeClr val="tx1"/>
              </a:solidFill>
            </a:endParaRPr>
          </a:p>
        </p:txBody>
      </p:sp>
      <p:sp>
        <p:nvSpPr>
          <p:cNvPr id="6" name="모서리가 둥근 직사각형 5"/>
          <p:cNvSpPr/>
          <p:nvPr/>
        </p:nvSpPr>
        <p:spPr>
          <a:xfrm>
            <a:off x="914400" y="5308600"/>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Students</a:t>
            </a:r>
            <a:endParaRPr lang="ko-KR" altLang="en-US" dirty="0">
              <a:solidFill>
                <a:schemeClr val="tx1"/>
              </a:solidFill>
            </a:endParaRPr>
          </a:p>
        </p:txBody>
      </p:sp>
      <p:sp>
        <p:nvSpPr>
          <p:cNvPr id="7" name="타원 6"/>
          <p:cNvSpPr/>
          <p:nvPr/>
        </p:nvSpPr>
        <p:spPr>
          <a:xfrm>
            <a:off x="431800" y="3467100"/>
            <a:ext cx="2895600" cy="1181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I-Campus</a:t>
            </a:r>
            <a:endParaRPr lang="ko-KR" altLang="en-US" sz="2400" dirty="0">
              <a:solidFill>
                <a:schemeClr val="tx1"/>
              </a:solidFill>
            </a:endParaRPr>
          </a:p>
        </p:txBody>
      </p:sp>
      <p:sp>
        <p:nvSpPr>
          <p:cNvPr id="10" name="모서리가 둥근 직사각형 9"/>
          <p:cNvSpPr/>
          <p:nvPr/>
        </p:nvSpPr>
        <p:spPr>
          <a:xfrm>
            <a:off x="6324600" y="1117600"/>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Professor</a:t>
            </a:r>
            <a:endParaRPr lang="ko-KR" altLang="en-US" sz="2400" dirty="0"/>
          </a:p>
        </p:txBody>
      </p:sp>
      <p:sp>
        <p:nvSpPr>
          <p:cNvPr id="11" name="모서리가 둥근 직사각형 10"/>
          <p:cNvSpPr/>
          <p:nvPr/>
        </p:nvSpPr>
        <p:spPr>
          <a:xfrm>
            <a:off x="6337300" y="5646308"/>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Students</a:t>
            </a:r>
            <a:endParaRPr lang="ko-KR" altLang="en-US" sz="2400" dirty="0"/>
          </a:p>
        </p:txBody>
      </p:sp>
      <p:sp>
        <p:nvSpPr>
          <p:cNvPr id="12" name="타원 11"/>
          <p:cNvSpPr/>
          <p:nvPr/>
        </p:nvSpPr>
        <p:spPr>
          <a:xfrm>
            <a:off x="5854700" y="2476500"/>
            <a:ext cx="2895600" cy="1181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I-Campus</a:t>
            </a:r>
            <a:endParaRPr lang="ko-KR" altLang="en-US" sz="2400" dirty="0">
              <a:solidFill>
                <a:schemeClr val="tx1"/>
              </a:solidFill>
            </a:endParaRPr>
          </a:p>
        </p:txBody>
      </p:sp>
      <p:sp>
        <p:nvSpPr>
          <p:cNvPr id="13" name="폭발 2 12"/>
          <p:cNvSpPr/>
          <p:nvPr/>
        </p:nvSpPr>
        <p:spPr>
          <a:xfrm>
            <a:off x="5384800" y="3962175"/>
            <a:ext cx="3860800" cy="132080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FF0000"/>
                </a:solidFill>
              </a:rPr>
              <a:t>ALARM SERVICE</a:t>
            </a:r>
            <a:endParaRPr lang="ko-KR" altLang="en-US" sz="2400" dirty="0">
              <a:solidFill>
                <a:srgbClr val="FF0000"/>
              </a:solidFill>
            </a:endParaRPr>
          </a:p>
        </p:txBody>
      </p:sp>
      <p:sp>
        <p:nvSpPr>
          <p:cNvPr id="14" name="아래쪽 화살표 13"/>
          <p:cNvSpPr/>
          <p:nvPr/>
        </p:nvSpPr>
        <p:spPr>
          <a:xfrm>
            <a:off x="1651000" y="2870200"/>
            <a:ext cx="444500" cy="5080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아래쪽 화살표 15"/>
          <p:cNvSpPr/>
          <p:nvPr/>
        </p:nvSpPr>
        <p:spPr>
          <a:xfrm>
            <a:off x="7099300" y="2006600"/>
            <a:ext cx="431800" cy="4191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아래쪽 화살표 16"/>
          <p:cNvSpPr/>
          <p:nvPr/>
        </p:nvSpPr>
        <p:spPr>
          <a:xfrm>
            <a:off x="7100464" y="5155750"/>
            <a:ext cx="431800" cy="4318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아래쪽 화살표 17"/>
          <p:cNvSpPr/>
          <p:nvPr/>
        </p:nvSpPr>
        <p:spPr>
          <a:xfrm>
            <a:off x="7099300" y="3683000"/>
            <a:ext cx="431800" cy="4318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위쪽 화살표 18"/>
          <p:cNvSpPr/>
          <p:nvPr/>
        </p:nvSpPr>
        <p:spPr>
          <a:xfrm>
            <a:off x="1651000" y="4699000"/>
            <a:ext cx="482600" cy="533400"/>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C:\Users\Administrator\Desktop\캡처.JPG"/>
          <p:cNvPicPr>
            <a:picLocks noChangeAspect="1" noChangeArrowheads="1"/>
          </p:cNvPicPr>
          <p:nvPr/>
        </p:nvPicPr>
        <p:blipFill>
          <a:blip r:embed="rId3"/>
          <a:srcRect/>
          <a:stretch>
            <a:fillRect/>
          </a:stretch>
        </p:blipFill>
        <p:spPr bwMode="auto">
          <a:xfrm>
            <a:off x="8369754" y="1022351"/>
            <a:ext cx="1057275" cy="1123950"/>
          </a:xfrm>
          <a:prstGeom prst="rect">
            <a:avLst/>
          </a:prstGeom>
          <a:noFill/>
        </p:spPr>
      </p:pic>
      <p:pic>
        <p:nvPicPr>
          <p:cNvPr id="1027" name="Picture 3" descr="C:\Users\Administrator\Desktop\캡처2.JPG"/>
          <p:cNvPicPr>
            <a:picLocks noChangeAspect="1" noChangeArrowheads="1"/>
          </p:cNvPicPr>
          <p:nvPr/>
        </p:nvPicPr>
        <p:blipFill>
          <a:blip r:embed="rId4"/>
          <a:srcRect/>
          <a:stretch>
            <a:fillRect/>
          </a:stretch>
        </p:blipFill>
        <p:spPr bwMode="auto">
          <a:xfrm>
            <a:off x="2972934" y="5105400"/>
            <a:ext cx="1009650" cy="1152525"/>
          </a:xfrm>
          <a:prstGeom prst="rect">
            <a:avLst/>
          </a:prstGeom>
          <a:noFill/>
        </p:spPr>
      </p:pic>
      <p:pic>
        <p:nvPicPr>
          <p:cNvPr id="21" name="Picture 3" descr="C:\Users\Administrator\Desktop\캡처2.JPG"/>
          <p:cNvPicPr>
            <a:picLocks noChangeAspect="1" noChangeArrowheads="1"/>
          </p:cNvPicPr>
          <p:nvPr/>
        </p:nvPicPr>
        <p:blipFill>
          <a:blip r:embed="rId4"/>
          <a:srcRect/>
          <a:stretch>
            <a:fillRect/>
          </a:stretch>
        </p:blipFill>
        <p:spPr bwMode="auto">
          <a:xfrm>
            <a:off x="8369754" y="5556549"/>
            <a:ext cx="1009650" cy="1152525"/>
          </a:xfrm>
          <a:prstGeom prst="rect">
            <a:avLst/>
          </a:prstGeom>
          <a:noFill/>
        </p:spPr>
      </p:pic>
      <p:pic>
        <p:nvPicPr>
          <p:cNvPr id="22" name="Picture 2" descr="C:\Users\Administrator\Desktop\캡처.JPG"/>
          <p:cNvPicPr>
            <a:picLocks noChangeAspect="1" noChangeArrowheads="1"/>
          </p:cNvPicPr>
          <p:nvPr/>
        </p:nvPicPr>
        <p:blipFill>
          <a:blip r:embed="rId3"/>
          <a:srcRect/>
          <a:stretch>
            <a:fillRect/>
          </a:stretch>
        </p:blipFill>
        <p:spPr bwMode="auto">
          <a:xfrm>
            <a:off x="2948668" y="1806122"/>
            <a:ext cx="1057275" cy="1123950"/>
          </a:xfrm>
          <a:prstGeom prst="rect">
            <a:avLst/>
          </a:prstGeom>
          <a:noFill/>
        </p:spPr>
      </p:pic>
      <p:pic>
        <p:nvPicPr>
          <p:cNvPr id="23" name="Picture 2" descr="C:\Users\Administrator\Desktop\캡처.JPG"/>
          <p:cNvPicPr>
            <a:picLocks noChangeAspect="1" noChangeArrowheads="1"/>
          </p:cNvPicPr>
          <p:nvPr/>
        </p:nvPicPr>
        <p:blipFill>
          <a:blip r:embed="rId5"/>
          <a:srcRect/>
          <a:stretch>
            <a:fillRect/>
          </a:stretch>
        </p:blipFill>
        <p:spPr bwMode="auto">
          <a:xfrm>
            <a:off x="9167842" y="5357826"/>
            <a:ext cx="364435" cy="838201"/>
          </a:xfrm>
          <a:prstGeom prst="rect">
            <a:avLst/>
          </a:prstGeom>
          <a:noFill/>
        </p:spPr>
      </p:pic>
    </p:spTree>
    <p:extLst>
      <p:ext uri="{BB962C8B-B14F-4D97-AF65-F5344CB8AC3E}">
        <p14:creationId xmlns="" xmlns:p14="http://schemas.microsoft.com/office/powerpoint/2010/main" val="9380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1027"/>
                                        </p:tgtEl>
                                        <p:attrNameLst>
                                          <p:attrName>style.visibility</p:attrName>
                                        </p:attrNameLst>
                                      </p:cBhvr>
                                      <p:to>
                                        <p:strVal val="visible"/>
                                      </p:to>
                                    </p:set>
                                    <p:anim calcmode="lin" valueType="num">
                                      <p:cBhvr additive="base">
                                        <p:cTn id="23" dur="500" fill="hold"/>
                                        <p:tgtEl>
                                          <p:spTgt spid="1027"/>
                                        </p:tgtEl>
                                        <p:attrNameLst>
                                          <p:attrName>ppt_x</p:attrName>
                                        </p:attrNameLst>
                                      </p:cBhvr>
                                      <p:tavLst>
                                        <p:tav tm="0">
                                          <p:val>
                                            <p:strVal val="0-#ppt_w/2"/>
                                          </p:val>
                                        </p:tav>
                                        <p:tav tm="100000">
                                          <p:val>
                                            <p:strVal val="#ppt_x"/>
                                          </p:val>
                                        </p:tav>
                                      </p:tavLst>
                                    </p:anim>
                                    <p:anim calcmode="lin" valueType="num">
                                      <p:cBhvr additive="base">
                                        <p:cTn id="24" dur="500" fill="hold"/>
                                        <p:tgtEl>
                                          <p:spTgt spid="1027"/>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par>
                                <p:cTn id="43" presetID="2" presetClass="entr" presetSubtype="3"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0-#ppt_h/2"/>
                                          </p:val>
                                        </p:tav>
                                        <p:tav tm="100000">
                                          <p:val>
                                            <p:strVal val="#ppt_y"/>
                                          </p:val>
                                        </p:tav>
                                      </p:tavLst>
                                    </p:anim>
                                  </p:childTnLst>
                                </p:cTn>
                              </p:par>
                              <p:par>
                                <p:cTn id="47" presetID="2" presetClass="entr" presetSubtype="3"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1+#ppt_w/2"/>
                                          </p:val>
                                        </p:tav>
                                        <p:tav tm="100000">
                                          <p:val>
                                            <p:strVal val="#ppt_x"/>
                                          </p:val>
                                        </p:tav>
                                      </p:tavLst>
                                    </p:anim>
                                    <p:anim calcmode="lin" valueType="num">
                                      <p:cBhvr additive="base">
                                        <p:cTn id="50" dur="500" fill="hold"/>
                                        <p:tgtEl>
                                          <p:spTgt spid="13"/>
                                        </p:tgtEl>
                                        <p:attrNameLst>
                                          <p:attrName>ppt_y</p:attrName>
                                        </p:attrNameLst>
                                      </p:cBhvr>
                                      <p:tavLst>
                                        <p:tav tm="0">
                                          <p:val>
                                            <p:strVal val="0-#ppt_h/2"/>
                                          </p:val>
                                        </p:tav>
                                        <p:tav tm="100000">
                                          <p:val>
                                            <p:strVal val="#ppt_y"/>
                                          </p:val>
                                        </p:tav>
                                      </p:tavLst>
                                    </p:anim>
                                  </p:childTnLst>
                                </p:cTn>
                              </p:par>
                              <p:par>
                                <p:cTn id="51" presetID="2" presetClass="entr" presetSubtype="3"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1+#ppt_w/2"/>
                                          </p:val>
                                        </p:tav>
                                        <p:tav tm="100000">
                                          <p:val>
                                            <p:strVal val="#ppt_x"/>
                                          </p:val>
                                        </p:tav>
                                      </p:tavLst>
                                    </p:anim>
                                    <p:anim calcmode="lin" valueType="num">
                                      <p:cBhvr additive="base">
                                        <p:cTn id="54" dur="500" fill="hold"/>
                                        <p:tgtEl>
                                          <p:spTgt spid="16"/>
                                        </p:tgtEl>
                                        <p:attrNameLst>
                                          <p:attrName>ppt_y</p:attrName>
                                        </p:attrNameLst>
                                      </p:cBhvr>
                                      <p:tavLst>
                                        <p:tav tm="0">
                                          <p:val>
                                            <p:strVal val="0-#ppt_h/2"/>
                                          </p:val>
                                        </p:tav>
                                        <p:tav tm="100000">
                                          <p:val>
                                            <p:strVal val="#ppt_y"/>
                                          </p:val>
                                        </p:tav>
                                      </p:tavLst>
                                    </p:anim>
                                  </p:childTnLst>
                                </p:cTn>
                              </p:par>
                              <p:par>
                                <p:cTn id="55" presetID="2" presetClass="entr" presetSubtype="3"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1+#ppt_w/2"/>
                                          </p:val>
                                        </p:tav>
                                        <p:tav tm="100000">
                                          <p:val>
                                            <p:strVal val="#ppt_x"/>
                                          </p:val>
                                        </p:tav>
                                      </p:tavLst>
                                    </p:anim>
                                    <p:anim calcmode="lin" valueType="num">
                                      <p:cBhvr additive="base">
                                        <p:cTn id="58" dur="500" fill="hold"/>
                                        <p:tgtEl>
                                          <p:spTgt spid="1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1+#ppt_w/2"/>
                                          </p:val>
                                        </p:tav>
                                        <p:tav tm="100000">
                                          <p:val>
                                            <p:strVal val="#ppt_x"/>
                                          </p:val>
                                        </p:tav>
                                      </p:tavLst>
                                    </p:anim>
                                    <p:anim calcmode="lin" valueType="num">
                                      <p:cBhvr additive="base">
                                        <p:cTn id="62" dur="500" fill="hold"/>
                                        <p:tgtEl>
                                          <p:spTgt spid="18"/>
                                        </p:tgtEl>
                                        <p:attrNameLst>
                                          <p:attrName>ppt_y</p:attrName>
                                        </p:attrNameLst>
                                      </p:cBhvr>
                                      <p:tavLst>
                                        <p:tav tm="0">
                                          <p:val>
                                            <p:strVal val="0-#ppt_h/2"/>
                                          </p:val>
                                        </p:tav>
                                        <p:tav tm="100000">
                                          <p:val>
                                            <p:strVal val="#ppt_y"/>
                                          </p:val>
                                        </p:tav>
                                      </p:tavLst>
                                    </p:anim>
                                  </p:childTnLst>
                                </p:cTn>
                              </p:par>
                              <p:par>
                                <p:cTn id="63" presetID="2" presetClass="entr" presetSubtype="3"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anim calcmode="lin" valueType="num">
                                      <p:cBhvr additive="base">
                                        <p:cTn id="65" dur="500" fill="hold"/>
                                        <p:tgtEl>
                                          <p:spTgt spid="1026"/>
                                        </p:tgtEl>
                                        <p:attrNameLst>
                                          <p:attrName>ppt_x</p:attrName>
                                        </p:attrNameLst>
                                      </p:cBhvr>
                                      <p:tavLst>
                                        <p:tav tm="0">
                                          <p:val>
                                            <p:strVal val="1+#ppt_w/2"/>
                                          </p:val>
                                        </p:tav>
                                        <p:tav tm="100000">
                                          <p:val>
                                            <p:strVal val="#ppt_x"/>
                                          </p:val>
                                        </p:tav>
                                      </p:tavLst>
                                    </p:anim>
                                    <p:anim calcmode="lin" valueType="num">
                                      <p:cBhvr additive="base">
                                        <p:cTn id="66" dur="500" fill="hold"/>
                                        <p:tgtEl>
                                          <p:spTgt spid="1026"/>
                                        </p:tgtEl>
                                        <p:attrNameLst>
                                          <p:attrName>ppt_y</p:attrName>
                                        </p:attrNameLst>
                                      </p:cBhvr>
                                      <p:tavLst>
                                        <p:tav tm="0">
                                          <p:val>
                                            <p:strVal val="0-#ppt_h/2"/>
                                          </p:val>
                                        </p:tav>
                                        <p:tav tm="100000">
                                          <p:val>
                                            <p:strVal val="#ppt_y"/>
                                          </p:val>
                                        </p:tav>
                                      </p:tavLst>
                                    </p:anim>
                                  </p:childTnLst>
                                </p:cTn>
                              </p:par>
                              <p:par>
                                <p:cTn id="67" presetID="2" presetClass="entr" presetSubtype="3"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3" grpId="0" animBg="1"/>
      <p:bldP spid="14"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모서리가 둥근 직사각형 4"/>
          <p:cNvSpPr/>
          <p:nvPr/>
        </p:nvSpPr>
        <p:spPr>
          <a:xfrm>
            <a:off x="4305300" y="5410200"/>
            <a:ext cx="1955800" cy="850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Students</a:t>
            </a:r>
            <a:endParaRPr lang="ko-KR" altLang="en-US" sz="2400" dirty="0"/>
          </a:p>
        </p:txBody>
      </p:sp>
      <p:sp>
        <p:nvSpPr>
          <p:cNvPr id="6" name="타원 5"/>
          <p:cNvSpPr/>
          <p:nvPr/>
        </p:nvSpPr>
        <p:spPr>
          <a:xfrm>
            <a:off x="3797300" y="1473200"/>
            <a:ext cx="2895600" cy="1181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I-Campus</a:t>
            </a:r>
            <a:endParaRPr lang="ko-KR" altLang="en-US" sz="2400" dirty="0">
              <a:solidFill>
                <a:schemeClr val="tx1"/>
              </a:solidFill>
            </a:endParaRPr>
          </a:p>
        </p:txBody>
      </p:sp>
      <p:sp>
        <p:nvSpPr>
          <p:cNvPr id="7" name="폭발 2 6"/>
          <p:cNvSpPr/>
          <p:nvPr/>
        </p:nvSpPr>
        <p:spPr>
          <a:xfrm>
            <a:off x="3517900" y="3340100"/>
            <a:ext cx="3860800" cy="132080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rgbClr val="FF0000"/>
                </a:solidFill>
              </a:rPr>
              <a:t>ALARM SERVICE</a:t>
            </a:r>
            <a:endParaRPr lang="ko-KR" altLang="en-US" sz="2400" dirty="0">
              <a:solidFill>
                <a:srgbClr val="FF0000"/>
              </a:solidFill>
            </a:endParaRPr>
          </a:p>
        </p:txBody>
      </p:sp>
      <p:sp>
        <p:nvSpPr>
          <p:cNvPr id="8" name="아래쪽 화살표 7"/>
          <p:cNvSpPr/>
          <p:nvPr/>
        </p:nvSpPr>
        <p:spPr>
          <a:xfrm>
            <a:off x="5054600" y="4813300"/>
            <a:ext cx="431800" cy="4318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아래쪽 화살표 8"/>
          <p:cNvSpPr/>
          <p:nvPr/>
        </p:nvSpPr>
        <p:spPr>
          <a:xfrm>
            <a:off x="5041900" y="2806700"/>
            <a:ext cx="431800" cy="4318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위쪽 화살표 9"/>
          <p:cNvSpPr/>
          <p:nvPr/>
        </p:nvSpPr>
        <p:spPr>
          <a:xfrm>
            <a:off x="6134100" y="2654300"/>
            <a:ext cx="419100" cy="2362200"/>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모서리가 둥근 사각형 설명선 10"/>
          <p:cNvSpPr/>
          <p:nvPr/>
        </p:nvSpPr>
        <p:spPr>
          <a:xfrm>
            <a:off x="622300" y="2413000"/>
            <a:ext cx="3136900" cy="990600"/>
          </a:xfrm>
          <a:prstGeom prst="wedgeRoundRectCallout">
            <a:avLst>
              <a:gd name="adj1" fmla="val 80493"/>
              <a:gd name="adj2" fmla="val 1022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If Professor post the notice, Alarm service will get a signal</a:t>
            </a:r>
            <a:endParaRPr lang="ko-KR" altLang="en-US" dirty="0">
              <a:solidFill>
                <a:schemeClr val="tx1"/>
              </a:solidFill>
            </a:endParaRPr>
          </a:p>
        </p:txBody>
      </p:sp>
      <p:sp>
        <p:nvSpPr>
          <p:cNvPr id="13" name="모서리가 둥근 사각형 설명선 12"/>
          <p:cNvSpPr/>
          <p:nvPr/>
        </p:nvSpPr>
        <p:spPr>
          <a:xfrm>
            <a:off x="609600" y="4368800"/>
            <a:ext cx="3136900" cy="1206500"/>
          </a:xfrm>
          <a:prstGeom prst="wedgeRoundRectCallout">
            <a:avLst>
              <a:gd name="adj1" fmla="val 82365"/>
              <a:gd name="adj2" fmla="val 510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By using data in DB, Alarm Service will let the students  get messages by SMS, E-Mail, KAKAO Talk </a:t>
            </a:r>
            <a:endParaRPr lang="ko-KR" altLang="en-US" dirty="0">
              <a:solidFill>
                <a:schemeClr val="tx1"/>
              </a:solidFill>
            </a:endParaRPr>
          </a:p>
        </p:txBody>
      </p:sp>
      <p:sp>
        <p:nvSpPr>
          <p:cNvPr id="14" name="모서리가 둥근 사각형 설명선 13"/>
          <p:cNvSpPr/>
          <p:nvPr/>
        </p:nvSpPr>
        <p:spPr>
          <a:xfrm>
            <a:off x="7480300" y="3929066"/>
            <a:ext cx="2425700" cy="1092200"/>
          </a:xfrm>
          <a:prstGeom prst="wedgeRoundRectCallout">
            <a:avLst>
              <a:gd name="adj1" fmla="val -85706"/>
              <a:gd name="adj2" fmla="val 1359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We can </a:t>
            </a:r>
            <a:r>
              <a:rPr lang="en-US" altLang="ko-KR" dirty="0" smtClean="0">
                <a:solidFill>
                  <a:schemeClr val="tx1"/>
                </a:solidFill>
              </a:rPr>
              <a:t>see </a:t>
            </a:r>
            <a:r>
              <a:rPr lang="en-US" altLang="ko-KR" dirty="0">
                <a:solidFill>
                  <a:schemeClr val="tx1"/>
                </a:solidFill>
              </a:rPr>
              <a:t>notice by conventional method</a:t>
            </a:r>
            <a:endParaRPr lang="ko-KR" altLang="en-US" dirty="0">
              <a:solidFill>
                <a:schemeClr val="tx1"/>
              </a:solidFill>
            </a:endParaRPr>
          </a:p>
        </p:txBody>
      </p:sp>
      <p:sp>
        <p:nvSpPr>
          <p:cNvPr id="15" name="제목 7"/>
          <p:cNvSpPr txBox="1">
            <a:spLocks/>
          </p:cNvSpPr>
          <p:nvPr/>
        </p:nvSpPr>
        <p:spPr>
          <a:xfrm>
            <a:off x="681038" y="365127"/>
            <a:ext cx="8543925" cy="1325563"/>
          </a:xfrm>
          <a:prstGeom prst="rect">
            <a:avLst/>
          </a:prstGeom>
        </p:spPr>
        <p:txBody>
          <a:bodyPr vert="horz" lIns="91440" tIns="45720" rIns="91440" bIns="45720" rtlCol="0" anchor="ctr">
            <a:normAutofit/>
          </a:bodyPr>
          <a:lstStyle/>
          <a:p>
            <a:pPr lvl="0">
              <a:lnSpc>
                <a:spcPct val="90000"/>
              </a:lnSpc>
              <a:spcBef>
                <a:spcPct val="0"/>
              </a:spcBef>
            </a:pPr>
            <a:r>
              <a:rPr lang="en-US" altLang="ko-KR" sz="3200" dirty="0" smtClean="0">
                <a:solidFill>
                  <a:schemeClr val="tx1">
                    <a:lumMod val="75000"/>
                    <a:lumOff val="25000"/>
                  </a:schemeClr>
                </a:solidFill>
                <a:latin typeface="+mn-ea"/>
                <a:ea typeface="+mj-ea"/>
                <a:cs typeface="+mj-cs"/>
              </a:rPr>
              <a:t>System architecture</a:t>
            </a:r>
            <a:endParaRPr kumimoji="0" lang="ko-KR" altLang="en-US" sz="3200" b="0" i="0" u="none" strike="noStrike" kern="1200" cap="none" spc="0" normalizeH="0" baseline="0" noProof="0" dirty="0">
              <a:ln>
                <a:noFill/>
              </a:ln>
              <a:solidFill>
                <a:schemeClr val="tx1"/>
              </a:solidFill>
              <a:effectLst/>
              <a:uLnTx/>
              <a:uFillTx/>
              <a:latin typeface="+mj-ea"/>
              <a:ea typeface="+mj-ea"/>
              <a:cs typeface="+mj-cs"/>
            </a:endParaRPr>
          </a:p>
        </p:txBody>
      </p:sp>
      <p:pic>
        <p:nvPicPr>
          <p:cNvPr id="17" name="Picture 3" descr="C:\Users\Administrator\Desktop\캡처2.JPG"/>
          <p:cNvPicPr>
            <a:picLocks noChangeAspect="1" noChangeArrowheads="1"/>
          </p:cNvPicPr>
          <p:nvPr/>
        </p:nvPicPr>
        <p:blipFill>
          <a:blip r:embed="rId3"/>
          <a:srcRect/>
          <a:stretch>
            <a:fillRect/>
          </a:stretch>
        </p:blipFill>
        <p:spPr bwMode="auto">
          <a:xfrm>
            <a:off x="6453198" y="5286388"/>
            <a:ext cx="1009650" cy="1152525"/>
          </a:xfrm>
          <a:prstGeom prst="rect">
            <a:avLst/>
          </a:prstGeom>
          <a:noFill/>
        </p:spPr>
      </p:pic>
      <p:pic>
        <p:nvPicPr>
          <p:cNvPr id="1026" name="Picture 2" descr="C:\Users\Administrator\Desktop\캡처.JPG"/>
          <p:cNvPicPr>
            <a:picLocks noChangeAspect="1" noChangeArrowheads="1"/>
          </p:cNvPicPr>
          <p:nvPr/>
        </p:nvPicPr>
        <p:blipFill>
          <a:blip r:embed="rId4"/>
          <a:srcRect/>
          <a:stretch>
            <a:fillRect/>
          </a:stretch>
        </p:blipFill>
        <p:spPr bwMode="auto">
          <a:xfrm>
            <a:off x="7310454" y="5214950"/>
            <a:ext cx="364435" cy="838201"/>
          </a:xfrm>
          <a:prstGeom prst="rect">
            <a:avLst/>
          </a:prstGeom>
          <a:noFill/>
        </p:spPr>
      </p:pic>
      <p:pic>
        <p:nvPicPr>
          <p:cNvPr id="1027" name="Picture 3" descr="C:\Users\Administrator\Desktop\icon_340.png"/>
          <p:cNvPicPr>
            <a:picLocks noChangeAspect="1" noChangeArrowheads="1"/>
          </p:cNvPicPr>
          <p:nvPr/>
        </p:nvPicPr>
        <p:blipFill>
          <a:blip r:embed="rId5"/>
          <a:srcRect/>
          <a:stretch>
            <a:fillRect/>
          </a:stretch>
        </p:blipFill>
        <p:spPr bwMode="auto">
          <a:xfrm>
            <a:off x="6453198" y="500042"/>
            <a:ext cx="1676410" cy="167641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2" presetClass="entr" presetSubtype="9"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TotalTime>
  <Words>533</Words>
  <Application>Microsoft Office PowerPoint</Application>
  <PresentationFormat>A4 용지(210x297mm)</PresentationFormat>
  <Paragraphs>74</Paragraphs>
  <Slides>13</Slides>
  <Notes>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13</vt:i4>
      </vt:variant>
    </vt:vector>
  </HeadingPairs>
  <TitlesOfParts>
    <vt:vector size="19" baseType="lpstr">
      <vt:lpstr>굴림</vt:lpstr>
      <vt:lpstr>Arial</vt:lpstr>
      <vt:lpstr>Calibri Light</vt:lpstr>
      <vt:lpstr>맑은 고딕</vt:lpstr>
      <vt:lpstr>Calibri</vt:lpstr>
      <vt:lpstr>Office 테마</vt:lpstr>
      <vt:lpstr>Software Engineering </vt:lpstr>
      <vt:lpstr>슬라이드 2</vt:lpstr>
      <vt:lpstr>슬라이드 3</vt:lpstr>
      <vt:lpstr>System objective</vt:lpstr>
      <vt:lpstr>슬라이드 5</vt:lpstr>
      <vt:lpstr>슬라이드 6</vt:lpstr>
      <vt:lpstr>Existing program and difference</vt:lpstr>
      <vt:lpstr>Introduction of project</vt:lpstr>
      <vt:lpstr>슬라이드 9</vt:lpstr>
      <vt:lpstr>Target customer &amp; Expectancy effects</vt:lpstr>
      <vt:lpstr>Reference</vt:lpstr>
      <vt:lpstr>슬라이드 12</vt:lpstr>
      <vt:lpstr>슬라이드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이것은제목</dc:title>
  <dc:creator>Dell</dc:creator>
  <cp:lastModifiedBy>버드나무</cp:lastModifiedBy>
  <cp:revision>46</cp:revision>
  <dcterms:created xsi:type="dcterms:W3CDTF">2016-03-23T12:35:32Z</dcterms:created>
  <dcterms:modified xsi:type="dcterms:W3CDTF">2016-04-03T12:57:55Z</dcterms:modified>
</cp:coreProperties>
</file>