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51" r:id="rId4"/>
    <p:sldId id="347" r:id="rId5"/>
    <p:sldId id="358" r:id="rId6"/>
    <p:sldId id="373" r:id="rId7"/>
    <p:sldId id="367" r:id="rId8"/>
    <p:sldId id="372" r:id="rId9"/>
    <p:sldId id="368" r:id="rId10"/>
    <p:sldId id="369" r:id="rId11"/>
    <p:sldId id="376" r:id="rId12"/>
    <p:sldId id="374" r:id="rId13"/>
    <p:sldId id="377" r:id="rId14"/>
    <p:sldId id="384" r:id="rId15"/>
    <p:sldId id="381" r:id="rId16"/>
    <p:sldId id="359" r:id="rId17"/>
    <p:sldId id="352" r:id="rId18"/>
    <p:sldId id="354" r:id="rId19"/>
    <p:sldId id="380" r:id="rId20"/>
    <p:sldId id="383" r:id="rId21"/>
    <p:sldId id="375" r:id="rId22"/>
    <p:sldId id="363" r:id="rId23"/>
    <p:sldId id="370" r:id="rId24"/>
    <p:sldId id="3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ly.mmu.ac.kr/lecture/17cn/index.php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pinglobal.com/tech-company-cloud-spendin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up.net/" TargetMode="External"/><Relationship Id="rId2" Type="http://schemas.openxmlformats.org/officeDocument/2006/relationships/hyperlink" Target="https://nodejs.org/ko/download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4.png"/><Relationship Id="rId10" Type="http://schemas.microsoft.com/office/2007/relationships/hdphoto" Target="../media/hdphoto2.wdp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3084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3475" y="4100459"/>
            <a:ext cx="62875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클라우드 이론 및 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83475" y="5826447"/>
            <a:ext cx="628758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867" dirty="0" err="1">
                <a:solidFill>
                  <a:schemeClr val="bg1"/>
                </a:solidFill>
                <a:cs typeface="Arial" pitchFamily="34" charset="0"/>
              </a:rPr>
              <a:t>에프에스클라우드</a:t>
            </a:r>
            <a:r>
              <a:rPr lang="ko-KR" altLang="en-US" sz="1867" dirty="0">
                <a:solidFill>
                  <a:schemeClr val="bg1"/>
                </a:solidFill>
                <a:cs typeface="Arial" pitchFamily="34" charset="0"/>
              </a:rPr>
              <a:t> 김성훈</a:t>
            </a: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특정 프로젝트에만 VS Code 설정 적용하기">
            <a:extLst>
              <a:ext uri="{FF2B5EF4-FFF2-40B4-BE49-F238E27FC236}">
                <a16:creationId xmlns:a16="http://schemas.microsoft.com/office/drawing/2014/main" id="{8C283F4A-A6C8-1A48-6C50-054B158D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828800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A6A4A-4D96-F584-2285-0767AF45419A}"/>
              </a:ext>
            </a:extLst>
          </p:cNvPr>
          <p:cNvSpPr txBox="1"/>
          <p:nvPr/>
        </p:nvSpPr>
        <p:spPr>
          <a:xfrm>
            <a:off x="4857750" y="33766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https://code.visualstudio.com/download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84C06-F7D2-F02C-F1EA-6178E6285B2A}"/>
              </a:ext>
            </a:extLst>
          </p:cNvPr>
          <p:cNvSpPr txBox="1"/>
          <p:nvPr/>
        </p:nvSpPr>
        <p:spPr>
          <a:xfrm>
            <a:off x="4996341" y="2714625"/>
            <a:ext cx="26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80F8E-CDF5-EACB-7E37-5CA6670270DC}"/>
              </a:ext>
            </a:extLst>
          </p:cNvPr>
          <p:cNvSpPr txBox="1"/>
          <p:nvPr/>
        </p:nvSpPr>
        <p:spPr>
          <a:xfrm>
            <a:off x="4996341" y="234529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스크립트 편집기</a:t>
            </a:r>
          </a:p>
        </p:txBody>
      </p:sp>
    </p:spTree>
    <p:extLst>
      <p:ext uri="{BB962C8B-B14F-4D97-AF65-F5344CB8AC3E}">
        <p14:creationId xmlns:p14="http://schemas.microsoft.com/office/powerpoint/2010/main" val="374108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180F8E-CDF5-EACB-7E37-5CA6670270DC}"/>
              </a:ext>
            </a:extLst>
          </p:cNvPr>
          <p:cNvSpPr txBox="1"/>
          <p:nvPr/>
        </p:nvSpPr>
        <p:spPr>
          <a:xfrm>
            <a:off x="3091341" y="1688068"/>
            <a:ext cx="67377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VS code </a:t>
            </a:r>
            <a:r>
              <a:rPr lang="ko-KR" altLang="en-US" sz="2400" dirty="0"/>
              <a:t>사용법</a:t>
            </a:r>
            <a:endParaRPr lang="en-US" altLang="ko-KR" sz="2400" dirty="0"/>
          </a:p>
          <a:p>
            <a:r>
              <a:rPr lang="ko-KR" altLang="en-US" sz="2400" dirty="0"/>
              <a:t>① 프로젝트 폴더 열기</a:t>
            </a:r>
            <a:endParaRPr lang="en-US" altLang="ko-KR" sz="2400" dirty="0"/>
          </a:p>
          <a:p>
            <a:r>
              <a:rPr lang="ko-KR" altLang="en-US" sz="2400" dirty="0"/>
              <a:t>② 터미널</a:t>
            </a:r>
            <a:r>
              <a:rPr lang="en-US" altLang="ko-KR" sz="2400" dirty="0"/>
              <a:t>(</a:t>
            </a:r>
            <a:r>
              <a:rPr lang="ko-KR" altLang="en-US" sz="2400" dirty="0"/>
              <a:t>콘솔</a:t>
            </a:r>
            <a:r>
              <a:rPr lang="en-US" altLang="ko-KR" sz="2400" dirty="0"/>
              <a:t>, command</a:t>
            </a:r>
            <a:r>
              <a:rPr lang="ko-KR" altLang="en-US" sz="2400" dirty="0"/>
              <a:t> </a:t>
            </a:r>
            <a:r>
              <a:rPr lang="en-US" altLang="ko-KR" sz="2400" dirty="0"/>
              <a:t>prompt) </a:t>
            </a:r>
            <a:r>
              <a:rPr lang="ko-KR" altLang="en-US" sz="2400" dirty="0"/>
              <a:t>열기</a:t>
            </a:r>
            <a:endParaRPr lang="en-US" altLang="ko-KR" sz="2400" dirty="0"/>
          </a:p>
          <a:p>
            <a:r>
              <a:rPr lang="ko-KR" altLang="en-US" sz="2400" dirty="0"/>
              <a:t>③ 실행하기</a:t>
            </a:r>
            <a:endParaRPr lang="en-US" altLang="ko-KR" sz="2400" dirty="0"/>
          </a:p>
          <a:p>
            <a:r>
              <a:rPr lang="ko-KR" altLang="en-US" sz="2400" dirty="0"/>
              <a:t>④ </a:t>
            </a:r>
            <a:r>
              <a:rPr lang="en-US" altLang="ko-KR" sz="2400" dirty="0"/>
              <a:t>market place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extention</a:t>
            </a:r>
            <a:r>
              <a:rPr lang="en-US" altLang="ko-KR" sz="2400" dirty="0"/>
              <a:t> </a:t>
            </a:r>
            <a:r>
              <a:rPr lang="ko-KR" altLang="en-US" sz="2400" dirty="0"/>
              <a:t>설치하기</a:t>
            </a:r>
            <a:r>
              <a:rPr lang="en-US" altLang="ko-KR" sz="2400" dirty="0"/>
              <a:t>(python)</a:t>
            </a:r>
          </a:p>
          <a:p>
            <a:r>
              <a:rPr lang="ko-KR" altLang="en-US" sz="2400" dirty="0"/>
              <a:t>⑤ 컴파일러 선택하기</a:t>
            </a:r>
            <a:endParaRPr lang="en-US" altLang="ko-KR" sz="2400" dirty="0"/>
          </a:p>
          <a:p>
            <a:r>
              <a:rPr lang="ko-KR" altLang="en-US" sz="2400" dirty="0"/>
              <a:t>⑥ 가상환경 구축하기</a:t>
            </a:r>
            <a:endParaRPr lang="en-US" altLang="ko-KR" sz="2400" dirty="0"/>
          </a:p>
          <a:p>
            <a:r>
              <a:rPr lang="ko-KR" altLang="en-US" sz="2400" dirty="0"/>
              <a:t>⑦ </a:t>
            </a:r>
            <a:r>
              <a:rPr lang="en-US" altLang="ko-KR" sz="2400" dirty="0"/>
              <a:t>requirements.txt </a:t>
            </a:r>
            <a:r>
              <a:rPr lang="ko-KR" altLang="en-US" sz="2400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372956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253EF-082C-54DF-B872-68B82481A89B}"/>
              </a:ext>
            </a:extLst>
          </p:cNvPr>
          <p:cNvSpPr txBox="1"/>
          <p:nvPr/>
        </p:nvSpPr>
        <p:spPr>
          <a:xfrm>
            <a:off x="2867025" y="2819400"/>
            <a:ext cx="6854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Section</a:t>
            </a:r>
            <a:r>
              <a:rPr lang="ko-KR" altLang="en-US" sz="4800" dirty="0"/>
              <a:t> </a:t>
            </a:r>
            <a:r>
              <a:rPr lang="en-US" altLang="ko-KR" sz="4800" dirty="0"/>
              <a:t>2</a:t>
            </a:r>
          </a:p>
          <a:p>
            <a:r>
              <a:rPr lang="ko-KR" altLang="en-US" sz="4800" dirty="0"/>
              <a:t>네트워크 클라우드 실습 </a:t>
            </a:r>
          </a:p>
        </p:txBody>
      </p:sp>
    </p:spTree>
    <p:extLst>
      <p:ext uri="{BB962C8B-B14F-4D97-AF65-F5344CB8AC3E}">
        <p14:creationId xmlns:p14="http://schemas.microsoft.com/office/powerpoint/2010/main" val="135922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421515-ED9F-14F0-AACF-CC21FBABAE0F}"/>
              </a:ext>
            </a:extLst>
          </p:cNvPr>
          <p:cNvSpPr txBox="1"/>
          <p:nvPr/>
        </p:nvSpPr>
        <p:spPr>
          <a:xfrm>
            <a:off x="693839" y="1153048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통신의 발전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모스부호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시리얼 통신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-I2C </a:t>
            </a:r>
            <a:r>
              <a:rPr lang="ko-KR" altLang="en-US" dirty="0"/>
              <a:t>통신</a:t>
            </a:r>
            <a:endParaRPr lang="en-US" altLang="ko-KR" dirty="0"/>
          </a:p>
          <a:p>
            <a:r>
              <a:rPr lang="en-US" altLang="ko-KR" dirty="0"/>
              <a:t>-SPI 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통신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소켓 통신</a:t>
            </a:r>
            <a:endParaRPr lang="en-US" altLang="ko-KR" dirty="0"/>
          </a:p>
          <a:p>
            <a:r>
              <a:rPr lang="en-US" altLang="ko-KR" dirty="0"/>
              <a:t>-HTTP </a:t>
            </a:r>
            <a:r>
              <a:rPr lang="ko-KR" altLang="en-US" dirty="0"/>
              <a:t>통신</a:t>
            </a:r>
            <a:br>
              <a:rPr lang="en-US" altLang="ko-KR" dirty="0"/>
            </a:br>
            <a:r>
              <a:rPr lang="en-US" altLang="ko-KR" dirty="0"/>
              <a:t>(http request)</a:t>
            </a:r>
          </a:p>
          <a:p>
            <a:endParaRPr lang="en-US" altLang="ko-KR" dirty="0"/>
          </a:p>
          <a:p>
            <a:r>
              <a:rPr lang="ko-KR" altLang="en-US" dirty="0"/>
              <a:t>네트워크 연결 방식</a:t>
            </a:r>
            <a:endParaRPr lang="en-US" altLang="ko-KR" dirty="0"/>
          </a:p>
          <a:p>
            <a:r>
              <a:rPr lang="en-US" altLang="ko-KR" dirty="0"/>
              <a:t>TCP </a:t>
            </a:r>
          </a:p>
          <a:p>
            <a:r>
              <a:rPr lang="en-US" altLang="ko-KR" dirty="0"/>
              <a:t>UDP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4CC4C-E251-E30E-3712-0DFDFA3A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435934"/>
            <a:ext cx="53054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B5C0FF-D873-7C9F-664B-1A02AF0B784E}"/>
              </a:ext>
            </a:extLst>
          </p:cNvPr>
          <p:cNvSpPr txBox="1"/>
          <p:nvPr/>
        </p:nvSpPr>
        <p:spPr>
          <a:xfrm>
            <a:off x="4600575" y="4549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https://lily.mmu.ac.kr/lecture/17cn/index.php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44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서버 개발자 과정</a:t>
            </a:r>
            <a:endParaRPr lang="en-US" dirty="0"/>
          </a:p>
        </p:txBody>
      </p:sp>
      <p:sp>
        <p:nvSpPr>
          <p:cNvPr id="3" name="사각형: 둥근 위쪽 모서리 34">
            <a:extLst>
              <a:ext uri="{FF2B5EF4-FFF2-40B4-BE49-F238E27FC236}">
                <a16:creationId xmlns:a16="http://schemas.microsoft.com/office/drawing/2014/main" id="{9623D66C-F01B-4F20-BD65-5AEEFB71834F}"/>
              </a:ext>
            </a:extLst>
          </p:cNvPr>
          <p:cNvSpPr/>
          <p:nvPr/>
        </p:nvSpPr>
        <p:spPr>
          <a:xfrm rot="16200000">
            <a:off x="2210295" y="2378981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6">
            <a:extLst>
              <a:ext uri="{FF2B5EF4-FFF2-40B4-BE49-F238E27FC236}">
                <a16:creationId xmlns:a16="http://schemas.microsoft.com/office/drawing/2014/main" id="{C5FE7F81-8957-44E5-A31D-5938E75D7B53}"/>
              </a:ext>
            </a:extLst>
          </p:cNvPr>
          <p:cNvSpPr/>
          <p:nvPr/>
        </p:nvSpPr>
        <p:spPr>
          <a:xfrm>
            <a:off x="8335335" y="2455558"/>
            <a:ext cx="2240049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DF268-B589-447D-BD8F-90C40D110CED}"/>
              </a:ext>
            </a:extLst>
          </p:cNvPr>
          <p:cNvSpPr/>
          <p:nvPr/>
        </p:nvSpPr>
        <p:spPr>
          <a:xfrm>
            <a:off x="6755800" y="2891982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E9E1C-995A-4DF9-9022-804073E40752}"/>
              </a:ext>
            </a:extLst>
          </p:cNvPr>
          <p:cNvSpPr/>
          <p:nvPr/>
        </p:nvSpPr>
        <p:spPr>
          <a:xfrm>
            <a:off x="5176266" y="2891982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41E11-8CAA-4119-A06B-A5F86F57E5BF}"/>
              </a:ext>
            </a:extLst>
          </p:cNvPr>
          <p:cNvSpPr/>
          <p:nvPr/>
        </p:nvSpPr>
        <p:spPr>
          <a:xfrm>
            <a:off x="3596732" y="2891982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E84E49-816A-4028-B64D-528FEC93B1DE}"/>
              </a:ext>
            </a:extLst>
          </p:cNvPr>
          <p:cNvSpPr/>
          <p:nvPr/>
        </p:nvSpPr>
        <p:spPr>
          <a:xfrm>
            <a:off x="4113679" y="4274381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4E91C3-F60C-457C-9250-F5B02A23A5F3}"/>
              </a:ext>
            </a:extLst>
          </p:cNvPr>
          <p:cNvSpPr/>
          <p:nvPr/>
        </p:nvSpPr>
        <p:spPr>
          <a:xfrm>
            <a:off x="2541067" y="427438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8C6743-442D-4592-B7D2-BDE09383C98F}"/>
              </a:ext>
            </a:extLst>
          </p:cNvPr>
          <p:cNvSpPr/>
          <p:nvPr/>
        </p:nvSpPr>
        <p:spPr>
          <a:xfrm>
            <a:off x="7258903" y="4274381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90BE8F-0A2A-4461-B996-2693D0E18C7E}"/>
              </a:ext>
            </a:extLst>
          </p:cNvPr>
          <p:cNvSpPr/>
          <p:nvPr/>
        </p:nvSpPr>
        <p:spPr>
          <a:xfrm>
            <a:off x="8831514" y="4274381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7FC6C9-3DF7-4384-8292-399669BEE91C}"/>
              </a:ext>
            </a:extLst>
          </p:cNvPr>
          <p:cNvSpPr/>
          <p:nvPr/>
        </p:nvSpPr>
        <p:spPr>
          <a:xfrm>
            <a:off x="5686291" y="4274381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02595-047C-4899-BFF6-F23EC22625A3}"/>
              </a:ext>
            </a:extLst>
          </p:cNvPr>
          <p:cNvGrpSpPr/>
          <p:nvPr/>
        </p:nvGrpSpPr>
        <p:grpSpPr>
          <a:xfrm>
            <a:off x="2105025" y="4947116"/>
            <a:ext cx="1438276" cy="736198"/>
            <a:chOff x="803640" y="3362835"/>
            <a:chExt cx="2059657" cy="7361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7C1BD9-4A7F-4509-9D46-9E8485F2C98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소켓 연결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내부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IP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로 연결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4A952-2D5B-42E7-B9F5-0618B750EC3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기초 통신 연결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27B637-40DB-4737-A2A6-C4223FA6FCDF}"/>
              </a:ext>
            </a:extLst>
          </p:cNvPr>
          <p:cNvGrpSpPr/>
          <p:nvPr/>
        </p:nvGrpSpPr>
        <p:grpSpPr>
          <a:xfrm>
            <a:off x="3677637" y="4947116"/>
            <a:ext cx="1438276" cy="736198"/>
            <a:chOff x="803640" y="3362835"/>
            <a:chExt cx="2059657" cy="7361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0FC48-30B8-42C6-B99C-727D68711D0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프론트 페이지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백엔드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5FC133-450F-47AA-A994-ADD5E3A09F3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서버 기능 개발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41CBD-5B0F-48CA-9F56-A2D3208237EB}"/>
              </a:ext>
            </a:extLst>
          </p:cNvPr>
          <p:cNvGrpSpPr/>
          <p:nvPr/>
        </p:nvGrpSpPr>
        <p:grpSpPr>
          <a:xfrm>
            <a:off x="5250249" y="4947116"/>
            <a:ext cx="1438276" cy="920864"/>
            <a:chOff x="803640" y="3362835"/>
            <a:chExt cx="2059657" cy="9208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ABA82B-6EE4-4CD5-BB79-C7A97D23265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라우팅에 따른 오류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방화벽 해제 오류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645488-92D1-431F-B14F-736E8E8F248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연결성 이해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5CD0F8-D54C-4BEB-818E-7B421C376762}"/>
              </a:ext>
            </a:extLst>
          </p:cNvPr>
          <p:cNvGrpSpPr/>
          <p:nvPr/>
        </p:nvGrpSpPr>
        <p:grpSpPr>
          <a:xfrm>
            <a:off x="6822861" y="4947116"/>
            <a:ext cx="1438276" cy="920864"/>
            <a:chOff x="803640" y="3362835"/>
            <a:chExt cx="2059657" cy="9208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B5668C-1EA6-4285-B915-049C7AB2C1C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클라이언트의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비동기식 개발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Async Await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42F4F2-F523-4495-AFFC-F8A88AEA65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비동기식 개발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F5BFC6-CC0B-4808-9597-D0CF60DA4C86}"/>
              </a:ext>
            </a:extLst>
          </p:cNvPr>
          <p:cNvGrpSpPr/>
          <p:nvPr/>
        </p:nvGrpSpPr>
        <p:grpSpPr>
          <a:xfrm>
            <a:off x="8395472" y="4947116"/>
            <a:ext cx="1438276" cy="736198"/>
            <a:chOff x="803640" y="3362835"/>
            <a:chExt cx="2059657" cy="7361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FB0A5E-9A6E-438A-9655-3DB68E3F4616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Auth,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결제 모듈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웹페이지 등록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F7CE1E-475A-419E-A3BC-F33655F843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활용</a:t>
              </a:r>
            </a:p>
          </p:txBody>
        </p:sp>
      </p:grp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2F3F907-FFF1-4301-98CA-BA7662C81991}"/>
              </a:ext>
            </a:extLst>
          </p:cNvPr>
          <p:cNvSpPr txBox="1">
            <a:spLocks/>
          </p:cNvSpPr>
          <p:nvPr/>
        </p:nvSpPr>
        <p:spPr>
          <a:xfrm>
            <a:off x="3861072" y="1953021"/>
            <a:ext cx="4392488" cy="39917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  <a:cs typeface="Arial" pitchFamily="34" charset="0"/>
              </a:rPr>
              <a:t>네트워크 이해 </a:t>
            </a:r>
            <a:r>
              <a:rPr lang="en-US" altLang="ko-KR" sz="1800" b="1" dirty="0">
                <a:solidFill>
                  <a:schemeClr val="accent3"/>
                </a:solidFill>
                <a:cs typeface="Arial" pitchFamily="34" charset="0"/>
              </a:rPr>
              <a:t>+ </a:t>
            </a:r>
            <a:r>
              <a:rPr lang="ko-KR" altLang="en-US" sz="1800" b="1" dirty="0">
                <a:solidFill>
                  <a:schemeClr val="accent3"/>
                </a:solidFill>
                <a:cs typeface="Arial" pitchFamily="34" charset="0"/>
              </a:rPr>
              <a:t>서버 개발 언어</a:t>
            </a:r>
            <a:endParaRPr lang="en-US" altLang="ko-KR" sz="1800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b="1" dirty="0">
                <a:solidFill>
                  <a:schemeClr val="accent3"/>
                </a:solidFill>
                <a:cs typeface="Arial" pitchFamily="34" charset="0"/>
              </a:rPr>
              <a:t>= </a:t>
            </a:r>
            <a:r>
              <a:rPr lang="ko-KR" altLang="en-US" sz="1800" b="1" dirty="0">
                <a:solidFill>
                  <a:schemeClr val="accent3"/>
                </a:solidFill>
                <a:cs typeface="Arial" pitchFamily="34" charset="0"/>
              </a:rPr>
              <a:t>대기업 클라우드 서비스 활용 가능</a:t>
            </a:r>
            <a:endParaRPr lang="en-US" altLang="ko-KR" sz="1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1" name="그룹 37">
            <a:extLst>
              <a:ext uri="{FF2B5EF4-FFF2-40B4-BE49-F238E27FC236}">
                <a16:creationId xmlns:a16="http://schemas.microsoft.com/office/drawing/2014/main" id="{6B45C157-85EB-4B1B-8BFF-15E69B99FC35}"/>
              </a:ext>
            </a:extLst>
          </p:cNvPr>
          <p:cNvGrpSpPr/>
          <p:nvPr/>
        </p:nvGrpSpPr>
        <p:grpSpPr>
          <a:xfrm>
            <a:off x="960761" y="2083791"/>
            <a:ext cx="10331901" cy="2611839"/>
            <a:chOff x="960760" y="1796874"/>
            <a:chExt cx="10331901" cy="2918970"/>
          </a:xfrm>
        </p:grpSpPr>
        <p:sp>
          <p:nvSpPr>
            <p:cNvPr id="32" name="Bent Arrow 3">
              <a:extLst>
                <a:ext uri="{FF2B5EF4-FFF2-40B4-BE49-F238E27FC236}">
                  <a16:creationId xmlns:a16="http://schemas.microsoft.com/office/drawing/2014/main" id="{69EC505B-CABB-46C7-B286-9158E212559A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ent Arrow 35">
              <a:extLst>
                <a:ext uri="{FF2B5EF4-FFF2-40B4-BE49-F238E27FC236}">
                  <a16:creationId xmlns:a16="http://schemas.microsoft.com/office/drawing/2014/main" id="{57780551-DC19-4E20-839B-B2A81B30C343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2"/>
                </a:solidFill>
              </a:endParaRPr>
            </a:p>
          </p:txBody>
        </p:sp>
        <p:sp>
          <p:nvSpPr>
            <p:cNvPr id="34" name="Bent Arrow 38">
              <a:extLst>
                <a:ext uri="{FF2B5EF4-FFF2-40B4-BE49-F238E27FC236}">
                  <a16:creationId xmlns:a16="http://schemas.microsoft.com/office/drawing/2014/main" id="{90D69CA3-D974-4529-BC8B-8E764442C844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ent Arrow 41">
              <a:extLst>
                <a:ext uri="{FF2B5EF4-FFF2-40B4-BE49-F238E27FC236}">
                  <a16:creationId xmlns:a16="http://schemas.microsoft.com/office/drawing/2014/main" id="{951E1CEE-957D-42BE-BAC1-BA12EBF02048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40D260-2AEA-4F74-BDC5-010BFDF71CC8}"/>
              </a:ext>
            </a:extLst>
          </p:cNvPr>
          <p:cNvCxnSpPr/>
          <p:nvPr/>
        </p:nvCxnSpPr>
        <p:spPr>
          <a:xfrm>
            <a:off x="2824163" y="3841892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690FC8-8455-42DC-9FEA-E0D67532172D}"/>
              </a:ext>
            </a:extLst>
          </p:cNvPr>
          <p:cNvCxnSpPr/>
          <p:nvPr/>
        </p:nvCxnSpPr>
        <p:spPr>
          <a:xfrm>
            <a:off x="4396775" y="3841892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D4C674-3B63-4811-B676-D51410EF7D11}"/>
              </a:ext>
            </a:extLst>
          </p:cNvPr>
          <p:cNvCxnSpPr/>
          <p:nvPr/>
        </p:nvCxnSpPr>
        <p:spPr>
          <a:xfrm>
            <a:off x="5969387" y="3841892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ADF3CA-0ED6-4B41-B326-CC55A6D798C3}"/>
              </a:ext>
            </a:extLst>
          </p:cNvPr>
          <p:cNvCxnSpPr/>
          <p:nvPr/>
        </p:nvCxnSpPr>
        <p:spPr>
          <a:xfrm>
            <a:off x="7541999" y="3841892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E96ED0-8EB7-4A25-B44C-43687E0CAC41}"/>
              </a:ext>
            </a:extLst>
          </p:cNvPr>
          <p:cNvCxnSpPr/>
          <p:nvPr/>
        </p:nvCxnSpPr>
        <p:spPr>
          <a:xfrm>
            <a:off x="9114610" y="3841892"/>
            <a:ext cx="0" cy="4272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7EF938-AF57-429F-A6A3-0851CC98C741}"/>
              </a:ext>
            </a:extLst>
          </p:cNvPr>
          <p:cNvSpPr txBox="1"/>
          <p:nvPr/>
        </p:nvSpPr>
        <p:spPr>
          <a:xfrm>
            <a:off x="2224559" y="2992626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소켓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HTTP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9B2E01-A7E2-48CD-BB42-2F8FEB3D8D8A}"/>
              </a:ext>
            </a:extLst>
          </p:cNvPr>
          <p:cNvSpPr txBox="1"/>
          <p:nvPr/>
        </p:nvSpPr>
        <p:spPr>
          <a:xfrm>
            <a:off x="3786895" y="298741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개인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Node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웹페이지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43DDA9-8BE9-4E58-AD48-4E5A1060580D}"/>
              </a:ext>
            </a:extLst>
          </p:cNvPr>
          <p:cNvSpPr txBox="1"/>
          <p:nvPr/>
        </p:nvSpPr>
        <p:spPr>
          <a:xfrm>
            <a:off x="5366428" y="298741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IP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주소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라우팅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방화벽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E3A47A-CD0A-429D-BE22-6ADD89CE083E}"/>
              </a:ext>
            </a:extLst>
          </p:cNvPr>
          <p:cNvSpPr txBox="1"/>
          <p:nvPr/>
        </p:nvSpPr>
        <p:spPr>
          <a:xfrm>
            <a:off x="6945962" y="2987418"/>
            <a:ext cx="11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동기식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,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비동기식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A8FBC5-4933-4E87-9B08-5DDA5B691927}"/>
              </a:ext>
            </a:extLst>
          </p:cNvPr>
          <p:cNvSpPr txBox="1"/>
          <p:nvPr/>
        </p:nvSpPr>
        <p:spPr>
          <a:xfrm>
            <a:off x="8515006" y="2987418"/>
            <a:ext cx="119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대기업 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클라우드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서비스</a:t>
            </a:r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EC89C68D-7832-407A-BE78-4F5BB34E605B}"/>
              </a:ext>
            </a:extLst>
          </p:cNvPr>
          <p:cNvSpPr/>
          <p:nvPr/>
        </p:nvSpPr>
        <p:spPr>
          <a:xfrm>
            <a:off x="2694755" y="4414235"/>
            <a:ext cx="258816" cy="2588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07FD7E2C-3A31-4E02-B19F-CCA3F64A0013}"/>
              </a:ext>
            </a:extLst>
          </p:cNvPr>
          <p:cNvSpPr/>
          <p:nvPr/>
        </p:nvSpPr>
        <p:spPr>
          <a:xfrm>
            <a:off x="4291150" y="4403146"/>
            <a:ext cx="204262" cy="2703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A3FE4D11-14B9-4CA8-9EF7-89ED26CE13CA}"/>
              </a:ext>
            </a:extLst>
          </p:cNvPr>
          <p:cNvSpPr/>
          <p:nvPr/>
        </p:nvSpPr>
        <p:spPr>
          <a:xfrm flipH="1">
            <a:off x="5811995" y="4432694"/>
            <a:ext cx="314785" cy="2596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AB859DE1-3A69-449E-9897-0868A8D5F221}"/>
              </a:ext>
            </a:extLst>
          </p:cNvPr>
          <p:cNvSpPr>
            <a:spLocks noChangeAspect="1"/>
          </p:cNvSpPr>
          <p:nvPr/>
        </p:nvSpPr>
        <p:spPr>
          <a:xfrm rot="9900000">
            <a:off x="7408568" y="4440335"/>
            <a:ext cx="318256" cy="270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Block Arc 10">
            <a:extLst>
              <a:ext uri="{FF2B5EF4-FFF2-40B4-BE49-F238E27FC236}">
                <a16:creationId xmlns:a16="http://schemas.microsoft.com/office/drawing/2014/main" id="{2728B4B0-ECE4-4B9E-B811-46FC977A8E55}"/>
              </a:ext>
            </a:extLst>
          </p:cNvPr>
          <p:cNvSpPr/>
          <p:nvPr/>
        </p:nvSpPr>
        <p:spPr>
          <a:xfrm>
            <a:off x="8922293" y="4450073"/>
            <a:ext cx="346793" cy="23489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81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거짓말 아니고 진짠데 안 믿는 사람 많은 사실 | 광케이블 | 해저케이블 | 인터넷 | 에포크타임스">
            <a:extLst>
              <a:ext uri="{FF2B5EF4-FFF2-40B4-BE49-F238E27FC236}">
                <a16:creationId xmlns:a16="http://schemas.microsoft.com/office/drawing/2014/main" id="{8533DF04-6F33-71C2-1C73-0BD51414C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1359857"/>
            <a:ext cx="4886325" cy="250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해저 케이블은 어떻게 설치할까? 전세계 해저 케이블 지도 :: 바다야크">
            <a:extLst>
              <a:ext uri="{FF2B5EF4-FFF2-40B4-BE49-F238E27FC236}">
                <a16:creationId xmlns:a16="http://schemas.microsoft.com/office/drawing/2014/main" id="{89C43F82-18A1-F393-8DCB-C0883134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8999"/>
            <a:ext cx="6096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446C03-0FDD-4DEF-BEE5-3CA7D9B7BD11}"/>
              </a:ext>
            </a:extLst>
          </p:cNvPr>
          <p:cNvGrpSpPr/>
          <p:nvPr/>
        </p:nvGrpSpPr>
        <p:grpSpPr>
          <a:xfrm flipH="1">
            <a:off x="1288441" y="1297177"/>
            <a:ext cx="1611364" cy="1422476"/>
            <a:chOff x="1267727" y="1171576"/>
            <a:chExt cx="2304148" cy="203405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3D03F8-A13C-487D-B89D-7D392DA8FBA4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3399669F-A7C3-4F80-AE8C-89C9D86E9D44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C41990-8FD1-4F2A-AF38-4882F20315C9}"/>
              </a:ext>
            </a:extLst>
          </p:cNvPr>
          <p:cNvSpPr txBox="1"/>
          <p:nvPr/>
        </p:nvSpPr>
        <p:spPr>
          <a:xfrm>
            <a:off x="3238999" y="1761703"/>
            <a:ext cx="261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cs typeface="Arial" pitchFamily="34" charset="0"/>
              </a:rPr>
              <a:t>일반인 인식 →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chemeClr val="accent1"/>
                </a:solidFill>
                <a:cs typeface="Arial" pitchFamily="34" charset="0"/>
              </a:rPr>
              <a:t>사진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, </a:t>
            </a:r>
            <a:r>
              <a:rPr lang="ko-KR" altLang="en-US" sz="1400" b="1" dirty="0">
                <a:solidFill>
                  <a:schemeClr val="accent1"/>
                </a:solidFill>
                <a:cs typeface="Arial" pitchFamily="34" charset="0"/>
              </a:rPr>
              <a:t>저장 공간</a:t>
            </a:r>
            <a:endParaRPr lang="en-US" altLang="ko-KR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3FE89D-D64F-463F-9276-9F6BBE23C1E7}"/>
              </a:ext>
            </a:extLst>
          </p:cNvPr>
          <p:cNvSpPr/>
          <p:nvPr/>
        </p:nvSpPr>
        <p:spPr>
          <a:xfrm>
            <a:off x="3327687" y="1340778"/>
            <a:ext cx="1168004" cy="378173"/>
          </a:xfrm>
          <a:custGeom>
            <a:avLst/>
            <a:gdLst/>
            <a:ahLst/>
            <a:cxnLst/>
            <a:rect l="l" t="t" r="r" b="b"/>
            <a:pathLst>
              <a:path w="1168004" h="378173">
                <a:moveTo>
                  <a:pt x="1046783" y="77242"/>
                </a:moveTo>
                <a:lnTo>
                  <a:pt x="1046783" y="301154"/>
                </a:lnTo>
                <a:cubicBezTo>
                  <a:pt x="1055173" y="301154"/>
                  <a:pt x="1060582" y="299040"/>
                  <a:pt x="1063010" y="294813"/>
                </a:cubicBezTo>
                <a:cubicBezTo>
                  <a:pt x="1065438" y="290585"/>
                  <a:pt x="1066652" y="277061"/>
                  <a:pt x="1066652" y="254242"/>
                </a:cubicBezTo>
                <a:lnTo>
                  <a:pt x="1066652" y="116721"/>
                </a:lnTo>
                <a:cubicBezTo>
                  <a:pt x="1066652" y="101180"/>
                  <a:pt x="1066225" y="91517"/>
                  <a:pt x="1065371" y="87733"/>
                </a:cubicBezTo>
                <a:cubicBezTo>
                  <a:pt x="1064518" y="83948"/>
                  <a:pt x="1062711" y="81253"/>
                  <a:pt x="1059949" y="79649"/>
                </a:cubicBezTo>
                <a:cubicBezTo>
                  <a:pt x="1057188" y="78044"/>
                  <a:pt x="1052799" y="77242"/>
                  <a:pt x="1046783" y="77242"/>
                </a:cubicBezTo>
                <a:close/>
                <a:moveTo>
                  <a:pt x="549534" y="68982"/>
                </a:moveTo>
                <a:cubicBezTo>
                  <a:pt x="546428" y="68982"/>
                  <a:pt x="543979" y="70300"/>
                  <a:pt x="542188" y="72936"/>
                </a:cubicBezTo>
                <a:cubicBezTo>
                  <a:pt x="540398" y="75572"/>
                  <a:pt x="539502" y="85599"/>
                  <a:pt x="539502" y="103016"/>
                </a:cubicBezTo>
                <a:lnTo>
                  <a:pt x="539502" y="268379"/>
                </a:lnTo>
                <a:cubicBezTo>
                  <a:pt x="539502" y="288576"/>
                  <a:pt x="540107" y="300427"/>
                  <a:pt x="541316" y="303932"/>
                </a:cubicBezTo>
                <a:cubicBezTo>
                  <a:pt x="542525" y="307438"/>
                  <a:pt x="545049" y="309191"/>
                  <a:pt x="548886" y="309191"/>
                </a:cubicBezTo>
                <a:cubicBezTo>
                  <a:pt x="552862" y="309191"/>
                  <a:pt x="555529" y="307017"/>
                  <a:pt x="556887" y="302670"/>
                </a:cubicBezTo>
                <a:cubicBezTo>
                  <a:pt x="558245" y="298322"/>
                  <a:pt x="558924" y="286017"/>
                  <a:pt x="558924" y="265753"/>
                </a:cubicBezTo>
                <a:lnTo>
                  <a:pt x="558924" y="103016"/>
                </a:lnTo>
                <a:cubicBezTo>
                  <a:pt x="558924" y="87180"/>
                  <a:pt x="558251" y="77548"/>
                  <a:pt x="556905" y="74122"/>
                </a:cubicBezTo>
                <a:cubicBezTo>
                  <a:pt x="555558" y="70695"/>
                  <a:pt x="553102" y="68982"/>
                  <a:pt x="549534" y="68982"/>
                </a:cubicBezTo>
                <a:close/>
                <a:moveTo>
                  <a:pt x="945431" y="7591"/>
                </a:moveTo>
                <a:lnTo>
                  <a:pt x="1018846" y="7591"/>
                </a:lnTo>
                <a:cubicBezTo>
                  <a:pt x="1063602" y="7591"/>
                  <a:pt x="1094213" y="9734"/>
                  <a:pt x="1110679" y="14021"/>
                </a:cubicBezTo>
                <a:cubicBezTo>
                  <a:pt x="1127146" y="18308"/>
                  <a:pt x="1139749" y="25445"/>
                  <a:pt x="1148489" y="35431"/>
                </a:cubicBezTo>
                <a:cubicBezTo>
                  <a:pt x="1157229" y="45418"/>
                  <a:pt x="1162667" y="56397"/>
                  <a:pt x="1164801" y="68368"/>
                </a:cubicBezTo>
                <a:cubicBezTo>
                  <a:pt x="1166936" y="80340"/>
                  <a:pt x="1168004" y="103220"/>
                  <a:pt x="1168004" y="137008"/>
                </a:cubicBezTo>
                <a:lnTo>
                  <a:pt x="1168004" y="261082"/>
                </a:lnTo>
                <a:cubicBezTo>
                  <a:pt x="1168004" y="293199"/>
                  <a:pt x="1166412" y="314961"/>
                  <a:pt x="1163228" y="326370"/>
                </a:cubicBezTo>
                <a:cubicBezTo>
                  <a:pt x="1160045" y="337778"/>
                  <a:pt x="1154402" y="346779"/>
                  <a:pt x="1146300" y="353370"/>
                </a:cubicBezTo>
                <a:cubicBezTo>
                  <a:pt x="1138198" y="359961"/>
                  <a:pt x="1128425" y="364515"/>
                  <a:pt x="1116981" y="367031"/>
                </a:cubicBezTo>
                <a:cubicBezTo>
                  <a:pt x="1105536" y="369547"/>
                  <a:pt x="1088585" y="370806"/>
                  <a:pt x="1066128" y="370806"/>
                </a:cubicBezTo>
                <a:lnTo>
                  <a:pt x="945431" y="370806"/>
                </a:lnTo>
                <a:close/>
                <a:moveTo>
                  <a:pt x="696442" y="7591"/>
                </a:moveTo>
                <a:lnTo>
                  <a:pt x="797794" y="7591"/>
                </a:lnTo>
                <a:lnTo>
                  <a:pt x="797794" y="277567"/>
                </a:lnTo>
                <a:cubicBezTo>
                  <a:pt x="797794" y="292578"/>
                  <a:pt x="798388" y="301601"/>
                  <a:pt x="799576" y="304637"/>
                </a:cubicBezTo>
                <a:cubicBezTo>
                  <a:pt x="800764" y="307673"/>
                  <a:pt x="802853" y="309191"/>
                  <a:pt x="805841" y="309191"/>
                </a:cubicBezTo>
                <a:cubicBezTo>
                  <a:pt x="809568" y="309191"/>
                  <a:pt x="812061" y="307419"/>
                  <a:pt x="813319" y="303876"/>
                </a:cubicBezTo>
                <a:cubicBezTo>
                  <a:pt x="814577" y="300334"/>
                  <a:pt x="815206" y="290034"/>
                  <a:pt x="815206" y="272977"/>
                </a:cubicBezTo>
                <a:lnTo>
                  <a:pt x="815206" y="7591"/>
                </a:lnTo>
                <a:lnTo>
                  <a:pt x="916558" y="7591"/>
                </a:lnTo>
                <a:lnTo>
                  <a:pt x="916558" y="248783"/>
                </a:lnTo>
                <a:cubicBezTo>
                  <a:pt x="916558" y="275828"/>
                  <a:pt x="915643" y="295025"/>
                  <a:pt x="913813" y="306376"/>
                </a:cubicBezTo>
                <a:cubicBezTo>
                  <a:pt x="911983" y="317726"/>
                  <a:pt x="906524" y="329440"/>
                  <a:pt x="897435" y="341517"/>
                </a:cubicBezTo>
                <a:cubicBezTo>
                  <a:pt x="888346" y="353594"/>
                  <a:pt x="876430" y="362723"/>
                  <a:pt x="861688" y="368903"/>
                </a:cubicBezTo>
                <a:cubicBezTo>
                  <a:pt x="846946" y="375083"/>
                  <a:pt x="829644" y="378173"/>
                  <a:pt x="809782" y="378173"/>
                </a:cubicBezTo>
                <a:cubicBezTo>
                  <a:pt x="787937" y="378173"/>
                  <a:pt x="768572" y="374527"/>
                  <a:pt x="751687" y="367237"/>
                </a:cubicBezTo>
                <a:cubicBezTo>
                  <a:pt x="734802" y="359947"/>
                  <a:pt x="722127" y="350382"/>
                  <a:pt x="713663" y="338544"/>
                </a:cubicBezTo>
                <a:cubicBezTo>
                  <a:pt x="705198" y="326705"/>
                  <a:pt x="700212" y="314349"/>
                  <a:pt x="698704" y="301475"/>
                </a:cubicBezTo>
                <a:cubicBezTo>
                  <a:pt x="697196" y="288601"/>
                  <a:pt x="696442" y="261994"/>
                  <a:pt x="696442" y="221652"/>
                </a:cubicBezTo>
                <a:close/>
                <a:moveTo>
                  <a:pt x="269156" y="7591"/>
                </a:moveTo>
                <a:lnTo>
                  <a:pt x="370508" y="7591"/>
                </a:lnTo>
                <a:lnTo>
                  <a:pt x="370508" y="290885"/>
                </a:lnTo>
                <a:lnTo>
                  <a:pt x="426542" y="290885"/>
                </a:lnTo>
                <a:lnTo>
                  <a:pt x="426542" y="370806"/>
                </a:lnTo>
                <a:lnTo>
                  <a:pt x="269156" y="370806"/>
                </a:lnTo>
                <a:close/>
                <a:moveTo>
                  <a:pt x="549102" y="0"/>
                </a:moveTo>
                <a:cubicBezTo>
                  <a:pt x="568659" y="0"/>
                  <a:pt x="586336" y="3247"/>
                  <a:pt x="602134" y="9741"/>
                </a:cubicBezTo>
                <a:cubicBezTo>
                  <a:pt x="617932" y="16235"/>
                  <a:pt x="630662" y="26006"/>
                  <a:pt x="640324" y="39054"/>
                </a:cubicBezTo>
                <a:cubicBezTo>
                  <a:pt x="649986" y="52102"/>
                  <a:pt x="655727" y="66216"/>
                  <a:pt x="657547" y="81396"/>
                </a:cubicBezTo>
                <a:cubicBezTo>
                  <a:pt x="659367" y="96577"/>
                  <a:pt x="660276" y="122368"/>
                  <a:pt x="660276" y="158771"/>
                </a:cubicBezTo>
                <a:lnTo>
                  <a:pt x="660276" y="219402"/>
                </a:lnTo>
                <a:cubicBezTo>
                  <a:pt x="660276" y="254944"/>
                  <a:pt x="659406" y="280401"/>
                  <a:pt x="657665" y="295773"/>
                </a:cubicBezTo>
                <a:cubicBezTo>
                  <a:pt x="655925" y="311146"/>
                  <a:pt x="650408" y="325290"/>
                  <a:pt x="641114" y="338207"/>
                </a:cubicBezTo>
                <a:cubicBezTo>
                  <a:pt x="631821" y="351124"/>
                  <a:pt x="619327" y="361014"/>
                  <a:pt x="603634" y="367877"/>
                </a:cubicBezTo>
                <a:cubicBezTo>
                  <a:pt x="587941" y="374741"/>
                  <a:pt x="569763" y="378173"/>
                  <a:pt x="549102" y="378173"/>
                </a:cubicBezTo>
                <a:cubicBezTo>
                  <a:pt x="529443" y="378173"/>
                  <a:pt x="511765" y="374947"/>
                  <a:pt x="496068" y="368495"/>
                </a:cubicBezTo>
                <a:cubicBezTo>
                  <a:pt x="480371" y="362043"/>
                  <a:pt x="467693" y="352294"/>
                  <a:pt x="458033" y="339250"/>
                </a:cubicBezTo>
                <a:cubicBezTo>
                  <a:pt x="448373" y="326205"/>
                  <a:pt x="442644" y="312182"/>
                  <a:pt x="440847" y="297179"/>
                </a:cubicBezTo>
                <a:cubicBezTo>
                  <a:pt x="439049" y="282177"/>
                  <a:pt x="438150" y="256251"/>
                  <a:pt x="438150" y="219402"/>
                </a:cubicBezTo>
                <a:lnTo>
                  <a:pt x="438150" y="158771"/>
                </a:lnTo>
                <a:cubicBezTo>
                  <a:pt x="438150" y="122843"/>
                  <a:pt x="439010" y="97290"/>
                  <a:pt x="440728" y="82112"/>
                </a:cubicBezTo>
                <a:cubicBezTo>
                  <a:pt x="442447" y="66933"/>
                  <a:pt x="447952" y="52887"/>
                  <a:pt x="457243" y="39973"/>
                </a:cubicBezTo>
                <a:cubicBezTo>
                  <a:pt x="466534" y="27058"/>
                  <a:pt x="479032" y="17168"/>
                  <a:pt x="494735" y="10301"/>
                </a:cubicBezTo>
                <a:cubicBezTo>
                  <a:pt x="510439" y="3434"/>
                  <a:pt x="528561" y="0"/>
                  <a:pt x="549102" y="0"/>
                </a:cubicBezTo>
                <a:close/>
                <a:moveTo>
                  <a:pt x="111873" y="0"/>
                </a:moveTo>
                <a:cubicBezTo>
                  <a:pt x="139857" y="0"/>
                  <a:pt x="163104" y="5506"/>
                  <a:pt x="181615" y="16518"/>
                </a:cubicBezTo>
                <a:cubicBezTo>
                  <a:pt x="200125" y="27531"/>
                  <a:pt x="212286" y="41256"/>
                  <a:pt x="218098" y="57694"/>
                </a:cubicBezTo>
                <a:cubicBezTo>
                  <a:pt x="223909" y="74133"/>
                  <a:pt x="226814" y="99113"/>
                  <a:pt x="226814" y="132634"/>
                </a:cubicBezTo>
                <a:lnTo>
                  <a:pt x="226814" y="170781"/>
                </a:lnTo>
                <a:lnTo>
                  <a:pt x="125463" y="170781"/>
                </a:lnTo>
                <a:lnTo>
                  <a:pt x="125463" y="104711"/>
                </a:lnTo>
                <a:cubicBezTo>
                  <a:pt x="125463" y="87480"/>
                  <a:pt x="124737" y="77217"/>
                  <a:pt x="123286" y="73923"/>
                </a:cubicBezTo>
                <a:cubicBezTo>
                  <a:pt x="121835" y="70629"/>
                  <a:pt x="118758" y="68982"/>
                  <a:pt x="114056" y="68982"/>
                </a:cubicBezTo>
                <a:cubicBezTo>
                  <a:pt x="108685" y="68982"/>
                  <a:pt x="105224" y="71041"/>
                  <a:pt x="103676" y="75158"/>
                </a:cubicBezTo>
                <a:cubicBezTo>
                  <a:pt x="102127" y="79275"/>
                  <a:pt x="101352" y="90091"/>
                  <a:pt x="101352" y="107606"/>
                </a:cubicBezTo>
                <a:lnTo>
                  <a:pt x="101352" y="272098"/>
                </a:lnTo>
                <a:cubicBezTo>
                  <a:pt x="101352" y="288866"/>
                  <a:pt x="102122" y="299241"/>
                  <a:pt x="103660" y="303221"/>
                </a:cubicBezTo>
                <a:cubicBezTo>
                  <a:pt x="105198" y="307201"/>
                  <a:pt x="108446" y="309191"/>
                  <a:pt x="113404" y="309191"/>
                </a:cubicBezTo>
                <a:cubicBezTo>
                  <a:pt x="118190" y="309191"/>
                  <a:pt x="121396" y="307157"/>
                  <a:pt x="123023" y="303090"/>
                </a:cubicBezTo>
                <a:cubicBezTo>
                  <a:pt x="124649" y="299023"/>
                  <a:pt x="125463" y="287589"/>
                  <a:pt x="125463" y="268787"/>
                </a:cubicBezTo>
                <a:lnTo>
                  <a:pt x="125463" y="219894"/>
                </a:lnTo>
                <a:lnTo>
                  <a:pt x="226814" y="219894"/>
                </a:lnTo>
                <a:lnTo>
                  <a:pt x="226814" y="238154"/>
                </a:lnTo>
                <a:cubicBezTo>
                  <a:pt x="226814" y="275196"/>
                  <a:pt x="224100" y="301754"/>
                  <a:pt x="218671" y="317827"/>
                </a:cubicBezTo>
                <a:cubicBezTo>
                  <a:pt x="213243" y="333901"/>
                  <a:pt x="201250" y="347977"/>
                  <a:pt x="182693" y="360055"/>
                </a:cubicBezTo>
                <a:cubicBezTo>
                  <a:pt x="164136" y="372133"/>
                  <a:pt x="141405" y="378173"/>
                  <a:pt x="114499" y="378173"/>
                </a:cubicBezTo>
                <a:cubicBezTo>
                  <a:pt x="86696" y="378173"/>
                  <a:pt x="63634" y="373055"/>
                  <a:pt x="45313" y="362819"/>
                </a:cubicBezTo>
                <a:cubicBezTo>
                  <a:pt x="26992" y="352584"/>
                  <a:pt x="14860" y="338433"/>
                  <a:pt x="8916" y="320367"/>
                </a:cubicBezTo>
                <a:cubicBezTo>
                  <a:pt x="2972" y="302300"/>
                  <a:pt x="0" y="275649"/>
                  <a:pt x="0" y="240411"/>
                </a:cubicBezTo>
                <a:lnTo>
                  <a:pt x="0" y="136886"/>
                </a:lnTo>
                <a:cubicBezTo>
                  <a:pt x="0" y="110978"/>
                  <a:pt x="900" y="91460"/>
                  <a:pt x="2699" y="78332"/>
                </a:cubicBezTo>
                <a:cubicBezTo>
                  <a:pt x="4497" y="65204"/>
                  <a:pt x="9970" y="52409"/>
                  <a:pt x="19117" y="39948"/>
                </a:cubicBezTo>
                <a:cubicBezTo>
                  <a:pt x="28264" y="27488"/>
                  <a:pt x="40872" y="17714"/>
                  <a:pt x="56941" y="10629"/>
                </a:cubicBezTo>
                <a:cubicBezTo>
                  <a:pt x="73010" y="3543"/>
                  <a:pt x="91320" y="0"/>
                  <a:pt x="1118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226FC-40CC-2969-91CA-9EE8A39EA984}"/>
              </a:ext>
            </a:extLst>
          </p:cNvPr>
          <p:cNvSpPr txBox="1"/>
          <p:nvPr/>
        </p:nvSpPr>
        <p:spPr>
          <a:xfrm>
            <a:off x="3238999" y="2131035"/>
            <a:ext cx="338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cs typeface="Arial" pitchFamily="34" charset="0"/>
              </a:rPr>
              <a:t>대규모 서버 → 어디서든 같은 서비스를 제공할 수 있는 대용량 서버 </a:t>
            </a:r>
            <a:endParaRPr lang="en-US" altLang="ko-KR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E944F-A443-CA38-0C16-F74099F475B7}"/>
              </a:ext>
            </a:extLst>
          </p:cNvPr>
          <p:cNvSpPr txBox="1"/>
          <p:nvPr/>
        </p:nvSpPr>
        <p:spPr>
          <a:xfrm>
            <a:off x="1514475" y="568946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해저 케이블 지도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BCD8B-4620-E056-A90D-1B364878AD5E}"/>
              </a:ext>
            </a:extLst>
          </p:cNvPr>
          <p:cNvSpPr txBox="1"/>
          <p:nvPr/>
        </p:nvSpPr>
        <p:spPr>
          <a:xfrm>
            <a:off x="10572750" y="389149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</a:t>
            </a:r>
            <a:r>
              <a:rPr lang="ko-KR" altLang="en-US" dirty="0"/>
              <a:t>산전</a:t>
            </a:r>
          </a:p>
        </p:txBody>
      </p:sp>
      <p:pic>
        <p:nvPicPr>
          <p:cNvPr id="1036" name="Picture 12" descr="LS전선 1조 넘보는 수주…똬리 튼 해저케이블로 동해가 꽉 찼다 | 한경닷컴">
            <a:extLst>
              <a:ext uri="{FF2B5EF4-FFF2-40B4-BE49-F238E27FC236}">
                <a16:creationId xmlns:a16="http://schemas.microsoft.com/office/drawing/2014/main" id="{CD7B27AD-CF2B-4911-A770-62FD9F2F6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98" y="4260825"/>
            <a:ext cx="4648200" cy="271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30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서버 확장 → 클라우드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D7D37-3AF5-DC00-A126-1D2084FB52C6}"/>
              </a:ext>
            </a:extLst>
          </p:cNvPr>
          <p:cNvSpPr txBox="1"/>
          <p:nvPr/>
        </p:nvSpPr>
        <p:spPr>
          <a:xfrm>
            <a:off x="323528" y="1972360"/>
            <a:ext cx="7029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https://www.bespinglobal.com/tech-company-cloud-spending/</a:t>
            </a:r>
            <a:endParaRPr lang="en-US" altLang="ko-KR" dirty="0"/>
          </a:p>
          <a:p>
            <a:r>
              <a:rPr lang="ko-KR" altLang="en-US" dirty="0" err="1"/>
              <a:t>넷플릭스</a:t>
            </a:r>
            <a:r>
              <a:rPr lang="ko-KR" altLang="en-US" dirty="0"/>
              <a:t> </a:t>
            </a:r>
            <a:r>
              <a:rPr lang="en-US" altLang="ko-KR" dirty="0"/>
              <a:t>AWS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22456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0991-E58A-8E6F-915A-723EB2F16137}"/>
              </a:ext>
            </a:extLst>
          </p:cNvPr>
          <p:cNvSpPr txBox="1"/>
          <p:nvPr/>
        </p:nvSpPr>
        <p:spPr>
          <a:xfrm>
            <a:off x="938691" y="84986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공유기로 외부와 연결하기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3E06D17-F4ED-A489-30E2-CC1659870540}"/>
              </a:ext>
            </a:extLst>
          </p:cNvPr>
          <p:cNvSpPr/>
          <p:nvPr/>
        </p:nvSpPr>
        <p:spPr>
          <a:xfrm>
            <a:off x="1066800" y="2200275"/>
            <a:ext cx="3390900" cy="3067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F047E1-EC05-48BA-69B0-E4E721B56257}"/>
              </a:ext>
            </a:extLst>
          </p:cNvPr>
          <p:cNvSpPr/>
          <p:nvPr/>
        </p:nvSpPr>
        <p:spPr>
          <a:xfrm>
            <a:off x="2278669" y="3312643"/>
            <a:ext cx="931256" cy="842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공유기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E3339-9FA6-DA95-C426-32848952D466}"/>
              </a:ext>
            </a:extLst>
          </p:cNvPr>
          <p:cNvSpPr/>
          <p:nvPr/>
        </p:nvSpPr>
        <p:spPr>
          <a:xfrm>
            <a:off x="1375265" y="2200275"/>
            <a:ext cx="602269" cy="842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1B3D5C-F443-A87D-E7E9-F359C6EA4CBC}"/>
              </a:ext>
            </a:extLst>
          </p:cNvPr>
          <p:cNvSpPr/>
          <p:nvPr/>
        </p:nvSpPr>
        <p:spPr>
          <a:xfrm>
            <a:off x="1794513" y="4738039"/>
            <a:ext cx="93125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DE7FAD-13A2-C5BF-6200-8D340DEC9F20}"/>
              </a:ext>
            </a:extLst>
          </p:cNvPr>
          <p:cNvSpPr/>
          <p:nvPr/>
        </p:nvSpPr>
        <p:spPr>
          <a:xfrm>
            <a:off x="4074131" y="3633139"/>
            <a:ext cx="93125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스마트폰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6B7C58-D86F-8379-55C0-2CBA0519BD1C}"/>
              </a:ext>
            </a:extLst>
          </p:cNvPr>
          <p:cNvSpPr/>
          <p:nvPr/>
        </p:nvSpPr>
        <p:spPr>
          <a:xfrm>
            <a:off x="4539759" y="1538936"/>
            <a:ext cx="931256" cy="842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외부 인터넷 </a:t>
            </a:r>
            <a:endParaRPr lang="en-US" altLang="ko-KR" sz="900" dirty="0"/>
          </a:p>
          <a:p>
            <a:pPr algn="ctr"/>
            <a:r>
              <a:rPr lang="ko-KR" altLang="en-US" sz="900" dirty="0"/>
              <a:t>단말기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B8B2FA1-15C3-C682-FD2D-2578F098797A}"/>
              </a:ext>
            </a:extLst>
          </p:cNvPr>
          <p:cNvCxnSpPr>
            <a:stCxn id="4" idx="7"/>
            <a:endCxn id="8" idx="3"/>
          </p:cNvCxnSpPr>
          <p:nvPr/>
        </p:nvCxnSpPr>
        <p:spPr>
          <a:xfrm rot="5400000" flipH="1" flipV="1">
            <a:off x="3285792" y="2045651"/>
            <a:ext cx="1178101" cy="1602592"/>
          </a:xfrm>
          <a:prstGeom prst="bentConnector3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8AFAA11-2E25-529A-C083-7B532993403F}"/>
              </a:ext>
            </a:extLst>
          </p:cNvPr>
          <p:cNvSpPr/>
          <p:nvPr/>
        </p:nvSpPr>
        <p:spPr>
          <a:xfrm>
            <a:off x="6554297" y="1538936"/>
            <a:ext cx="931256" cy="842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통신 기지국</a:t>
            </a:r>
            <a:endParaRPr lang="en-US" altLang="ko-KR" sz="900" dirty="0"/>
          </a:p>
          <a:p>
            <a:pPr algn="ctr"/>
            <a:r>
              <a:rPr lang="en-US" altLang="ko-KR" sz="900" dirty="0"/>
              <a:t>( </a:t>
            </a:r>
            <a:r>
              <a:rPr lang="ko-KR" altLang="en-US" sz="900" dirty="0"/>
              <a:t>동래</a:t>
            </a:r>
            <a:r>
              <a:rPr lang="en-US" altLang="ko-KR" sz="900" dirty="0"/>
              <a:t> KT )</a:t>
            </a:r>
            <a:endParaRPr lang="ko-KR" altLang="en-US" sz="9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C53C67E-2AE8-1544-51B0-C30279238ACC}"/>
              </a:ext>
            </a:extLst>
          </p:cNvPr>
          <p:cNvSpPr/>
          <p:nvPr/>
        </p:nvSpPr>
        <p:spPr>
          <a:xfrm>
            <a:off x="8568835" y="1529411"/>
            <a:ext cx="931256" cy="842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통신 기지국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3D5E1B2-E030-C206-E98F-798114B1258F}"/>
              </a:ext>
            </a:extLst>
          </p:cNvPr>
          <p:cNvSpPr/>
          <p:nvPr/>
        </p:nvSpPr>
        <p:spPr>
          <a:xfrm>
            <a:off x="7547090" y="3042589"/>
            <a:ext cx="931256" cy="842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통신 기지국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1F2C0F9-97C1-913E-205F-612C491A19C2}"/>
              </a:ext>
            </a:extLst>
          </p:cNvPr>
          <p:cNvSpPr/>
          <p:nvPr/>
        </p:nvSpPr>
        <p:spPr>
          <a:xfrm>
            <a:off x="9534526" y="3042589"/>
            <a:ext cx="931256" cy="842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통신 기지국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759D43-BFB4-2C4F-1EAC-E2C63806229A}"/>
              </a:ext>
            </a:extLst>
          </p:cNvPr>
          <p:cNvCxnSpPr>
            <a:endCxn id="13" idx="2"/>
          </p:cNvCxnSpPr>
          <p:nvPr/>
        </p:nvCxnSpPr>
        <p:spPr>
          <a:xfrm>
            <a:off x="5471015" y="1960093"/>
            <a:ext cx="1083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0F4A88-CC0F-8A72-A89F-DB91C087288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7485553" y="1950568"/>
            <a:ext cx="1083282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964EDB-D881-FEB6-770E-C9F5ABFCAD57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>
            <a:off x="7019925" y="2381250"/>
            <a:ext cx="663544" cy="78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FAFFA9A-AB9F-86FF-C5CE-48D1A07422B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9363712" y="2248371"/>
            <a:ext cx="636442" cy="7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6589A0-949D-008C-02D0-EE67D8EDDA02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8341967" y="2248371"/>
            <a:ext cx="363247" cy="91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27F3EE-E2DC-C694-4C72-79FFEDFF5B69}"/>
              </a:ext>
            </a:extLst>
          </p:cNvPr>
          <p:cNvSpPr txBox="1"/>
          <p:nvPr/>
        </p:nvSpPr>
        <p:spPr>
          <a:xfrm>
            <a:off x="3066774" y="2857923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ip</a:t>
            </a:r>
            <a:r>
              <a:rPr lang="ko-KR" altLang="en-US" sz="1200" dirty="0"/>
              <a:t> 주소 할당</a:t>
            </a:r>
            <a:r>
              <a:rPr lang="en-US" altLang="ko-KR" sz="1200" dirty="0"/>
              <a:t>(</a:t>
            </a:r>
            <a:r>
              <a:rPr lang="ko-KR" altLang="en-US" sz="1200" dirty="0"/>
              <a:t>유동 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D7AB38-0E35-514C-A12E-D8BB2EB27AA7}"/>
              </a:ext>
            </a:extLst>
          </p:cNvPr>
          <p:cNvSpPr/>
          <p:nvPr/>
        </p:nvSpPr>
        <p:spPr>
          <a:xfrm>
            <a:off x="7734302" y="4886325"/>
            <a:ext cx="93125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외부</a:t>
            </a:r>
            <a:endParaRPr lang="en-US" altLang="ko-KR" sz="1400" dirty="0"/>
          </a:p>
          <a:p>
            <a:pPr algn="ctr"/>
            <a:r>
              <a:rPr lang="ko-KR" altLang="en-US" sz="1400" dirty="0"/>
              <a:t>스마트폰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1F49189-4C87-53DC-B7E4-27E07EB559C2}"/>
              </a:ext>
            </a:extLst>
          </p:cNvPr>
          <p:cNvCxnSpPr>
            <a:cxnSpLocks/>
            <a:stCxn id="15" idx="4"/>
            <a:endCxn id="35" idx="0"/>
          </p:cNvCxnSpPr>
          <p:nvPr/>
        </p:nvCxnSpPr>
        <p:spPr>
          <a:xfrm rot="16200000" flipH="1">
            <a:off x="7605613" y="4292008"/>
            <a:ext cx="1001422" cy="187212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Google Firebase Hosting</a:t>
            </a:r>
            <a:r>
              <a:rPr lang="ko-KR" altLang="en-US" sz="3200" dirty="0"/>
              <a:t>으로 웹사이트 만들기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D7D37-3AF5-DC00-A126-1D2084FB52C6}"/>
              </a:ext>
            </a:extLst>
          </p:cNvPr>
          <p:cNvSpPr txBox="1"/>
          <p:nvPr/>
        </p:nvSpPr>
        <p:spPr>
          <a:xfrm>
            <a:off x="323528" y="1972360"/>
            <a:ext cx="70297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7474F"/>
                </a:solidFill>
                <a:latin typeface="Roboto Mono"/>
              </a:rPr>
              <a:t>Nodejs</a:t>
            </a:r>
            <a:r>
              <a:rPr lang="ko-KR" altLang="en-US" dirty="0">
                <a:solidFill>
                  <a:srgbClr val="37474F"/>
                </a:solidFill>
                <a:latin typeface="Roboto Mono"/>
              </a:rPr>
              <a:t> 설치 </a:t>
            </a:r>
            <a:r>
              <a:rPr lang="en-US" altLang="ko-KR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ko-KR" dirty="0" err="1">
                <a:solidFill>
                  <a:srgbClr val="37474F"/>
                </a:solidFill>
                <a:latin typeface="Roboto Mono"/>
              </a:rPr>
              <a:t>npm</a:t>
            </a:r>
            <a:r>
              <a:rPr lang="ko-KR" altLang="en-US" dirty="0">
                <a:solidFill>
                  <a:srgbClr val="37474F"/>
                </a:solidFill>
                <a:latin typeface="Roboto Mono"/>
              </a:rPr>
              <a:t>함께 설치됨</a:t>
            </a:r>
            <a:r>
              <a:rPr lang="en-US" altLang="ko-KR" dirty="0">
                <a:solidFill>
                  <a:srgbClr val="37474F"/>
                </a:solidFill>
                <a:latin typeface="Roboto Mono"/>
              </a:rPr>
              <a:t>) </a:t>
            </a:r>
            <a:r>
              <a:rPr lang="en-US" altLang="ko-KR" dirty="0">
                <a:solidFill>
                  <a:srgbClr val="37474F"/>
                </a:solidFill>
                <a:latin typeface="Roboto Mono"/>
                <a:hlinkClick r:id="rId2"/>
              </a:rPr>
              <a:t>https://nodejs.org/ko/download/</a:t>
            </a:r>
            <a:endParaRPr lang="en-US" altLang="ko-KR" dirty="0">
              <a:solidFill>
                <a:srgbClr val="37474F"/>
              </a:solidFill>
              <a:latin typeface="Roboto Mono"/>
            </a:endParaRPr>
          </a:p>
          <a:p>
            <a:endParaRPr lang="en-US" altLang="ko-KR" dirty="0"/>
          </a:p>
          <a:p>
            <a:r>
              <a:rPr lang="ko-KR" altLang="en-US" dirty="0"/>
              <a:t>원하는 </a:t>
            </a:r>
            <a:r>
              <a:rPr lang="en-US" altLang="ko-KR" dirty="0"/>
              <a:t>html</a:t>
            </a:r>
            <a:r>
              <a:rPr lang="ko-KR" altLang="en-US" dirty="0"/>
              <a:t> 템플릿 다운로드 </a:t>
            </a:r>
            <a:r>
              <a:rPr lang="en-US" altLang="ko-KR" dirty="0">
                <a:hlinkClick r:id="rId3"/>
              </a:rPr>
              <a:t>https://html5up.net/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Firebase </a:t>
            </a:r>
            <a:r>
              <a:rPr lang="ko-KR" altLang="en-US" dirty="0"/>
              <a:t>콘솔 접속</a:t>
            </a:r>
            <a:r>
              <a:rPr lang="en-US" altLang="ko-KR" dirty="0"/>
              <a:t> </a:t>
            </a:r>
            <a:r>
              <a:rPr lang="ko-KR" altLang="en-US" dirty="0"/>
              <a:t>→ 프로젝트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37474F"/>
                </a:solidFill>
                <a:latin typeface="Roboto Mono"/>
              </a:rPr>
              <a:t>폴더의 경로 위치에 </a:t>
            </a:r>
            <a:r>
              <a:rPr lang="en-US" altLang="ko-KR" dirty="0" err="1">
                <a:solidFill>
                  <a:srgbClr val="37474F"/>
                </a:solidFill>
                <a:latin typeface="Roboto Mono"/>
              </a:rPr>
              <a:t>cmd</a:t>
            </a:r>
            <a:r>
              <a:rPr lang="en-US" altLang="ko-KR" dirty="0">
                <a:solidFill>
                  <a:srgbClr val="37474F"/>
                </a:solidFill>
                <a:latin typeface="Roboto Mono"/>
              </a:rPr>
              <a:t> .. </a:t>
            </a:r>
            <a:r>
              <a:rPr lang="ko-KR" altLang="en-US" dirty="0">
                <a:solidFill>
                  <a:srgbClr val="37474F"/>
                </a:solidFill>
                <a:latin typeface="Roboto Mono"/>
              </a:rPr>
              <a:t>을</a:t>
            </a:r>
            <a:r>
              <a:rPr lang="en-US" altLang="ko-KR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ko-KR" altLang="en-US" dirty="0">
                <a:solidFill>
                  <a:srgbClr val="37474F"/>
                </a:solidFill>
                <a:latin typeface="Roboto Mono"/>
              </a:rPr>
              <a:t>쳐서 </a:t>
            </a:r>
            <a:r>
              <a:rPr lang="en-US" altLang="ko-KR" dirty="0" err="1">
                <a:solidFill>
                  <a:srgbClr val="37474F"/>
                </a:solidFill>
                <a:latin typeface="Roboto Mono"/>
              </a:rPr>
              <a:t>cmd</a:t>
            </a:r>
            <a:r>
              <a:rPr lang="en-US" altLang="ko-KR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ko-KR" altLang="en-US" dirty="0">
                <a:solidFill>
                  <a:srgbClr val="37474F"/>
                </a:solidFill>
                <a:latin typeface="Roboto Mono"/>
              </a:rPr>
              <a:t>실행</a:t>
            </a:r>
            <a:endParaRPr lang="en-US" altLang="ko-KR" b="0" i="0" dirty="0">
              <a:solidFill>
                <a:srgbClr val="37474F"/>
              </a:solidFill>
              <a:effectLst/>
              <a:latin typeface="Roboto Mono"/>
            </a:endParaRPr>
          </a:p>
          <a:p>
            <a:r>
              <a:rPr lang="ko-KR" altLang="en-US" dirty="0"/>
              <a:t>→ 위치에서 시작함</a:t>
            </a:r>
            <a:endParaRPr lang="en-US" altLang="ko-KR" b="0" i="0" dirty="0">
              <a:solidFill>
                <a:srgbClr val="37474F"/>
              </a:solidFill>
              <a:effectLst/>
              <a:latin typeface="Roboto Mono"/>
            </a:endParaRPr>
          </a:p>
          <a:p>
            <a:endParaRPr lang="en-US" altLang="ko-KR" dirty="0">
              <a:solidFill>
                <a:srgbClr val="37474F"/>
              </a:solidFill>
              <a:latin typeface="Roboto Mono"/>
            </a:endParaRPr>
          </a:p>
          <a:p>
            <a:r>
              <a:rPr lang="en-US" altLang="ko-KR" b="0" i="0" dirty="0" err="1">
                <a:solidFill>
                  <a:srgbClr val="37474F"/>
                </a:solidFill>
                <a:effectLst/>
                <a:latin typeface="Roboto Mono"/>
              </a:rPr>
              <a:t>npm</a:t>
            </a:r>
            <a:r>
              <a:rPr lang="en-US" altLang="ko-KR" b="0" i="0" dirty="0">
                <a:solidFill>
                  <a:srgbClr val="37474F"/>
                </a:solidFill>
                <a:effectLst/>
                <a:latin typeface="Roboto Mono"/>
              </a:rPr>
              <a:t> install -g firebase-tools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0" i="0" dirty="0">
                <a:solidFill>
                  <a:srgbClr val="37474F"/>
                </a:solidFill>
                <a:effectLst/>
                <a:latin typeface="Roboto Mono"/>
              </a:rPr>
              <a:t>firebase login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37474F"/>
                </a:solidFill>
                <a:effectLst/>
                <a:latin typeface="Roboto Mono"/>
              </a:rPr>
              <a:t>firebase </a:t>
            </a:r>
            <a:r>
              <a:rPr lang="en-US" altLang="ko-KR" b="0" i="0" dirty="0" err="1">
                <a:solidFill>
                  <a:srgbClr val="37474F"/>
                </a:solidFill>
                <a:effectLst/>
                <a:latin typeface="Roboto Mono"/>
              </a:rPr>
              <a:t>init</a:t>
            </a:r>
            <a:r>
              <a:rPr lang="en-US" altLang="ko-KR" b="0" i="0" dirty="0">
                <a:solidFill>
                  <a:srgbClr val="37474F"/>
                </a:solidFill>
                <a:effectLst/>
                <a:latin typeface="Roboto Mono"/>
              </a:rPr>
              <a:t> </a:t>
            </a:r>
          </a:p>
          <a:p>
            <a:r>
              <a:rPr lang="en-US" altLang="ko-KR" b="0" i="0" dirty="0">
                <a:solidFill>
                  <a:srgbClr val="37474F"/>
                </a:solidFill>
                <a:effectLst/>
                <a:latin typeface="Roboto Mono"/>
              </a:rPr>
              <a:t>firebase deploy</a:t>
            </a:r>
          </a:p>
          <a:p>
            <a:endParaRPr lang="en-US" altLang="ko-KR" b="0" i="0" dirty="0">
              <a:solidFill>
                <a:srgbClr val="37474F"/>
              </a:solidFill>
              <a:effectLst/>
              <a:latin typeface="Roboto Mon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FDDAAE-12FC-BDC9-F50E-D14B038A7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31" y="2785981"/>
            <a:ext cx="1590743" cy="188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BD80A-8263-BF49-854A-C77C43931D13}"/>
              </a:ext>
            </a:extLst>
          </p:cNvPr>
          <p:cNvSpPr txBox="1"/>
          <p:nvPr/>
        </p:nvSpPr>
        <p:spPr>
          <a:xfrm>
            <a:off x="7277100" y="485775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폴더에 </a:t>
            </a:r>
            <a:endParaRPr lang="en-US" altLang="ko-KR" dirty="0"/>
          </a:p>
          <a:p>
            <a:r>
              <a:rPr lang="ko-KR" altLang="en-US" dirty="0"/>
              <a:t>수정된 </a:t>
            </a:r>
            <a:r>
              <a:rPr lang="en-US" altLang="ko-KR" dirty="0"/>
              <a:t>html</a:t>
            </a:r>
            <a:r>
              <a:rPr lang="ko-KR" altLang="en-US" dirty="0"/>
              <a:t>을 넣기</a:t>
            </a:r>
          </a:p>
        </p:txBody>
      </p:sp>
    </p:spTree>
    <p:extLst>
      <p:ext uri="{BB962C8B-B14F-4D97-AF65-F5344CB8AC3E}">
        <p14:creationId xmlns:p14="http://schemas.microsoft.com/office/powerpoint/2010/main" val="391586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21">
            <a:extLst>
              <a:ext uri="{FF2B5EF4-FFF2-40B4-BE49-F238E27FC236}">
                <a16:creationId xmlns:a16="http://schemas.microsoft.com/office/drawing/2014/main" id="{C9779712-8270-4011-860B-1542E1A83E5C}"/>
              </a:ext>
            </a:extLst>
          </p:cNvPr>
          <p:cNvSpPr/>
          <p:nvPr/>
        </p:nvSpPr>
        <p:spPr>
          <a:xfrm rot="1882940">
            <a:off x="8942747" y="20359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Callout 22">
            <a:extLst>
              <a:ext uri="{FF2B5EF4-FFF2-40B4-BE49-F238E27FC236}">
                <a16:creationId xmlns:a16="http://schemas.microsoft.com/office/drawing/2014/main" id="{90EB6659-0209-4FD7-84AA-220DFAF96E36}"/>
              </a:ext>
            </a:extLst>
          </p:cNvPr>
          <p:cNvSpPr/>
          <p:nvPr/>
        </p:nvSpPr>
        <p:spPr>
          <a:xfrm rot="1882940">
            <a:off x="1481584" y="20942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A0F7F0FE-ACF7-4BAF-992B-B2DAAC115684}"/>
              </a:ext>
            </a:extLst>
          </p:cNvPr>
          <p:cNvSpPr/>
          <p:nvPr/>
        </p:nvSpPr>
        <p:spPr>
          <a:xfrm>
            <a:off x="1645000" y="30807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FTP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36F5F1BB-A707-4C2F-8F27-A1CFB8D76E29}"/>
              </a:ext>
            </a:extLst>
          </p:cNvPr>
          <p:cNvSpPr/>
          <p:nvPr/>
        </p:nvSpPr>
        <p:spPr>
          <a:xfrm>
            <a:off x="9083140" y="30807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Templete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F24233A-FDA6-4AC7-BD95-345ACDFC99B3}"/>
              </a:ext>
            </a:extLst>
          </p:cNvPr>
          <p:cNvSpPr/>
          <p:nvPr/>
        </p:nvSpPr>
        <p:spPr>
          <a:xfrm>
            <a:off x="4669710" y="1442434"/>
            <a:ext cx="2852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5500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</a:t>
            </a: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599E4AE2-9628-4A97-8098-3E533C07A823}"/>
              </a:ext>
            </a:extLst>
          </p:cNvPr>
          <p:cNvSpPr>
            <a:spLocks noChangeAspect="1"/>
          </p:cNvSpPr>
          <p:nvPr/>
        </p:nvSpPr>
        <p:spPr>
          <a:xfrm>
            <a:off x="9655279" y="24280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80051DE2-184E-4FD1-9B4C-1582E1256BBE}"/>
              </a:ext>
            </a:extLst>
          </p:cNvPr>
          <p:cNvSpPr>
            <a:spLocks noChangeAspect="1"/>
          </p:cNvSpPr>
          <p:nvPr/>
        </p:nvSpPr>
        <p:spPr>
          <a:xfrm>
            <a:off x="2235426" y="24823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AA00DC-4985-4296-A221-8F04515FB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카페 </a:t>
            </a:r>
            <a:r>
              <a:rPr lang="en-US" altLang="ko-KR" dirty="0"/>
              <a:t>24 </a:t>
            </a:r>
            <a:r>
              <a:rPr lang="ko-KR" altLang="en-US" dirty="0"/>
              <a:t>홈페이지 만들기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3F6570-C1E4-48F7-8AAE-285D33010BE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41418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31301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87C4FD-5B6B-4F45-B263-41776B5EC536}"/>
              </a:ext>
            </a:extLst>
          </p:cNvPr>
          <p:cNvGrpSpPr/>
          <p:nvPr/>
        </p:nvGrpSpPr>
        <p:grpSpPr>
          <a:xfrm>
            <a:off x="4633328" y="963897"/>
            <a:ext cx="6990402" cy="4287181"/>
            <a:chOff x="4633328" y="963897"/>
            <a:chExt cx="6990402" cy="42871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037D3A-BCA9-4499-BD97-69CECE348400}"/>
                </a:ext>
              </a:extLst>
            </p:cNvPr>
            <p:cNvGrpSpPr/>
            <p:nvPr/>
          </p:nvGrpSpPr>
          <p:grpSpPr>
            <a:xfrm>
              <a:off x="4633328" y="963897"/>
              <a:ext cx="3263783" cy="798356"/>
              <a:chOff x="3907579" y="951198"/>
              <a:chExt cx="3263783" cy="79835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1041C12-D377-4EDF-8861-E7BB3603D59E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065D78-81B1-46D8-BEF9-A8EA5ADED4FC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개발자</a:t>
                </a:r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b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</a:br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가능성을 높이자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7B650-B465-4BD6-8372-93EB6B803779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612B12-6C8C-4C04-8503-5CC360DE5DAA}"/>
                </a:ext>
              </a:extLst>
            </p:cNvPr>
            <p:cNvGrpSpPr/>
            <p:nvPr/>
          </p:nvGrpSpPr>
          <p:grpSpPr>
            <a:xfrm>
              <a:off x="8359947" y="963897"/>
              <a:ext cx="3263783" cy="798356"/>
              <a:chOff x="3907579" y="951198"/>
              <a:chExt cx="3263783" cy="79835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5BBD268-03CA-455F-98E0-2473B55A471E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3AB81-1218-408B-AF4C-3A3766B62549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70788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VS code </a:t>
                </a:r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활용</a:t>
                </a:r>
                <a:endParaRPr lang="en-US" altLang="ko-KR" sz="20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개발 환경 설정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863AD0-291E-45FA-B7D8-E0CAE2B13C3A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B441F-805B-48FD-A23F-13C928A40564}"/>
                </a:ext>
              </a:extLst>
            </p:cNvPr>
            <p:cNvGrpSpPr/>
            <p:nvPr/>
          </p:nvGrpSpPr>
          <p:grpSpPr>
            <a:xfrm>
              <a:off x="4633328" y="3837169"/>
              <a:ext cx="3263783" cy="640080"/>
              <a:chOff x="3907579" y="951198"/>
              <a:chExt cx="3263783" cy="64008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A9F0C7-0684-4FC3-8041-46492B3F0D23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628EDD-D88D-4E68-B2B0-B0D1A9A993EB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네트워크 이해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7F7031-9BE5-4FEB-AEDC-B1238BA80B84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2C4078-0DF7-4976-A6DA-400101754439}"/>
                </a:ext>
              </a:extLst>
            </p:cNvPr>
            <p:cNvGrpSpPr/>
            <p:nvPr/>
          </p:nvGrpSpPr>
          <p:grpSpPr>
            <a:xfrm>
              <a:off x="8359947" y="3837169"/>
              <a:ext cx="3263783" cy="1413909"/>
              <a:chOff x="3907579" y="951198"/>
              <a:chExt cx="3263783" cy="141390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3C825B-07A8-4675-93A2-2A5AEDD5C910}"/>
                  </a:ext>
                </a:extLst>
              </p:cNvPr>
              <p:cNvSpPr/>
              <p:nvPr/>
            </p:nvSpPr>
            <p:spPr>
              <a:xfrm>
                <a:off x="3907579" y="951198"/>
                <a:ext cx="640080" cy="640080"/>
              </a:xfrm>
              <a:prstGeom prst="ellipse">
                <a:avLst/>
              </a:prstGeom>
              <a:noFill/>
              <a:ln w="444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19D933-371C-489F-B06F-B03CDDC18FAA}"/>
                  </a:ext>
                </a:extLst>
              </p:cNvPr>
              <p:cNvSpPr txBox="1"/>
              <p:nvPr/>
            </p:nvSpPr>
            <p:spPr>
              <a:xfrm>
                <a:off x="4760242" y="1041668"/>
                <a:ext cx="2411120" cy="132343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cs typeface="Arial" pitchFamily="34" charset="0"/>
                  </a:rPr>
                  <a:t>실제 서비스 구동</a:t>
                </a:r>
                <a:endParaRPr lang="en-US" altLang="ko-KR" sz="2000" b="1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Google Firebase Hosting,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Café24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0D5B24-0449-429F-B921-56560878F81F}"/>
                  </a:ext>
                </a:extLst>
              </p:cNvPr>
              <p:cNvSpPr txBox="1"/>
              <p:nvPr/>
            </p:nvSpPr>
            <p:spPr>
              <a:xfrm>
                <a:off x="3960874" y="1041668"/>
                <a:ext cx="57085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421515-ED9F-14F0-AACF-CC21FBABAE0F}"/>
              </a:ext>
            </a:extLst>
          </p:cNvPr>
          <p:cNvSpPr txBox="1"/>
          <p:nvPr/>
        </p:nvSpPr>
        <p:spPr>
          <a:xfrm>
            <a:off x="703364" y="574296"/>
            <a:ext cx="60946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기본 네트워크에 대한 이해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통신 방식들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소켓통신</a:t>
            </a:r>
          </a:p>
          <a:p>
            <a:endParaRPr lang="ko-KR" altLang="en-US" dirty="0"/>
          </a:p>
          <a:p>
            <a:r>
              <a:rPr lang="ko-KR" altLang="en-US" dirty="0" err="1"/>
              <a:t>http</a:t>
            </a:r>
            <a:r>
              <a:rPr lang="ko-KR" altLang="en-US" dirty="0"/>
              <a:t> 통신</a:t>
            </a:r>
          </a:p>
          <a:p>
            <a:r>
              <a:rPr lang="ko-KR" altLang="en-US" dirty="0"/>
              <a:t>-내부 망과 </a:t>
            </a:r>
            <a:r>
              <a:rPr lang="ko-KR" altLang="en-US" dirty="0" err="1"/>
              <a:t>외부망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-DDNS 설정해서 간이 웹페이지 만들기</a:t>
            </a:r>
          </a:p>
          <a:p>
            <a:r>
              <a:rPr lang="ko-KR" altLang="en-US" dirty="0"/>
              <a:t>-공유기로 간단한 </a:t>
            </a:r>
            <a:r>
              <a:rPr lang="ko-KR" altLang="en-US" dirty="0" err="1"/>
              <a:t>ftp</a:t>
            </a:r>
            <a:r>
              <a:rPr lang="ko-KR" altLang="en-US" dirty="0"/>
              <a:t> 서버 구축</a:t>
            </a:r>
          </a:p>
          <a:p>
            <a:r>
              <a:rPr lang="ko-KR" altLang="en-US" dirty="0"/>
              <a:t>-</a:t>
            </a:r>
            <a:r>
              <a:rPr lang="ko-KR" altLang="en-US" dirty="0" err="1"/>
              <a:t>iptime</a:t>
            </a:r>
            <a:r>
              <a:rPr lang="ko-KR" altLang="en-US" dirty="0"/>
              <a:t> </a:t>
            </a:r>
            <a:r>
              <a:rPr lang="ko-KR" altLang="en-US" dirty="0" err="1"/>
              <a:t>cctv</a:t>
            </a:r>
            <a:r>
              <a:rPr lang="ko-KR" altLang="en-US" dirty="0"/>
              <a:t> </a:t>
            </a:r>
            <a:r>
              <a:rPr lang="ko-KR" altLang="en-US" dirty="0" err="1"/>
              <a:t>rtsp</a:t>
            </a:r>
            <a:r>
              <a:rPr lang="ko-KR" altLang="en-US" dirty="0"/>
              <a:t> 연결하기</a:t>
            </a:r>
          </a:p>
          <a:p>
            <a:endParaRPr lang="ko-KR" altLang="en-US" dirty="0"/>
          </a:p>
          <a:p>
            <a:r>
              <a:rPr lang="ko-KR" altLang="en-US" dirty="0"/>
              <a:t>응용 활용</a:t>
            </a:r>
          </a:p>
          <a:p>
            <a:r>
              <a:rPr lang="ko-KR" altLang="en-US" dirty="0"/>
              <a:t>-윈도우 원격 넘기기 -&gt; 공유기 설정</a:t>
            </a:r>
          </a:p>
          <a:p>
            <a:r>
              <a:rPr lang="ko-KR" altLang="en-US" dirty="0"/>
              <a:t>-리눅스 서버 포트 설정하기 </a:t>
            </a:r>
            <a:r>
              <a:rPr lang="ko-KR" altLang="en-US" dirty="0" err="1"/>
              <a:t>ssh</a:t>
            </a:r>
            <a:endParaRPr lang="ko-KR" altLang="en-US" dirty="0"/>
          </a:p>
          <a:p>
            <a:r>
              <a:rPr lang="ko-KR" altLang="en-US" dirty="0"/>
              <a:t>-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활용법</a:t>
            </a:r>
          </a:p>
          <a:p>
            <a:endParaRPr lang="ko-KR" altLang="en-US" dirty="0"/>
          </a:p>
          <a:p>
            <a:r>
              <a:rPr lang="ko-KR" altLang="en-US" dirty="0"/>
              <a:t>상용 서버 활용하기</a:t>
            </a:r>
          </a:p>
          <a:p>
            <a:r>
              <a:rPr lang="ko-KR" altLang="en-US" dirty="0"/>
              <a:t>-구글 </a:t>
            </a:r>
            <a:r>
              <a:rPr lang="ko-KR" altLang="en-US" dirty="0" err="1"/>
              <a:t>firebase</a:t>
            </a:r>
            <a:r>
              <a:rPr lang="ko-KR" altLang="en-US" dirty="0"/>
              <a:t> 활용해보기</a:t>
            </a:r>
          </a:p>
          <a:p>
            <a:r>
              <a:rPr lang="ko-KR" altLang="en-US" dirty="0"/>
              <a:t>-구글 </a:t>
            </a:r>
            <a:r>
              <a:rPr lang="ko-KR" altLang="en-US" dirty="0" err="1"/>
              <a:t>cloud</a:t>
            </a:r>
            <a:r>
              <a:rPr lang="ko-KR" altLang="en-US" dirty="0"/>
              <a:t> 음성 인식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DE8AA-5C05-4FA8-67FC-6CEE79755B46}"/>
              </a:ext>
            </a:extLst>
          </p:cNvPr>
          <p:cNvSpPr txBox="1"/>
          <p:nvPr/>
        </p:nvSpPr>
        <p:spPr>
          <a:xfrm>
            <a:off x="5526860" y="4452280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취업</a:t>
            </a:r>
          </a:p>
          <a:p>
            <a:r>
              <a:rPr lang="ko-KR" altLang="en-US" dirty="0"/>
              <a:t>-코딩언어, 통신 &amp; 쓰레드 &amp; 비동기 처리 + 메모리 정합성</a:t>
            </a:r>
          </a:p>
          <a:p>
            <a:endParaRPr lang="en-US" altLang="ko-KR" dirty="0"/>
          </a:p>
          <a:p>
            <a:r>
              <a:rPr lang="ko-KR" altLang="en-US" dirty="0"/>
              <a:t>창업</a:t>
            </a:r>
          </a:p>
          <a:p>
            <a:r>
              <a:rPr lang="ko-KR" altLang="en-US" dirty="0"/>
              <a:t>-서비스 비용, 각 클라우드 서비스 회사별 비용 절감</a:t>
            </a:r>
          </a:p>
        </p:txBody>
      </p:sp>
    </p:spTree>
    <p:extLst>
      <p:ext uri="{BB962C8B-B14F-4D97-AF65-F5344CB8AC3E}">
        <p14:creationId xmlns:p14="http://schemas.microsoft.com/office/powerpoint/2010/main" val="187089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BC577-753A-2767-C204-577034193C1D}"/>
              </a:ext>
            </a:extLst>
          </p:cNvPr>
          <p:cNvSpPr txBox="1"/>
          <p:nvPr/>
        </p:nvSpPr>
        <p:spPr>
          <a:xfrm>
            <a:off x="885825" y="31058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깃 허브 회원가입 및 활용</a:t>
            </a:r>
            <a:endParaRPr lang="en-US" altLang="ko-KR" dirty="0"/>
          </a:p>
          <a:p>
            <a:r>
              <a:rPr lang="ko-KR" altLang="en-US" dirty="0"/>
              <a:t>안드로이드 테스트 예제</a:t>
            </a:r>
            <a:endParaRPr lang="en-US" altLang="ko-KR" dirty="0"/>
          </a:p>
          <a:p>
            <a:r>
              <a:rPr lang="en-US" altLang="ko-KR" dirty="0"/>
              <a:t>VLC </a:t>
            </a:r>
            <a:r>
              <a:rPr lang="ko-KR" altLang="en-US" dirty="0"/>
              <a:t>활용 </a:t>
            </a:r>
            <a:r>
              <a:rPr lang="en-US" altLang="ko-KR" dirty="0"/>
              <a:t>– </a:t>
            </a:r>
            <a:r>
              <a:rPr lang="en-US" altLang="ko-KR" dirty="0" err="1"/>
              <a:t>rtsp</a:t>
            </a:r>
            <a:r>
              <a:rPr lang="en-US" altLang="ko-KR" dirty="0"/>
              <a:t> </a:t>
            </a:r>
            <a:r>
              <a:rPr lang="ko-KR" altLang="en-US" dirty="0"/>
              <a:t>연결 방법</a:t>
            </a:r>
            <a:endParaRPr lang="en-US" altLang="ko-KR" dirty="0"/>
          </a:p>
          <a:p>
            <a:r>
              <a:rPr lang="en-US" altLang="ko-KR" dirty="0"/>
              <a:t>Naver API </a:t>
            </a:r>
            <a:r>
              <a:rPr lang="ko-KR" altLang="en-US" dirty="0"/>
              <a:t>사용하기</a:t>
            </a:r>
            <a:br>
              <a:rPr lang="en-US" altLang="ko-KR" dirty="0"/>
            </a:br>
            <a:r>
              <a:rPr lang="en-US" altLang="ko-KR" dirty="0"/>
              <a:t>HTTP request : GET / POST </a:t>
            </a:r>
            <a:r>
              <a:rPr lang="ko-KR" altLang="en-US" dirty="0"/>
              <a:t>→ </a:t>
            </a:r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B56F5-3767-03DF-BB22-DCB0E035FD60}"/>
              </a:ext>
            </a:extLst>
          </p:cNvPr>
          <p:cNvSpPr txBox="1"/>
          <p:nvPr/>
        </p:nvSpPr>
        <p:spPr>
          <a:xfrm>
            <a:off x="3714750" y="3659832"/>
            <a:ext cx="759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rtsp://admin:a1234@kimserver2.asuscomm.com:554/stream_ch00_0</a:t>
            </a:r>
          </a:p>
        </p:txBody>
      </p:sp>
    </p:spTree>
    <p:extLst>
      <p:ext uri="{BB962C8B-B14F-4D97-AF65-F5344CB8AC3E}">
        <p14:creationId xmlns:p14="http://schemas.microsoft.com/office/powerpoint/2010/main" val="92636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A1B50-6DF4-FD1F-30B5-9465666207BA}"/>
              </a:ext>
            </a:extLst>
          </p:cNvPr>
          <p:cNvSpPr txBox="1"/>
          <p:nvPr/>
        </p:nvSpPr>
        <p:spPr>
          <a:xfrm>
            <a:off x="1073791" y="52850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손안에 양식장 서비스 구조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78183-1E52-F210-9EF0-02CA9D3924DE}"/>
              </a:ext>
            </a:extLst>
          </p:cNvPr>
          <p:cNvSpPr txBox="1"/>
          <p:nvPr/>
        </p:nvSpPr>
        <p:spPr>
          <a:xfrm>
            <a:off x="1081574" y="253486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  <a:latin typeface="고도 B" pitchFamily="2" charset="-127"/>
                <a:ea typeface="고도 B" pitchFamily="2" charset="-127"/>
              </a:rPr>
              <a:t>양식장 촬영</a:t>
            </a:r>
            <a:endParaRPr lang="en-US" altLang="ko-KR" sz="1400" dirty="0">
              <a:solidFill>
                <a:schemeClr val="tx2"/>
              </a:solidFill>
              <a:latin typeface="고도 B" pitchFamily="2" charset="-127"/>
              <a:ea typeface="고도 B" pitchFamily="2" charset="-127"/>
            </a:endParaRPr>
          </a:p>
        </p:txBody>
      </p:sp>
      <p:pic>
        <p:nvPicPr>
          <p:cNvPr id="6" name="Picture 2" descr="드론 이미지 검색결과">
            <a:extLst>
              <a:ext uri="{FF2B5EF4-FFF2-40B4-BE49-F238E27FC236}">
                <a16:creationId xmlns:a16="http://schemas.microsoft.com/office/drawing/2014/main" id="{9DF5F3FF-A860-0360-E324-FD29E952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91" y="2780528"/>
            <a:ext cx="1569418" cy="10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03E1975-7211-BA8F-E84F-B8D3F106CF95}"/>
              </a:ext>
            </a:extLst>
          </p:cNvPr>
          <p:cNvGrpSpPr/>
          <p:nvPr/>
        </p:nvGrpSpPr>
        <p:grpSpPr>
          <a:xfrm>
            <a:off x="2751947" y="3860098"/>
            <a:ext cx="2415013" cy="1534966"/>
            <a:chOff x="3299720" y="2786646"/>
            <a:chExt cx="2415013" cy="1534966"/>
          </a:xfrm>
        </p:grpSpPr>
        <p:pic>
          <p:nvPicPr>
            <p:cNvPr id="8" name="Picture 8" descr="스마트폰 이미지 검색결과">
              <a:extLst>
                <a:ext uri="{FF2B5EF4-FFF2-40B4-BE49-F238E27FC236}">
                  <a16:creationId xmlns:a16="http://schemas.microsoft.com/office/drawing/2014/main" id="{D6677A2B-AC1F-F9DD-1FD0-6925CCF12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720" y="2786646"/>
              <a:ext cx="2415013" cy="1534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D1ED71-1385-B2AE-6EDB-CF5397688E04}"/>
                </a:ext>
              </a:extLst>
            </p:cNvPr>
            <p:cNvSpPr/>
            <p:nvPr/>
          </p:nvSpPr>
          <p:spPr>
            <a:xfrm>
              <a:off x="3672934" y="2973253"/>
              <a:ext cx="551500" cy="93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2"/>
                  </a:solidFill>
                </a:rPr>
                <a:t>양식장</a:t>
              </a:r>
              <a:endParaRPr lang="en-US" altLang="ko-KR" sz="900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050" b="1" dirty="0">
                  <a:solidFill>
                    <a:schemeClr val="tx2"/>
                  </a:solidFill>
                </a:rPr>
                <a:t>영상 제공</a:t>
              </a:r>
              <a:endParaRPr lang="ko-KR" altLang="en-US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8A8C44-C97B-944D-B74C-D6FD9FE478DF}"/>
              </a:ext>
            </a:extLst>
          </p:cNvPr>
          <p:cNvGrpSpPr/>
          <p:nvPr/>
        </p:nvGrpSpPr>
        <p:grpSpPr>
          <a:xfrm>
            <a:off x="5658878" y="4007507"/>
            <a:ext cx="2015295" cy="1243409"/>
            <a:chOff x="1452088" y="3890156"/>
            <a:chExt cx="4758324" cy="2935818"/>
          </a:xfrm>
        </p:grpSpPr>
        <p:pic>
          <p:nvPicPr>
            <p:cNvPr id="11" name="Picture 2" descr="서버 - 무료 과학 기술개 아이콘">
              <a:extLst>
                <a:ext uri="{FF2B5EF4-FFF2-40B4-BE49-F238E27FC236}">
                  <a16:creationId xmlns:a16="http://schemas.microsoft.com/office/drawing/2014/main" id="{CE5E7C6E-4BD0-E1E1-66BF-508D369F3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012" y="3890156"/>
              <a:ext cx="1976439" cy="1976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9EEE68-925C-E711-7EA0-915E49AF65D5}"/>
                </a:ext>
              </a:extLst>
            </p:cNvPr>
            <p:cNvSpPr txBox="1"/>
            <p:nvPr/>
          </p:nvSpPr>
          <p:spPr>
            <a:xfrm>
              <a:off x="1452088" y="6026613"/>
              <a:ext cx="4758324" cy="79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tx2"/>
                  </a:solidFill>
                </a:rPr>
                <a:t>동영상</a:t>
              </a:r>
              <a:r>
                <a:rPr lang="en-US" altLang="ko-KR" sz="1600" dirty="0">
                  <a:solidFill>
                    <a:schemeClr val="tx2"/>
                  </a:solidFill>
                </a:rPr>
                <a:t>, </a:t>
              </a:r>
              <a:r>
                <a:rPr lang="ko-KR" altLang="en-US" sz="1600" dirty="0">
                  <a:solidFill>
                    <a:schemeClr val="tx2"/>
                  </a:solidFill>
                </a:rPr>
                <a:t>양식장 정보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06563CE-A5AF-A258-4408-4FFEED59F914}"/>
              </a:ext>
            </a:extLst>
          </p:cNvPr>
          <p:cNvSpPr txBox="1"/>
          <p:nvPr/>
        </p:nvSpPr>
        <p:spPr>
          <a:xfrm>
            <a:off x="4604888" y="3010006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2"/>
                </a:solidFill>
              </a:rPr>
              <a:t>Google Firebase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pic>
        <p:nvPicPr>
          <p:cNvPr id="14" name="Picture 4" descr="굴양식장 이미지 검색결과">
            <a:extLst>
              <a:ext uri="{FF2B5EF4-FFF2-40B4-BE49-F238E27FC236}">
                <a16:creationId xmlns:a16="http://schemas.microsoft.com/office/drawing/2014/main" id="{30AE70ED-9263-C922-F3A7-E382CB0AE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24"/>
          <a:stretch/>
        </p:blipFill>
        <p:spPr bwMode="auto">
          <a:xfrm>
            <a:off x="-11063" y="3174085"/>
            <a:ext cx="3303703" cy="158706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Firebase">
            <a:extLst>
              <a:ext uri="{FF2B5EF4-FFF2-40B4-BE49-F238E27FC236}">
                <a16:creationId xmlns:a16="http://schemas.microsoft.com/office/drawing/2014/main" id="{2A3F314F-9719-E8C2-74A5-15C751137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98" y="1814523"/>
            <a:ext cx="1218246" cy="121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F32E5A-A73E-997B-04E3-1C08BAAC59C7}"/>
              </a:ext>
            </a:extLst>
          </p:cNvPr>
          <p:cNvCxnSpPr/>
          <p:nvPr/>
        </p:nvCxnSpPr>
        <p:spPr>
          <a:xfrm flipV="1">
            <a:off x="3713828" y="3065750"/>
            <a:ext cx="666686" cy="56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CB9A11-C508-9BA2-9500-51E26B7AFDD1}"/>
              </a:ext>
            </a:extLst>
          </p:cNvPr>
          <p:cNvSpPr txBox="1"/>
          <p:nvPr/>
        </p:nvSpPr>
        <p:spPr>
          <a:xfrm>
            <a:off x="3495556" y="30327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①로그인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1EEA2-3BCE-3FBB-DE87-F080144B029B}"/>
              </a:ext>
            </a:extLst>
          </p:cNvPr>
          <p:cNvSpPr txBox="1"/>
          <p:nvPr/>
        </p:nvSpPr>
        <p:spPr>
          <a:xfrm>
            <a:off x="4210794" y="345124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②동영상 </a:t>
            </a:r>
            <a:endParaRPr lang="en-US" altLang="ko-KR" sz="1200" dirty="0">
              <a:solidFill>
                <a:schemeClr val="tx2"/>
              </a:solidFill>
            </a:endParaRPr>
          </a:p>
          <a:p>
            <a:r>
              <a:rPr lang="ko-KR" altLang="en-US" sz="1200" dirty="0">
                <a:solidFill>
                  <a:schemeClr val="tx2"/>
                </a:solidFill>
              </a:rPr>
              <a:t>서버 주소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21C213-8E7B-E2AC-308B-991AABB93EBC}"/>
              </a:ext>
            </a:extLst>
          </p:cNvPr>
          <p:cNvCxnSpPr>
            <a:cxnSpLocks/>
          </p:cNvCxnSpPr>
          <p:nvPr/>
        </p:nvCxnSpPr>
        <p:spPr>
          <a:xfrm flipH="1">
            <a:off x="3866228" y="3218150"/>
            <a:ext cx="666686" cy="56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FAD7B0-1F2A-0E8C-887C-813AA0FE08DA}"/>
              </a:ext>
            </a:extLst>
          </p:cNvPr>
          <p:cNvSpPr txBox="1"/>
          <p:nvPr/>
        </p:nvSpPr>
        <p:spPr>
          <a:xfrm>
            <a:off x="5491480" y="31753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2"/>
                </a:solidFill>
              </a:rPr>
              <a:t>로그인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7B7C1-CB66-408C-41E6-AC246D6C370A}"/>
              </a:ext>
            </a:extLst>
          </p:cNvPr>
          <p:cNvSpPr txBox="1"/>
          <p:nvPr/>
        </p:nvSpPr>
        <p:spPr>
          <a:xfrm>
            <a:off x="4595955" y="4007507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③</a:t>
            </a:r>
            <a:r>
              <a:rPr lang="ko-KR" altLang="en-US" sz="1200">
                <a:solidFill>
                  <a:schemeClr val="tx2"/>
                </a:solidFill>
              </a:rPr>
              <a:t>동영상 접근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221E33E8-7F4F-AD21-9EB5-A3BCD67DEDB9}"/>
              </a:ext>
            </a:extLst>
          </p:cNvPr>
          <p:cNvCxnSpPr/>
          <p:nvPr/>
        </p:nvCxnSpPr>
        <p:spPr>
          <a:xfrm>
            <a:off x="4699898" y="4294500"/>
            <a:ext cx="1049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4830BEE8-F531-889B-5C85-DB0B9644312B}"/>
              </a:ext>
            </a:extLst>
          </p:cNvPr>
          <p:cNvCxnSpPr>
            <a:cxnSpLocks/>
          </p:cNvCxnSpPr>
          <p:nvPr/>
        </p:nvCxnSpPr>
        <p:spPr>
          <a:xfrm flipH="1" flipV="1">
            <a:off x="4699897" y="4438511"/>
            <a:ext cx="1049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034E0CD-D6B5-5B67-2366-2EB4AC592AF0}"/>
              </a:ext>
            </a:extLst>
          </p:cNvPr>
          <p:cNvSpPr txBox="1"/>
          <p:nvPr/>
        </p:nvSpPr>
        <p:spPr>
          <a:xfrm>
            <a:off x="4451934" y="4468058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④영상</a:t>
            </a:r>
            <a:r>
              <a:rPr lang="en-US" altLang="ko-KR" sz="1200" dirty="0">
                <a:solidFill>
                  <a:schemeClr val="tx2"/>
                </a:solidFill>
              </a:rPr>
              <a:t>, </a:t>
            </a:r>
            <a:r>
              <a:rPr lang="ko-KR" altLang="en-US" sz="1200" dirty="0">
                <a:solidFill>
                  <a:schemeClr val="tx2"/>
                </a:solidFill>
              </a:rPr>
              <a:t>양식장 정보</a:t>
            </a:r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F2D6BFAD-0BC4-0AA3-3414-5C2F169B7543}"/>
              </a:ext>
            </a:extLst>
          </p:cNvPr>
          <p:cNvGrpSpPr/>
          <p:nvPr/>
        </p:nvGrpSpPr>
        <p:grpSpPr>
          <a:xfrm>
            <a:off x="8262699" y="1184653"/>
            <a:ext cx="2913429" cy="4210411"/>
            <a:chOff x="8367449" y="1523207"/>
            <a:chExt cx="2304579" cy="3330517"/>
          </a:xfrm>
        </p:grpSpPr>
        <p:pic>
          <p:nvPicPr>
            <p:cNvPr id="1029" name="Picture 4" descr="사람 이미지에 대한 이미지 검색결과">
              <a:extLst>
                <a:ext uri="{FF2B5EF4-FFF2-40B4-BE49-F238E27FC236}">
                  <a16:creationId xmlns:a16="http://schemas.microsoft.com/office/drawing/2014/main" id="{1BB2748D-50A4-C5E8-4D20-6644F076C2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9457581" y="1523207"/>
              <a:ext cx="515355" cy="85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C129033B-21F1-D959-87DA-567F53B23498}"/>
                </a:ext>
              </a:extLst>
            </p:cNvPr>
            <p:cNvSpPr txBox="1"/>
            <p:nvPr/>
          </p:nvSpPr>
          <p:spPr>
            <a:xfrm>
              <a:off x="9025762" y="2325698"/>
              <a:ext cx="1216272" cy="2921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양식장 소유자</a:t>
              </a:r>
              <a:endParaRPr lang="en-US" altLang="ko-KR" dirty="0">
                <a:solidFill>
                  <a:schemeClr val="tx2"/>
                </a:solidFill>
                <a:latin typeface="고도 B" pitchFamily="2" charset="-127"/>
                <a:ea typeface="고도 B" pitchFamily="2" charset="-127"/>
              </a:endParaRPr>
            </a:p>
          </p:txBody>
        </p:sp>
        <p:pic>
          <p:nvPicPr>
            <p:cNvPr id="1031" name="Picture 4" descr="작은 어선. 작다, 그림, 낚싯배, 손.">
              <a:extLst>
                <a:ext uri="{FF2B5EF4-FFF2-40B4-BE49-F238E27FC236}">
                  <a16:creationId xmlns:a16="http://schemas.microsoft.com/office/drawing/2014/main" id="{8E4A2988-6355-B150-E2D3-165996BF4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4312" b="95937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039" y="3500070"/>
              <a:ext cx="956136" cy="941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5329393C-FAF5-7CC0-816A-7FE3FF453122}"/>
                </a:ext>
              </a:extLst>
            </p:cNvPr>
            <p:cNvSpPr txBox="1"/>
            <p:nvPr/>
          </p:nvSpPr>
          <p:spPr>
            <a:xfrm>
              <a:off x="8987585" y="4433760"/>
              <a:ext cx="1455925" cy="4199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양식장 업무 대행</a:t>
              </a:r>
              <a:endParaRPr lang="en-US" altLang="ko-KR" dirty="0">
                <a:solidFill>
                  <a:schemeClr val="tx2"/>
                </a:solidFill>
                <a:latin typeface="고도 B" pitchFamily="2" charset="-127"/>
                <a:ea typeface="고도 B" pitchFamily="2" charset="-127"/>
              </a:endParaRPr>
            </a:p>
            <a:p>
              <a:r>
                <a:rPr lang="en-US" altLang="ko-KR" sz="1050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(</a:t>
              </a:r>
              <a:r>
                <a:rPr lang="ko-KR" altLang="en-US" sz="1050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부표 추가</a:t>
              </a:r>
              <a:r>
                <a:rPr lang="en-US" altLang="ko-KR" sz="1050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, </a:t>
              </a:r>
              <a:r>
                <a:rPr lang="ko-KR" altLang="en-US" sz="1050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해양 쓰레기 제거</a:t>
              </a:r>
              <a:r>
                <a:rPr lang="en-US" altLang="ko-KR" sz="1050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)</a:t>
              </a:r>
              <a:endParaRPr lang="en-US" altLang="ko-KR" dirty="0">
                <a:solidFill>
                  <a:schemeClr val="tx2"/>
                </a:solidFill>
                <a:latin typeface="고도 B" pitchFamily="2" charset="-127"/>
                <a:ea typeface="고도 B" pitchFamily="2" charset="-127"/>
              </a:endParaRPr>
            </a:p>
          </p:txBody>
        </p:sp>
        <p:sp>
          <p:nvSpPr>
            <p:cNvPr id="1033" name="화살표: 아래쪽 1032">
              <a:extLst>
                <a:ext uri="{FF2B5EF4-FFF2-40B4-BE49-F238E27FC236}">
                  <a16:creationId xmlns:a16="http://schemas.microsoft.com/office/drawing/2014/main" id="{113CF0CE-A1D4-ACEB-C0B3-095E74996344}"/>
                </a:ext>
              </a:extLst>
            </p:cNvPr>
            <p:cNvSpPr/>
            <p:nvPr/>
          </p:nvSpPr>
          <p:spPr>
            <a:xfrm>
              <a:off x="9145340" y="2690855"/>
              <a:ext cx="528583" cy="115682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4A550B-1B24-73A1-99D0-347BF6699E22}"/>
                </a:ext>
              </a:extLst>
            </p:cNvPr>
            <p:cNvSpPr txBox="1"/>
            <p:nvPr/>
          </p:nvSpPr>
          <p:spPr>
            <a:xfrm>
              <a:off x="8367449" y="2996102"/>
              <a:ext cx="876446" cy="51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양식장 </a:t>
              </a:r>
              <a:endParaRPr lang="en-US" altLang="ko-KR" dirty="0">
                <a:solidFill>
                  <a:schemeClr val="tx2"/>
                </a:solidFill>
                <a:latin typeface="고도 B" pitchFamily="2" charset="-127"/>
                <a:ea typeface="고도 B" pitchFamily="2" charset="-127"/>
              </a:endParaRPr>
            </a:p>
            <a:p>
              <a:r>
                <a:rPr lang="ko-KR" altLang="en-US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업무 의뢰</a:t>
              </a:r>
              <a:endParaRPr lang="en-US" altLang="ko-KR" dirty="0">
                <a:solidFill>
                  <a:schemeClr val="tx2"/>
                </a:solidFill>
                <a:latin typeface="고도 B" pitchFamily="2" charset="-127"/>
                <a:ea typeface="고도 B" pitchFamily="2" charset="-127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647CC915-340D-CC42-9FDD-79199D6F4AE6}"/>
                </a:ext>
              </a:extLst>
            </p:cNvPr>
            <p:cNvSpPr txBox="1"/>
            <p:nvPr/>
          </p:nvSpPr>
          <p:spPr>
            <a:xfrm>
              <a:off x="10191200" y="3007659"/>
              <a:ext cx="480828" cy="51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견적</a:t>
              </a:r>
              <a:endParaRPr lang="en-US" altLang="ko-KR" dirty="0">
                <a:solidFill>
                  <a:schemeClr val="tx2"/>
                </a:solidFill>
                <a:latin typeface="고도 B" pitchFamily="2" charset="-127"/>
                <a:ea typeface="고도 B" pitchFamily="2" charset="-127"/>
              </a:endParaRPr>
            </a:p>
            <a:p>
              <a:r>
                <a:rPr lang="ko-KR" altLang="en-US" dirty="0">
                  <a:solidFill>
                    <a:schemeClr val="tx2"/>
                  </a:solidFill>
                  <a:latin typeface="고도 B" pitchFamily="2" charset="-127"/>
                  <a:ea typeface="고도 B" pitchFamily="2" charset="-127"/>
                </a:rPr>
                <a:t>산정</a:t>
              </a:r>
              <a:endParaRPr lang="en-US" altLang="ko-KR" dirty="0">
                <a:solidFill>
                  <a:schemeClr val="tx2"/>
                </a:solidFill>
                <a:latin typeface="고도 B" pitchFamily="2" charset="-127"/>
                <a:ea typeface="고도 B" pitchFamily="2" charset="-127"/>
              </a:endParaRPr>
            </a:p>
          </p:txBody>
        </p:sp>
        <p:sp>
          <p:nvSpPr>
            <p:cNvPr id="1036" name="화살표: 아래쪽 1035">
              <a:extLst>
                <a:ext uri="{FF2B5EF4-FFF2-40B4-BE49-F238E27FC236}">
                  <a16:creationId xmlns:a16="http://schemas.microsoft.com/office/drawing/2014/main" id="{6EB6935A-6357-01ED-29A1-8946ED07017A}"/>
                </a:ext>
              </a:extLst>
            </p:cNvPr>
            <p:cNvSpPr/>
            <p:nvPr/>
          </p:nvSpPr>
          <p:spPr>
            <a:xfrm flipV="1">
              <a:off x="9824370" y="2667363"/>
              <a:ext cx="528583" cy="115682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20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DEF9F2D3-DF66-FF61-EE6E-7BE823D54732}"/>
              </a:ext>
            </a:extLst>
          </p:cNvPr>
          <p:cNvGrpSpPr/>
          <p:nvPr/>
        </p:nvGrpSpPr>
        <p:grpSpPr>
          <a:xfrm>
            <a:off x="6295187" y="2305990"/>
            <a:ext cx="2983706" cy="2698693"/>
            <a:chOff x="6295187" y="2236971"/>
            <a:chExt cx="2983706" cy="2698693"/>
          </a:xfrm>
        </p:grpSpPr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F9424832-5912-AADB-2825-9CB6002B3402}"/>
                </a:ext>
              </a:extLst>
            </p:cNvPr>
            <p:cNvSpPr/>
            <p:nvPr/>
          </p:nvSpPr>
          <p:spPr>
            <a:xfrm>
              <a:off x="6295188" y="2236971"/>
              <a:ext cx="2383419" cy="847149"/>
            </a:xfrm>
            <a:custGeom>
              <a:avLst/>
              <a:gdLst>
                <a:gd name="connsiteX0" fmla="*/ 1322518 w 2383419"/>
                <a:gd name="connsiteY0" fmla="*/ 0 h 847149"/>
                <a:gd name="connsiteX1" fmla="*/ 2383419 w 2383419"/>
                <a:gd name="connsiteY1" fmla="*/ 847149 h 847149"/>
                <a:gd name="connsiteX2" fmla="*/ 0 w 2383419"/>
                <a:gd name="connsiteY2" fmla="*/ 847149 h 847149"/>
                <a:gd name="connsiteX3" fmla="*/ 0 w 2383419"/>
                <a:gd name="connsiteY3" fmla="*/ 412468 h 847149"/>
                <a:gd name="connsiteX4" fmla="*/ 1322518 w 2383419"/>
                <a:gd name="connsiteY4" fmla="*/ 412468 h 847149"/>
                <a:gd name="connsiteX5" fmla="*/ 1322518 w 2383419"/>
                <a:gd name="connsiteY5" fmla="*/ 0 h 8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3419" h="847149">
                  <a:moveTo>
                    <a:pt x="1322518" y="0"/>
                  </a:moveTo>
                  <a:lnTo>
                    <a:pt x="2383419" y="847149"/>
                  </a:lnTo>
                  <a:lnTo>
                    <a:pt x="0" y="847149"/>
                  </a:lnTo>
                  <a:lnTo>
                    <a:pt x="0" y="412468"/>
                  </a:lnTo>
                  <a:lnTo>
                    <a:pt x="1322518" y="412468"/>
                  </a:lnTo>
                  <a:lnTo>
                    <a:pt x="1322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4D7E2EBD-219F-7A9B-499F-54B12BB19276}"/>
                </a:ext>
              </a:extLst>
            </p:cNvPr>
            <p:cNvSpPr/>
            <p:nvPr/>
          </p:nvSpPr>
          <p:spPr>
            <a:xfrm>
              <a:off x="6295188" y="3129838"/>
              <a:ext cx="2983705" cy="433620"/>
            </a:xfrm>
            <a:custGeom>
              <a:avLst/>
              <a:gdLst>
                <a:gd name="connsiteX0" fmla="*/ 0 w 2983705"/>
                <a:gd name="connsiteY0" fmla="*/ 0 h 433620"/>
                <a:gd name="connsiteX1" fmla="*/ 2440674 w 2983705"/>
                <a:gd name="connsiteY1" fmla="*/ 0 h 433620"/>
                <a:gd name="connsiteX2" fmla="*/ 2983705 w 2983705"/>
                <a:gd name="connsiteY2" fmla="*/ 433620 h 433620"/>
                <a:gd name="connsiteX3" fmla="*/ 0 w 2983705"/>
                <a:gd name="connsiteY3" fmla="*/ 433620 h 433620"/>
                <a:gd name="connsiteX4" fmla="*/ 0 w 2983705"/>
                <a:gd name="connsiteY4" fmla="*/ 0 h 4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5" h="433620">
                  <a:moveTo>
                    <a:pt x="0" y="0"/>
                  </a:moveTo>
                  <a:lnTo>
                    <a:pt x="2440674" y="0"/>
                  </a:lnTo>
                  <a:lnTo>
                    <a:pt x="2983705" y="433620"/>
                  </a:lnTo>
                  <a:lnTo>
                    <a:pt x="0" y="43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7989CA2B-53EA-A01F-5864-80AB5ED3E1D5}"/>
                </a:ext>
              </a:extLst>
            </p:cNvPr>
            <p:cNvSpPr/>
            <p:nvPr/>
          </p:nvSpPr>
          <p:spPr>
            <a:xfrm>
              <a:off x="6295187" y="3609177"/>
              <a:ext cx="2983704" cy="436238"/>
            </a:xfrm>
            <a:custGeom>
              <a:avLst/>
              <a:gdLst>
                <a:gd name="connsiteX0" fmla="*/ 0 w 2983704"/>
                <a:gd name="connsiteY0" fmla="*/ 0 h 436238"/>
                <a:gd name="connsiteX1" fmla="*/ 2983704 w 2983704"/>
                <a:gd name="connsiteY1" fmla="*/ 0 h 436238"/>
                <a:gd name="connsiteX2" fmla="*/ 2437394 w 2983704"/>
                <a:gd name="connsiteY2" fmla="*/ 436238 h 436238"/>
                <a:gd name="connsiteX3" fmla="*/ 0 w 2983704"/>
                <a:gd name="connsiteY3" fmla="*/ 436238 h 436238"/>
                <a:gd name="connsiteX4" fmla="*/ 0 w 2983704"/>
                <a:gd name="connsiteY4" fmla="*/ 0 h 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704" h="436238">
                  <a:moveTo>
                    <a:pt x="0" y="0"/>
                  </a:moveTo>
                  <a:lnTo>
                    <a:pt x="2983704" y="0"/>
                  </a:lnTo>
                  <a:lnTo>
                    <a:pt x="2437394" y="436238"/>
                  </a:lnTo>
                  <a:lnTo>
                    <a:pt x="0" y="436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AB2FA99A-D622-DC5D-0E55-7715672D19FC}"/>
                </a:ext>
              </a:extLst>
            </p:cNvPr>
            <p:cNvSpPr/>
            <p:nvPr/>
          </p:nvSpPr>
          <p:spPr>
            <a:xfrm>
              <a:off x="6295187" y="4091134"/>
              <a:ext cx="2380140" cy="844530"/>
            </a:xfrm>
            <a:custGeom>
              <a:avLst/>
              <a:gdLst>
                <a:gd name="connsiteX0" fmla="*/ 0 w 2380140"/>
                <a:gd name="connsiteY0" fmla="*/ 0 h 844530"/>
                <a:gd name="connsiteX1" fmla="*/ 2380140 w 2380140"/>
                <a:gd name="connsiteY1" fmla="*/ 0 h 844530"/>
                <a:gd name="connsiteX2" fmla="*/ 1322518 w 2380140"/>
                <a:gd name="connsiteY2" fmla="*/ 844530 h 844530"/>
                <a:gd name="connsiteX3" fmla="*/ 1322518 w 2380140"/>
                <a:gd name="connsiteY3" fmla="*/ 432062 h 844530"/>
                <a:gd name="connsiteX4" fmla="*/ 0 w 2380140"/>
                <a:gd name="connsiteY4" fmla="*/ 432062 h 844530"/>
                <a:gd name="connsiteX5" fmla="*/ 0 w 2380140"/>
                <a:gd name="connsiteY5" fmla="*/ 0 h 8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140" h="844530">
                  <a:moveTo>
                    <a:pt x="0" y="0"/>
                  </a:moveTo>
                  <a:lnTo>
                    <a:pt x="2380140" y="0"/>
                  </a:lnTo>
                  <a:lnTo>
                    <a:pt x="1322518" y="844530"/>
                  </a:lnTo>
                  <a:lnTo>
                    <a:pt x="1322518" y="432062"/>
                  </a:lnTo>
                  <a:lnTo>
                    <a:pt x="0" y="432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Rectangle 7">
            <a:extLst>
              <a:ext uri="{FF2B5EF4-FFF2-40B4-BE49-F238E27FC236}">
                <a16:creationId xmlns:a16="http://schemas.microsoft.com/office/drawing/2014/main" id="{3BA1D5F9-B90B-58EB-59C2-AD48EFCC92AC}"/>
              </a:ext>
            </a:extLst>
          </p:cNvPr>
          <p:cNvSpPr/>
          <p:nvPr/>
        </p:nvSpPr>
        <p:spPr>
          <a:xfrm>
            <a:off x="-1" y="1822560"/>
            <a:ext cx="5187637" cy="847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D731977-8CBC-A8EF-9653-D207E6F5A665}"/>
              </a:ext>
            </a:extLst>
          </p:cNvPr>
          <p:cNvSpPr/>
          <p:nvPr/>
        </p:nvSpPr>
        <p:spPr>
          <a:xfrm>
            <a:off x="0" y="2762028"/>
            <a:ext cx="5187637" cy="8471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3D78E1D-9641-B3AC-8B97-1BCD15038E64}"/>
              </a:ext>
            </a:extLst>
          </p:cNvPr>
          <p:cNvSpPr/>
          <p:nvPr/>
        </p:nvSpPr>
        <p:spPr>
          <a:xfrm>
            <a:off x="1" y="3701496"/>
            <a:ext cx="5187637" cy="8471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E191145-AA17-4A0B-37B4-82CB8D40F9D1}"/>
              </a:ext>
            </a:extLst>
          </p:cNvPr>
          <p:cNvSpPr/>
          <p:nvPr/>
        </p:nvSpPr>
        <p:spPr>
          <a:xfrm>
            <a:off x="2" y="4640964"/>
            <a:ext cx="5187637" cy="847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B1C25727-27A2-539A-500C-D4FE3AFB9287}"/>
              </a:ext>
            </a:extLst>
          </p:cNvPr>
          <p:cNvSpPr/>
          <p:nvPr/>
        </p:nvSpPr>
        <p:spPr>
          <a:xfrm>
            <a:off x="5187637" y="1822561"/>
            <a:ext cx="1113056" cy="1331890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1323628"/>
              <a:gd name="connsiteX1" fmla="*/ 1107547 w 1107547"/>
              <a:gd name="connsiteY1" fmla="*/ 0 h 1323628"/>
              <a:gd name="connsiteX2" fmla="*/ 1107547 w 1107547"/>
              <a:gd name="connsiteY2" fmla="*/ 1323628 h 1323628"/>
              <a:gd name="connsiteX3" fmla="*/ 0 w 1107547"/>
              <a:gd name="connsiteY3" fmla="*/ 847149 h 1323628"/>
              <a:gd name="connsiteX4" fmla="*/ 0 w 1107547"/>
              <a:gd name="connsiteY4" fmla="*/ 0 h 1323628"/>
              <a:gd name="connsiteX0" fmla="*/ 0 w 1110301"/>
              <a:gd name="connsiteY0" fmla="*/ 0 h 1323628"/>
              <a:gd name="connsiteX1" fmla="*/ 1110301 w 1110301"/>
              <a:gd name="connsiteY1" fmla="*/ 897875 h 1323628"/>
              <a:gd name="connsiteX2" fmla="*/ 1107547 w 1110301"/>
              <a:gd name="connsiteY2" fmla="*/ 1323628 h 1323628"/>
              <a:gd name="connsiteX3" fmla="*/ 0 w 1110301"/>
              <a:gd name="connsiteY3" fmla="*/ 847149 h 1323628"/>
              <a:gd name="connsiteX4" fmla="*/ 0 w 1110301"/>
              <a:gd name="connsiteY4" fmla="*/ 0 h 1323628"/>
              <a:gd name="connsiteX0" fmla="*/ 0 w 1110301"/>
              <a:gd name="connsiteY0" fmla="*/ 0 h 1326382"/>
              <a:gd name="connsiteX1" fmla="*/ 1110301 w 1110301"/>
              <a:gd name="connsiteY1" fmla="*/ 897875 h 1326382"/>
              <a:gd name="connsiteX2" fmla="*/ 1104793 w 1110301"/>
              <a:gd name="connsiteY2" fmla="*/ 1326382 h 1326382"/>
              <a:gd name="connsiteX3" fmla="*/ 0 w 1110301"/>
              <a:gd name="connsiteY3" fmla="*/ 847149 h 1326382"/>
              <a:gd name="connsiteX4" fmla="*/ 0 w 1110301"/>
              <a:gd name="connsiteY4" fmla="*/ 0 h 1326382"/>
              <a:gd name="connsiteX0" fmla="*/ 0 w 1113056"/>
              <a:gd name="connsiteY0" fmla="*/ 0 h 1329136"/>
              <a:gd name="connsiteX1" fmla="*/ 1110301 w 1113056"/>
              <a:gd name="connsiteY1" fmla="*/ 897875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3383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0628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897874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34644"/>
              <a:gd name="connsiteX1" fmla="*/ 1107547 w 1113056"/>
              <a:gd name="connsiteY1" fmla="*/ 897874 h 1334644"/>
              <a:gd name="connsiteX2" fmla="*/ 1113056 w 1113056"/>
              <a:gd name="connsiteY2" fmla="*/ 1334644 h 1334644"/>
              <a:gd name="connsiteX3" fmla="*/ 0 w 1113056"/>
              <a:gd name="connsiteY3" fmla="*/ 847149 h 1334644"/>
              <a:gd name="connsiteX4" fmla="*/ 0 w 1113056"/>
              <a:gd name="connsiteY4" fmla="*/ 0 h 1334644"/>
              <a:gd name="connsiteX0" fmla="*/ 0 w 1113056"/>
              <a:gd name="connsiteY0" fmla="*/ 0 h 1331890"/>
              <a:gd name="connsiteX1" fmla="*/ 1107547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  <a:gd name="connsiteX0" fmla="*/ 0 w 1113056"/>
              <a:gd name="connsiteY0" fmla="*/ 0 h 1331890"/>
              <a:gd name="connsiteX1" fmla="*/ 1109966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056" h="1331890">
                <a:moveTo>
                  <a:pt x="0" y="0"/>
                </a:moveTo>
                <a:lnTo>
                  <a:pt x="1109966" y="897874"/>
                </a:lnTo>
                <a:cubicBezTo>
                  <a:pt x="1110884" y="1041628"/>
                  <a:pt x="1112138" y="1188136"/>
                  <a:pt x="1113056" y="1331890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B4CF81AF-4F17-80AF-910C-C7D53AA911B2}"/>
              </a:ext>
            </a:extLst>
          </p:cNvPr>
          <p:cNvSpPr/>
          <p:nvPr/>
        </p:nvSpPr>
        <p:spPr>
          <a:xfrm>
            <a:off x="5187637" y="2762029"/>
            <a:ext cx="1110566" cy="871937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858166"/>
              <a:gd name="connsiteX1" fmla="*/ 1107547 w 1107547"/>
              <a:gd name="connsiteY1" fmla="*/ 0 h 858166"/>
              <a:gd name="connsiteX2" fmla="*/ 1107547 w 1107547"/>
              <a:gd name="connsiteY2" fmla="*/ 858166 h 858166"/>
              <a:gd name="connsiteX3" fmla="*/ 0 w 1107547"/>
              <a:gd name="connsiteY3" fmla="*/ 847149 h 858166"/>
              <a:gd name="connsiteX4" fmla="*/ 0 w 1107547"/>
              <a:gd name="connsiteY4" fmla="*/ 0 h 858166"/>
              <a:gd name="connsiteX0" fmla="*/ 0 w 1107547"/>
              <a:gd name="connsiteY0" fmla="*/ 0 h 863674"/>
              <a:gd name="connsiteX1" fmla="*/ 1107547 w 1107547"/>
              <a:gd name="connsiteY1" fmla="*/ 0 h 863674"/>
              <a:gd name="connsiteX2" fmla="*/ 1107547 w 1107547"/>
              <a:gd name="connsiteY2" fmla="*/ 863674 h 863674"/>
              <a:gd name="connsiteX3" fmla="*/ 0 w 1107547"/>
              <a:gd name="connsiteY3" fmla="*/ 847149 h 863674"/>
              <a:gd name="connsiteX4" fmla="*/ 0 w 1107547"/>
              <a:gd name="connsiteY4" fmla="*/ 0 h 863674"/>
              <a:gd name="connsiteX0" fmla="*/ 0 w 1107547"/>
              <a:gd name="connsiteY0" fmla="*/ 0 h 869183"/>
              <a:gd name="connsiteX1" fmla="*/ 1107547 w 1107547"/>
              <a:gd name="connsiteY1" fmla="*/ 0 h 869183"/>
              <a:gd name="connsiteX2" fmla="*/ 1107547 w 1107547"/>
              <a:gd name="connsiteY2" fmla="*/ 869183 h 869183"/>
              <a:gd name="connsiteX3" fmla="*/ 0 w 1107547"/>
              <a:gd name="connsiteY3" fmla="*/ 847149 h 869183"/>
              <a:gd name="connsiteX4" fmla="*/ 0 w 1107547"/>
              <a:gd name="connsiteY4" fmla="*/ 0 h 869183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566"/>
              <a:gd name="connsiteY0" fmla="*/ 0 h 871937"/>
              <a:gd name="connsiteX1" fmla="*/ 1110301 w 1110566"/>
              <a:gd name="connsiteY1" fmla="*/ 437920 h 871937"/>
              <a:gd name="connsiteX2" fmla="*/ 1110302 w 1110566"/>
              <a:gd name="connsiteY2" fmla="*/ 871937 h 871937"/>
              <a:gd name="connsiteX3" fmla="*/ 0 w 1110566"/>
              <a:gd name="connsiteY3" fmla="*/ 847149 h 871937"/>
              <a:gd name="connsiteX4" fmla="*/ 0 w 1110566"/>
              <a:gd name="connsiteY4" fmla="*/ 0 h 87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66" h="871937">
                <a:moveTo>
                  <a:pt x="0" y="0"/>
                </a:moveTo>
                <a:lnTo>
                  <a:pt x="1110301" y="437920"/>
                </a:lnTo>
                <a:cubicBezTo>
                  <a:pt x="1111219" y="728566"/>
                  <a:pt x="1109384" y="581291"/>
                  <a:pt x="1110302" y="871937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A770934-795E-0681-123E-A251A7E44E01}"/>
              </a:ext>
            </a:extLst>
          </p:cNvPr>
          <p:cNvSpPr/>
          <p:nvPr/>
        </p:nvSpPr>
        <p:spPr>
          <a:xfrm flipV="1">
            <a:off x="5185147" y="4158015"/>
            <a:ext cx="1113056" cy="1331890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1323628"/>
              <a:gd name="connsiteX1" fmla="*/ 1107547 w 1107547"/>
              <a:gd name="connsiteY1" fmla="*/ 0 h 1323628"/>
              <a:gd name="connsiteX2" fmla="*/ 1107547 w 1107547"/>
              <a:gd name="connsiteY2" fmla="*/ 1323628 h 1323628"/>
              <a:gd name="connsiteX3" fmla="*/ 0 w 1107547"/>
              <a:gd name="connsiteY3" fmla="*/ 847149 h 1323628"/>
              <a:gd name="connsiteX4" fmla="*/ 0 w 1107547"/>
              <a:gd name="connsiteY4" fmla="*/ 0 h 1323628"/>
              <a:gd name="connsiteX0" fmla="*/ 0 w 1110301"/>
              <a:gd name="connsiteY0" fmla="*/ 0 h 1323628"/>
              <a:gd name="connsiteX1" fmla="*/ 1110301 w 1110301"/>
              <a:gd name="connsiteY1" fmla="*/ 897875 h 1323628"/>
              <a:gd name="connsiteX2" fmla="*/ 1107547 w 1110301"/>
              <a:gd name="connsiteY2" fmla="*/ 1323628 h 1323628"/>
              <a:gd name="connsiteX3" fmla="*/ 0 w 1110301"/>
              <a:gd name="connsiteY3" fmla="*/ 847149 h 1323628"/>
              <a:gd name="connsiteX4" fmla="*/ 0 w 1110301"/>
              <a:gd name="connsiteY4" fmla="*/ 0 h 1323628"/>
              <a:gd name="connsiteX0" fmla="*/ 0 w 1110301"/>
              <a:gd name="connsiteY0" fmla="*/ 0 h 1326382"/>
              <a:gd name="connsiteX1" fmla="*/ 1110301 w 1110301"/>
              <a:gd name="connsiteY1" fmla="*/ 897875 h 1326382"/>
              <a:gd name="connsiteX2" fmla="*/ 1104793 w 1110301"/>
              <a:gd name="connsiteY2" fmla="*/ 1326382 h 1326382"/>
              <a:gd name="connsiteX3" fmla="*/ 0 w 1110301"/>
              <a:gd name="connsiteY3" fmla="*/ 847149 h 1326382"/>
              <a:gd name="connsiteX4" fmla="*/ 0 w 1110301"/>
              <a:gd name="connsiteY4" fmla="*/ 0 h 1326382"/>
              <a:gd name="connsiteX0" fmla="*/ 0 w 1113056"/>
              <a:gd name="connsiteY0" fmla="*/ 0 h 1329136"/>
              <a:gd name="connsiteX1" fmla="*/ 1110301 w 1113056"/>
              <a:gd name="connsiteY1" fmla="*/ 897875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3383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900628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29136"/>
              <a:gd name="connsiteX1" fmla="*/ 1107547 w 1113056"/>
              <a:gd name="connsiteY1" fmla="*/ 897874 h 1329136"/>
              <a:gd name="connsiteX2" fmla="*/ 1113056 w 1113056"/>
              <a:gd name="connsiteY2" fmla="*/ 1329136 h 1329136"/>
              <a:gd name="connsiteX3" fmla="*/ 0 w 1113056"/>
              <a:gd name="connsiteY3" fmla="*/ 847149 h 1329136"/>
              <a:gd name="connsiteX4" fmla="*/ 0 w 1113056"/>
              <a:gd name="connsiteY4" fmla="*/ 0 h 1329136"/>
              <a:gd name="connsiteX0" fmla="*/ 0 w 1113056"/>
              <a:gd name="connsiteY0" fmla="*/ 0 h 1334644"/>
              <a:gd name="connsiteX1" fmla="*/ 1107547 w 1113056"/>
              <a:gd name="connsiteY1" fmla="*/ 897874 h 1334644"/>
              <a:gd name="connsiteX2" fmla="*/ 1113056 w 1113056"/>
              <a:gd name="connsiteY2" fmla="*/ 1334644 h 1334644"/>
              <a:gd name="connsiteX3" fmla="*/ 0 w 1113056"/>
              <a:gd name="connsiteY3" fmla="*/ 847149 h 1334644"/>
              <a:gd name="connsiteX4" fmla="*/ 0 w 1113056"/>
              <a:gd name="connsiteY4" fmla="*/ 0 h 1334644"/>
              <a:gd name="connsiteX0" fmla="*/ 0 w 1113056"/>
              <a:gd name="connsiteY0" fmla="*/ 0 h 1331890"/>
              <a:gd name="connsiteX1" fmla="*/ 1107547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  <a:gd name="connsiteX0" fmla="*/ 0 w 1113056"/>
              <a:gd name="connsiteY0" fmla="*/ 0 h 1331890"/>
              <a:gd name="connsiteX1" fmla="*/ 1112385 w 1113056"/>
              <a:gd name="connsiteY1" fmla="*/ 897874 h 1331890"/>
              <a:gd name="connsiteX2" fmla="*/ 1113056 w 1113056"/>
              <a:gd name="connsiteY2" fmla="*/ 1331890 h 1331890"/>
              <a:gd name="connsiteX3" fmla="*/ 0 w 1113056"/>
              <a:gd name="connsiteY3" fmla="*/ 847149 h 1331890"/>
              <a:gd name="connsiteX4" fmla="*/ 0 w 1113056"/>
              <a:gd name="connsiteY4" fmla="*/ 0 h 13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056" h="1331890">
                <a:moveTo>
                  <a:pt x="0" y="0"/>
                </a:moveTo>
                <a:lnTo>
                  <a:pt x="1112385" y="897874"/>
                </a:lnTo>
                <a:cubicBezTo>
                  <a:pt x="1113303" y="1041628"/>
                  <a:pt x="1112138" y="1188136"/>
                  <a:pt x="1113056" y="1331890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EDAB80A4-5067-31E2-8D0F-1431308AB224}"/>
              </a:ext>
            </a:extLst>
          </p:cNvPr>
          <p:cNvSpPr/>
          <p:nvPr/>
        </p:nvSpPr>
        <p:spPr>
          <a:xfrm flipV="1">
            <a:off x="5185147" y="3678500"/>
            <a:ext cx="1110566" cy="871937"/>
          </a:xfrm>
          <a:custGeom>
            <a:avLst/>
            <a:gdLst>
              <a:gd name="connsiteX0" fmla="*/ 0 w 1107547"/>
              <a:gd name="connsiteY0" fmla="*/ 0 h 847149"/>
              <a:gd name="connsiteX1" fmla="*/ 1107547 w 1107547"/>
              <a:gd name="connsiteY1" fmla="*/ 0 h 847149"/>
              <a:gd name="connsiteX2" fmla="*/ 1107547 w 1107547"/>
              <a:gd name="connsiteY2" fmla="*/ 847149 h 847149"/>
              <a:gd name="connsiteX3" fmla="*/ 0 w 1107547"/>
              <a:gd name="connsiteY3" fmla="*/ 847149 h 847149"/>
              <a:gd name="connsiteX4" fmla="*/ 0 w 1107547"/>
              <a:gd name="connsiteY4" fmla="*/ 0 h 847149"/>
              <a:gd name="connsiteX0" fmla="*/ 0 w 1107547"/>
              <a:gd name="connsiteY0" fmla="*/ 0 h 858166"/>
              <a:gd name="connsiteX1" fmla="*/ 1107547 w 1107547"/>
              <a:gd name="connsiteY1" fmla="*/ 0 h 858166"/>
              <a:gd name="connsiteX2" fmla="*/ 1107547 w 1107547"/>
              <a:gd name="connsiteY2" fmla="*/ 858166 h 858166"/>
              <a:gd name="connsiteX3" fmla="*/ 0 w 1107547"/>
              <a:gd name="connsiteY3" fmla="*/ 847149 h 858166"/>
              <a:gd name="connsiteX4" fmla="*/ 0 w 1107547"/>
              <a:gd name="connsiteY4" fmla="*/ 0 h 858166"/>
              <a:gd name="connsiteX0" fmla="*/ 0 w 1107547"/>
              <a:gd name="connsiteY0" fmla="*/ 0 h 863674"/>
              <a:gd name="connsiteX1" fmla="*/ 1107547 w 1107547"/>
              <a:gd name="connsiteY1" fmla="*/ 0 h 863674"/>
              <a:gd name="connsiteX2" fmla="*/ 1107547 w 1107547"/>
              <a:gd name="connsiteY2" fmla="*/ 863674 h 863674"/>
              <a:gd name="connsiteX3" fmla="*/ 0 w 1107547"/>
              <a:gd name="connsiteY3" fmla="*/ 847149 h 863674"/>
              <a:gd name="connsiteX4" fmla="*/ 0 w 1107547"/>
              <a:gd name="connsiteY4" fmla="*/ 0 h 863674"/>
              <a:gd name="connsiteX0" fmla="*/ 0 w 1107547"/>
              <a:gd name="connsiteY0" fmla="*/ 0 h 869183"/>
              <a:gd name="connsiteX1" fmla="*/ 1107547 w 1107547"/>
              <a:gd name="connsiteY1" fmla="*/ 0 h 869183"/>
              <a:gd name="connsiteX2" fmla="*/ 1107547 w 1107547"/>
              <a:gd name="connsiteY2" fmla="*/ 869183 h 869183"/>
              <a:gd name="connsiteX3" fmla="*/ 0 w 1107547"/>
              <a:gd name="connsiteY3" fmla="*/ 847149 h 869183"/>
              <a:gd name="connsiteX4" fmla="*/ 0 w 1107547"/>
              <a:gd name="connsiteY4" fmla="*/ 0 h 869183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302"/>
              <a:gd name="connsiteY0" fmla="*/ 0 h 871937"/>
              <a:gd name="connsiteX1" fmla="*/ 1107547 w 1110302"/>
              <a:gd name="connsiteY1" fmla="*/ 0 h 871937"/>
              <a:gd name="connsiteX2" fmla="*/ 1110302 w 1110302"/>
              <a:gd name="connsiteY2" fmla="*/ 871937 h 871937"/>
              <a:gd name="connsiteX3" fmla="*/ 0 w 1110302"/>
              <a:gd name="connsiteY3" fmla="*/ 847149 h 871937"/>
              <a:gd name="connsiteX4" fmla="*/ 0 w 1110302"/>
              <a:gd name="connsiteY4" fmla="*/ 0 h 871937"/>
              <a:gd name="connsiteX0" fmla="*/ 0 w 1110566"/>
              <a:gd name="connsiteY0" fmla="*/ 0 h 871937"/>
              <a:gd name="connsiteX1" fmla="*/ 1110301 w 1110566"/>
              <a:gd name="connsiteY1" fmla="*/ 437920 h 871937"/>
              <a:gd name="connsiteX2" fmla="*/ 1110302 w 1110566"/>
              <a:gd name="connsiteY2" fmla="*/ 871937 h 871937"/>
              <a:gd name="connsiteX3" fmla="*/ 0 w 1110566"/>
              <a:gd name="connsiteY3" fmla="*/ 847149 h 871937"/>
              <a:gd name="connsiteX4" fmla="*/ 0 w 1110566"/>
              <a:gd name="connsiteY4" fmla="*/ 0 h 87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566" h="871937">
                <a:moveTo>
                  <a:pt x="0" y="0"/>
                </a:moveTo>
                <a:lnTo>
                  <a:pt x="1110301" y="437920"/>
                </a:lnTo>
                <a:cubicBezTo>
                  <a:pt x="1111219" y="728566"/>
                  <a:pt x="1109384" y="581291"/>
                  <a:pt x="1110302" y="871937"/>
                </a:cubicBezTo>
                <a:lnTo>
                  <a:pt x="0" y="847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237DB0-7FE8-8D64-8F70-F1A3D798A9D3}"/>
              </a:ext>
            </a:extLst>
          </p:cNvPr>
          <p:cNvSpPr txBox="1"/>
          <p:nvPr/>
        </p:nvSpPr>
        <p:spPr>
          <a:xfrm>
            <a:off x="1078412" y="2076857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C1BD6A-83BB-E65D-29B0-9C4277B086EC}"/>
              </a:ext>
            </a:extLst>
          </p:cNvPr>
          <p:cNvSpPr txBox="1"/>
          <p:nvPr/>
        </p:nvSpPr>
        <p:spPr>
          <a:xfrm>
            <a:off x="1078412" y="3016325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AA02BB-F5EC-8910-85E6-2EAAA421FD20}"/>
              </a:ext>
            </a:extLst>
          </p:cNvPr>
          <p:cNvSpPr txBox="1"/>
          <p:nvPr/>
        </p:nvSpPr>
        <p:spPr>
          <a:xfrm>
            <a:off x="1078412" y="3955793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7F1C1D-3FB9-83E6-D1D8-CAC79FCB9820}"/>
              </a:ext>
            </a:extLst>
          </p:cNvPr>
          <p:cNvSpPr txBox="1"/>
          <p:nvPr/>
        </p:nvSpPr>
        <p:spPr>
          <a:xfrm>
            <a:off x="1078412" y="4895261"/>
            <a:ext cx="373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Simple 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3132B-09AF-C83C-1953-86E2A048B022}"/>
              </a:ext>
            </a:extLst>
          </p:cNvPr>
          <p:cNvSpPr txBox="1"/>
          <p:nvPr/>
        </p:nvSpPr>
        <p:spPr>
          <a:xfrm>
            <a:off x="6496182" y="2719346"/>
            <a:ext cx="18191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cs typeface="Arial" pitchFamily="34" charset="0"/>
              </a:rPr>
              <a:t>전기 신호를 어떻게 정보로 바꿀까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9690B4-1A0D-0D41-E756-4B192936AA47}"/>
              </a:ext>
            </a:extLst>
          </p:cNvPr>
          <p:cNvSpPr txBox="1"/>
          <p:nvPr/>
        </p:nvSpPr>
        <p:spPr>
          <a:xfrm>
            <a:off x="6189081" y="3282559"/>
            <a:ext cx="243334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cs typeface="Arial" pitchFamily="34" charset="0"/>
              </a:rPr>
              <a:t>이진 수로 바꿔서 계산하는 방법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9219225-DA0C-BD56-D4E5-F8AA897F6CC9}"/>
              </a:ext>
            </a:extLst>
          </p:cNvPr>
          <p:cNvSpPr txBox="1"/>
          <p:nvPr/>
        </p:nvSpPr>
        <p:spPr>
          <a:xfrm>
            <a:off x="6305682" y="3733137"/>
            <a:ext cx="220014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cs typeface="Arial" pitchFamily="34" charset="0"/>
              </a:rPr>
              <a:t>컴퓨터 시스템 구조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52B6CC6-8465-C6C3-BFE5-AD1785F56927}"/>
              </a:ext>
            </a:extLst>
          </p:cNvPr>
          <p:cNvSpPr txBox="1"/>
          <p:nvPr/>
        </p:nvSpPr>
        <p:spPr>
          <a:xfrm>
            <a:off x="6496181" y="4201230"/>
            <a:ext cx="18191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AI </a:t>
            </a:r>
            <a:r>
              <a:rPr lang="ko-KR" altLang="en-US" sz="1600" b="1" dirty="0" err="1">
                <a:solidFill>
                  <a:schemeClr val="bg1"/>
                </a:solidFill>
                <a:cs typeface="Arial" pitchFamily="34" charset="0"/>
              </a:rPr>
              <a:t>뉴럴</a:t>
            </a:r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 기술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1409"/>
            <a:ext cx="11573197" cy="724247"/>
          </a:xfrm>
        </p:spPr>
        <p:txBody>
          <a:bodyPr/>
          <a:lstStyle/>
          <a:p>
            <a:r>
              <a:rPr lang="ko-KR" altLang="en-US" dirty="0"/>
              <a:t>전공 </a:t>
            </a:r>
            <a:r>
              <a:rPr lang="en-US" altLang="ko-KR" dirty="0"/>
              <a:t>VS </a:t>
            </a:r>
            <a:r>
              <a:rPr lang="ko-KR" altLang="en-US" dirty="0" err="1"/>
              <a:t>비전공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095FD6-0B6D-622E-3D30-26D31266E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33955"/>
              </p:ext>
            </p:extLst>
          </p:nvPr>
        </p:nvGraphicFramePr>
        <p:xfrm>
          <a:off x="608337" y="1377639"/>
          <a:ext cx="4549125" cy="4586910"/>
        </p:xfrm>
        <a:graphic>
          <a:graphicData uri="http://schemas.openxmlformats.org/drawingml/2006/table">
            <a:tbl>
              <a:tblPr/>
              <a:tblGrid>
                <a:gridCol w="1516375">
                  <a:extLst>
                    <a:ext uri="{9D8B030D-6E8A-4147-A177-3AD203B41FA5}">
                      <a16:colId xmlns:a16="http://schemas.microsoft.com/office/drawing/2014/main" val="2059483721"/>
                    </a:ext>
                  </a:extLst>
                </a:gridCol>
                <a:gridCol w="1516375">
                  <a:extLst>
                    <a:ext uri="{9D8B030D-6E8A-4147-A177-3AD203B41FA5}">
                      <a16:colId xmlns:a16="http://schemas.microsoft.com/office/drawing/2014/main" val="4240858634"/>
                    </a:ext>
                  </a:extLst>
                </a:gridCol>
                <a:gridCol w="1516375">
                  <a:extLst>
                    <a:ext uri="{9D8B030D-6E8A-4147-A177-3AD203B41FA5}">
                      <a16:colId xmlns:a16="http://schemas.microsoft.com/office/drawing/2014/main" val="590771283"/>
                    </a:ext>
                  </a:extLst>
                </a:gridCol>
              </a:tblGrid>
              <a:tr h="1582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구분</a:t>
                      </a:r>
                    </a:p>
                  </a:txBody>
                  <a:tcPr marL="39558" marR="39558" marT="19779" marB="1977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</a:t>
                      </a:r>
                      <a:r>
                        <a:rPr lang="ko-KR" altLang="en-US" sz="800">
                          <a:effectLst/>
                        </a:rPr>
                        <a:t>학기</a:t>
                      </a:r>
                    </a:p>
                  </a:txBody>
                  <a:tcPr marL="39558" marR="39558" marT="19779" marB="1977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</a:t>
                      </a:r>
                      <a:r>
                        <a:rPr lang="ko-KR" altLang="en-US" sz="800">
                          <a:effectLst/>
                        </a:rPr>
                        <a:t>학기</a:t>
                      </a:r>
                    </a:p>
                  </a:txBody>
                  <a:tcPr marL="39558" marR="39558" marT="19779" marB="1977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00178"/>
                  </a:ext>
                </a:extLst>
              </a:tr>
              <a:tr h="2769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</a:t>
                      </a:r>
                      <a:r>
                        <a:rPr lang="ko-KR" altLang="en-US" sz="800">
                          <a:effectLst/>
                        </a:rPr>
                        <a:t>학년</a:t>
                      </a:r>
                    </a:p>
                  </a:txBody>
                  <a:tcPr marL="39558" marR="39558" marT="19779" marB="1977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effectLst/>
                      </a:endParaRPr>
                    </a:p>
                  </a:txBody>
                  <a:tcPr marL="39558" marR="39558" marT="19779" marB="19779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4190.101* </a:t>
                      </a:r>
                      <a:r>
                        <a:rPr lang="ko-KR" altLang="en-US" sz="800">
                          <a:effectLst/>
                        </a:rPr>
                        <a:t>이산수학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4190.103A </a:t>
                      </a:r>
                      <a:r>
                        <a:rPr lang="ko-KR" altLang="en-US" sz="800">
                          <a:effectLst/>
                        </a:rPr>
                        <a:t>프로그래밍연습</a:t>
                      </a:r>
                    </a:p>
                  </a:txBody>
                  <a:tcPr marL="39558" marR="39558" marT="19779" marB="19779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624407"/>
                  </a:ext>
                </a:extLst>
              </a:tr>
              <a:tr h="7515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</a:t>
                      </a:r>
                      <a:r>
                        <a:rPr lang="ko-KR" altLang="en-US" sz="800">
                          <a:effectLst/>
                        </a:rPr>
                        <a:t>학년</a:t>
                      </a:r>
                    </a:p>
                  </a:txBody>
                  <a:tcPr marL="39558" marR="39558" marT="19779" marB="1977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M1522.000600* </a:t>
                      </a:r>
                      <a:r>
                        <a:rPr lang="ko-KR" altLang="en-US" sz="800">
                          <a:effectLst/>
                        </a:rPr>
                        <a:t>컴퓨터프로그래밍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M1522.000700* </a:t>
                      </a:r>
                      <a:r>
                        <a:rPr lang="ko-KR" altLang="en-US" sz="800">
                          <a:effectLst/>
                        </a:rPr>
                        <a:t>논리설계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400.021 </a:t>
                      </a:r>
                      <a:r>
                        <a:rPr lang="ko-KR" altLang="en-US" sz="800">
                          <a:effectLst/>
                        </a:rPr>
                        <a:t>정보통신융합</a:t>
                      </a:r>
                    </a:p>
                  </a:txBody>
                  <a:tcPr marL="39558" marR="39558" marT="19779" marB="19779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4190.206A* </a:t>
                      </a:r>
                      <a:r>
                        <a:rPr lang="ko-KR" altLang="en-US" sz="800">
                          <a:effectLst/>
                        </a:rPr>
                        <a:t>전기전자회로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4190.209 </a:t>
                      </a:r>
                      <a:r>
                        <a:rPr lang="ko-KR" altLang="en-US" sz="800">
                          <a:effectLst/>
                        </a:rPr>
                        <a:t>컴퓨터공학세미나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4190.210 </a:t>
                      </a:r>
                      <a:r>
                        <a:rPr lang="ko-KR" altLang="en-US" sz="800">
                          <a:effectLst/>
                        </a:rPr>
                        <a:t>프로그래밍의 원리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4190.308* </a:t>
                      </a:r>
                      <a:r>
                        <a:rPr lang="ko-KR" altLang="en-US" sz="800">
                          <a:effectLst/>
                        </a:rPr>
                        <a:t>컴퓨터구조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M1522.000900* </a:t>
                      </a:r>
                      <a:r>
                        <a:rPr lang="ko-KR" altLang="en-US" sz="800">
                          <a:effectLst/>
                        </a:rPr>
                        <a:t>자료구조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(            )* </a:t>
                      </a:r>
                      <a:r>
                        <a:rPr lang="ko-KR" altLang="en-US" sz="800">
                          <a:effectLst/>
                        </a:rPr>
                        <a:t>공과대학 공통교과목</a:t>
                      </a:r>
                    </a:p>
                  </a:txBody>
                  <a:tcPr marL="39558" marR="39558" marT="19779" marB="19779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71023"/>
                  </a:ext>
                </a:extLst>
              </a:tr>
              <a:tr h="12262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3</a:t>
                      </a:r>
                      <a:r>
                        <a:rPr lang="ko-KR" altLang="en-US" sz="800">
                          <a:effectLst/>
                        </a:rPr>
                        <a:t>학년</a:t>
                      </a:r>
                    </a:p>
                  </a:txBody>
                  <a:tcPr marL="39558" marR="39558" marT="19779" marB="1977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4190.306 </a:t>
                      </a:r>
                      <a:r>
                        <a:rPr lang="ko-KR" altLang="en-US" sz="800">
                          <a:effectLst/>
                        </a:rPr>
                        <a:t>오토마타이론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4190.313 </a:t>
                      </a:r>
                      <a:r>
                        <a:rPr lang="ko-KR" altLang="en-US" sz="800">
                          <a:effectLst/>
                        </a:rPr>
                        <a:t>선형 및 비선형 계산모델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4190.416A </a:t>
                      </a:r>
                      <a:r>
                        <a:rPr lang="ko-KR" altLang="en-US" sz="800">
                          <a:effectLst/>
                        </a:rPr>
                        <a:t>디지털신호처리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M1522.000800* </a:t>
                      </a:r>
                      <a:r>
                        <a:rPr lang="ko-KR" altLang="en-US" sz="800">
                          <a:effectLst/>
                        </a:rPr>
                        <a:t>시스템프로그래밍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M1522.001400 </a:t>
                      </a:r>
                      <a:r>
                        <a:rPr lang="ko-KR" altLang="en-US" sz="800">
                          <a:effectLst/>
                        </a:rPr>
                        <a:t>데이터마이닝 개론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M1522.002400 </a:t>
                      </a:r>
                      <a:r>
                        <a:rPr lang="ko-KR" altLang="en-US" sz="800">
                          <a:effectLst/>
                        </a:rPr>
                        <a:t>소프트웨어 개발의 원리와 실습</a:t>
                      </a:r>
                    </a:p>
                  </a:txBody>
                  <a:tcPr marL="39558" marR="39558" marT="19779" marB="19779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4190.307 </a:t>
                      </a:r>
                      <a:r>
                        <a:rPr lang="ko-KR" altLang="en-US" sz="800">
                          <a:effectLst/>
                        </a:rPr>
                        <a:t>운영체제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4190.309A </a:t>
                      </a:r>
                      <a:r>
                        <a:rPr lang="ko-KR" altLang="en-US" sz="800">
                          <a:effectLst/>
                        </a:rPr>
                        <a:t>하드웨어시스템설계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4190.310 </a:t>
                      </a:r>
                      <a:r>
                        <a:rPr lang="ko-KR" altLang="en-US" sz="800">
                          <a:effectLst/>
                        </a:rPr>
                        <a:t>프로그래밍언어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4190.407* </a:t>
                      </a:r>
                      <a:r>
                        <a:rPr lang="ko-KR" altLang="en-US" sz="800">
                          <a:effectLst/>
                        </a:rPr>
                        <a:t>알고리즘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M1522.000200 </a:t>
                      </a:r>
                      <a:r>
                        <a:rPr lang="ko-KR" altLang="en-US" sz="800">
                          <a:effectLst/>
                        </a:rPr>
                        <a:t>창의적통합설계</a:t>
                      </a:r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M1522.001800 </a:t>
                      </a:r>
                      <a:r>
                        <a:rPr lang="ko-KR" altLang="en-US" sz="800">
                          <a:effectLst/>
                        </a:rPr>
                        <a:t>데이터베이스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M1522.002100 </a:t>
                      </a:r>
                      <a:r>
                        <a:rPr lang="ko-KR" altLang="en-US" sz="800">
                          <a:effectLst/>
                        </a:rPr>
                        <a:t>데이터통신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M1522.002700 IT</a:t>
                      </a:r>
                      <a:r>
                        <a:rPr lang="ko-KR" altLang="en-US" sz="800">
                          <a:effectLst/>
                        </a:rPr>
                        <a:t>창업개론</a:t>
                      </a:r>
                    </a:p>
                  </a:txBody>
                  <a:tcPr marL="39558" marR="39558" marT="19779" marB="19779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52699"/>
                  </a:ext>
                </a:extLst>
              </a:tr>
              <a:tr h="1938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4</a:t>
                      </a:r>
                      <a:r>
                        <a:rPr lang="ko-KR" altLang="en-US" sz="800">
                          <a:effectLst/>
                        </a:rPr>
                        <a:t>학년</a:t>
                      </a:r>
                    </a:p>
                  </a:txBody>
                  <a:tcPr marL="39558" marR="39558" marT="19779" marB="1977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4190.303C </a:t>
                      </a:r>
                      <a:r>
                        <a:rPr lang="ko-KR" altLang="en-US" sz="800">
                          <a:effectLst/>
                        </a:rPr>
                        <a:t>임베디드시스템과 응용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4190.402 </a:t>
                      </a:r>
                      <a:r>
                        <a:rPr lang="ko-KR" altLang="en-US" sz="800">
                          <a:effectLst/>
                        </a:rPr>
                        <a:t>소프트웨어공학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4190.408 </a:t>
                      </a:r>
                      <a:r>
                        <a:rPr lang="ko-KR" altLang="en-US" sz="800">
                          <a:effectLst/>
                        </a:rPr>
                        <a:t>인공지능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4190.409 </a:t>
                      </a:r>
                      <a:r>
                        <a:rPr lang="ko-KR" altLang="en-US" sz="800">
                          <a:effectLst/>
                        </a:rPr>
                        <a:t>컴파일러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4190.410 </a:t>
                      </a:r>
                      <a:r>
                        <a:rPr lang="ko-KR" altLang="en-US" sz="800">
                          <a:effectLst/>
                        </a:rPr>
                        <a:t>컴퓨터그래픽스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4190.411 </a:t>
                      </a:r>
                      <a:r>
                        <a:rPr lang="ko-KR" altLang="en-US" sz="800">
                          <a:effectLst/>
                        </a:rPr>
                        <a:t>컴퓨터네트워크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4190.422 IT-</a:t>
                      </a:r>
                      <a:r>
                        <a:rPr lang="ko-KR" altLang="en-US" sz="800">
                          <a:effectLst/>
                        </a:rPr>
                        <a:t>리더십세미나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4190.427 </a:t>
                      </a:r>
                      <a:r>
                        <a:rPr lang="ko-KR" altLang="en-US" sz="800">
                          <a:effectLst/>
                        </a:rPr>
                        <a:t>소셜 네트워크 분석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M1522.000300 </a:t>
                      </a:r>
                      <a:r>
                        <a:rPr lang="ko-KR" altLang="en-US" sz="800">
                          <a:effectLst/>
                        </a:rPr>
                        <a:t>창의적통합설계</a:t>
                      </a:r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M1522.002500 </a:t>
                      </a:r>
                      <a:r>
                        <a:rPr lang="ko-KR" altLang="en-US" sz="800">
                          <a:effectLst/>
                        </a:rPr>
                        <a:t>양자 컴퓨팅 및 정보의 기초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M1522.002800 </a:t>
                      </a:r>
                      <a:r>
                        <a:rPr lang="ko-KR" altLang="en-US" sz="800">
                          <a:effectLst/>
                        </a:rPr>
                        <a:t>블록체인의 이해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effectLst/>
                        </a:rPr>
                        <a:t>M2177.004300 </a:t>
                      </a:r>
                      <a:r>
                        <a:rPr lang="ko-KR" altLang="en-US" sz="800">
                          <a:effectLst/>
                        </a:rPr>
                        <a:t>딥러닝의 기초</a:t>
                      </a:r>
                    </a:p>
                  </a:txBody>
                  <a:tcPr marL="39558" marR="39558" marT="19779" marB="19779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4190.403 </a:t>
                      </a:r>
                      <a:r>
                        <a:rPr lang="ko-KR" altLang="en-US" sz="800" dirty="0">
                          <a:effectLst/>
                        </a:rPr>
                        <a:t>소프트웨어응용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4190.406B </a:t>
                      </a:r>
                      <a:r>
                        <a:rPr lang="ko-KR" altLang="en-US" sz="800" dirty="0">
                          <a:effectLst/>
                        </a:rPr>
                        <a:t>모바일 컴퓨팅과 응용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4190.412 </a:t>
                      </a:r>
                      <a:r>
                        <a:rPr lang="ko-KR" altLang="en-US" sz="800" dirty="0">
                          <a:effectLst/>
                        </a:rPr>
                        <a:t>컴퓨터모델링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4190.414A </a:t>
                      </a:r>
                      <a:r>
                        <a:rPr lang="ko-KR" altLang="en-US" sz="800" dirty="0">
                          <a:effectLst/>
                        </a:rPr>
                        <a:t>멀티코어 컴퓨팅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4190.415 </a:t>
                      </a:r>
                      <a:r>
                        <a:rPr lang="ko-KR" altLang="en-US" sz="800" dirty="0">
                          <a:effectLst/>
                        </a:rPr>
                        <a:t>컴퓨터보안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4190.423 </a:t>
                      </a:r>
                      <a:r>
                        <a:rPr lang="ko-KR" altLang="en-US" sz="800" dirty="0">
                          <a:effectLst/>
                        </a:rPr>
                        <a:t>컴퓨터융합응용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4190.426A </a:t>
                      </a:r>
                      <a:r>
                        <a:rPr lang="ko-KR" altLang="en-US" sz="800" dirty="0">
                          <a:effectLst/>
                        </a:rPr>
                        <a:t>인간컴퓨터상호작용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4190.428 </a:t>
                      </a:r>
                      <a:r>
                        <a:rPr lang="ko-KR" altLang="en-US" sz="800" dirty="0">
                          <a:effectLst/>
                        </a:rPr>
                        <a:t>기계학습 개론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M1522.001000 </a:t>
                      </a:r>
                      <a:r>
                        <a:rPr lang="ko-KR" altLang="en-US" sz="800" dirty="0">
                          <a:effectLst/>
                        </a:rPr>
                        <a:t>컴퓨터비전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M1522.001200 </a:t>
                      </a:r>
                      <a:r>
                        <a:rPr lang="ko-KR" altLang="en-US" sz="800" dirty="0">
                          <a:effectLst/>
                        </a:rPr>
                        <a:t>컴퓨터 신기술 특강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effectLst/>
                        </a:rPr>
                        <a:t>M1522.002300 </a:t>
                      </a:r>
                      <a:r>
                        <a:rPr lang="ko-KR" altLang="en-US" sz="800" dirty="0">
                          <a:effectLst/>
                        </a:rPr>
                        <a:t>인터넷 보안</a:t>
                      </a:r>
                    </a:p>
                  </a:txBody>
                  <a:tcPr marL="39558" marR="39558" marT="19779" marB="19779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10572"/>
                  </a:ext>
                </a:extLst>
              </a:tr>
            </a:tbl>
          </a:graphicData>
        </a:graphic>
      </p:graphicFrame>
      <p:sp>
        <p:nvSpPr>
          <p:cNvPr id="228" name="타원 227">
            <a:extLst>
              <a:ext uri="{FF2B5EF4-FFF2-40B4-BE49-F238E27FC236}">
                <a16:creationId xmlns:a16="http://schemas.microsoft.com/office/drawing/2014/main" id="{73EE4CF8-7587-4733-BA9D-93F71276A7CB}"/>
              </a:ext>
            </a:extLst>
          </p:cNvPr>
          <p:cNvSpPr/>
          <p:nvPr/>
        </p:nvSpPr>
        <p:spPr>
          <a:xfrm>
            <a:off x="9402145" y="2464990"/>
            <a:ext cx="2276475" cy="233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전공자 강점</a:t>
            </a:r>
            <a:endParaRPr lang="en-US" altLang="ko-KR" sz="1400" b="1" dirty="0"/>
          </a:p>
          <a:p>
            <a:pPr algn="ctr"/>
            <a:r>
              <a:rPr lang="ko-KR" altLang="en-US" sz="1400" dirty="0"/>
              <a:t>에러 </a:t>
            </a:r>
            <a:r>
              <a:rPr lang="en-US" altLang="ko-KR" sz="1400" dirty="0"/>
              <a:t>or </a:t>
            </a:r>
            <a:r>
              <a:rPr lang="ko-KR" altLang="en-US" sz="1400" dirty="0"/>
              <a:t>느릴 때 </a:t>
            </a:r>
            <a:endParaRPr lang="en-US" altLang="ko-KR" sz="1400" dirty="0"/>
          </a:p>
          <a:p>
            <a:pPr algn="ctr"/>
            <a:r>
              <a:rPr lang="ko-KR" altLang="en-US" sz="1400" dirty="0"/>
              <a:t>어디를 건드려야 될지를 안다</a:t>
            </a:r>
          </a:p>
        </p:txBody>
      </p:sp>
    </p:spTree>
    <p:extLst>
      <p:ext uri="{BB962C8B-B14F-4D97-AF65-F5344CB8AC3E}">
        <p14:creationId xmlns:p14="http://schemas.microsoft.com/office/powerpoint/2010/main" val="19768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튜링 머신과 유한상태 기계에 대한 이해">
            <a:extLst>
              <a:ext uri="{FF2B5EF4-FFF2-40B4-BE49-F238E27FC236}">
                <a16:creationId xmlns:a16="http://schemas.microsoft.com/office/drawing/2014/main" id="{C113822B-C756-6C15-F8FE-457D6DD5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569619"/>
            <a:ext cx="2857500" cy="173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A36786-9E0C-3598-93A0-F8B747E4C0BC}"/>
              </a:ext>
            </a:extLst>
          </p:cNvPr>
          <p:cNvSpPr txBox="1"/>
          <p:nvPr/>
        </p:nvSpPr>
        <p:spPr>
          <a:xfrm>
            <a:off x="108151" y="18311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역사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A05EBE-DD02-3569-BE40-538AA0F1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7176"/>
            <a:ext cx="4686300" cy="28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813D6-DF7B-CE77-15CA-AF831495D593}"/>
              </a:ext>
            </a:extLst>
          </p:cNvPr>
          <p:cNvSpPr txBox="1"/>
          <p:nvPr/>
        </p:nvSpPr>
        <p:spPr>
          <a:xfrm>
            <a:off x="1717876" y="113842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튜링 머신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08AEA4-C176-3C78-7CE7-E939CE17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60" y="607932"/>
            <a:ext cx="3752850" cy="23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32AD3-4E14-803F-663E-694030809F81}"/>
              </a:ext>
            </a:extLst>
          </p:cNvPr>
          <p:cNvSpPr txBox="1"/>
          <p:nvPr/>
        </p:nvSpPr>
        <p:spPr>
          <a:xfrm>
            <a:off x="4341168" y="1574435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FC0E8-A1D1-BCCA-A134-41001CDFC698}"/>
              </a:ext>
            </a:extLst>
          </p:cNvPr>
          <p:cNvSpPr txBox="1"/>
          <p:nvPr/>
        </p:nvSpPr>
        <p:spPr>
          <a:xfrm>
            <a:off x="4927226" y="2363033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연산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DFDC8-ADAF-072E-7F43-62B53E515D7A}"/>
              </a:ext>
            </a:extLst>
          </p:cNvPr>
          <p:cNvSpPr txBox="1"/>
          <p:nvPr/>
        </p:nvSpPr>
        <p:spPr>
          <a:xfrm>
            <a:off x="4355726" y="3105983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입력 장치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1DE55-A9EE-995F-E486-5670750E8349}"/>
              </a:ext>
            </a:extLst>
          </p:cNvPr>
          <p:cNvSpPr txBox="1"/>
          <p:nvPr/>
        </p:nvSpPr>
        <p:spPr>
          <a:xfrm>
            <a:off x="4365251" y="3639383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출력 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8CD23-D6BC-5160-A3C8-296AEEAF9B5C}"/>
              </a:ext>
            </a:extLst>
          </p:cNvPr>
          <p:cNvSpPr txBox="1"/>
          <p:nvPr/>
        </p:nvSpPr>
        <p:spPr>
          <a:xfrm>
            <a:off x="6639502" y="30596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endParaRPr lang="ko-KR" altLang="en-US" dirty="0"/>
          </a:p>
        </p:txBody>
      </p:sp>
      <p:pic>
        <p:nvPicPr>
          <p:cNvPr id="2056" name="Picture 8" descr="폰 노이만과 새로운 컴퓨터의 탄생 - 한빛출판네트워크">
            <a:extLst>
              <a:ext uri="{FF2B5EF4-FFF2-40B4-BE49-F238E27FC236}">
                <a16:creationId xmlns:a16="http://schemas.microsoft.com/office/drawing/2014/main" id="{E2170CF7-5602-3F22-1E1A-A4189BFD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475315"/>
            <a:ext cx="5086350" cy="293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1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B9BFC-5F4C-D051-8FF1-3012588C0A18}"/>
              </a:ext>
            </a:extLst>
          </p:cNvPr>
          <p:cNvSpPr txBox="1"/>
          <p:nvPr/>
        </p:nvSpPr>
        <p:spPr>
          <a:xfrm>
            <a:off x="469783" y="453006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개발을 시작하는데 알아야 할 것들</a:t>
            </a:r>
          </a:p>
        </p:txBody>
      </p:sp>
      <p:pic>
        <p:nvPicPr>
          <p:cNvPr id="2060" name="Picture 12" descr="무료 온라인 코딩교육 사이트 12 :: Aedi의 스마트라이프">
            <a:extLst>
              <a:ext uri="{FF2B5EF4-FFF2-40B4-BE49-F238E27FC236}">
                <a16:creationId xmlns:a16="http://schemas.microsoft.com/office/drawing/2014/main" id="{759BCB4C-EA61-778A-EFED-BC72E10C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9" y="983445"/>
            <a:ext cx="5021036" cy="28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1C88959-CE00-38F1-5A73-3FA9334E3E2D}"/>
              </a:ext>
            </a:extLst>
          </p:cNvPr>
          <p:cNvCxnSpPr>
            <a:stCxn id="2060" idx="3"/>
          </p:cNvCxnSpPr>
          <p:nvPr/>
        </p:nvCxnSpPr>
        <p:spPr>
          <a:xfrm flipV="1">
            <a:off x="5406005" y="1390650"/>
            <a:ext cx="1156720" cy="1006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2584DF-8013-E6A8-27D1-D1FBB23729C6}"/>
              </a:ext>
            </a:extLst>
          </p:cNvPr>
          <p:cNvSpPr txBox="1"/>
          <p:nvPr/>
        </p:nvSpPr>
        <p:spPr>
          <a:xfrm>
            <a:off x="6646892" y="1134568"/>
            <a:ext cx="396134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따라하면 </a:t>
            </a:r>
            <a:r>
              <a:rPr lang="ko-KR" altLang="en-US" dirty="0" err="1"/>
              <a:t>오류나고</a:t>
            </a:r>
            <a:r>
              <a:rPr lang="ko-KR" altLang="en-US" dirty="0"/>
              <a:t> 실행이 안 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에러가 나면 어디서부터 문제점을 </a:t>
            </a:r>
            <a:br>
              <a:rPr lang="en-US" altLang="ko-KR" dirty="0"/>
            </a:br>
            <a:r>
              <a:rPr lang="ko-KR" altLang="en-US" dirty="0"/>
              <a:t>고쳐 나가야 될지 감이 안 잡힘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73BD2-6D9D-F0B1-2509-F47E7AB6FDD1}"/>
              </a:ext>
            </a:extLst>
          </p:cNvPr>
          <p:cNvSpPr txBox="1"/>
          <p:nvPr/>
        </p:nvSpPr>
        <p:spPr>
          <a:xfrm>
            <a:off x="6139430" y="317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https://opentutorials.org/course/3084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AE086-4DE4-DEF0-172E-5EFDCB3773DB}"/>
              </a:ext>
            </a:extLst>
          </p:cNvPr>
          <p:cNvSpPr/>
          <p:nvPr/>
        </p:nvSpPr>
        <p:spPr>
          <a:xfrm>
            <a:off x="755533" y="4667249"/>
            <a:ext cx="2711567" cy="1461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타이핑 에러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컴파일 에러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93C87-E83E-01A9-C9DB-F7D5BF00F799}"/>
              </a:ext>
            </a:extLst>
          </p:cNvPr>
          <p:cNvSpPr/>
          <p:nvPr/>
        </p:nvSpPr>
        <p:spPr>
          <a:xfrm>
            <a:off x="4232158" y="4667249"/>
            <a:ext cx="2711567" cy="1461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실행 에러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런타임 에러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43240C-2B9D-9949-5F4F-1A86458E38AF}"/>
              </a:ext>
            </a:extLst>
          </p:cNvPr>
          <p:cNvSpPr/>
          <p:nvPr/>
        </p:nvSpPr>
        <p:spPr>
          <a:xfrm>
            <a:off x="7575433" y="4661913"/>
            <a:ext cx="2711567" cy="1461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 에러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연결 실패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43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DC428-79EB-96FC-B762-214EC45B18BC}"/>
              </a:ext>
            </a:extLst>
          </p:cNvPr>
          <p:cNvSpPr txBox="1"/>
          <p:nvPr/>
        </p:nvSpPr>
        <p:spPr>
          <a:xfrm>
            <a:off x="542925" y="60007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1.</a:t>
            </a:r>
            <a:r>
              <a:rPr lang="ko-KR" altLang="en-US" dirty="0"/>
              <a:t> 환경 변수 설정</a:t>
            </a:r>
            <a:r>
              <a:rPr lang="en-US" altLang="ko-KR" dirty="0"/>
              <a:t>(</a:t>
            </a:r>
            <a:r>
              <a:rPr lang="ko-KR" altLang="en-US" dirty="0"/>
              <a:t>컴파일러 선택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29BA6-B121-B0F1-AB56-10B2F828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4" y="1283159"/>
            <a:ext cx="3890874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C578E-B07C-B624-1DAE-FD576054E1CE}"/>
              </a:ext>
            </a:extLst>
          </p:cNvPr>
          <p:cNvSpPr txBox="1"/>
          <p:nvPr/>
        </p:nvSpPr>
        <p:spPr>
          <a:xfrm>
            <a:off x="155164" y="1108421"/>
            <a:ext cx="1928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윈도우 환경 변수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D4BF0-A890-09B1-2C57-18B3A61A1B62}"/>
              </a:ext>
            </a:extLst>
          </p:cNvPr>
          <p:cNvSpPr txBox="1"/>
          <p:nvPr/>
        </p:nvSpPr>
        <p:spPr>
          <a:xfrm>
            <a:off x="294864" y="569208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sz="1600" b="1" i="0" dirty="0" err="1">
                <a:solidFill>
                  <a:srgbClr val="0593D3"/>
                </a:solidFill>
                <a:effectLst/>
                <a:latin typeface="Jeju Gothic"/>
              </a:rPr>
              <a:t>etc</a:t>
            </a:r>
            <a:r>
              <a:rPr lang="en-US" altLang="ko-KR" sz="1600" b="1" i="0" dirty="0">
                <a:solidFill>
                  <a:srgbClr val="0593D3"/>
                </a:solidFill>
                <a:effectLst/>
                <a:latin typeface="Jeju Gothic"/>
              </a:rPr>
              <a:t>/</a:t>
            </a:r>
            <a:r>
              <a:rPr lang="en-US" altLang="ko-KR" sz="1600" b="1" i="0" dirty="0" err="1">
                <a:solidFill>
                  <a:srgbClr val="0593D3"/>
                </a:solidFill>
                <a:effectLst/>
                <a:latin typeface="Jeju Gothic"/>
              </a:rPr>
              <a:t>bash.bashrc</a:t>
            </a:r>
            <a:r>
              <a:rPr lang="en-US" altLang="ko-KR" sz="1600" b="1" i="0" dirty="0">
                <a:solidFill>
                  <a:srgbClr val="0593D3"/>
                </a:solidFill>
                <a:effectLst/>
                <a:latin typeface="Jeju Gothic"/>
              </a:rPr>
              <a:t> </a:t>
            </a:r>
            <a:r>
              <a:rPr lang="ko-KR" altLang="en-US" sz="1600" b="1" i="0" dirty="0">
                <a:solidFill>
                  <a:srgbClr val="0593D3"/>
                </a:solidFill>
                <a:effectLst/>
                <a:latin typeface="Jeju Gothic"/>
              </a:rPr>
              <a:t>파일에 추가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AA641-FEE9-8301-EB78-2F6E8B75EE61}"/>
              </a:ext>
            </a:extLst>
          </p:cNvPr>
          <p:cNvSpPr txBox="1"/>
          <p:nvPr/>
        </p:nvSpPr>
        <p:spPr>
          <a:xfrm>
            <a:off x="294864" y="6059131"/>
            <a:ext cx="5181189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export JAVA_HOME=/</a:t>
            </a:r>
            <a:r>
              <a:rPr lang="en-US" altLang="ko-KR" sz="1600" b="0" i="0" dirty="0" err="1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usr</a:t>
            </a:r>
            <a:r>
              <a:rPr lang="en-US" altLang="ko-KR" sz="16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/java/jdk1.6.0_45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D9E3E-2FE9-8114-78CF-54D1B7417665}"/>
              </a:ext>
            </a:extLst>
          </p:cNvPr>
          <p:cNvSpPr txBox="1"/>
          <p:nvPr/>
        </p:nvSpPr>
        <p:spPr>
          <a:xfrm>
            <a:off x="155164" y="5340236"/>
            <a:ext cx="19928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리눅스 환경 변수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F5AB43-70CB-FA7F-9A8C-38287B29193E}"/>
              </a:ext>
            </a:extLst>
          </p:cNvPr>
          <p:cNvSpPr/>
          <p:nvPr/>
        </p:nvSpPr>
        <p:spPr>
          <a:xfrm>
            <a:off x="6096000" y="2076525"/>
            <a:ext cx="1066800" cy="64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.exe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A08C8-CFF0-4C96-3482-0FC54C855F92}"/>
              </a:ext>
            </a:extLst>
          </p:cNvPr>
          <p:cNvSpPr txBox="1"/>
          <p:nvPr/>
        </p:nvSpPr>
        <p:spPr>
          <a:xfrm>
            <a:off x="4735242" y="2214409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실행 파일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BFC4C-9E45-3D2D-8A80-ABC683E8B98C}"/>
              </a:ext>
            </a:extLst>
          </p:cNvPr>
          <p:cNvSpPr/>
          <p:nvPr/>
        </p:nvSpPr>
        <p:spPr>
          <a:xfrm>
            <a:off x="6096000" y="3292550"/>
            <a:ext cx="1066800" cy="642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hwp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2E3192-A749-B58B-33C8-5FF415E3B273}"/>
              </a:ext>
            </a:extLst>
          </p:cNvPr>
          <p:cNvSpPr txBox="1"/>
          <p:nvPr/>
        </p:nvSpPr>
        <p:spPr>
          <a:xfrm>
            <a:off x="7228932" y="2076525"/>
            <a:ext cx="35741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 err="1"/>
              <a:t>os</a:t>
            </a:r>
            <a:r>
              <a:rPr lang="ko-KR" altLang="en-US" dirty="0"/>
              <a:t>에서 바로 사용할 수 있는 컴파일 완료 되어 있음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5A8EB-417B-E5FE-6F0E-A94A02F49FFE}"/>
              </a:ext>
            </a:extLst>
          </p:cNvPr>
          <p:cNvSpPr txBox="1"/>
          <p:nvPr/>
        </p:nvSpPr>
        <p:spPr>
          <a:xfrm>
            <a:off x="4493037" y="3429000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데이터 파일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D9241-D28D-8279-DDE9-EE9D6D3C92DF}"/>
              </a:ext>
            </a:extLst>
          </p:cNvPr>
          <p:cNvSpPr txBox="1"/>
          <p:nvPr/>
        </p:nvSpPr>
        <p:spPr>
          <a:xfrm>
            <a:off x="7362815" y="3288451"/>
            <a:ext cx="35741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특정 확장자를 실행해 주는 프로그램 </a:t>
            </a:r>
            <a:r>
              <a:rPr lang="en-US" altLang="ko-KR" dirty="0"/>
              <a:t>(exe</a:t>
            </a:r>
            <a:r>
              <a:rPr lang="ko-KR" altLang="en-US" dirty="0"/>
              <a:t>가 따로 있어야 함</a:t>
            </a:r>
            <a:r>
              <a:rPr lang="en-US" altLang="ko-KR" dirty="0"/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C98606-EFA2-B509-E472-62E34C66A8A2}"/>
              </a:ext>
            </a:extLst>
          </p:cNvPr>
          <p:cNvSpPr/>
          <p:nvPr/>
        </p:nvSpPr>
        <p:spPr>
          <a:xfrm>
            <a:off x="6629400" y="4292832"/>
            <a:ext cx="1066800" cy="645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3987D-7020-C486-E084-47B5E6158F34}"/>
              </a:ext>
            </a:extLst>
          </p:cNvPr>
          <p:cNvSpPr txBox="1"/>
          <p:nvPr/>
        </p:nvSpPr>
        <p:spPr>
          <a:xfrm>
            <a:off x="4933358" y="4263249"/>
            <a:ext cx="16017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소스 코드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데이터 파일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94256-C9EA-5B60-7D7D-724947779A93}"/>
              </a:ext>
            </a:extLst>
          </p:cNvPr>
          <p:cNvSpPr txBox="1"/>
          <p:nvPr/>
        </p:nvSpPr>
        <p:spPr>
          <a:xfrm>
            <a:off x="7884842" y="4291602"/>
            <a:ext cx="35741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확장자 프로그램 </a:t>
            </a:r>
            <a:r>
              <a:rPr lang="en-US" altLang="ko-KR" dirty="0"/>
              <a:t>python39.exe</a:t>
            </a:r>
          </a:p>
          <a:p>
            <a:r>
              <a:rPr lang="en-US" altLang="ko-KR" dirty="0"/>
              <a:t>“python ~.</a:t>
            </a:r>
            <a:r>
              <a:rPr lang="en-US" altLang="ko-KR" dirty="0" err="1"/>
              <a:t>py</a:t>
            </a:r>
            <a:r>
              <a:rPr lang="en-US" altLang="ko-KR" dirty="0"/>
              <a:t>” = </a:t>
            </a:r>
            <a:r>
              <a:rPr lang="ko-KR" altLang="en-US" dirty="0"/>
              <a:t>데이터 파일을 가져와서 </a:t>
            </a:r>
            <a:r>
              <a:rPr lang="en-US" altLang="ko-KR" dirty="0"/>
              <a:t>.exe </a:t>
            </a:r>
            <a:r>
              <a:rPr lang="ko-KR" altLang="en-US" dirty="0"/>
              <a:t>파일을 만든다 </a:t>
            </a:r>
            <a:endParaRPr lang="en-US" altLang="ko-KR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A2688C7-A5DF-869C-C30A-E3DBC74D3BDE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16200000" flipH="1">
            <a:off x="5231907" y="3760936"/>
            <a:ext cx="464917" cy="539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C4AE60-B2AF-46B5-6B5C-02E4821F38D1}"/>
              </a:ext>
            </a:extLst>
          </p:cNvPr>
          <p:cNvSpPr txBox="1"/>
          <p:nvPr/>
        </p:nvSpPr>
        <p:spPr>
          <a:xfrm>
            <a:off x="7228932" y="569743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실행 파일로 만들어 주는 프로그램</a:t>
            </a:r>
            <a:endParaRPr lang="en-US" altLang="ko-KR" b="1" dirty="0"/>
          </a:p>
          <a:p>
            <a:r>
              <a:rPr lang="en-US" altLang="ko-KR" b="1" dirty="0"/>
              <a:t>= </a:t>
            </a:r>
            <a:r>
              <a:rPr lang="ko-KR" altLang="en-US" b="1" dirty="0"/>
              <a:t>컴파일러</a:t>
            </a:r>
            <a:r>
              <a:rPr lang="en-US" altLang="ko-KR" b="1" dirty="0"/>
              <a:t>(</a:t>
            </a:r>
            <a:r>
              <a:rPr lang="ko-KR" altLang="en-US" b="1" dirty="0"/>
              <a:t>인터프리터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098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55DFB-947F-5849-FA8F-9ECEC9097804}"/>
              </a:ext>
            </a:extLst>
          </p:cNvPr>
          <p:cNvSpPr txBox="1"/>
          <p:nvPr/>
        </p:nvSpPr>
        <p:spPr>
          <a:xfrm>
            <a:off x="342900" y="48568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개발 처음 시작할 때 중요한 것</a:t>
            </a:r>
          </a:p>
          <a:p>
            <a:r>
              <a:rPr lang="ko-KR" altLang="en-US" dirty="0"/>
              <a:t>→ 내 컴퓨터의 환경과 수업자료들이 같은 환경인지 확인</a:t>
            </a:r>
          </a:p>
          <a:p>
            <a:r>
              <a:rPr lang="ko-KR" altLang="en-US" dirty="0"/>
              <a:t>→ 강사의 버전과 다르면</a:t>
            </a:r>
            <a:r>
              <a:rPr lang="en-US" altLang="ko-KR" dirty="0"/>
              <a:t>,</a:t>
            </a:r>
            <a:r>
              <a:rPr lang="ko-KR" altLang="en-US" dirty="0"/>
              <a:t> 최신 버전 오류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90584-CFD5-61C8-9B20-2E6530F62A02}"/>
              </a:ext>
            </a:extLst>
          </p:cNvPr>
          <p:cNvSpPr txBox="1"/>
          <p:nvPr/>
        </p:nvSpPr>
        <p:spPr>
          <a:xfrm>
            <a:off x="266700" y="1619935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u="sng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개발 환경 설정 = 컴파일 환경 설정을 잘 맞추기만 해도 반이상은 간다</a:t>
            </a:r>
          </a:p>
        </p:txBody>
      </p:sp>
      <p:pic>
        <p:nvPicPr>
          <p:cNvPr id="7" name="Picture 2" descr="컴퓨터 - 무료 컴퓨터개 아이콘">
            <a:extLst>
              <a:ext uri="{FF2B5EF4-FFF2-40B4-BE49-F238E27FC236}">
                <a16:creationId xmlns:a16="http://schemas.microsoft.com/office/drawing/2014/main" id="{3E99844E-8139-6691-F338-5688DCBAD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1" y="2534060"/>
            <a:ext cx="2075576" cy="207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pu - 무료 과학 기술개 아이콘">
            <a:extLst>
              <a:ext uri="{FF2B5EF4-FFF2-40B4-BE49-F238E27FC236}">
                <a16:creationId xmlns:a16="http://schemas.microsoft.com/office/drawing/2014/main" id="{6E43F39B-262A-68EA-7C66-DBB8CDAC0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04" y="2328769"/>
            <a:ext cx="1340929" cy="134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am Vector Icon 355955 Vector Art at Vecteezy">
            <a:extLst>
              <a:ext uri="{FF2B5EF4-FFF2-40B4-BE49-F238E27FC236}">
                <a16:creationId xmlns:a16="http://schemas.microsoft.com/office/drawing/2014/main" id="{09647E85-2FD7-A5C3-57AC-FBE5BED2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14" y="3741026"/>
            <a:ext cx="1127708" cy="112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RM : NVIDIA가 지금 구매하기를 원하는 이유 | ITIGIC">
            <a:extLst>
              <a:ext uri="{FF2B5EF4-FFF2-40B4-BE49-F238E27FC236}">
                <a16:creationId xmlns:a16="http://schemas.microsoft.com/office/drawing/2014/main" id="{C6A6905A-279C-9A3F-2C0B-8374F077C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90" y="2534060"/>
            <a:ext cx="2333193" cy="17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윈도우 와 리눅스의 차이 아세요?">
            <a:extLst>
              <a:ext uri="{FF2B5EF4-FFF2-40B4-BE49-F238E27FC236}">
                <a16:creationId xmlns:a16="http://schemas.microsoft.com/office/drawing/2014/main" id="{0FEAB68D-0F91-DB8E-2387-7D9FF7CB3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54" y="4849673"/>
            <a:ext cx="3521678" cy="181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64 x86 차이 및 윈도우 32비트 64비트 확인 방법 - IT 매뉴얼">
            <a:extLst>
              <a:ext uri="{FF2B5EF4-FFF2-40B4-BE49-F238E27FC236}">
                <a16:creationId xmlns:a16="http://schemas.microsoft.com/office/drawing/2014/main" id="{6A5AF419-8960-BCED-D09E-07114336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7"/>
          <a:stretch/>
        </p:blipFill>
        <p:spPr bwMode="auto">
          <a:xfrm>
            <a:off x="1983865" y="5335028"/>
            <a:ext cx="2336864" cy="10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9A44A-0A87-B088-D1D2-5E142F5FD6E0}"/>
              </a:ext>
            </a:extLst>
          </p:cNvPr>
          <p:cNvSpPr txBox="1"/>
          <p:nvPr/>
        </p:nvSpPr>
        <p:spPr>
          <a:xfrm>
            <a:off x="8736751" y="2167058"/>
            <a:ext cx="29803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기본 파이썬 개발 환경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0D843-C011-E453-0033-A4F28BFC20C1}"/>
              </a:ext>
            </a:extLst>
          </p:cNvPr>
          <p:cNvSpPr txBox="1"/>
          <p:nvPr/>
        </p:nvSpPr>
        <p:spPr>
          <a:xfrm>
            <a:off x="8736751" y="2740116"/>
            <a:ext cx="2223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자바 개발 환경 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80AC7-74E8-54E5-1EDA-CEB022E268B8}"/>
              </a:ext>
            </a:extLst>
          </p:cNvPr>
          <p:cNvSpPr txBox="1"/>
          <p:nvPr/>
        </p:nvSpPr>
        <p:spPr>
          <a:xfrm>
            <a:off x="8402352" y="3371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https://i-am-seongni.tistory.com/11</a:t>
            </a:r>
          </a:p>
        </p:txBody>
      </p:sp>
    </p:spTree>
    <p:extLst>
      <p:ext uri="{BB962C8B-B14F-4D97-AF65-F5344CB8AC3E}">
        <p14:creationId xmlns:p14="http://schemas.microsoft.com/office/powerpoint/2010/main" val="7041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30F66A7-1B67-4FB4-4F7B-EBDBACAE4CFB}"/>
              </a:ext>
            </a:extLst>
          </p:cNvPr>
          <p:cNvSpPr/>
          <p:nvPr/>
        </p:nvSpPr>
        <p:spPr>
          <a:xfrm>
            <a:off x="202527" y="2638425"/>
            <a:ext cx="2352675" cy="2028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 스트리밍 서비스를 만들자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A37DC-2417-8625-4400-2575E481FC1C}"/>
              </a:ext>
            </a:extLst>
          </p:cNvPr>
          <p:cNvSpPr txBox="1"/>
          <p:nvPr/>
        </p:nvSpPr>
        <p:spPr>
          <a:xfrm>
            <a:off x="299081" y="2409825"/>
            <a:ext cx="21595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프로젝트 목표 예시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77D333-367E-D843-F71B-32B91C399241}"/>
              </a:ext>
            </a:extLst>
          </p:cNvPr>
          <p:cNvSpPr/>
          <p:nvPr/>
        </p:nvSpPr>
        <p:spPr>
          <a:xfrm>
            <a:off x="3345777" y="2638425"/>
            <a:ext cx="2352675" cy="20288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 언어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프레임워크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핵심 라이브러리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84EB5-A363-E032-6824-84B306521007}"/>
              </a:ext>
            </a:extLst>
          </p:cNvPr>
          <p:cNvSpPr txBox="1"/>
          <p:nvPr/>
        </p:nvSpPr>
        <p:spPr>
          <a:xfrm>
            <a:off x="3705225" y="2409825"/>
            <a:ext cx="16979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 환경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A55BD-6376-4167-FC90-FC8CCDD8B439}"/>
              </a:ext>
            </a:extLst>
          </p:cNvPr>
          <p:cNvSpPr txBox="1"/>
          <p:nvPr/>
        </p:nvSpPr>
        <p:spPr>
          <a:xfrm>
            <a:off x="5848350" y="3495675"/>
            <a:ext cx="351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JAVA, Spring, java video library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1B98F-01CF-6DC3-1D71-4C8CD7B357EE}"/>
              </a:ext>
            </a:extLst>
          </p:cNvPr>
          <p:cNvSpPr txBox="1"/>
          <p:nvPr/>
        </p:nvSpPr>
        <p:spPr>
          <a:xfrm>
            <a:off x="5848350" y="300620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python, </a:t>
            </a:r>
            <a:r>
              <a:rPr lang="en-US" altLang="ko-KR" dirty="0" err="1"/>
              <a:t>pyqt</a:t>
            </a:r>
            <a:r>
              <a:rPr lang="en-US" altLang="ko-KR" dirty="0"/>
              <a:t>, python lib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10E76-A556-87F9-BFC7-89DB2AF678E4}"/>
              </a:ext>
            </a:extLst>
          </p:cNvPr>
          <p:cNvSpPr txBox="1"/>
          <p:nvPr/>
        </p:nvSpPr>
        <p:spPr>
          <a:xfrm>
            <a:off x="5848350" y="395501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Node.js, Express(React), react lib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C2080-D3E8-532A-8E8A-6D488D06953A}"/>
              </a:ext>
            </a:extLst>
          </p:cNvPr>
          <p:cNvSpPr txBox="1"/>
          <p:nvPr/>
        </p:nvSpPr>
        <p:spPr>
          <a:xfrm>
            <a:off x="8375868" y="2918594"/>
            <a:ext cx="197842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시범적으로 빠르게 개발 </a:t>
            </a:r>
            <a:r>
              <a:rPr lang="en-US" altLang="ko-KR" sz="1050" dirty="0"/>
              <a:t>O</a:t>
            </a:r>
          </a:p>
          <a:p>
            <a:r>
              <a:rPr lang="ko-KR" altLang="en-US" sz="1050" dirty="0"/>
              <a:t>상용으로 사용하기엔 안정성 ↓</a:t>
            </a:r>
            <a:endParaRPr lang="en-US" altLang="ko-KR" sz="1050" dirty="0"/>
          </a:p>
          <a:p>
            <a:r>
              <a:rPr lang="ko-KR" altLang="en-US" sz="1050" dirty="0"/>
              <a:t>대규모 서비스 구현 시 성능 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65B92-ACEB-E23C-3DCC-C764C6BE270D}"/>
              </a:ext>
            </a:extLst>
          </p:cNvPr>
          <p:cNvSpPr txBox="1"/>
          <p:nvPr/>
        </p:nvSpPr>
        <p:spPr>
          <a:xfrm>
            <a:off x="9185493" y="3436806"/>
            <a:ext cx="222368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기업용 서비스로 </a:t>
            </a:r>
            <a:r>
              <a:rPr lang="ko-KR" altLang="en-US" sz="1050" dirty="0" err="1"/>
              <a:t>상용성</a:t>
            </a:r>
            <a:r>
              <a:rPr lang="en-US" altLang="ko-KR" sz="1050" dirty="0"/>
              <a:t>,</a:t>
            </a:r>
            <a:r>
              <a:rPr lang="ko-KR" altLang="en-US" sz="1050" dirty="0"/>
              <a:t> 안전성 </a:t>
            </a:r>
            <a:r>
              <a:rPr lang="en-US" altLang="ko-KR" sz="1050" dirty="0"/>
              <a:t>O</a:t>
            </a:r>
          </a:p>
          <a:p>
            <a:r>
              <a:rPr lang="ko-KR" altLang="en-US" sz="1050" dirty="0" err="1"/>
              <a:t>올드</a:t>
            </a:r>
            <a:r>
              <a:rPr lang="ko-KR" altLang="en-US" sz="1050" dirty="0"/>
              <a:t> 스타일 개발 방식 ↓</a:t>
            </a:r>
            <a:endParaRPr lang="en-US" altLang="ko-KR" sz="1050" dirty="0"/>
          </a:p>
          <a:p>
            <a:r>
              <a:rPr lang="ko-KR" altLang="en-US" sz="1050" dirty="0"/>
              <a:t>자바 유료화에 따른 </a:t>
            </a:r>
            <a:r>
              <a:rPr lang="ko-KR" altLang="en-US" sz="1050" dirty="0" err="1"/>
              <a:t>리빌딩</a:t>
            </a:r>
            <a:r>
              <a:rPr lang="ko-KR" altLang="en-US" sz="105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133A1-5558-0C13-BB72-3962143BDFE6}"/>
              </a:ext>
            </a:extLst>
          </p:cNvPr>
          <p:cNvSpPr txBox="1"/>
          <p:nvPr/>
        </p:nvSpPr>
        <p:spPr>
          <a:xfrm>
            <a:off x="9365081" y="4014058"/>
            <a:ext cx="25603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기업용 서비스로 </a:t>
            </a:r>
            <a:r>
              <a:rPr lang="ko-KR" altLang="en-US" sz="1050" dirty="0" err="1"/>
              <a:t>상용성</a:t>
            </a:r>
            <a:r>
              <a:rPr lang="en-US" altLang="ko-KR" sz="1050" dirty="0"/>
              <a:t>,</a:t>
            </a:r>
            <a:r>
              <a:rPr lang="ko-KR" altLang="en-US" sz="1050" dirty="0"/>
              <a:t> 안전성 </a:t>
            </a:r>
            <a:r>
              <a:rPr lang="en-US" altLang="ko-KR" sz="1050" dirty="0"/>
              <a:t>O</a:t>
            </a:r>
          </a:p>
          <a:p>
            <a:r>
              <a:rPr lang="ko-KR" altLang="en-US" sz="1050" dirty="0"/>
              <a:t>업데이트 주기가 잦고</a:t>
            </a:r>
            <a:r>
              <a:rPr lang="en-US" altLang="ko-KR" sz="1050" dirty="0"/>
              <a:t>, </a:t>
            </a:r>
            <a:r>
              <a:rPr lang="ko-KR" altLang="en-US" sz="1050" dirty="0"/>
              <a:t>에러 발생 가능성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77796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F5FBE42-A509-1F9D-5F63-642CD061DA94}"/>
              </a:ext>
            </a:extLst>
          </p:cNvPr>
          <p:cNvSpPr/>
          <p:nvPr/>
        </p:nvSpPr>
        <p:spPr>
          <a:xfrm>
            <a:off x="2009279" y="2314575"/>
            <a:ext cx="3076575" cy="192405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환경 확인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1C19380-DAB1-0177-F01E-31330A9B0EC2}"/>
              </a:ext>
            </a:extLst>
          </p:cNvPr>
          <p:cNvSpPr/>
          <p:nvPr/>
        </p:nvSpPr>
        <p:spPr>
          <a:xfrm>
            <a:off x="6155156" y="2314575"/>
            <a:ext cx="3076575" cy="192405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 기본 개념</a:t>
            </a:r>
          </a:p>
        </p:txBody>
      </p:sp>
    </p:spTree>
    <p:extLst>
      <p:ext uri="{BB962C8B-B14F-4D97-AF65-F5344CB8AC3E}">
        <p14:creationId xmlns:p14="http://schemas.microsoft.com/office/powerpoint/2010/main" val="10062148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1050</Words>
  <Application>Microsoft Office PowerPoint</Application>
  <PresentationFormat>와이드스크린</PresentationFormat>
  <Paragraphs>286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Jeju Gothic</vt:lpstr>
      <vt:lpstr>Roboto Mono</vt:lpstr>
      <vt:lpstr>고도 B</vt:lpstr>
      <vt:lpstr>Arial</vt:lpstr>
      <vt:lpstr>Calibri</vt:lpstr>
      <vt:lpstr>Calibri Light</vt:lpstr>
      <vt:lpstr>Courier New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김 성훈</cp:lastModifiedBy>
  <cp:revision>233</cp:revision>
  <dcterms:created xsi:type="dcterms:W3CDTF">2020-01-20T05:08:25Z</dcterms:created>
  <dcterms:modified xsi:type="dcterms:W3CDTF">2022-09-05T19:13:47Z</dcterms:modified>
</cp:coreProperties>
</file>