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handoutMasters/handoutMaster1.xml" ContentType="application/vnd.openxmlformats-officedocument.presentationml.handoutMaster+xml"/>
  <Override PartName="/ppt/media/image2.svg" ContentType="image/svg"/>
  <Override PartName="/ppt/media/image4.svg" ContentType="image/svg"/>
  <Override PartName="/ppt/media/image6.svg" ContentType="image/svg"/>
  <Override PartName="/ppt/media/image9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3626"/>
    <p:restoredTop sz="94660"/>
  </p:normalViewPr>
  <p:slideViewPr>
    <p:cSldViewPr snapToGrid="0">
      <p:cViewPr>
        <p:scale>
          <a:sx n="75" d="100"/>
          <a:sy n="75" d="100"/>
        </p:scale>
        <p:origin x="1320" y="402"/>
      </p:cViewPr>
      <p:guideLst>
        <p:guide orient="horz" pos="2156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9B07126-7B11-4C37-AFA5-EF2D283C28D9}" type="datetime1">
              <a:rPr lang="ko-KR" altLang="en-US"/>
              <a:pPr lvl="0">
                <a:defRPr/>
              </a:pPr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E837033-EE82-4BBA-BC96-8C2915C0BD6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55ED5AC-F6BF-4FD3-99E3-4CDC2301583B}" type="datetime1">
              <a:rPr lang="ko-KR" altLang="en-US"/>
              <a:pPr lvl="0">
                <a:defRPr/>
              </a:pPr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FB61898-2FA3-41FA-A07D-AD5A63F1C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83ABF7E-4296-4727-86B2-F6D2F922377D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E377AA0-8A00-4621-88D7-4F46D638FE50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6BBDF9-A54C-44F5-AC82-07CCD013FCDB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382CB1-3EAE-4CCC-A2FE-ED0BA955733A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374BE1B-5A5F-4F35-BB9B-9A7D5F188EED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81D635D-CD0C-41A3-B3AE-7C15F38FC192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CF3D16B-97E2-4E95-9E6A-CC821AD4CFF2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88016C-EF84-4A15-8817-06F230F511A0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71A7C41-ADFB-48CD-A6AF-52C424B085DB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F4E5691-35C7-4B45-AB13-59F844A74F2A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911943B-EDD8-4F40-9A7E-FC824B6BF03C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A5B7495-335B-456C-A6F1-0B988ECBEE25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01D4865-E2EC-4A0C-BCE9-22BF7C514180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3.png"  /><Relationship Id="rId4" Type="http://schemas.openxmlformats.org/officeDocument/2006/relationships/image" Target="../media/image4.svg"  /><Relationship Id="rId5" Type="http://schemas.openxmlformats.org/officeDocument/2006/relationships/image" Target="../media/image1.png"  /><Relationship Id="rId6" Type="http://schemas.openxmlformats.org/officeDocument/2006/relationships/image" Target="../media/image6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microsoft.com/office/2007/relationships/hdphoto" Target="../embeddings/oleObject1.wdp"  /><Relationship Id="rId4" Type="http://schemas.openxmlformats.org/officeDocument/2006/relationships/image" Target="../media/image8.png"  /><Relationship Id="rId5" Type="http://schemas.openxmlformats.org/officeDocument/2006/relationships/image" Target="../media/image9.svg"  /><Relationship Id="rId6" Type="http://schemas.openxmlformats.org/officeDocument/2006/relationships/image" Target="../media/image3.png"  /><Relationship Id="rId7" Type="http://schemas.openxmlformats.org/officeDocument/2006/relationships/image" Target="../media/image4.svg"  /><Relationship Id="rId8" Type="http://schemas.openxmlformats.org/officeDocument/2006/relationships/image" Target="../media/image1.png"  /><Relationship Id="rId9" Type="http://schemas.openxmlformats.org/officeDocument/2006/relationships/image" Target="../media/image6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svg"  /><Relationship Id="rId4" Type="http://schemas.openxmlformats.org/officeDocument/2006/relationships/image" Target="../media/image1.png"  /><Relationship Id="rId5" Type="http://schemas.openxmlformats.org/officeDocument/2006/relationships/image" Target="../media/image6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.png"  /><Relationship Id="rId6" Type="http://schemas.openxmlformats.org/officeDocument/2006/relationships/image" Target="../media/image6.sv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.png"  /><Relationship Id="rId6" Type="http://schemas.openxmlformats.org/officeDocument/2006/relationships/image" Target="../media/image6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video" Target="file:///C:/Users/ruru/Desktop/4&#54617;&#45380;2&#54617;&#44592;/&#52897;&#46356;/&#49884;&#50672;.mp4" TargetMode="External" /><Relationship Id="rId5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D1AF89-040E-4E2E-9F16-9E2668077DCC}"/>
              </a:ext>
            </a:extLst>
          </p:cNvPr>
          <p:cNvSpPr/>
          <p:nvPr/>
        </p:nvSpPr>
        <p:spPr>
          <a:xfrm>
            <a:off x="95693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B3DC"/>
              </a:gs>
              <a:gs pos="0">
                <a:srgbClr val="5173D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4A1A4-38FC-498B-B14D-6A20F55F9399}"/>
              </a:ext>
            </a:extLst>
          </p:cNvPr>
          <p:cNvSpPr txBox="1"/>
          <p:nvPr/>
        </p:nvSpPr>
        <p:spPr>
          <a:xfrm>
            <a:off x="5961529" y="1353721"/>
            <a:ext cx="5555091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 algn="r">
              <a:defRPr lang="ko-KR" altLang="en-US"/>
            </a:pPr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QR</a:t>
            </a:r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도서관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9E470659-9489-4081-A206-87CB2C672A16}"/>
              </a:ext>
            </a:extLst>
          </p:cNvPr>
          <p:cNvSpPr txBox="1"/>
          <p:nvPr/>
        </p:nvSpPr>
        <p:spPr>
          <a:xfrm>
            <a:off x="8750595" y="4626962"/>
            <a:ext cx="2766025" cy="7833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  <a:buClrTx/>
              <a:buNone/>
              <a:defRPr lang="ko-KR" altLang="en-US"/>
            </a:pPr>
            <a:r>
              <a:rPr lang="en-US" altLang="ko-KR" sz="1600" dirty="0">
                <a:solidFill>
                  <a:schemeClr val="bg1">
                    <a:alpha val="78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2018.11.14 </a:t>
            </a:r>
            <a:r>
              <a:rPr lang="ko-KR" altLang="en-US" sz="1600" dirty="0">
                <a:solidFill>
                  <a:schemeClr val="bg1">
                    <a:alpha val="78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수요일</a:t>
            </a:r>
            <a:endParaRPr lang="en-US" altLang="ko-KR" sz="1600" dirty="0">
              <a:solidFill>
                <a:schemeClr val="bg1">
                  <a:alpha val="78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50000"/>
              </a:lnSpc>
              <a:buClrTx/>
              <a:buNone/>
              <a:defRPr lang="ko-KR" altLang="en-US"/>
            </a:pPr>
            <a:r>
              <a:rPr lang="ko-KR" altLang="en-US" sz="1600" dirty="0">
                <a:solidFill>
                  <a:schemeClr val="bg1">
                    <a:alpha val="78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 </a:t>
            </a:r>
            <a:r>
              <a:rPr lang="en-US" altLang="ko-KR" sz="1600" dirty="0">
                <a:solidFill>
                  <a:schemeClr val="bg1">
                    <a:alpha val="78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>
                    <a:alpha val="78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천민지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1C9CE-C700-48F2-86FF-9EBF9E62F571}"/>
              </a:ext>
            </a:extLst>
          </p:cNvPr>
          <p:cNvSpPr txBox="1"/>
          <p:nvPr/>
        </p:nvSpPr>
        <p:spPr>
          <a:xfrm>
            <a:off x="7735640" y="2679738"/>
            <a:ext cx="36993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 algn="r">
              <a:defRPr lang="ko-KR" altLang="en-US"/>
            </a:pP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및 구현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A209DF66-0094-4211-AA0C-4A489BA166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620" y="153535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BB5CF9-63E4-4534-AA78-58D261EFF80B}"/>
              </a:ext>
            </a:extLst>
          </p:cNvPr>
          <p:cNvSpPr txBox="1"/>
          <p:nvPr/>
        </p:nvSpPr>
        <p:spPr>
          <a:xfrm>
            <a:off x="2180549" y="859763"/>
            <a:ext cx="555509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 algn="r"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F7464E5-0759-4CF1-87B7-0E21DFE4EF48}"/>
              </a:ext>
            </a:extLst>
          </p:cNvPr>
          <p:cNvSpPr/>
          <p:nvPr/>
        </p:nvSpPr>
        <p:spPr>
          <a:xfrm flipH="1">
            <a:off x="-4" y="1"/>
            <a:ext cx="6096003" cy="6858000"/>
          </a:xfrm>
          <a:custGeom>
            <a:avLst/>
            <a:gdLst>
              <a:gd name="connsiteX0" fmla="*/ 7032200 w 7032200"/>
              <a:gd name="connsiteY0" fmla="*/ 0 h 6858000"/>
              <a:gd name="connsiteX1" fmla="*/ 2349482 w 7032200"/>
              <a:gd name="connsiteY1" fmla="*/ 0 h 6858000"/>
              <a:gd name="connsiteX2" fmla="*/ 0 w 7032200"/>
              <a:gd name="connsiteY2" fmla="*/ 6858000 h 6858000"/>
              <a:gd name="connsiteX3" fmla="*/ 7032200 w 7032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2200" h="6858000">
                <a:moveTo>
                  <a:pt x="7032200" y="0"/>
                </a:moveTo>
                <a:lnTo>
                  <a:pt x="2349482" y="0"/>
                </a:lnTo>
                <a:lnTo>
                  <a:pt x="0" y="6858000"/>
                </a:lnTo>
                <a:lnTo>
                  <a:pt x="7032200" y="6858000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48EACC-59E0-4DBA-87F2-34D118AC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D9DF1C-5CB4-406F-8677-C8F4D8A8C8B0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137B4-1269-410C-9AD5-F2BD5559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FB26DD3-C7D3-4292-BD71-6AB89B039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B3DC"/>
              </a:gs>
              <a:gs pos="0">
                <a:srgbClr val="5173D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36"/>
          <p:cNvSpPr/>
          <p:nvPr/>
        </p:nvSpPr>
        <p:spPr>
          <a:xfrm>
            <a:off x="4741207" y="1739659"/>
            <a:ext cx="4555222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3F7850DA-2523-4F17-9033-7E33CBF3B5C6}"/>
              </a:ext>
            </a:extLst>
          </p:cNvPr>
          <p:cNvSpPr/>
          <p:nvPr/>
        </p:nvSpPr>
        <p:spPr>
          <a:xfrm>
            <a:off x="0" y="531857"/>
            <a:ext cx="12192000" cy="6326143"/>
          </a:xfrm>
          <a:prstGeom prst="round2SameRect">
            <a:avLst>
              <a:gd name="adj1" fmla="val 518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194110" y="1320722"/>
            <a:ext cx="5703384" cy="36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14550" y="893448"/>
            <a:ext cx="6086798" cy="324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현재 도서관 시스템의 문제점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이용한 해결방안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이용한 자리대출의 장점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도서관 앱 이미지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C164B-C044-4BF3-877E-FA192EBAFD21}"/>
              </a:ext>
            </a:extLst>
          </p:cNvPr>
          <p:cNvSpPr txBox="1"/>
          <p:nvPr/>
        </p:nvSpPr>
        <p:spPr>
          <a:xfrm>
            <a:off x="115805" y="65874"/>
            <a:ext cx="12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86888E7-3B03-4447-A4C7-D23015C3C147}"/>
              </a:ext>
            </a:extLst>
          </p:cNvPr>
          <p:cNvGrpSpPr/>
          <p:nvPr/>
        </p:nvGrpSpPr>
        <p:grpSpPr>
          <a:xfrm>
            <a:off x="10568318" y="6381255"/>
            <a:ext cx="1524368" cy="369332"/>
            <a:chOff x="9568193" y="5957392"/>
            <a:chExt cx="152436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A53100-5B0C-42AC-8BEC-9A81A36E59D0}"/>
                </a:ext>
              </a:extLst>
            </p:cNvPr>
            <p:cNvSpPr txBox="1"/>
            <p:nvPr/>
          </p:nvSpPr>
          <p:spPr>
            <a:xfrm>
              <a:off x="9568193" y="5957392"/>
              <a:ext cx="1524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>
                  <a:latin typeface="나눔스퀘어 ExtraBold"/>
                  <a:ea typeface="나눔스퀘어 ExtraBold"/>
                </a:defRPr>
              </a:lvl1pPr>
            </a:lstStyle>
            <a:p>
              <a:pPr lvl="0" algn="r">
                <a:defRPr lang="ko-KR" altLang="en-US"/>
              </a:pPr>
              <a:r>
                <a:rPr lang="en-US" altLang="ko-KR" dirty="0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QR</a:t>
              </a:r>
              <a:r>
                <a:rPr lang="ko-KR" altLang="en-US" dirty="0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도서관</a:t>
              </a: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FB0F771F-CD0E-4C04-B81B-2843CB6F6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8350" y="6019273"/>
              <a:ext cx="238563" cy="23856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CDBA99-567E-4309-BA8A-25F94B458F8B}"/>
              </a:ext>
            </a:extLst>
          </p:cNvPr>
          <p:cNvSpPr txBox="1"/>
          <p:nvPr/>
        </p:nvSpPr>
        <p:spPr>
          <a:xfrm>
            <a:off x="8845302" y="-4916"/>
            <a:ext cx="313881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 lang="ko-KR" altLang="en-US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BC733-96FB-4842-9E7D-EC1E2E4D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D6094E-4644-4261-8248-9DEBC5ABDE13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9F4917-0A89-4B23-9E93-830205C9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994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FB26DD3-C7D3-4292-BD71-6AB89B039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B3DC"/>
              </a:gs>
              <a:gs pos="0">
                <a:srgbClr val="5173D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36"/>
          <p:cNvSpPr/>
          <p:nvPr/>
        </p:nvSpPr>
        <p:spPr>
          <a:xfrm>
            <a:off x="4741207" y="1739659"/>
            <a:ext cx="4555222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3F7850DA-2523-4F17-9033-7E33CBF3B5C6}"/>
              </a:ext>
            </a:extLst>
          </p:cNvPr>
          <p:cNvSpPr/>
          <p:nvPr/>
        </p:nvSpPr>
        <p:spPr>
          <a:xfrm>
            <a:off x="0" y="531857"/>
            <a:ext cx="12192000" cy="6326143"/>
          </a:xfrm>
          <a:prstGeom prst="round2SameRect">
            <a:avLst>
              <a:gd name="adj1" fmla="val 518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194110" y="1320722"/>
            <a:ext cx="5703384" cy="36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F87F76-0A47-4DC8-8607-82B8AC636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4845" y="1213214"/>
            <a:ext cx="7886700" cy="2771775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70F6DC87-FD6F-4F61-AE60-560806CD7F00}"/>
              </a:ext>
            </a:extLst>
          </p:cNvPr>
          <p:cNvSpPr txBox="1"/>
          <p:nvPr/>
        </p:nvSpPr>
        <p:spPr>
          <a:xfrm>
            <a:off x="4463699" y="810607"/>
            <a:ext cx="3264601" cy="412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>
              <a:defRPr lang="ko-KR" altLang="en-US"/>
            </a:pP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도서관 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766AB-AB84-46C4-9F06-47A8C93693F0}"/>
              </a:ext>
            </a:extLst>
          </p:cNvPr>
          <p:cNvSpPr txBox="1"/>
          <p:nvPr/>
        </p:nvSpPr>
        <p:spPr>
          <a:xfrm>
            <a:off x="609277" y="4138018"/>
            <a:ext cx="107378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 dirty="0">
                <a:solidFill>
                  <a:srgbClr val="0E21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  <a:endParaRPr lang="en-US" altLang="ko-KR" sz="1600" dirty="0">
              <a:solidFill>
                <a:srgbClr val="0E21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 lang="ko-KR" altLang="en-US"/>
            </a:pPr>
            <a:endParaRPr lang="ko-KR" altLang="en-US" sz="1600" dirty="0">
              <a:solidFill>
                <a:srgbClr val="0E214A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대출 전용 기기의 수 부족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					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좌석 대출을 위한 대기 상황 발생</a:t>
            </a:r>
          </a:p>
          <a:p>
            <a:pPr>
              <a:defRPr lang="ko-KR" altLang="en-US"/>
            </a:pP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2. 학생증 대여를 통한 부정 대출 가능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	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공정성 결여</a:t>
            </a:r>
          </a:p>
          <a:p>
            <a:pPr>
              <a:buFont typeface="Wingdings"/>
              <a:buNone/>
              <a:defRPr lang="ko-KR" altLang="en-US"/>
            </a:pP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3. 대출 전용 기기만을 이용한 잔여 시간 확인, 연장, 반납 기능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융통성 부족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1E03B7E-6180-4C5E-9D20-B7AA2EE9B496}"/>
              </a:ext>
            </a:extLst>
          </p:cNvPr>
          <p:cNvSpPr/>
          <p:nvPr/>
        </p:nvSpPr>
        <p:spPr>
          <a:xfrm rot="5400000">
            <a:off x="6735323" y="4714486"/>
            <a:ext cx="174184" cy="150158"/>
          </a:xfrm>
          <a:prstGeom prst="triangle">
            <a:avLst/>
          </a:prstGeom>
          <a:solidFill>
            <a:srgbClr val="0E2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A3D21AA-FF6E-4872-8F02-34A4616D11BF}"/>
              </a:ext>
            </a:extLst>
          </p:cNvPr>
          <p:cNvSpPr/>
          <p:nvPr/>
        </p:nvSpPr>
        <p:spPr>
          <a:xfrm rot="5400000">
            <a:off x="6735323" y="5215102"/>
            <a:ext cx="174184" cy="150158"/>
          </a:xfrm>
          <a:prstGeom prst="triangle">
            <a:avLst/>
          </a:prstGeom>
          <a:solidFill>
            <a:srgbClr val="0E2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A128E0E-B37A-495B-9A57-9DC7F99D48C8}"/>
              </a:ext>
            </a:extLst>
          </p:cNvPr>
          <p:cNvSpPr/>
          <p:nvPr/>
        </p:nvSpPr>
        <p:spPr>
          <a:xfrm rot="5400000">
            <a:off x="6735323" y="5695344"/>
            <a:ext cx="174184" cy="150158"/>
          </a:xfrm>
          <a:prstGeom prst="triangle">
            <a:avLst/>
          </a:prstGeom>
          <a:solidFill>
            <a:srgbClr val="0E2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620BEE-B5B0-43CA-B5F7-CEC0BD9D5B18}"/>
              </a:ext>
            </a:extLst>
          </p:cNvPr>
          <p:cNvGrpSpPr/>
          <p:nvPr/>
        </p:nvGrpSpPr>
        <p:grpSpPr>
          <a:xfrm>
            <a:off x="10568318" y="6381255"/>
            <a:ext cx="1524368" cy="369332"/>
            <a:chOff x="9568193" y="5957392"/>
            <a:chExt cx="152436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3D1E0C-A523-4859-AA89-AAA38C7CD300}"/>
                </a:ext>
              </a:extLst>
            </p:cNvPr>
            <p:cNvSpPr txBox="1"/>
            <p:nvPr/>
          </p:nvSpPr>
          <p:spPr>
            <a:xfrm>
              <a:off x="9568193" y="5957392"/>
              <a:ext cx="1524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>
                  <a:latin typeface="나눔스퀘어 ExtraBold"/>
                  <a:ea typeface="나눔스퀘어 ExtraBold"/>
                </a:defRPr>
              </a:lvl1pPr>
            </a:lstStyle>
            <a:p>
              <a:pPr lvl="0" algn="r">
                <a:defRPr lang="ko-KR" altLang="en-US"/>
              </a:pPr>
              <a:r>
                <a:rPr lang="en-US" altLang="ko-KR" dirty="0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QR</a:t>
              </a:r>
              <a:r>
                <a:rPr lang="ko-KR" altLang="en-US" dirty="0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도서관</a:t>
              </a: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E036EFA3-911F-452C-88FD-0DEFD8C9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58350" y="6019273"/>
              <a:ext cx="238563" cy="23856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03787F-774A-442C-AEA8-DECB01086095}"/>
              </a:ext>
            </a:extLst>
          </p:cNvPr>
          <p:cNvSpPr txBox="1"/>
          <p:nvPr/>
        </p:nvSpPr>
        <p:spPr>
          <a:xfrm>
            <a:off x="482677" y="65874"/>
            <a:ext cx="3670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</a:rPr>
              <a:t>현재 도서관 시스템의 문제점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C17ECA8C-2502-471E-AA55-3A74005C8C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022" y="126326"/>
            <a:ext cx="279205" cy="2792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FD75CB-A08E-4CFE-984B-552367A8F002}"/>
              </a:ext>
            </a:extLst>
          </p:cNvPr>
          <p:cNvSpPr txBox="1"/>
          <p:nvPr/>
        </p:nvSpPr>
        <p:spPr>
          <a:xfrm>
            <a:off x="8845302" y="339"/>
            <a:ext cx="313881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 lang="ko-KR" altLang="en-US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D237-A4FE-44E2-86BD-EE68C370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24FBD4-A7BE-48E4-BADA-957190444818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823A4-D13B-49E7-8CBA-6D90258F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954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FB26DD3-C7D3-4292-BD71-6AB89B039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B3DC"/>
              </a:gs>
              <a:gs pos="0">
                <a:srgbClr val="5173D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3F7850DA-2523-4F17-9033-7E33CBF3B5C6}"/>
              </a:ext>
            </a:extLst>
          </p:cNvPr>
          <p:cNvSpPr/>
          <p:nvPr/>
        </p:nvSpPr>
        <p:spPr>
          <a:xfrm>
            <a:off x="0" y="531857"/>
            <a:ext cx="12192000" cy="6326143"/>
          </a:xfrm>
          <a:prstGeom prst="round2SameRect">
            <a:avLst>
              <a:gd name="adj1" fmla="val 518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17896B7-855E-4FF4-886F-9524D3E6211D}"/>
              </a:ext>
            </a:extLst>
          </p:cNvPr>
          <p:cNvSpPr txBox="1"/>
          <p:nvPr/>
        </p:nvSpPr>
        <p:spPr>
          <a:xfrm>
            <a:off x="2260922" y="1462458"/>
            <a:ext cx="92443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>
              <a:defRPr lang="ko-KR" altLang="en-US"/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QR은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Quick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Response의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약자로서, 숫자 최대 7,089자, 문자(ASCII) 최대 4,296자, 이진(8비트) 최대 2,953바이트, 한자 최대 1,817자를 저장할 수 있으며, 일반 바코드보다 인식속도와 인식률, 복원력이 뛰어나다. 바코드가 주로 계산이나 재고관리, 상품확인 등을 위해 사용된다면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QR코드는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마케팅이나 홍보, PR 수단으로 많이 사용된다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09BFA0E-6965-41D0-822E-E7D84684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7" b="91362" l="6908" r="98937">
                        <a14:foregroundMark x1="6908" y1="37874" x2="10946" y2="53821"/>
                        <a14:foregroundMark x1="67800" y1="34219" x2="78427" y2="49169"/>
                        <a14:foregroundMark x1="78427" y1="49169" x2="85547" y2="51163"/>
                        <a14:foregroundMark x1="84697" y1="27907" x2="89479" y2="36877"/>
                        <a14:foregroundMark x1="91286" y1="27575" x2="95855" y2="44518"/>
                        <a14:foregroundMark x1="53348" y1="54153" x2="53348" y2="54153"/>
                        <a14:backgroundMark x1="48565" y1="73754" x2="51541" y2="86047"/>
                        <a14:backgroundMark x1="51966" y1="84385" x2="52922" y2="95349"/>
                        <a14:backgroundMark x1="55048" y1="83056" x2="58661" y2="98007"/>
                        <a14:backgroundMark x1="58661" y1="98007" x2="65250" y2="95349"/>
                        <a14:backgroundMark x1="65250" y1="95349" x2="69607" y2="96678"/>
                        <a14:backgroundMark x1="98512" y1="86047" x2="92986" y2="95681"/>
                        <a14:backgroundMark x1="92986" y1="95681" x2="62699" y2="96678"/>
                        <a14:backgroundMark x1="90329" y1="87375" x2="1807" y2="916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4487" y="4023911"/>
            <a:ext cx="8963025" cy="2867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94ACA5-570C-4814-98CB-D29C5C346DD5}"/>
              </a:ext>
            </a:extLst>
          </p:cNvPr>
          <p:cNvSpPr txBox="1"/>
          <p:nvPr/>
        </p:nvSpPr>
        <p:spPr>
          <a:xfrm>
            <a:off x="535533" y="3225729"/>
            <a:ext cx="11120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defRPr lang="ko-KR" altLang="en-US"/>
            </a:pPr>
            <a:r>
              <a:rPr lang="ko-KR" altLang="en-US" b="0" i="0" u="none" strike="noStrik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solidFill>
                  <a:srgbClr val="0E21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도서관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각 </a:t>
            </a:r>
            <a:r>
              <a:rPr lang="ko-KR" altLang="en-US" b="0" i="0" u="none" strike="noStrik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자리별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0" i="0" u="none" strike="noStrike" dirty="0" err="1">
                <a:solidFill>
                  <a:srgbClr val="0E21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QR코드</a:t>
            </a:r>
            <a:r>
              <a:rPr lang="ko-KR" altLang="en-US" b="0" i="0" u="none" strike="noStrik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부착하여, 단말기(스마트폰)로 해당 코드를 </a:t>
            </a:r>
            <a:endParaRPr lang="en-US" altLang="ko-KR" b="0" i="0" u="none" strike="noStrik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algn="ctr">
              <a:defRPr lang="ko-KR" altLang="en-US"/>
            </a:pPr>
            <a:r>
              <a:rPr lang="ko-KR" altLang="en-US" b="0" i="0" u="none" strike="noStrik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인식 할 경우 대출 및 연장이 가능하도록 한다.</a:t>
            </a: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4BD6917-802F-4D57-A85C-69F40F5D11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116" y="1015148"/>
            <a:ext cx="1561184" cy="1561184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B2E9371E-B36B-4955-BBDF-A1E0954533E6}"/>
              </a:ext>
            </a:extLst>
          </p:cNvPr>
          <p:cNvSpPr txBox="1"/>
          <p:nvPr/>
        </p:nvSpPr>
        <p:spPr>
          <a:xfrm>
            <a:off x="2585367" y="1005072"/>
            <a:ext cx="924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>
              <a:defRPr lang="ko-KR" altLang="en-US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QR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23849F-7D25-4407-8D39-7CDC02B6B9AD}"/>
              </a:ext>
            </a:extLst>
          </p:cNvPr>
          <p:cNvSpPr/>
          <p:nvPr/>
        </p:nvSpPr>
        <p:spPr>
          <a:xfrm>
            <a:off x="2585367" y="1099466"/>
            <a:ext cx="195934" cy="195934"/>
          </a:xfrm>
          <a:prstGeom prst="ellipse">
            <a:avLst/>
          </a:prstGeom>
          <a:solidFill>
            <a:srgbClr val="5E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5F225B-238D-431A-8C9D-25DC4A65B16C}"/>
              </a:ext>
            </a:extLst>
          </p:cNvPr>
          <p:cNvGrpSpPr/>
          <p:nvPr/>
        </p:nvGrpSpPr>
        <p:grpSpPr>
          <a:xfrm>
            <a:off x="10568318" y="6381255"/>
            <a:ext cx="1524368" cy="369332"/>
            <a:chOff x="9568193" y="5957392"/>
            <a:chExt cx="152436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6A3117-A497-4696-A95D-E80F6C44B678}"/>
                </a:ext>
              </a:extLst>
            </p:cNvPr>
            <p:cNvSpPr txBox="1"/>
            <p:nvPr/>
          </p:nvSpPr>
          <p:spPr>
            <a:xfrm>
              <a:off x="9568193" y="5957392"/>
              <a:ext cx="1524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>
                  <a:latin typeface="나눔스퀘어 ExtraBold"/>
                  <a:ea typeface="나눔스퀘어 ExtraBold"/>
                </a:defRPr>
              </a:lvl1pPr>
            </a:lstStyle>
            <a:p>
              <a:pPr lvl="0" algn="r">
                <a:defRPr lang="ko-KR" altLang="en-US"/>
              </a:pPr>
              <a:r>
                <a:rPr lang="en-US" altLang="ko-KR" dirty="0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QR</a:t>
              </a:r>
              <a:r>
                <a:rPr lang="ko-KR" altLang="en-US" dirty="0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도서관</a:t>
              </a: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954F659D-A709-4540-AC85-4D2018AF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58350" y="6019273"/>
              <a:ext cx="238563" cy="23856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797655-BDE1-404B-BA65-EDCF0637CD69}"/>
              </a:ext>
            </a:extLst>
          </p:cNvPr>
          <p:cNvSpPr txBox="1"/>
          <p:nvPr/>
        </p:nvSpPr>
        <p:spPr>
          <a:xfrm>
            <a:off x="482677" y="65874"/>
            <a:ext cx="3733723" cy="408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</a:rPr>
              <a:t>QR</a:t>
            </a:r>
            <a:r>
              <a:rPr lang="ko-KR" altLang="en-US" sz="2000" dirty="0">
                <a:solidFill>
                  <a:schemeClr val="bg1"/>
                </a:solidFill>
              </a:rPr>
              <a:t>코드를 이용한 해결방안</a:t>
            </a: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97C3AA5E-8FB9-40DC-B087-3824019784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022" y="126326"/>
            <a:ext cx="279205" cy="2792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66B369-03D8-443F-8FB7-3C15DC77C357}"/>
              </a:ext>
            </a:extLst>
          </p:cNvPr>
          <p:cNvSpPr txBox="1"/>
          <p:nvPr/>
        </p:nvSpPr>
        <p:spPr>
          <a:xfrm>
            <a:off x="8845302" y="-4916"/>
            <a:ext cx="313881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 lang="ko-KR" altLang="en-US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ED5B1-7173-41D2-BEFC-FA76FFEC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E8004F-044D-4E45-BE77-5889DA941775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B1F59-DEF1-4ADE-A633-2A248ED1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275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FB26DD3-C7D3-4292-BD71-6AB89B039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B3DC"/>
              </a:gs>
              <a:gs pos="0">
                <a:srgbClr val="5173D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36"/>
          <p:cNvSpPr/>
          <p:nvPr/>
        </p:nvSpPr>
        <p:spPr>
          <a:xfrm>
            <a:off x="4741207" y="1739659"/>
            <a:ext cx="4555222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3F7850DA-2523-4F17-9033-7E33CBF3B5C6}"/>
              </a:ext>
            </a:extLst>
          </p:cNvPr>
          <p:cNvSpPr/>
          <p:nvPr/>
        </p:nvSpPr>
        <p:spPr>
          <a:xfrm>
            <a:off x="0" y="512242"/>
            <a:ext cx="12192000" cy="6326143"/>
          </a:xfrm>
          <a:prstGeom prst="round2SameRect">
            <a:avLst>
              <a:gd name="adj1" fmla="val 518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>
              <a:defRPr lang="ko-KR" altLang="en-US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연장을 위해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층까지 내려가지 않아도 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94110" y="1320722"/>
            <a:ext cx="5703384" cy="36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620BEE-B5B0-43CA-B5F7-CEC0BD9D5B18}"/>
              </a:ext>
            </a:extLst>
          </p:cNvPr>
          <p:cNvGrpSpPr/>
          <p:nvPr/>
        </p:nvGrpSpPr>
        <p:grpSpPr>
          <a:xfrm>
            <a:off x="10568318" y="6381255"/>
            <a:ext cx="1524368" cy="369332"/>
            <a:chOff x="9568193" y="5957392"/>
            <a:chExt cx="152436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3D1E0C-A523-4859-AA89-AAA38C7CD300}"/>
                </a:ext>
              </a:extLst>
            </p:cNvPr>
            <p:cNvSpPr txBox="1"/>
            <p:nvPr/>
          </p:nvSpPr>
          <p:spPr>
            <a:xfrm>
              <a:off x="9568193" y="5957392"/>
              <a:ext cx="1524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>
                  <a:latin typeface="나눔스퀘어 ExtraBold"/>
                  <a:ea typeface="나눔스퀘어 ExtraBold"/>
                </a:defRPr>
              </a:lvl1pPr>
            </a:lstStyle>
            <a:p>
              <a:pPr lvl="0" algn="r">
                <a:defRPr lang="ko-KR" altLang="en-US"/>
              </a:pPr>
              <a:r>
                <a:rPr lang="en-US" altLang="ko-KR" dirty="0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QR</a:t>
              </a:r>
              <a:r>
                <a:rPr lang="ko-KR" altLang="en-US" dirty="0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도서관</a:t>
              </a: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E036EFA3-911F-452C-88FD-0DEFD8C9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8350" y="6019273"/>
              <a:ext cx="238563" cy="23856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03787F-774A-442C-AEA8-DECB01086095}"/>
              </a:ext>
            </a:extLst>
          </p:cNvPr>
          <p:cNvSpPr txBox="1"/>
          <p:nvPr/>
        </p:nvSpPr>
        <p:spPr>
          <a:xfrm>
            <a:off x="482677" y="65874"/>
            <a:ext cx="4258530" cy="402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</a:rPr>
              <a:t>QR</a:t>
            </a:r>
            <a:r>
              <a:rPr lang="ko-KR" altLang="en-US" sz="2000" dirty="0">
                <a:solidFill>
                  <a:schemeClr val="bg1"/>
                </a:solidFill>
              </a:rPr>
              <a:t>코드를 이용한 자리대출의 장점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C17ECA8C-2502-471E-AA55-3A74005C8C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22" y="126326"/>
            <a:ext cx="279205" cy="2792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FD75CB-A08E-4CFE-984B-552367A8F002}"/>
              </a:ext>
            </a:extLst>
          </p:cNvPr>
          <p:cNvSpPr txBox="1"/>
          <p:nvPr/>
        </p:nvSpPr>
        <p:spPr>
          <a:xfrm>
            <a:off x="8845302" y="339"/>
            <a:ext cx="313881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 lang="ko-KR" altLang="en-US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FEBF0C-78E3-415C-8FCA-015F28186804}"/>
              </a:ext>
            </a:extLst>
          </p:cNvPr>
          <p:cNvGrpSpPr/>
          <p:nvPr/>
        </p:nvGrpSpPr>
        <p:grpSpPr>
          <a:xfrm>
            <a:off x="441118" y="593129"/>
            <a:ext cx="7263523" cy="1114714"/>
            <a:chOff x="441118" y="593129"/>
            <a:chExt cx="7263523" cy="1114714"/>
          </a:xfrm>
        </p:grpSpPr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1E75A6FE-FD1A-4071-8CC8-187618340C66}"/>
                </a:ext>
              </a:extLst>
            </p:cNvPr>
            <p:cNvSpPr txBox="1"/>
            <p:nvPr/>
          </p:nvSpPr>
          <p:spPr>
            <a:xfrm>
              <a:off x="922842" y="969179"/>
              <a:ext cx="67817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lvl="0">
                <a:defRPr lang="ko-KR" altLang="en-US"/>
              </a:pPr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자리 연장을 위해 </a:t>
              </a:r>
              <a:r>
                <a:rPr lang="en-US" altLang="ko-KR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층까지 내려가지 않아도 된다</a:t>
              </a:r>
              <a:r>
                <a:rPr lang="en-US" altLang="ko-KR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28600" lvl="0">
                <a:defRPr lang="ko-KR" altLang="en-US"/>
              </a:pPr>
              <a:endPara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23C84E-FAB8-48F3-A76A-33DD549BCE0D}"/>
                </a:ext>
              </a:extLst>
            </p:cNvPr>
            <p:cNvSpPr/>
            <p:nvPr/>
          </p:nvSpPr>
          <p:spPr>
            <a:xfrm>
              <a:off x="441118" y="593129"/>
              <a:ext cx="76569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6D8392-90E8-4F5D-BFC7-56B6FD842DCC}"/>
              </a:ext>
            </a:extLst>
          </p:cNvPr>
          <p:cNvSpPr/>
          <p:nvPr/>
        </p:nvSpPr>
        <p:spPr>
          <a:xfrm>
            <a:off x="922842" y="5700744"/>
            <a:ext cx="1070838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defRPr lang="ko-KR" altLang="en-US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시스템은 전기비와 기기 유지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보수비용이 든다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코드는 서버 운영과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lvl="0">
              <a:defRPr lang="ko-KR" altLang="en-US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인쇄하는 인쇄비만 들어 경제적이다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CFDEA9-42B2-4ED7-AF3F-DA51C266D459}"/>
              </a:ext>
            </a:extLst>
          </p:cNvPr>
          <p:cNvGrpSpPr/>
          <p:nvPr/>
        </p:nvGrpSpPr>
        <p:grpSpPr>
          <a:xfrm>
            <a:off x="482677" y="1774967"/>
            <a:ext cx="7263523" cy="1092572"/>
            <a:chOff x="441118" y="593129"/>
            <a:chExt cx="7263523" cy="1160929"/>
          </a:xfrm>
        </p:grpSpPr>
        <p:sp>
          <p:nvSpPr>
            <p:cNvPr id="26" name="TextBox 2">
              <a:extLst>
                <a:ext uri="{FF2B5EF4-FFF2-40B4-BE49-F238E27FC236}">
                  <a16:creationId xmlns:a16="http://schemas.microsoft.com/office/drawing/2014/main" id="{4537FBAF-0E23-4E81-A6FC-2B654F819C00}"/>
                </a:ext>
              </a:extLst>
            </p:cNvPr>
            <p:cNvSpPr txBox="1"/>
            <p:nvPr/>
          </p:nvSpPr>
          <p:spPr>
            <a:xfrm>
              <a:off x="922842" y="969179"/>
              <a:ext cx="6781799" cy="78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lvl="0">
                <a:defRPr lang="ko-KR" altLang="en-US"/>
              </a:pPr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자리를 직접 보고 대출 할 수 있다</a:t>
              </a:r>
              <a:r>
                <a:rPr lang="en-US" altLang="ko-KR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28600" lvl="0">
                <a:defRPr lang="ko-KR" altLang="en-US"/>
              </a:pPr>
              <a:endPara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6E03B7-7599-4CE2-A2D0-0A8606B38FDA}"/>
                </a:ext>
              </a:extLst>
            </p:cNvPr>
            <p:cNvSpPr/>
            <p:nvPr/>
          </p:nvSpPr>
          <p:spPr>
            <a:xfrm>
              <a:off x="441118" y="593129"/>
              <a:ext cx="76569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147AEB-7245-425C-9EBF-0A27A4FF3892}"/>
              </a:ext>
            </a:extLst>
          </p:cNvPr>
          <p:cNvGrpSpPr/>
          <p:nvPr/>
        </p:nvGrpSpPr>
        <p:grpSpPr>
          <a:xfrm>
            <a:off x="482677" y="3363749"/>
            <a:ext cx="7263523" cy="871790"/>
            <a:chOff x="441118" y="593129"/>
            <a:chExt cx="7263523" cy="923330"/>
          </a:xfrm>
        </p:grpSpPr>
        <p:sp>
          <p:nvSpPr>
            <p:cNvPr id="29" name="TextBox 2">
              <a:extLst>
                <a:ext uri="{FF2B5EF4-FFF2-40B4-BE49-F238E27FC236}">
                  <a16:creationId xmlns:a16="http://schemas.microsoft.com/office/drawing/2014/main" id="{1D070FB5-E908-47C1-B0EA-AC15932B7EC0}"/>
                </a:ext>
              </a:extLst>
            </p:cNvPr>
            <p:cNvSpPr txBox="1"/>
            <p:nvPr/>
          </p:nvSpPr>
          <p:spPr>
            <a:xfrm>
              <a:off x="922842" y="969179"/>
              <a:ext cx="678179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lvl="0">
                <a:defRPr lang="ko-KR" altLang="en-US"/>
              </a:pPr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시험기간에 줄을 서서 기다리는 시간 단축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AA4308-EE72-4706-81E2-4AC2FD04F976}"/>
                </a:ext>
              </a:extLst>
            </p:cNvPr>
            <p:cNvSpPr/>
            <p:nvPr/>
          </p:nvSpPr>
          <p:spPr>
            <a:xfrm>
              <a:off x="441118" y="593129"/>
              <a:ext cx="76569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3.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67ADC9-9C89-4E5C-86DB-2F60861EEE3C}"/>
              </a:ext>
            </a:extLst>
          </p:cNvPr>
          <p:cNvSpPr/>
          <p:nvPr/>
        </p:nvSpPr>
        <p:spPr>
          <a:xfrm>
            <a:off x="922842" y="2598096"/>
            <a:ext cx="10708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Font typeface="Symbol" panose="05050102010706020507" pitchFamily="18" charset="2"/>
              <a:buChar char="Þ"/>
              <a:defRPr lang="ko-KR" altLang="en-US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시스템은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층에서 비어 있는 좌석을 대출해서 올라가도 사람이 있거나 물건이 있는 경우가 있어 다시 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내려가서 다른 좌석을 대출하는 불편함이 있었다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lvl="0">
              <a:defRPr lang="ko-KR" altLang="en-US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QR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도서관은 앱을 켜서 직접 빈자리로 가서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인식시켜서 좌석을 대출 받으므로 편리하다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45F197-835D-48E1-B4DB-DD78C2D8EB49}"/>
              </a:ext>
            </a:extLst>
          </p:cNvPr>
          <p:cNvGrpSpPr/>
          <p:nvPr/>
        </p:nvGrpSpPr>
        <p:grpSpPr>
          <a:xfrm>
            <a:off x="482677" y="4849833"/>
            <a:ext cx="7263523" cy="923330"/>
            <a:chOff x="441118" y="593129"/>
            <a:chExt cx="7263523" cy="923330"/>
          </a:xfrm>
        </p:grpSpPr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53CCE1AF-DF05-45EA-8E1C-DDD861874516}"/>
                </a:ext>
              </a:extLst>
            </p:cNvPr>
            <p:cNvSpPr txBox="1"/>
            <p:nvPr/>
          </p:nvSpPr>
          <p:spPr>
            <a:xfrm>
              <a:off x="922842" y="998660"/>
              <a:ext cx="678179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lvl="0">
                <a:defRPr lang="ko-KR" altLang="en-US"/>
              </a:pPr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유지 보수비용 절감</a:t>
              </a:r>
              <a:r>
                <a:rPr lang="en-US" altLang="ko-KR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D3F7C8C-6CA5-4D54-A2AF-6A121D232A90}"/>
                </a:ext>
              </a:extLst>
            </p:cNvPr>
            <p:cNvSpPr/>
            <p:nvPr/>
          </p:nvSpPr>
          <p:spPr>
            <a:xfrm>
              <a:off x="441118" y="593129"/>
              <a:ext cx="76569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4.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A5BBE-47ED-4350-9452-B8E729F6C75E}"/>
              </a:ext>
            </a:extLst>
          </p:cNvPr>
          <p:cNvSpPr/>
          <p:nvPr/>
        </p:nvSpPr>
        <p:spPr>
          <a:xfrm>
            <a:off x="823963" y="1445222"/>
            <a:ext cx="10708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>
              <a:defRPr lang="ko-KR" altLang="en-US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앱을 켜서 연장 시간마다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인식 시키면 연장이 되므로 연장을 위한 불필요한 이동을 막을 수 있다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B201A5-0DBE-43C3-B65B-4CD126DB00AF}"/>
              </a:ext>
            </a:extLst>
          </p:cNvPr>
          <p:cNvSpPr/>
          <p:nvPr/>
        </p:nvSpPr>
        <p:spPr>
          <a:xfrm>
            <a:off x="964401" y="4235539"/>
            <a:ext cx="10708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Font typeface="Symbol" panose="05050102010706020507" pitchFamily="18" charset="2"/>
              <a:buChar char="Þ"/>
              <a:defRPr lang="ko-KR" altLang="en-US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시스템은 시험기간때 특히 불편하다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 연장을 하려는 경우에도 긴 줄 뒤에 서 있어야 하고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좌석을 빌리기 위해 줄을 오래 서 있어야한다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기기가 하나라도 고장이 나면 대기시간이 더 길어진다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도서관은 자리로 가서 빌리는 방식이므로 편리하다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FF453D7D-ED5A-40CA-8ECD-C37C3AF5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79CBD15-6B4A-4062-B270-E55D87DD792D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A8F2B710-FA39-4B4E-ABB6-AECBE68F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40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0163C7-9024-42FD-A6F9-FFCED59B03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B3DC"/>
              </a:gs>
              <a:gs pos="0">
                <a:srgbClr val="5173D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D8189D20-FDEF-48F4-8614-6CECE03890D3}"/>
              </a:ext>
            </a:extLst>
          </p:cNvPr>
          <p:cNvSpPr/>
          <p:nvPr/>
        </p:nvSpPr>
        <p:spPr>
          <a:xfrm>
            <a:off x="0" y="531857"/>
            <a:ext cx="12192000" cy="6326143"/>
          </a:xfrm>
          <a:prstGeom prst="round2SameRect">
            <a:avLst>
              <a:gd name="adj1" fmla="val 518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FE3FC-305E-44C7-A8C6-0102BE2EF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6107" y="919900"/>
            <a:ext cx="2609537" cy="5204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754D41-29E2-421F-83BB-8C65E3C7F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49487" y="919899"/>
            <a:ext cx="2613364" cy="52046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23BB20-FB53-446A-B019-69D517C3B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66694" y="891323"/>
            <a:ext cx="2609537" cy="5204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F7F840-B35D-478F-BF3D-8C1C51FFF843}"/>
              </a:ext>
            </a:extLst>
          </p:cNvPr>
          <p:cNvSpPr txBox="1"/>
          <p:nvPr/>
        </p:nvSpPr>
        <p:spPr>
          <a:xfrm>
            <a:off x="482677" y="65874"/>
            <a:ext cx="4258530" cy="402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</a:rPr>
              <a:t>QR</a:t>
            </a:r>
            <a:r>
              <a:rPr lang="ko-KR" altLang="en-US" sz="2000" dirty="0">
                <a:solidFill>
                  <a:schemeClr val="bg1"/>
                </a:solidFill>
              </a:rPr>
              <a:t>도서관 앱 이미지</a:t>
            </a: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0B5E971C-81ED-4570-AD2F-340176113F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022" y="126326"/>
            <a:ext cx="279205" cy="279205"/>
          </a:xfrm>
          <a:prstGeom prst="rect">
            <a:avLst/>
          </a:prstGeom>
        </p:spPr>
      </p:pic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1FA15096-5087-406A-B39E-A30C6080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B7CB2B6-AA12-4937-8497-9CB51F30C06D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43091F-B190-4BC5-AF02-2464E6D3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69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FB26DD3-C7D3-4292-BD71-6AB89B039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B3DC"/>
              </a:gs>
              <a:gs pos="0">
                <a:srgbClr val="5173D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C164B-C044-4BF3-877E-FA192EBAFD21}"/>
              </a:ext>
            </a:extLst>
          </p:cNvPr>
          <p:cNvSpPr txBox="1"/>
          <p:nvPr/>
        </p:nvSpPr>
        <p:spPr>
          <a:xfrm>
            <a:off x="2981691" y="2644170"/>
            <a:ext cx="62286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 algn="ctr">
              <a:defRPr lang="ko-KR" altLang="en-US"/>
            </a:pPr>
            <a:r>
              <a:rPr lang="ko-KR" altLang="en-US" sz="960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2444D5E6-0579-4DCF-9BB9-F438C35999D6}"/>
              </a:ext>
            </a:extLst>
          </p:cNvPr>
          <p:cNvSpPr/>
          <p:nvPr/>
        </p:nvSpPr>
        <p:spPr>
          <a:xfrm>
            <a:off x="0" y="531857"/>
            <a:ext cx="12192000" cy="6326143"/>
          </a:xfrm>
          <a:prstGeom prst="round2SameRect">
            <a:avLst>
              <a:gd name="adj1" fmla="val 518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EEB379-53EC-4B34-B125-52E7C3955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5209" y="919900"/>
            <a:ext cx="2609538" cy="5204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1968A2-4D15-4880-AE8A-8C0FE6B19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2206" y="919900"/>
            <a:ext cx="2609538" cy="5204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C7050F-A869-4430-BD0D-AF698A0D10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98968" y="919899"/>
            <a:ext cx="2609538" cy="5204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E178F8-25DA-4A78-BD03-AA84FF2CB53E}"/>
              </a:ext>
            </a:extLst>
          </p:cNvPr>
          <p:cNvSpPr txBox="1"/>
          <p:nvPr/>
        </p:nvSpPr>
        <p:spPr>
          <a:xfrm>
            <a:off x="482677" y="65874"/>
            <a:ext cx="4258530" cy="402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</a:rPr>
              <a:t>QR</a:t>
            </a:r>
            <a:r>
              <a:rPr lang="ko-KR" altLang="en-US" sz="2000" dirty="0">
                <a:solidFill>
                  <a:schemeClr val="bg1"/>
                </a:solidFill>
              </a:rPr>
              <a:t>도서관 앱 이미지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7EA52AC-F765-4E76-8581-F91667A77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022" y="126326"/>
            <a:ext cx="279205" cy="279205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58E0D9-D242-4135-B2DC-11DA03CA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1BA5843-779D-4463-882F-E181ED1BE2F9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6D96F8-06F4-4D62-8688-B74412C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09710"/>
      </p:ext>
    </p:extLst>
  </p:cSld>
  <p:clrMapOvr>
    <a:masterClrMapping/>
  </p:clrMapOvr>
  <p:transition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b3dc"/>
              </a:gs>
              <a:gs pos="0">
                <a:srgbClr val="5173d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36"/>
          <p:cNvSpPr/>
          <p:nvPr/>
        </p:nvSpPr>
        <p:spPr>
          <a:xfrm>
            <a:off x="4741207" y="1739659"/>
            <a:ext cx="4555222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2" name="사각형: 둥근 위쪽 모서리 1"/>
          <p:cNvSpPr/>
          <p:nvPr/>
        </p:nvSpPr>
        <p:spPr>
          <a:xfrm>
            <a:off x="0" y="531857"/>
            <a:ext cx="12192000" cy="6326143"/>
          </a:xfrm>
          <a:prstGeom prst="round2SameRect">
            <a:avLst>
              <a:gd name="adj1" fmla="val 518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194110" y="1320722"/>
            <a:ext cx="5703384" cy="36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10568318" y="6381255"/>
            <a:ext cx="1524368" cy="369332"/>
            <a:chOff x="9568193" y="5957392"/>
            <a:chExt cx="1524368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9568193" y="5957392"/>
              <a:ext cx="1524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>
                  <a:latin typeface="나눔스퀘어 ExtraBold"/>
                  <a:ea typeface="나눔스퀘어 ExtraBold"/>
                </a:defRPr>
              </a:lvl1pPr>
            </a:lstStyle>
            <a:p>
              <a:pPr lvl="0" algn="r">
                <a:defRPr lang="ko-KR" altLang="en-US"/>
              </a:pPr>
              <a:r>
                <a:rPr lang="en-US" altLang="ko-KR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/>
                  <a:ea typeface="나눔스퀘어 ExtraBold"/>
                  <a:cs typeface="+mn-cs"/>
                </a:rPr>
                <a:t>QR</a:t>
              </a:r>
              <a:r>
                <a:rPr lang="ko-KR" altLang="en-US">
                  <a:gradFill>
                    <a:gsLst>
                      <a:gs pos="100000">
                        <a:srgbClr val="5eb3dc"/>
                      </a:gs>
                      <a:gs pos="0">
                        <a:srgbClr val="5173df"/>
                      </a:gs>
                    </a:gsLst>
                    <a:lin ang="3600000" scaled="0"/>
                  </a:gradFill>
                  <a:latin typeface="나눔스퀘어 ExtraBold"/>
                  <a:ea typeface="나눔스퀘어 ExtraBold"/>
                  <a:cs typeface="+mn-cs"/>
                </a:rPr>
                <a:t> 도서관</a:t>
              </a:r>
              <a:endParaRPr lang="ko-KR" altLang="en-US">
                <a:gradFill>
                  <a:gsLst>
                    <a:gs pos="100000">
                      <a:srgbClr val="5eb3dc"/>
                    </a:gs>
                    <a:gs pos="0">
                      <a:srgbClr val="5173df"/>
                    </a:gs>
                  </a:gsLst>
                  <a:lin ang="3600000" scaled="0"/>
                </a:gradFill>
                <a:latin typeface="나눔스퀘어 ExtraBold"/>
                <a:ea typeface="나눔스퀘어 ExtraBold"/>
                <a:cs typeface="+mn-cs"/>
              </a:endParaRPr>
            </a:p>
          </p:txBody>
        </p:sp>
        <p:pic>
          <p:nvPicPr>
            <p:cNvPr id="17" name="그래픽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658350" y="6019273"/>
              <a:ext cx="238563" cy="238563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482677" y="65874"/>
            <a:ext cx="3670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나눔스퀘어 ExtraBold"/>
                <a:ea typeface="나눔스퀘어 ExtraBold"/>
              </a:defRPr>
            </a:lvl1pPr>
          </a:lstStyle>
          <a:p>
            <a:pPr lvl="0"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영상시연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20" name="그래픽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022" y="126326"/>
            <a:ext cx="279205" cy="2792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45302" y="339"/>
            <a:ext cx="313881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스퀘어 ExtraBold"/>
                <a:ea typeface="나눔스퀘어 ExtraBold"/>
                <a:cs typeface="+mn-cs"/>
              </a:rPr>
              <a:t>2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스퀘어 ExtraBold"/>
              <a:ea typeface="나눔스퀘어 ExtraBold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3184DBC-E7F8-4442-9BCF-771BB0B60035}" type="datetime1">
              <a:rPr lang="ko-KR" altLang="en-US"/>
              <a:pPr lvl="0">
                <a:defRPr lang="ko-KR" altLang="en-US"/>
              </a:pPr>
              <a:t>2018-11-14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  <p:pic>
        <p:nvPicPr>
          <p:cNvPr id="49" name="시연.mp4">
            <a:hlinkClick r:id="" action="ppaction://media"/>
          </p:cNvPr>
          <p:cNvPicPr>
            <a:picLocks noRot="1" noChangeAspect="1"/>
          </p:cNvPicPr>
          <p:nvPr>
            <a:videoFile r:link="rId4"/>
          </p:nvPr>
        </p:nvPicPr>
        <p:blipFill rotWithShape="1">
          <a:blip r:embed="rId5"/>
          <a:stretch>
            <a:fillRect/>
          </a:stretch>
        </p:blipFill>
        <p:spPr>
          <a:xfrm>
            <a:off x="539750" y="481527"/>
            <a:ext cx="11163300" cy="6003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64167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313</ep:Words>
  <ep:PresentationFormat>와이드스크린</ep:PresentationFormat>
  <ep:Paragraphs>55</ep:Paragraphs>
  <ep:Slides>8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2018-09-09T16:28:01.000</dcterms:created>
  <dc:creator>홍범 최</dc:creator>
  <cp:lastModifiedBy>ruru</cp:lastModifiedBy>
  <dcterms:modified xsi:type="dcterms:W3CDTF">2018-11-14T09:24:08.445</dcterms:modified>
  <cp:revision>62</cp:revision>
  <dc:title>PowerPoint 프레젠테이션</dc:title>
  <cp:version>0906.0100.01</cp:version>
</cp:coreProperties>
</file>