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0" r:id="rId2"/>
    <p:sldId id="257" r:id="rId3"/>
    <p:sldId id="273" r:id="rId4"/>
    <p:sldId id="272" r:id="rId5"/>
    <p:sldId id="276" r:id="rId6"/>
    <p:sldId id="277" r:id="rId7"/>
    <p:sldId id="280" r:id="rId8"/>
    <p:sldId id="281" r:id="rId9"/>
    <p:sldId id="278" r:id="rId10"/>
    <p:sldId id="279" r:id="rId11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F6C"/>
    <a:srgbClr val="D9D9D9"/>
    <a:srgbClr val="DEDEDE"/>
    <a:srgbClr val="EDEDED"/>
    <a:srgbClr val="EC1D35"/>
    <a:srgbClr val="246755"/>
    <a:srgbClr val="2FAD97"/>
    <a:srgbClr val="2A8975"/>
    <a:srgbClr val="225141"/>
    <a:srgbClr val="277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595" autoAdjust="0"/>
  </p:normalViewPr>
  <p:slideViewPr>
    <p:cSldViewPr>
      <p:cViewPr varScale="1">
        <p:scale>
          <a:sx n="66" d="100"/>
          <a:sy n="66" d="100"/>
        </p:scale>
        <p:origin x="53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89EB8-DD02-4EE0-8179-26A348F25DFE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59AB9-DBCF-485D-9551-2D590ECCF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91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59AB9-DBCF-485D-9551-2D590ECCF2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1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1B1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56280" y="646967"/>
            <a:ext cx="1382395" cy="1383030"/>
          </a:xfrm>
          <a:custGeom>
            <a:avLst/>
            <a:gdLst/>
            <a:ahLst/>
            <a:cxnLst/>
            <a:rect l="l" t="t" r="r" b="b"/>
            <a:pathLst>
              <a:path w="1382395" h="1383030">
                <a:moveTo>
                  <a:pt x="1382153" y="495"/>
                </a:moveTo>
                <a:lnTo>
                  <a:pt x="1371688" y="495"/>
                </a:lnTo>
                <a:lnTo>
                  <a:pt x="1371688" y="10972"/>
                </a:lnTo>
                <a:lnTo>
                  <a:pt x="1371688" y="1372209"/>
                </a:lnTo>
                <a:lnTo>
                  <a:pt x="10477" y="1372209"/>
                </a:lnTo>
                <a:lnTo>
                  <a:pt x="10477" y="10972"/>
                </a:lnTo>
                <a:lnTo>
                  <a:pt x="1371688" y="10972"/>
                </a:lnTo>
                <a:lnTo>
                  <a:pt x="1371688" y="495"/>
                </a:lnTo>
                <a:lnTo>
                  <a:pt x="10477" y="495"/>
                </a:lnTo>
                <a:lnTo>
                  <a:pt x="10477" y="0"/>
                </a:lnTo>
                <a:lnTo>
                  <a:pt x="0" y="0"/>
                </a:lnTo>
                <a:lnTo>
                  <a:pt x="0" y="1383030"/>
                </a:lnTo>
                <a:lnTo>
                  <a:pt x="10477" y="1383030"/>
                </a:lnTo>
                <a:lnTo>
                  <a:pt x="10477" y="1382687"/>
                </a:lnTo>
                <a:lnTo>
                  <a:pt x="1371688" y="1382687"/>
                </a:lnTo>
                <a:lnTo>
                  <a:pt x="1382153" y="1382687"/>
                </a:lnTo>
                <a:lnTo>
                  <a:pt x="1382153" y="1372209"/>
                </a:lnTo>
                <a:lnTo>
                  <a:pt x="1382153" y="10972"/>
                </a:lnTo>
                <a:lnTo>
                  <a:pt x="1382153" y="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b="62797"/>
          <a:stretch/>
        </p:blipFill>
        <p:spPr>
          <a:xfrm>
            <a:off x="9658473" y="558006"/>
            <a:ext cx="3178007" cy="145929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CBDF1B-D158-4226-BA03-FFFDDD4CF4B3}"/>
              </a:ext>
            </a:extLst>
          </p:cNvPr>
          <p:cNvSpPr/>
          <p:nvPr/>
        </p:nvSpPr>
        <p:spPr>
          <a:xfrm>
            <a:off x="10556280" y="646967"/>
            <a:ext cx="1382395" cy="1384447"/>
          </a:xfrm>
          <a:prstGeom prst="rect">
            <a:avLst/>
          </a:prstGeom>
          <a:solidFill>
            <a:srgbClr val="2A897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5F1D8066-3C83-4F29-AFA5-AFD71E5D3BFC}"/>
              </a:ext>
            </a:extLst>
          </p:cNvPr>
          <p:cNvPicPr/>
          <p:nvPr/>
        </p:nvPicPr>
        <p:blipFill rotWithShape="1">
          <a:blip r:embed="rId2" cstate="print"/>
          <a:srcRect l="28511" t="1547" r="27619" b="62797"/>
          <a:stretch/>
        </p:blipFill>
        <p:spPr>
          <a:xfrm>
            <a:off x="10534871" y="625774"/>
            <a:ext cx="1394186" cy="1398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5BEFBD-8395-4F0E-B2D3-F23866494C54}"/>
              </a:ext>
            </a:extLst>
          </p:cNvPr>
          <p:cNvSpPr txBox="1"/>
          <p:nvPr/>
        </p:nvSpPr>
        <p:spPr>
          <a:xfrm>
            <a:off x="737650" y="8035072"/>
            <a:ext cx="1432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Название проекта</a:t>
            </a:r>
            <a:r>
              <a:rPr lang="en-US" sz="5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ru-RU" sz="5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Реализация электронной очереди в рамках оказания почтовых услуг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82223-31C4-4118-BC35-CC91EFCD6D31}"/>
              </a:ext>
            </a:extLst>
          </p:cNvPr>
          <p:cNvSpPr txBox="1"/>
          <p:nvPr/>
        </p:nvSpPr>
        <p:spPr>
          <a:xfrm>
            <a:off x="679449" y="6875126"/>
            <a:ext cx="746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Название команды</a:t>
            </a:r>
            <a:r>
              <a:rPr lang="en-US" sz="3200" dirty="0">
                <a:solidFill>
                  <a:schemeClr val="bg1"/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Команда ДНР-1</a:t>
            </a:r>
            <a:r>
              <a:rPr lang="en-US" sz="3200" dirty="0">
                <a:solidFill>
                  <a:schemeClr val="bg1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 </a:t>
            </a:r>
            <a:endParaRPr lang="ru-RU" sz="3200" dirty="0">
              <a:solidFill>
                <a:schemeClr val="bg1"/>
              </a:solidFill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E933AA1-4DE8-4C86-8ACC-C8B33C9F6CF8}"/>
              </a:ext>
            </a:extLst>
          </p:cNvPr>
          <p:cNvSpPr/>
          <p:nvPr/>
        </p:nvSpPr>
        <p:spPr>
          <a:xfrm>
            <a:off x="7080250" y="344487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FF402C0-9FE2-41E5-8AB1-ACFD5C43A6AC}"/>
              </a:ext>
            </a:extLst>
          </p:cNvPr>
          <p:cNvSpPr/>
          <p:nvPr/>
        </p:nvSpPr>
        <p:spPr>
          <a:xfrm>
            <a:off x="9556750" y="67680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4066D1F-C3BE-4F08-A07C-F52E2BC1B184}"/>
              </a:ext>
            </a:extLst>
          </p:cNvPr>
          <p:cNvSpPr/>
          <p:nvPr/>
        </p:nvSpPr>
        <p:spPr>
          <a:xfrm>
            <a:off x="15720850" y="920685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36C7CEC-481E-4C52-9B37-D202A9F55E9D}"/>
              </a:ext>
            </a:extLst>
          </p:cNvPr>
          <p:cNvSpPr/>
          <p:nvPr/>
        </p:nvSpPr>
        <p:spPr>
          <a:xfrm>
            <a:off x="19787122" y="67680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F385AF36-E6B4-4C1E-B2C1-60909937B716}"/>
              </a:ext>
            </a:extLst>
          </p:cNvPr>
          <p:cNvSpPr/>
          <p:nvPr/>
        </p:nvSpPr>
        <p:spPr>
          <a:xfrm>
            <a:off x="14213050" y="5730875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AF7E0858-FAA8-4798-B20F-433300773053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15797050" y="6540875"/>
            <a:ext cx="0" cy="2665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ABFB195-D816-4CF1-853B-6494A2794B27}"/>
              </a:ext>
            </a:extLst>
          </p:cNvPr>
          <p:cNvCxnSpPr>
            <a:cxnSpLocks/>
            <a:stCxn id="21" idx="0"/>
            <a:endCxn id="29" idx="0"/>
          </p:cNvCxnSpPr>
          <p:nvPr/>
        </p:nvCxnSpPr>
        <p:spPr>
          <a:xfrm flipH="1">
            <a:off x="10424950" y="5730875"/>
            <a:ext cx="4580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Дуга 28">
            <a:extLst>
              <a:ext uri="{FF2B5EF4-FFF2-40B4-BE49-F238E27FC236}">
                <a16:creationId xmlns:a16="http://schemas.microsoft.com/office/drawing/2014/main" id="{51F087A8-96C6-47F2-9AD2-2B97A1C0E1C9}"/>
              </a:ext>
            </a:extLst>
          </p:cNvPr>
          <p:cNvSpPr/>
          <p:nvPr/>
        </p:nvSpPr>
        <p:spPr>
          <a:xfrm rot="10800000">
            <a:off x="9632950" y="4110875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BF94151-8D87-47B8-99D6-3BBCFF163E14}"/>
              </a:ext>
            </a:extLst>
          </p:cNvPr>
          <p:cNvCxnSpPr>
            <a:cxnSpLocks/>
            <a:stCxn id="29" idx="2"/>
            <a:endCxn id="16" idx="4"/>
          </p:cNvCxnSpPr>
          <p:nvPr/>
        </p:nvCxnSpPr>
        <p:spPr>
          <a:xfrm flipV="1">
            <a:off x="9632950" y="829206"/>
            <a:ext cx="0" cy="40916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18B8ED8-0609-4E50-811C-9978230A7A99}"/>
              </a:ext>
            </a:extLst>
          </p:cNvPr>
          <p:cNvCxnSpPr>
            <a:cxnSpLocks/>
            <a:stCxn id="38" idx="2"/>
            <a:endCxn id="16" idx="2"/>
          </p:cNvCxnSpPr>
          <p:nvPr/>
        </p:nvCxnSpPr>
        <p:spPr>
          <a:xfrm>
            <a:off x="7987612" y="753006"/>
            <a:ext cx="1569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Дуга 37">
            <a:extLst>
              <a:ext uri="{FF2B5EF4-FFF2-40B4-BE49-F238E27FC236}">
                <a16:creationId xmlns:a16="http://schemas.microsoft.com/office/drawing/2014/main" id="{E319C564-2969-424A-A2BA-6586A90A4EC5}"/>
              </a:ext>
            </a:extLst>
          </p:cNvPr>
          <p:cNvSpPr/>
          <p:nvPr/>
        </p:nvSpPr>
        <p:spPr>
          <a:xfrm rot="16200000">
            <a:off x="7195612" y="735006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904D942-88AB-4ACE-9B32-A7CDC757D326}"/>
              </a:ext>
            </a:extLst>
          </p:cNvPr>
          <p:cNvCxnSpPr>
            <a:cxnSpLocks/>
            <a:stCxn id="38" idx="0"/>
            <a:endCxn id="15" idx="0"/>
          </p:cNvCxnSpPr>
          <p:nvPr/>
        </p:nvCxnSpPr>
        <p:spPr>
          <a:xfrm flipH="1">
            <a:off x="7156450" y="1545006"/>
            <a:ext cx="21162" cy="18998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Дуга 42">
            <a:extLst>
              <a:ext uri="{FF2B5EF4-FFF2-40B4-BE49-F238E27FC236}">
                <a16:creationId xmlns:a16="http://schemas.microsoft.com/office/drawing/2014/main" id="{51FF2353-A365-44B9-A87E-F17904887BF6}"/>
              </a:ext>
            </a:extLst>
          </p:cNvPr>
          <p:cNvSpPr/>
          <p:nvPr/>
        </p:nvSpPr>
        <p:spPr>
          <a:xfrm rot="5400000">
            <a:off x="18261322" y="7681056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78AB5C4E-9EDF-4100-910E-580BDAA428B2}"/>
              </a:ext>
            </a:extLst>
          </p:cNvPr>
          <p:cNvCxnSpPr>
            <a:cxnSpLocks/>
            <a:stCxn id="43" idx="2"/>
            <a:endCxn id="17" idx="6"/>
          </p:cNvCxnSpPr>
          <p:nvPr/>
        </p:nvCxnSpPr>
        <p:spPr>
          <a:xfrm flipH="1">
            <a:off x="15873250" y="9283056"/>
            <a:ext cx="3180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A5D7DB79-3581-470D-9D05-477FF6A4A3F7}"/>
              </a:ext>
            </a:extLst>
          </p:cNvPr>
          <p:cNvCxnSpPr>
            <a:cxnSpLocks/>
            <a:stCxn id="18" idx="4"/>
            <a:endCxn id="43" idx="0"/>
          </p:cNvCxnSpPr>
          <p:nvPr/>
        </p:nvCxnSpPr>
        <p:spPr>
          <a:xfrm>
            <a:off x="19863322" y="829206"/>
            <a:ext cx="0" cy="7661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F50A7B-616B-4DFC-A33C-D31769CA3FC7}"/>
              </a:ext>
            </a:extLst>
          </p:cNvPr>
          <p:cNvSpPr txBox="1"/>
          <p:nvPr/>
        </p:nvSpPr>
        <p:spPr>
          <a:xfrm>
            <a:off x="6851650" y="369122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37DCEF-8F63-4E77-9B99-CC068AD2A41F}"/>
              </a:ext>
            </a:extLst>
          </p:cNvPr>
          <p:cNvSpPr txBox="1"/>
          <p:nvPr/>
        </p:nvSpPr>
        <p:spPr>
          <a:xfrm>
            <a:off x="9813425" y="52659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BC64BD-2A3B-47AF-A707-1254444E09DB}"/>
              </a:ext>
            </a:extLst>
          </p:cNvPr>
          <p:cNvSpPr txBox="1"/>
          <p:nvPr/>
        </p:nvSpPr>
        <p:spPr>
          <a:xfrm>
            <a:off x="15492250" y="94354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E14F1D-E7A0-4A2A-9E78-AC25356F7B19}"/>
              </a:ext>
            </a:extLst>
          </p:cNvPr>
          <p:cNvSpPr txBox="1"/>
          <p:nvPr/>
        </p:nvSpPr>
        <p:spPr>
          <a:xfrm>
            <a:off x="19164761" y="59573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C5E6C-AEDE-464C-8D3D-426304D37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195" y="277576"/>
            <a:ext cx="6440792" cy="8050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CD0F7F-D43A-4D09-8651-00071D8085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3" t="4833" r="10859" b="19214"/>
          <a:stretch/>
        </p:blipFill>
        <p:spPr>
          <a:xfrm>
            <a:off x="348728" y="1287651"/>
            <a:ext cx="1903796" cy="143907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5793480-BC37-42D6-9E07-C6F5F41CA1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93" y="1287651"/>
            <a:ext cx="3059596" cy="14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556280" y="646967"/>
            <a:ext cx="1382395" cy="1383030"/>
          </a:xfrm>
          <a:custGeom>
            <a:avLst/>
            <a:gdLst/>
            <a:ahLst/>
            <a:cxnLst/>
            <a:rect l="l" t="t" r="r" b="b"/>
            <a:pathLst>
              <a:path w="1382395" h="1383030">
                <a:moveTo>
                  <a:pt x="1382153" y="495"/>
                </a:moveTo>
                <a:lnTo>
                  <a:pt x="1371688" y="495"/>
                </a:lnTo>
                <a:lnTo>
                  <a:pt x="1371688" y="10972"/>
                </a:lnTo>
                <a:lnTo>
                  <a:pt x="1371688" y="1372209"/>
                </a:lnTo>
                <a:lnTo>
                  <a:pt x="10477" y="1372209"/>
                </a:lnTo>
                <a:lnTo>
                  <a:pt x="10477" y="10972"/>
                </a:lnTo>
                <a:lnTo>
                  <a:pt x="1371688" y="10972"/>
                </a:lnTo>
                <a:lnTo>
                  <a:pt x="1371688" y="495"/>
                </a:lnTo>
                <a:lnTo>
                  <a:pt x="10477" y="495"/>
                </a:lnTo>
                <a:lnTo>
                  <a:pt x="10477" y="0"/>
                </a:lnTo>
                <a:lnTo>
                  <a:pt x="0" y="0"/>
                </a:lnTo>
                <a:lnTo>
                  <a:pt x="0" y="1383030"/>
                </a:lnTo>
                <a:lnTo>
                  <a:pt x="10477" y="1383030"/>
                </a:lnTo>
                <a:lnTo>
                  <a:pt x="10477" y="1382687"/>
                </a:lnTo>
                <a:lnTo>
                  <a:pt x="1371688" y="1382687"/>
                </a:lnTo>
                <a:lnTo>
                  <a:pt x="1382153" y="1382687"/>
                </a:lnTo>
                <a:lnTo>
                  <a:pt x="1382153" y="1372209"/>
                </a:lnTo>
                <a:lnTo>
                  <a:pt x="1382153" y="10972"/>
                </a:lnTo>
                <a:lnTo>
                  <a:pt x="1382153" y="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b="62797"/>
          <a:stretch/>
        </p:blipFill>
        <p:spPr>
          <a:xfrm>
            <a:off x="9658473" y="558006"/>
            <a:ext cx="3178007" cy="145929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CBDF1B-D158-4226-BA03-FFFDDD4CF4B3}"/>
              </a:ext>
            </a:extLst>
          </p:cNvPr>
          <p:cNvSpPr/>
          <p:nvPr/>
        </p:nvSpPr>
        <p:spPr>
          <a:xfrm>
            <a:off x="10556280" y="646967"/>
            <a:ext cx="1382395" cy="1384447"/>
          </a:xfrm>
          <a:prstGeom prst="rect">
            <a:avLst/>
          </a:prstGeom>
          <a:solidFill>
            <a:srgbClr val="2A897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5F1D8066-3C83-4F29-AFA5-AFD71E5D3BFC}"/>
              </a:ext>
            </a:extLst>
          </p:cNvPr>
          <p:cNvPicPr/>
          <p:nvPr/>
        </p:nvPicPr>
        <p:blipFill rotWithShape="1">
          <a:blip r:embed="rId2" cstate="print"/>
          <a:srcRect l="28511" t="1547" r="27619" b="62797"/>
          <a:stretch/>
        </p:blipFill>
        <p:spPr>
          <a:xfrm>
            <a:off x="10534871" y="625774"/>
            <a:ext cx="1394186" cy="1398582"/>
          </a:xfrm>
          <a:prstGeom prst="rect">
            <a:avLst/>
          </a:prstGeom>
        </p:spPr>
      </p:pic>
      <p:sp>
        <p:nvSpPr>
          <p:cNvPr id="15" name="Овал 14">
            <a:extLst>
              <a:ext uri="{FF2B5EF4-FFF2-40B4-BE49-F238E27FC236}">
                <a16:creationId xmlns:a16="http://schemas.microsoft.com/office/drawing/2014/main" id="{3E933AA1-4DE8-4C86-8ACC-C8B33C9F6CF8}"/>
              </a:ext>
            </a:extLst>
          </p:cNvPr>
          <p:cNvSpPr/>
          <p:nvPr/>
        </p:nvSpPr>
        <p:spPr>
          <a:xfrm>
            <a:off x="7080250" y="344487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FF402C0-9FE2-41E5-8AB1-ACFD5C43A6AC}"/>
              </a:ext>
            </a:extLst>
          </p:cNvPr>
          <p:cNvSpPr/>
          <p:nvPr/>
        </p:nvSpPr>
        <p:spPr>
          <a:xfrm>
            <a:off x="9556750" y="67680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4066D1F-C3BE-4F08-A07C-F52E2BC1B184}"/>
              </a:ext>
            </a:extLst>
          </p:cNvPr>
          <p:cNvSpPr/>
          <p:nvPr/>
        </p:nvSpPr>
        <p:spPr>
          <a:xfrm>
            <a:off x="15720850" y="920685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36C7CEC-481E-4C52-9B37-D202A9F55E9D}"/>
              </a:ext>
            </a:extLst>
          </p:cNvPr>
          <p:cNvSpPr/>
          <p:nvPr/>
        </p:nvSpPr>
        <p:spPr>
          <a:xfrm>
            <a:off x="19787122" y="67680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F385AF36-E6B4-4C1E-B2C1-60909937B716}"/>
              </a:ext>
            </a:extLst>
          </p:cNvPr>
          <p:cNvSpPr/>
          <p:nvPr/>
        </p:nvSpPr>
        <p:spPr>
          <a:xfrm>
            <a:off x="14213050" y="5730875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AF7E0858-FAA8-4798-B20F-433300773053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15797050" y="6540875"/>
            <a:ext cx="0" cy="2665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ABFB195-D816-4CF1-853B-6494A2794B27}"/>
              </a:ext>
            </a:extLst>
          </p:cNvPr>
          <p:cNvCxnSpPr>
            <a:cxnSpLocks/>
            <a:stCxn id="21" idx="0"/>
            <a:endCxn id="29" idx="0"/>
          </p:cNvCxnSpPr>
          <p:nvPr/>
        </p:nvCxnSpPr>
        <p:spPr>
          <a:xfrm flipH="1">
            <a:off x="10424950" y="5730875"/>
            <a:ext cx="4580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Дуга 28">
            <a:extLst>
              <a:ext uri="{FF2B5EF4-FFF2-40B4-BE49-F238E27FC236}">
                <a16:creationId xmlns:a16="http://schemas.microsoft.com/office/drawing/2014/main" id="{51F087A8-96C6-47F2-9AD2-2B97A1C0E1C9}"/>
              </a:ext>
            </a:extLst>
          </p:cNvPr>
          <p:cNvSpPr/>
          <p:nvPr/>
        </p:nvSpPr>
        <p:spPr>
          <a:xfrm rot="10800000">
            <a:off x="9632950" y="4110875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BF94151-8D87-47B8-99D6-3BBCFF163E14}"/>
              </a:ext>
            </a:extLst>
          </p:cNvPr>
          <p:cNvCxnSpPr>
            <a:cxnSpLocks/>
            <a:stCxn id="29" idx="2"/>
            <a:endCxn id="16" idx="4"/>
          </p:cNvCxnSpPr>
          <p:nvPr/>
        </p:nvCxnSpPr>
        <p:spPr>
          <a:xfrm flipV="1">
            <a:off x="9632950" y="829206"/>
            <a:ext cx="0" cy="40916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18B8ED8-0609-4E50-811C-9978230A7A99}"/>
              </a:ext>
            </a:extLst>
          </p:cNvPr>
          <p:cNvCxnSpPr>
            <a:cxnSpLocks/>
            <a:stCxn id="38" idx="2"/>
            <a:endCxn id="16" idx="2"/>
          </p:cNvCxnSpPr>
          <p:nvPr/>
        </p:nvCxnSpPr>
        <p:spPr>
          <a:xfrm>
            <a:off x="7987612" y="753006"/>
            <a:ext cx="1569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Дуга 37">
            <a:extLst>
              <a:ext uri="{FF2B5EF4-FFF2-40B4-BE49-F238E27FC236}">
                <a16:creationId xmlns:a16="http://schemas.microsoft.com/office/drawing/2014/main" id="{E319C564-2969-424A-A2BA-6586A90A4EC5}"/>
              </a:ext>
            </a:extLst>
          </p:cNvPr>
          <p:cNvSpPr/>
          <p:nvPr/>
        </p:nvSpPr>
        <p:spPr>
          <a:xfrm rot="16200000">
            <a:off x="7195612" y="735006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904D942-88AB-4ACE-9B32-A7CDC757D326}"/>
              </a:ext>
            </a:extLst>
          </p:cNvPr>
          <p:cNvCxnSpPr>
            <a:cxnSpLocks/>
            <a:stCxn id="38" idx="0"/>
            <a:endCxn id="15" idx="0"/>
          </p:cNvCxnSpPr>
          <p:nvPr/>
        </p:nvCxnSpPr>
        <p:spPr>
          <a:xfrm flipH="1">
            <a:off x="7156450" y="1545006"/>
            <a:ext cx="21162" cy="18998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Дуга 42">
            <a:extLst>
              <a:ext uri="{FF2B5EF4-FFF2-40B4-BE49-F238E27FC236}">
                <a16:creationId xmlns:a16="http://schemas.microsoft.com/office/drawing/2014/main" id="{51FF2353-A365-44B9-A87E-F17904887BF6}"/>
              </a:ext>
            </a:extLst>
          </p:cNvPr>
          <p:cNvSpPr/>
          <p:nvPr/>
        </p:nvSpPr>
        <p:spPr>
          <a:xfrm rot="5400000">
            <a:off x="18261322" y="7681056"/>
            <a:ext cx="1584000" cy="1620000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78AB5C4E-9EDF-4100-910E-580BDAA428B2}"/>
              </a:ext>
            </a:extLst>
          </p:cNvPr>
          <p:cNvCxnSpPr>
            <a:cxnSpLocks/>
            <a:stCxn id="43" idx="2"/>
            <a:endCxn id="17" idx="6"/>
          </p:cNvCxnSpPr>
          <p:nvPr/>
        </p:nvCxnSpPr>
        <p:spPr>
          <a:xfrm flipH="1">
            <a:off x="15873250" y="9283056"/>
            <a:ext cx="3180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A5D7DB79-3581-470D-9D05-477FF6A4A3F7}"/>
              </a:ext>
            </a:extLst>
          </p:cNvPr>
          <p:cNvCxnSpPr>
            <a:cxnSpLocks/>
            <a:stCxn id="18" idx="4"/>
            <a:endCxn id="43" idx="0"/>
          </p:cNvCxnSpPr>
          <p:nvPr/>
        </p:nvCxnSpPr>
        <p:spPr>
          <a:xfrm>
            <a:off x="19863322" y="829206"/>
            <a:ext cx="0" cy="7661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1F50A7B-616B-4DFC-A33C-D31769CA3FC7}"/>
              </a:ext>
            </a:extLst>
          </p:cNvPr>
          <p:cNvSpPr txBox="1"/>
          <p:nvPr/>
        </p:nvSpPr>
        <p:spPr>
          <a:xfrm>
            <a:off x="6851650" y="369122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37DCEF-8F63-4E77-9B99-CC068AD2A41F}"/>
              </a:ext>
            </a:extLst>
          </p:cNvPr>
          <p:cNvSpPr txBox="1"/>
          <p:nvPr/>
        </p:nvSpPr>
        <p:spPr>
          <a:xfrm>
            <a:off x="9813425" y="52659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BC64BD-2A3B-47AF-A707-1254444E09DB}"/>
              </a:ext>
            </a:extLst>
          </p:cNvPr>
          <p:cNvSpPr txBox="1"/>
          <p:nvPr/>
        </p:nvSpPr>
        <p:spPr>
          <a:xfrm>
            <a:off x="15492250" y="94354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E14F1D-E7A0-4A2A-9E78-AC25356F7B19}"/>
              </a:ext>
            </a:extLst>
          </p:cNvPr>
          <p:cNvSpPr txBox="1"/>
          <p:nvPr/>
        </p:nvSpPr>
        <p:spPr>
          <a:xfrm>
            <a:off x="19164761" y="59573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C5E6C-AEDE-464C-8D3D-426304D37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195" y="277576"/>
            <a:ext cx="6440792" cy="8050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CD0F7F-D43A-4D09-8651-00071D8085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3" t="4833" r="10859" b="19214"/>
          <a:stretch/>
        </p:blipFill>
        <p:spPr>
          <a:xfrm>
            <a:off x="348728" y="1287651"/>
            <a:ext cx="1903796" cy="143907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5793480-BC37-42D6-9E07-C6F5F41CA1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93" y="1287651"/>
            <a:ext cx="3059596" cy="14390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80DF281-9B94-416A-A8D6-EB167434DCE9}"/>
              </a:ext>
            </a:extLst>
          </p:cNvPr>
          <p:cNvSpPr txBox="1"/>
          <p:nvPr/>
        </p:nvSpPr>
        <p:spPr>
          <a:xfrm>
            <a:off x="661450" y="7385920"/>
            <a:ext cx="1432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Название проекта</a:t>
            </a:r>
            <a:r>
              <a:rPr lang="en-US" sz="5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ru-RU" sz="5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Реализация электронной очереди в рамках оказания почтовых услуг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2C647-DBCF-44DE-A94B-339BC1DA4CBC}"/>
              </a:ext>
            </a:extLst>
          </p:cNvPr>
          <p:cNvSpPr txBox="1"/>
          <p:nvPr/>
        </p:nvSpPr>
        <p:spPr>
          <a:xfrm>
            <a:off x="679449" y="6875126"/>
            <a:ext cx="7467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Название команды</a:t>
            </a:r>
            <a:r>
              <a:rPr lang="en-US" sz="3200" dirty="0">
                <a:solidFill>
                  <a:schemeClr val="bg1"/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ru-RU" sz="3200" dirty="0">
                <a:solidFill>
                  <a:schemeClr val="bg1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Команда ДНР-1</a:t>
            </a:r>
            <a:r>
              <a:rPr lang="en-US" sz="3200" dirty="0">
                <a:solidFill>
                  <a:schemeClr val="bg1"/>
                </a:solidFill>
                <a:latin typeface="JetBrains Mono Light"/>
                <a:ea typeface="JetBrains Mono Light"/>
                <a:cs typeface="JetBrains Mono Light"/>
                <a:sym typeface="JetBrains Mono Light"/>
              </a:rPr>
              <a:t> </a:t>
            </a:r>
            <a:endParaRPr lang="ru-RU" sz="3200" dirty="0">
              <a:solidFill>
                <a:schemeClr val="bg1"/>
              </a:solidFill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Название вашего проекта</a:t>
            </a:r>
          </a:p>
          <a:p>
            <a:pPr algn="just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6637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Описание проекта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88B45E-04DA-492B-891D-388C7F43AE37}"/>
              </a:ext>
            </a:extLst>
          </p:cNvPr>
          <p:cNvSpPr txBox="1"/>
          <p:nvPr/>
        </p:nvSpPr>
        <p:spPr>
          <a:xfrm>
            <a:off x="1201637" y="2858218"/>
            <a:ext cx="110716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структура проекта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данные, например, таблицы пользователей, заказы и т. д.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SQL для выполнения операций, таких как создание, чтение, обновление и удаление (CRUD).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с Express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серверную часть, которая обрабатывает HTTP-запросы от клиента.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роуты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определения, какие действия выполнять в ответ на запросы (например, получить список пользователей или добавить нового).</a:t>
            </a:r>
          </a:p>
          <a:p>
            <a:pPr>
              <a:buFont typeface="+mj-lt"/>
              <a:buAutoNum type="arabicPeriod"/>
            </a:pP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 (например,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 взаимодействие с базой данных, позволяя использовать JavaScript-объекты вместо написания SQL-запросов напрямую.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Помогает создавать модели для таблиц и управлять данными через них.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83452-22DA-4675-845E-2F9C88546C0B}"/>
              </a:ext>
            </a:extLst>
          </p:cNvPr>
          <p:cNvSpPr txBox="1"/>
          <p:nvPr/>
        </p:nvSpPr>
        <p:spPr>
          <a:xfrm>
            <a:off x="12622582" y="1212122"/>
            <a:ext cx="626154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Ценность проекта на Node.js и </a:t>
            </a:r>
            <a:r>
              <a:rPr lang="ru-RU" b="1" dirty="0" err="1">
                <a:solidFill>
                  <a:schemeClr val="bg1"/>
                </a:solidFill>
              </a:rPr>
              <a:t>PostgreSQL</a:t>
            </a:r>
            <a:endParaRPr lang="ru-RU" b="1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Высокая производительность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Асинхронная обработка запросов в Node.js позволяет обрабатывать множество соединений одновременно.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 err="1">
                <a:solidFill>
                  <a:schemeClr val="bg1"/>
                </a:solidFill>
              </a:rPr>
              <a:t>PostgreSQL</a:t>
            </a:r>
            <a:r>
              <a:rPr lang="ru-RU" dirty="0">
                <a:solidFill>
                  <a:schemeClr val="bg1"/>
                </a:solidFill>
              </a:rPr>
              <a:t> обеспечивает высокую производительность обработки данных.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Масштабируемость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Легко добавлять новые функции и масштабировать серверные компоненты.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Поддержка горизонтального и вертикального масштабирования </a:t>
            </a:r>
            <a:r>
              <a:rPr lang="ru-RU" dirty="0" err="1">
                <a:solidFill>
                  <a:schemeClr val="bg1"/>
                </a:solidFill>
              </a:rPr>
              <a:t>PostgreSQL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Гибкость разработки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Быстрая разработка благодаря JavaScript и модульной архитектуре.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ORM (например, </a:t>
            </a:r>
            <a:r>
              <a:rPr lang="ru-RU" dirty="0" err="1">
                <a:solidFill>
                  <a:schemeClr val="bg1"/>
                </a:solidFill>
              </a:rPr>
              <a:t>Sequelize</a:t>
            </a:r>
            <a:r>
              <a:rPr lang="ru-RU" dirty="0">
                <a:solidFill>
                  <a:schemeClr val="bg1"/>
                </a:solidFill>
              </a:rPr>
              <a:t>) упрощает работу с базой данных.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Безопасность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 err="1">
                <a:solidFill>
                  <a:schemeClr val="bg1"/>
                </a:solidFill>
              </a:rPr>
              <a:t>PostgreSQL</a:t>
            </a:r>
            <a:r>
              <a:rPr lang="ru-RU" dirty="0">
                <a:solidFill>
                  <a:schemeClr val="bg1"/>
                </a:solidFill>
              </a:rPr>
              <a:t> предлагает механизмы безопасности, включая шифрование.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Node.js поддерживает библиотеки для аутентификации и авторизации.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bg1"/>
                </a:solidFill>
              </a:rPr>
              <a:t>Сообщество и экосистема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Большое и активное сообщество, много ресурсов и библиотек.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Название вашего проекта</a:t>
            </a:r>
          </a:p>
          <a:p>
            <a:pPr algn="just"/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319359" y="1343586"/>
            <a:ext cx="16637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Техническая информация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03856-1748-488F-AF3C-2C1DAF421AE0}"/>
              </a:ext>
            </a:extLst>
          </p:cNvPr>
          <p:cNvSpPr txBox="1"/>
          <p:nvPr/>
        </p:nvSpPr>
        <p:spPr>
          <a:xfrm>
            <a:off x="1576897" y="2761105"/>
            <a:ext cx="16637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4400" dirty="0" err="1">
                <a:solidFill>
                  <a:srgbClr val="333333"/>
                </a:solidFill>
              </a:rPr>
              <a:t>PostgreSQL</a:t>
            </a:r>
            <a:r>
              <a:rPr lang="ru-RU" sz="4400" dirty="0">
                <a:solidFill>
                  <a:srgbClr val="333333"/>
                </a:solidFill>
              </a:rPr>
              <a:t>, </a:t>
            </a:r>
            <a:r>
              <a:rPr lang="ru-RU" sz="4400" dirty="0" err="1">
                <a:solidFill>
                  <a:srgbClr val="333333"/>
                </a:solidFill>
              </a:rPr>
              <a:t>nodejs</a:t>
            </a:r>
            <a:r>
              <a:rPr lang="ru-RU" sz="4400" dirty="0">
                <a:solidFill>
                  <a:srgbClr val="333333"/>
                </a:solidFill>
              </a:rPr>
              <a:t>, </a:t>
            </a:r>
            <a:r>
              <a:rPr lang="en-US" sz="4400" dirty="0" err="1">
                <a:solidFill>
                  <a:srgbClr val="333333"/>
                </a:solidFill>
              </a:rPr>
              <a:t>telegraf</a:t>
            </a:r>
            <a:r>
              <a:rPr lang="ru-RU" sz="4400" dirty="0">
                <a:solidFill>
                  <a:srgbClr val="333333"/>
                </a:solidFill>
              </a:rPr>
              <a:t>, </a:t>
            </a:r>
            <a:r>
              <a:rPr lang="en-US" sz="4400" dirty="0">
                <a:solidFill>
                  <a:srgbClr val="333333"/>
                </a:solidFill>
              </a:rPr>
              <a:t>HTML</a:t>
            </a:r>
            <a:r>
              <a:rPr lang="ru-RU" sz="4400" dirty="0">
                <a:solidFill>
                  <a:srgbClr val="333333"/>
                </a:solidFill>
              </a:rPr>
              <a:t>,</a:t>
            </a:r>
            <a:r>
              <a:rPr lang="en-US" sz="4400" dirty="0">
                <a:solidFill>
                  <a:srgbClr val="333333"/>
                </a:solidFill>
              </a:rPr>
              <a:t>CSS Java</a:t>
            </a:r>
            <a:r>
              <a:rPr lang="ru-RU" sz="4400" dirty="0">
                <a:solidFill>
                  <a:srgbClr val="333333"/>
                </a:solidFill>
              </a:rPr>
              <a:t>,</a:t>
            </a:r>
            <a:r>
              <a:rPr lang="en-US" sz="4400" dirty="0">
                <a:solidFill>
                  <a:srgbClr val="333333"/>
                </a:solidFill>
              </a:rPr>
              <a:t>React</a:t>
            </a:r>
            <a:r>
              <a:rPr lang="ru-RU" sz="4400" dirty="0">
                <a:solidFill>
                  <a:srgbClr val="333333"/>
                </a:solidFill>
              </a:rPr>
              <a:t>, </a:t>
            </a:r>
            <a:r>
              <a:rPr lang="en-US" sz="4400" dirty="0" err="1">
                <a:solidFill>
                  <a:srgbClr val="333333"/>
                </a:solidFill>
              </a:rPr>
              <a:t>OpenAI</a:t>
            </a:r>
            <a:endParaRPr lang="ru-RU" sz="4400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E01E5B-857F-408A-BC90-18DA6DA78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70" y="3750635"/>
            <a:ext cx="6598450" cy="14375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9F2662-43A1-4A51-9F8A-EF44B2180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6982" y="3725205"/>
            <a:ext cx="4695991" cy="287394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88416FA-3964-461F-AC00-36546D7C1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105" y="5482847"/>
            <a:ext cx="4865342" cy="30845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FC7708-A942-4079-BAFE-3CEB04B51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9111" y="3739048"/>
            <a:ext cx="5880464" cy="197560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1CD496-EC4F-402A-A75D-3E525DEBA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67051" y="6731797"/>
            <a:ext cx="4654558" cy="150588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F57E9EA-D3B4-414A-A437-60355F928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1009" y="6108365"/>
            <a:ext cx="3308566" cy="181383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E83F6CF-9468-4951-A718-F626AF7FE7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1084" y="5962924"/>
            <a:ext cx="4043633" cy="19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2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Название вашего проекта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2318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Функционал и фичи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03856-1748-488F-AF3C-2C1DAF421AE0}"/>
              </a:ext>
            </a:extLst>
          </p:cNvPr>
          <p:cNvSpPr txBox="1"/>
          <p:nvPr/>
        </p:nvSpPr>
        <p:spPr>
          <a:xfrm>
            <a:off x="1467065" y="3434961"/>
            <a:ext cx="1719558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200" b="0" i="0" dirty="0">
                <a:solidFill>
                  <a:srgbClr val="333333"/>
                </a:solidFill>
                <a:effectLst/>
              </a:rPr>
              <a:t>Данна</a:t>
            </a:r>
            <a:r>
              <a:rPr lang="ru-RU" sz="3200" dirty="0">
                <a:solidFill>
                  <a:srgbClr val="333333"/>
                </a:solidFill>
              </a:rPr>
              <a:t>я система реализует возможность организации электронной очереди для посетителей почты Донбасса. Посетители имеют возможность взять талончик как в банке в терминале. Подготовлена площадка для возможности удаленности удаленно забронировать талон с помощью </a:t>
            </a:r>
            <a:r>
              <a:rPr lang="en-US" sz="3200" dirty="0">
                <a:solidFill>
                  <a:srgbClr val="333333"/>
                </a:solidFill>
              </a:rPr>
              <a:t>TG </a:t>
            </a:r>
            <a:r>
              <a:rPr lang="ru-RU" sz="3200" dirty="0">
                <a:solidFill>
                  <a:srgbClr val="333333"/>
                </a:solidFill>
              </a:rPr>
              <a:t>бота. </a:t>
            </a:r>
            <a:br>
              <a:rPr lang="ru-RU" sz="3200" dirty="0">
                <a:solidFill>
                  <a:srgbClr val="333333"/>
                </a:solidFill>
              </a:rPr>
            </a:br>
            <a:r>
              <a:rPr lang="ru-RU" sz="3200" dirty="0">
                <a:solidFill>
                  <a:srgbClr val="333333"/>
                </a:solidFill>
              </a:rPr>
              <a:t>В рамках Веб-интерфейса, реализована возможность, входа в аккаунт в терминале в отделении и для оператора. Есть возможность работы для руководителя (администрировать) с помощью соб. интерфейса в котором он сможет просматривать талоны, а так-же редактировать данных об услугах, добавлять нового оператора. Изменить доступность услуг которое предоставляет отделение.</a:t>
            </a:r>
          </a:p>
          <a:p>
            <a:pPr marL="0" indent="0">
              <a:buNone/>
            </a:pPr>
            <a:endParaRPr lang="ru-RU" sz="44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CFE539C-4376-4B87-8F7E-1A35A950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850" y="1084514"/>
            <a:ext cx="2147291" cy="214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5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528050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Название вашего проекта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214159" y="882661"/>
            <a:ext cx="16198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Соответствие тех. заданию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603856-1748-488F-AF3C-2C1DAF421AE0}"/>
              </a:ext>
            </a:extLst>
          </p:cNvPr>
          <p:cNvSpPr txBox="1"/>
          <p:nvPr/>
        </p:nvSpPr>
        <p:spPr>
          <a:xfrm>
            <a:off x="1331180" y="1905050"/>
            <a:ext cx="17435390" cy="648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</a:rPr>
              <a:t>Форма входа в аккаунт (логин, пароль)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</a:rPr>
              <a:t>Форма для входа в аккаунт в терминале (логин пароль)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</a:rPr>
              <a:t>Форма для оператора (просмотр талонов, отметка об обслуживании талона)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</a:rPr>
              <a:t>Форма для руководителя (просмотр талонов, добавление операторов (</a:t>
            </a:r>
            <a:r>
              <a:rPr lang="ru-RU" sz="2800" b="1" dirty="0" err="1">
                <a:solidFill>
                  <a:schemeClr val="bg1"/>
                </a:solidFill>
              </a:rPr>
              <a:t>фио</a:t>
            </a:r>
            <a:r>
              <a:rPr lang="ru-RU" sz="2800" b="1" dirty="0">
                <a:solidFill>
                  <a:schemeClr val="bg1"/>
                </a:solidFill>
              </a:rPr>
              <a:t>, номер окна, логин, пароль), изменение графика работы, изменение доступных услуг для каждого окна с настройкой времени, добавление терминалов, редактирование данных об отделении: адрес, наименование, </a:t>
            </a:r>
            <a:r>
              <a:rPr lang="ru-RU" sz="2800" b="1" dirty="0" err="1">
                <a:solidFill>
                  <a:schemeClr val="bg1"/>
                </a:solidFill>
              </a:rPr>
              <a:t>ецс</a:t>
            </a:r>
            <a:r>
              <a:rPr lang="ru-RU" sz="2800" b="1" dirty="0">
                <a:solidFill>
                  <a:schemeClr val="bg1"/>
                </a:solidFill>
              </a:rPr>
              <a:t>, индекс)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</a:rPr>
              <a:t>Форма для администратора (тоже что и для руководителя только для всех отделений (наверное сначала выбираешь отделение, потом выдаются его данные, которые можно отредактировать), добавление отделений, просмотр телеграмм пользователей и их талонов, добавление/удаление возможных услуг)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</a:rPr>
              <a:t>Форма для отображения текущих талонов с указанием окна и тех, которые будут следующими</a:t>
            </a:r>
            <a:endParaRPr lang="ru-RU" sz="28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02C68500-F303-4810-B1A0-07E4E6B3B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650" y="1281251"/>
            <a:ext cx="1374862" cy="142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96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Название вашего проекта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076684" y="1215228"/>
            <a:ext cx="16198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Демонстрация проекта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973907-AF85-4651-80FC-9EB18F12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06" y="3749675"/>
            <a:ext cx="3498976" cy="32148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2B5BDA-01E0-49D7-837C-2B350F760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99" y="3764141"/>
            <a:ext cx="6346988" cy="322803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F24A6D6-D8FD-451E-B623-5422FE277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3904" y="3438601"/>
            <a:ext cx="7978343" cy="38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9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Название вашего проекта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076684" y="1215228"/>
            <a:ext cx="16198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Демонстрация проекта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CAF365-9750-4842-BED7-44B1584E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02" y="2807653"/>
            <a:ext cx="6638770" cy="512552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8FBD958-8F89-48D3-819B-559FC2A39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218" y="2881990"/>
            <a:ext cx="9265048" cy="48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4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Название вашего проекта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076684" y="1215228"/>
            <a:ext cx="16198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Демонстрация проекта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CC7DE4-583A-406D-A1B8-244E0015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654" y="2728743"/>
            <a:ext cx="8345497" cy="45001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4E829A5-8857-474B-BF77-D02AC23A4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08" y="2726086"/>
            <a:ext cx="8724964" cy="40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5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2143EB10-BF76-49BF-8CBC-EDBE11938C81}"/>
              </a:ext>
            </a:extLst>
          </p:cNvPr>
          <p:cNvSpPr/>
          <p:nvPr/>
        </p:nvSpPr>
        <p:spPr>
          <a:xfrm rot="16200000">
            <a:off x="7105120" y="925051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CD3315-A2A7-4865-973B-4545F2F91DB8}"/>
              </a:ext>
            </a:extLst>
          </p:cNvPr>
          <p:cNvSpPr/>
          <p:nvPr/>
        </p:nvSpPr>
        <p:spPr>
          <a:xfrm rot="16200000">
            <a:off x="617386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2ADB8B-95F3-41E0-ACB0-75428AC08E1E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flipH="1" flipV="1">
            <a:off x="693586" y="1011012"/>
            <a:ext cx="6346" cy="67082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>
            <a:extLst>
              <a:ext uri="{FF2B5EF4-FFF2-40B4-BE49-F238E27FC236}">
                <a16:creationId xmlns:a16="http://schemas.microsoft.com/office/drawing/2014/main" id="{C2AA4CE4-5E83-489B-A9E5-F924196EA7EA}"/>
              </a:ext>
            </a:extLst>
          </p:cNvPr>
          <p:cNvSpPr/>
          <p:nvPr/>
        </p:nvSpPr>
        <p:spPr>
          <a:xfrm rot="10800000">
            <a:off x="699932" y="6111873"/>
            <a:ext cx="2875117" cy="3214835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421FC79-152F-467D-AD80-723ADE38222C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>
            <a:off x="2137491" y="9326708"/>
            <a:ext cx="4967629" cy="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EC9EB3-6556-41B1-8986-131C47BEC2A1}"/>
              </a:ext>
            </a:extLst>
          </p:cNvPr>
          <p:cNvSpPr/>
          <p:nvPr/>
        </p:nvSpPr>
        <p:spPr>
          <a:xfrm rot="16200000">
            <a:off x="19289864" y="858612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3089985-8AE6-434C-B4B7-6A0EB3997E8D}"/>
              </a:ext>
            </a:extLst>
          </p:cNvPr>
          <p:cNvCxnSpPr>
            <a:cxnSpLocks/>
            <a:stCxn id="32" idx="0"/>
            <a:endCxn id="9" idx="4"/>
          </p:cNvCxnSpPr>
          <p:nvPr/>
        </p:nvCxnSpPr>
        <p:spPr>
          <a:xfrm flipH="1">
            <a:off x="769786" y="934812"/>
            <a:ext cx="185200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516FCAD-11C3-45A7-87EE-CF5EC0D1E67B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H="1">
            <a:off x="769786" y="10164326"/>
            <a:ext cx="184819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A136836-14DA-4DFA-ABFC-B91088E2941E}"/>
              </a:ext>
            </a:extLst>
          </p:cNvPr>
          <p:cNvCxnSpPr>
            <a:cxnSpLocks/>
            <a:stCxn id="50" idx="6"/>
            <a:endCxn id="32" idx="2"/>
          </p:cNvCxnSpPr>
          <p:nvPr/>
        </p:nvCxnSpPr>
        <p:spPr>
          <a:xfrm flipV="1">
            <a:off x="19327964" y="1011012"/>
            <a:ext cx="38100" cy="90771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98792A0-47EA-4ECB-9B77-D112F430AE90}"/>
              </a:ext>
            </a:extLst>
          </p:cNvPr>
          <p:cNvSpPr/>
          <p:nvPr/>
        </p:nvSpPr>
        <p:spPr>
          <a:xfrm>
            <a:off x="7842693" y="8313883"/>
            <a:ext cx="10261600" cy="1089025"/>
          </a:xfrm>
          <a:prstGeom prst="rect">
            <a:avLst/>
          </a:prstGeom>
          <a:solidFill>
            <a:srgbClr val="2A7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6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Название вашего проекта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C78815-8EE8-4928-A47B-1513DAF32F1D}"/>
              </a:ext>
            </a:extLst>
          </p:cNvPr>
          <p:cNvSpPr txBox="1"/>
          <p:nvPr/>
        </p:nvSpPr>
        <p:spPr>
          <a:xfrm>
            <a:off x="1467065" y="1387475"/>
            <a:ext cx="16198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Состав команды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52065AC-DB59-4C55-8D49-B6753E4EFAD3}"/>
              </a:ext>
            </a:extLst>
          </p:cNvPr>
          <p:cNvSpPr/>
          <p:nvPr/>
        </p:nvSpPr>
        <p:spPr>
          <a:xfrm rot="16200000">
            <a:off x="617386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5A3B74FA-B6A5-430A-9875-3820B012B67A}"/>
              </a:ext>
            </a:extLst>
          </p:cNvPr>
          <p:cNvSpPr/>
          <p:nvPr/>
        </p:nvSpPr>
        <p:spPr>
          <a:xfrm rot="16200000">
            <a:off x="19251764" y="10088126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1C554-A4DC-4314-9B63-97C0175B94CC}"/>
              </a:ext>
            </a:extLst>
          </p:cNvPr>
          <p:cNvSpPr txBox="1"/>
          <p:nvPr/>
        </p:nvSpPr>
        <p:spPr>
          <a:xfrm>
            <a:off x="1301248" y="3611517"/>
            <a:ext cx="171955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ru-RU" sz="4400" dirty="0">
                <a:solidFill>
                  <a:srgbClr val="333333"/>
                </a:solidFill>
              </a:rPr>
              <a:t>Арина </a:t>
            </a:r>
            <a:r>
              <a:rPr lang="ru-RU" sz="4400" dirty="0" err="1">
                <a:solidFill>
                  <a:srgbClr val="333333"/>
                </a:solidFill>
              </a:rPr>
              <a:t>Гуридова</a:t>
            </a:r>
            <a:r>
              <a:rPr lang="ru-RU" sz="4400" dirty="0">
                <a:solidFill>
                  <a:srgbClr val="333333"/>
                </a:solidFill>
              </a:rPr>
              <a:t> (капитан)</a:t>
            </a:r>
            <a:br>
              <a:rPr lang="ru-RU" sz="4400" dirty="0">
                <a:solidFill>
                  <a:srgbClr val="333333"/>
                </a:solidFill>
              </a:rPr>
            </a:br>
            <a:r>
              <a:rPr lang="ru-RU" sz="4400" dirty="0">
                <a:solidFill>
                  <a:srgbClr val="333333"/>
                </a:solidFill>
              </a:rPr>
              <a:t>Антон Захарчук</a:t>
            </a:r>
            <a:br>
              <a:rPr lang="ru-RU" sz="4400" dirty="0">
                <a:solidFill>
                  <a:srgbClr val="333333"/>
                </a:solidFill>
              </a:rPr>
            </a:br>
            <a:r>
              <a:rPr lang="ru-RU" sz="4400" dirty="0">
                <a:solidFill>
                  <a:srgbClr val="333333"/>
                </a:solidFill>
              </a:rPr>
              <a:t>Артур </a:t>
            </a:r>
            <a:r>
              <a:rPr lang="ru-RU" sz="4400" dirty="0" err="1">
                <a:solidFill>
                  <a:srgbClr val="333333"/>
                </a:solidFill>
              </a:rPr>
              <a:t>Заболотний</a:t>
            </a:r>
            <a:endParaRPr lang="ru-RU" sz="4400" dirty="0">
              <a:solidFill>
                <a:srgbClr val="333333"/>
              </a:solidFill>
            </a:endParaRPr>
          </a:p>
          <a:p>
            <a:pPr marL="0" indent="0" algn="ctr">
              <a:buNone/>
            </a:pPr>
            <a:r>
              <a:rPr lang="ru-RU" sz="4400" dirty="0">
                <a:solidFill>
                  <a:srgbClr val="333333"/>
                </a:solidFill>
              </a:rPr>
              <a:t>Данил Иващенко</a:t>
            </a:r>
            <a:br>
              <a:rPr lang="ru-RU" sz="4400" dirty="0">
                <a:solidFill>
                  <a:srgbClr val="333333"/>
                </a:solidFill>
              </a:rPr>
            </a:br>
            <a:r>
              <a:rPr lang="ru-RU" sz="4400" dirty="0">
                <a:solidFill>
                  <a:srgbClr val="333333"/>
                </a:solidFill>
              </a:rPr>
              <a:t>Иван Храповицкий</a:t>
            </a:r>
          </a:p>
        </p:txBody>
      </p:sp>
    </p:spTree>
    <p:extLst>
      <p:ext uri="{BB962C8B-B14F-4D97-AF65-F5344CB8AC3E}">
        <p14:creationId xmlns:p14="http://schemas.microsoft.com/office/powerpoint/2010/main" val="1119194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Другая 3">
      <a:dk1>
        <a:srgbClr val="F4F4F4"/>
      </a:dk1>
      <a:lt1>
        <a:srgbClr val="1B1C21"/>
      </a:lt1>
      <a:dk2>
        <a:srgbClr val="F4F4F4"/>
      </a:dk2>
      <a:lt2>
        <a:srgbClr val="C8C9CA"/>
      </a:lt2>
      <a:accent1>
        <a:srgbClr val="402FFF"/>
      </a:accent1>
      <a:accent2>
        <a:srgbClr val="EC1D35"/>
      </a:accent2>
      <a:accent3>
        <a:srgbClr val="EDEDED"/>
      </a:accent3>
      <a:accent4>
        <a:srgbClr val="FFC000"/>
      </a:accent4>
      <a:accent5>
        <a:srgbClr val="5B9BD5"/>
      </a:accent5>
      <a:accent6>
        <a:srgbClr val="70AD47"/>
      </a:accent6>
      <a:hlink>
        <a:srgbClr val="402FFF"/>
      </a:hlink>
      <a:folHlink>
        <a:srgbClr val="1B1C21"/>
      </a:folHlink>
    </a:clrScheme>
    <a:fontScheme name="JetBrainsMono">
      <a:majorFont>
        <a:latin typeface="JetBrains Mono"/>
        <a:ea typeface=""/>
        <a:cs typeface=""/>
      </a:majorFont>
      <a:minorFont>
        <a:latin typeface="JetBrains Mon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3680</TotalTime>
  <Words>576</Words>
  <Application>Microsoft Office PowerPoint</Application>
  <PresentationFormat>Произвольный</PresentationFormat>
  <Paragraphs>66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JetBrains Mono</vt:lpstr>
      <vt:lpstr>JetBrains Mono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</dc:creator>
  <cp:lastModifiedBy>ANTON</cp:lastModifiedBy>
  <cp:revision>19</cp:revision>
  <dcterms:created xsi:type="dcterms:W3CDTF">2024-04-22T15:51:02Z</dcterms:created>
  <dcterms:modified xsi:type="dcterms:W3CDTF">2024-10-20T12:59:28Z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2024-04-22T00:00:00Z</vt:filetime>
  </property>
</Properties>
</file>