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7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5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1"/>
            <p14:sldId id="292"/>
            <p14:sldId id="295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1" autoAdjust="0"/>
    <p:restoredTop sz="99524" autoAdjust="0"/>
  </p:normalViewPr>
  <p:slideViewPr>
    <p:cSldViewPr snapToGrid="0">
      <p:cViewPr varScale="1">
        <p:scale>
          <a:sx n="115" d="100"/>
          <a:sy n="115" d="100"/>
        </p:scale>
        <p:origin x="1638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609BC1-B13D-4A20-B0CF-E64D88272172}" type="datetime1">
              <a:rPr lang="ko-KR" altLang="en-US"/>
              <a:pPr lvl="0">
                <a:defRPr/>
              </a:pPr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A6F3EEE-0C7B-4726-BCBF-455F11A2FAB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latin typeface="+mn-lt"/>
              </a:rPr>
              <a:t>ICIA – </a:t>
            </a:r>
            <a:r>
              <a:rPr lang="ko-KR" altLang="en-US" dirty="0">
                <a:latin typeface="+mn-lt"/>
              </a:rPr>
              <a:t>미디어 쿼리를 활용한 </a:t>
            </a:r>
            <a:r>
              <a:rPr lang="ko-KR" altLang="en-US" dirty="0" err="1">
                <a:latin typeface="+mn-lt"/>
              </a:rPr>
              <a:t>반응형</a:t>
            </a:r>
            <a:r>
              <a:rPr lang="ko-KR" altLang="en-US" dirty="0">
                <a:latin typeface="+mn-lt"/>
              </a:rPr>
              <a:t> 웹 </a:t>
            </a:r>
            <a:r>
              <a:rPr lang="ko-KR" altLang="en-US" dirty="0" err="1">
                <a:latin typeface="+mn-lt"/>
              </a:rPr>
              <a:t>콘텐츠</a:t>
            </a:r>
            <a:r>
              <a:rPr lang="ko-KR" altLang="en-US" dirty="0">
                <a:latin typeface="+mn-lt"/>
              </a:rPr>
              <a:t> 개발자 양성과정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 err="1">
                <a:latin typeface="+mn-lt"/>
              </a:rPr>
              <a:t>회차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ICIA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미디어 쿼리를 활용한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웹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콘텐츠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개발자 양성과정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회차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Arial Black" panose="020B0A04020102020204" pitchFamily="34" charset="0"/>
              </a:rPr>
              <a:t>스토리보드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86255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2020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GOTO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팀            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오구오구 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9CB0434-197C-49A3-8886-6216FB2BC084}"/>
              </a:ext>
            </a:extLst>
          </p:cNvPr>
          <p:cNvGrpSpPr/>
          <p:nvPr/>
        </p:nvGrpSpPr>
        <p:grpSpPr>
          <a:xfrm>
            <a:off x="224790" y="838200"/>
            <a:ext cx="7936992" cy="423653"/>
            <a:chOff x="158496" y="1819078"/>
            <a:chExt cx="7936992" cy="4181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FB6136-D620-4923-86CB-11F7BD550363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9B23D9-A696-422C-ABED-1A6B3C62B74F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dirty="0">
                  <a:solidFill>
                    <a:schemeClr val="bg1"/>
                  </a:solidFill>
                </a:rPr>
                <a:t>기반 </a:t>
              </a:r>
              <a:r>
                <a:rPr lang="en-US" altLang="ko-KR" dirty="0">
                  <a:solidFill>
                    <a:schemeClr val="bg1"/>
                  </a:solidFill>
                </a:rPr>
                <a:t>Back-End </a:t>
              </a:r>
              <a:r>
                <a:rPr lang="ko-KR" altLang="en-US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joinSelect.jsp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MemberLoginForm.jsp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a_LoginForm.jsp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데이터 저장 후   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MemberLoginForm.jsp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호텔 검색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지역 선택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en-US" altLang="ko-KR" sz="1050" b="1" i="0" u="none" strike="noStrike" kern="0" cap="none" spc="0" normalizeH="0" baseline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업체 회원가입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(c_joinCompany.jsp)</a:t>
            </a:r>
            <a:endParaRPr kumimoji="0" lang="en-US" altLang="ko-KR" sz="1050" b="1" i="0" u="none" strike="noStrike" kern="0" cap="none" spc="0" normalizeH="0" baseline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44359" y="110424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9" name="타원 35"/>
          <p:cNvSpPr/>
          <p:nvPr/>
        </p:nvSpPr>
        <p:spPr>
          <a:xfrm>
            <a:off x="435600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7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8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9" name="타원 36"/>
          <p:cNvSpPr/>
          <p:nvPr/>
        </p:nvSpPr>
        <p:spPr>
          <a:xfrm>
            <a:off x="1842902" y="631597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0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1" name="직사각형 22"/>
          <p:cNvSpPr/>
          <p:nvPr/>
        </p:nvSpPr>
        <p:spPr>
          <a:xfrm>
            <a:off x="3459968" y="532214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가입완료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2" name="타원 36"/>
          <p:cNvSpPr/>
          <p:nvPr/>
        </p:nvSpPr>
        <p:spPr>
          <a:xfrm>
            <a:off x="3552463" y="5594988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3" name="직사각형 22"/>
          <p:cNvSpPr/>
          <p:nvPr/>
        </p:nvSpPr>
        <p:spPr>
          <a:xfrm>
            <a:off x="2126276" y="2350507"/>
            <a:ext cx="3387967" cy="254400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회원가입 작성 폼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c_myBookingList.jsp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c_heartList.jsp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reviewPage.jsp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회원 탈퇴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데이터 삭제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c_heartList.jsp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heartList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불러오기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13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호텔 검색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14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지역 선택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 찜 목록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c_heartList.jsp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53" name="직사각형 22"/>
          <p:cNvSpPr/>
          <p:nvPr/>
        </p:nvSpPr>
        <p:spPr>
          <a:xfrm>
            <a:off x="1299205" y="2430071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내정보</a:t>
            </a:r>
          </a:p>
        </p:txBody>
      </p:sp>
      <p:sp>
        <p:nvSpPr>
          <p:cNvPr id="54" name="타원 36"/>
          <p:cNvSpPr/>
          <p:nvPr/>
        </p:nvSpPr>
        <p:spPr>
          <a:xfrm>
            <a:off x="1410750" y="270291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57" name="직사각형 22"/>
          <p:cNvSpPr/>
          <p:nvPr/>
        </p:nvSpPr>
        <p:spPr>
          <a:xfrm>
            <a:off x="1299205" y="301215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예약목록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타원 36"/>
          <p:cNvSpPr/>
          <p:nvPr/>
        </p:nvSpPr>
        <p:spPr>
          <a:xfrm>
            <a:off x="1410750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59" name="직사각형 22"/>
          <p:cNvSpPr/>
          <p:nvPr/>
        </p:nvSpPr>
        <p:spPr>
          <a:xfrm>
            <a:off x="1299205" y="360235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찜 목록</a:t>
            </a:r>
          </a:p>
        </p:txBody>
      </p:sp>
      <p:sp>
        <p:nvSpPr>
          <p:cNvPr id="60" name="타원 36"/>
          <p:cNvSpPr/>
          <p:nvPr/>
        </p:nvSpPr>
        <p:spPr>
          <a:xfrm>
            <a:off x="1410750" y="387519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61" name="직사각형 22"/>
          <p:cNvSpPr/>
          <p:nvPr/>
        </p:nvSpPr>
        <p:spPr>
          <a:xfrm>
            <a:off x="1299205" y="419325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</a:t>
            </a:r>
          </a:p>
        </p:txBody>
      </p:sp>
      <p:sp>
        <p:nvSpPr>
          <p:cNvPr id="62" name="타원 36"/>
          <p:cNvSpPr/>
          <p:nvPr/>
        </p:nvSpPr>
        <p:spPr>
          <a:xfrm>
            <a:off x="1391700" y="446609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63" name="직사각형 22"/>
          <p:cNvSpPr/>
          <p:nvPr/>
        </p:nvSpPr>
        <p:spPr>
          <a:xfrm>
            <a:off x="1299205" y="478556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탈퇴</a:t>
            </a:r>
          </a:p>
        </p:txBody>
      </p:sp>
      <p:sp>
        <p:nvSpPr>
          <p:cNvPr id="65" name="직사각형 22"/>
          <p:cNvSpPr/>
          <p:nvPr/>
        </p:nvSpPr>
        <p:spPr>
          <a:xfrm>
            <a:off x="2234068" y="2427758"/>
            <a:ext cx="1272454" cy="10506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사진</a:t>
            </a:r>
          </a:p>
        </p:txBody>
      </p:sp>
      <p:sp>
        <p:nvSpPr>
          <p:cNvPr id="66" name="직사각형 22"/>
          <p:cNvSpPr/>
          <p:nvPr/>
        </p:nvSpPr>
        <p:spPr>
          <a:xfrm>
            <a:off x="3671638" y="2427758"/>
            <a:ext cx="2551273" cy="10506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상세내용</a:t>
            </a:r>
          </a:p>
        </p:txBody>
      </p:sp>
      <p:sp>
        <p:nvSpPr>
          <p:cNvPr id="51" name="직사각형 22"/>
          <p:cNvSpPr/>
          <p:nvPr/>
        </p:nvSpPr>
        <p:spPr>
          <a:xfrm>
            <a:off x="5708222" y="3506963"/>
            <a:ext cx="513982" cy="20396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삭제</a:t>
            </a:r>
          </a:p>
        </p:txBody>
      </p:sp>
      <p:sp>
        <p:nvSpPr>
          <p:cNvPr id="67" name="타원 36"/>
          <p:cNvSpPr/>
          <p:nvPr/>
        </p:nvSpPr>
        <p:spPr>
          <a:xfrm>
            <a:off x="1391700" y="5057002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68" name="타원 36"/>
          <p:cNvSpPr/>
          <p:nvPr/>
        </p:nvSpPr>
        <p:spPr>
          <a:xfrm>
            <a:off x="5730866" y="3670936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72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3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</a:p>
        </p:txBody>
      </p:sp>
      <p:sp>
        <p:nvSpPr>
          <p:cNvPr id="74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</a:p>
        </p:txBody>
      </p:sp>
      <p:sp>
        <p:nvSpPr>
          <p:cNvPr id="75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76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11193807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HelpWriteForm.jsp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카테고리 별로 검색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questionList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불러오기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HelpWriteForm.jsp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호텔 검색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13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지역 선택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 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대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문의 목록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(c_questionList.jsp)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53" name="직사각형 22"/>
          <p:cNvSpPr/>
          <p:nvPr/>
        </p:nvSpPr>
        <p:spPr>
          <a:xfrm>
            <a:off x="1299205" y="31015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문의목록</a:t>
            </a:r>
          </a:p>
        </p:txBody>
      </p:sp>
      <p:sp>
        <p:nvSpPr>
          <p:cNvPr id="54" name="타원 36"/>
          <p:cNvSpPr/>
          <p:nvPr/>
        </p:nvSpPr>
        <p:spPr>
          <a:xfrm>
            <a:off x="1410750" y="337440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57" name="직사각형 22"/>
          <p:cNvSpPr/>
          <p:nvPr/>
        </p:nvSpPr>
        <p:spPr>
          <a:xfrm>
            <a:off x="1299205" y="36836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문의작성</a:t>
            </a:r>
          </a:p>
        </p:txBody>
      </p:sp>
      <p:sp>
        <p:nvSpPr>
          <p:cNvPr id="58" name="타원 36"/>
          <p:cNvSpPr/>
          <p:nvPr/>
        </p:nvSpPr>
        <p:spPr>
          <a:xfrm>
            <a:off x="1410750" y="395649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59" name="직사각형 22"/>
          <p:cNvSpPr/>
          <p:nvPr/>
        </p:nvSpPr>
        <p:spPr>
          <a:xfrm>
            <a:off x="1299205" y="427384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목록</a:t>
            </a:r>
          </a:p>
        </p:txBody>
      </p:sp>
      <p:sp>
        <p:nvSpPr>
          <p:cNvPr id="60" name="타원 36"/>
          <p:cNvSpPr/>
          <p:nvPr/>
        </p:nvSpPr>
        <p:spPr>
          <a:xfrm>
            <a:off x="1410750" y="454668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70" name="직사각형 22"/>
          <p:cNvSpPr/>
          <p:nvPr/>
        </p:nvSpPr>
        <p:spPr>
          <a:xfrm>
            <a:off x="3459968" y="532214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글쓰기</a:t>
            </a:r>
          </a:p>
        </p:txBody>
      </p:sp>
      <p:sp>
        <p:nvSpPr>
          <p:cNvPr id="71" name="타원 36"/>
          <p:cNvSpPr/>
          <p:nvPr/>
        </p:nvSpPr>
        <p:spPr>
          <a:xfrm>
            <a:off x="3552463" y="5594988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75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</a:p>
        </p:txBody>
      </p:sp>
      <p:sp>
        <p:nvSpPr>
          <p:cNvPr id="77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</a:p>
        </p:txBody>
      </p:sp>
      <p:sp>
        <p:nvSpPr>
          <p:cNvPr id="78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79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2289890" y="31015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검색</a:t>
            </a:r>
          </a:p>
        </p:txBody>
      </p:sp>
      <p:sp>
        <p:nvSpPr>
          <p:cNvPr id="82" name="타원 36"/>
          <p:cNvSpPr/>
          <p:nvPr/>
        </p:nvSpPr>
        <p:spPr>
          <a:xfrm>
            <a:off x="2893911" y="3121950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2289890" y="3701286"/>
            <a:ext cx="377717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 목록</a:t>
            </a:r>
            <a:r>
              <a:rPr kumimoji="0" lang="en-US" altLang="ko-KR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(</a:t>
            </a:r>
            <a:r>
              <a:rPr kumimoji="0" lang="ko-KR" altLang="en-US" sz="11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드롭다운</a:t>
            </a: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 활용</a:t>
            </a:r>
            <a:r>
              <a:rPr kumimoji="0" lang="en-US" altLang="ko-KR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18959161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13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질문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카테고리 선택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14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데이터 저장 후</a:t>
            </a:r>
            <a:endParaRPr kumimoji="0" lang="en-US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관리자 </a:t>
            </a:r>
            <a:r>
              <a:rPr kumimoji="0" lang="ko-KR" altLang="en-US" sz="90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자주묻는질문</a:t>
            </a: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작성</a:t>
            </a:r>
            <a:r>
              <a:rPr kumimoji="0" lang="en-US" altLang="ko-KR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kumimoji="0" lang="en-US" altLang="ko-KR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90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a_faqWriteForm.jsp</a:t>
            </a:r>
            <a:r>
              <a:rPr kumimoji="0" lang="en-US" altLang="ko-KR" sz="9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102" name="직사각형 22"/>
          <p:cNvSpPr/>
          <p:nvPr/>
        </p:nvSpPr>
        <p:spPr>
          <a:xfrm>
            <a:off x="2459576" y="262897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선택</a:t>
            </a:r>
          </a:p>
        </p:txBody>
      </p:sp>
      <p:sp>
        <p:nvSpPr>
          <p:cNvPr id="103" name="타원 36"/>
          <p:cNvSpPr/>
          <p:nvPr/>
        </p:nvSpPr>
        <p:spPr>
          <a:xfrm>
            <a:off x="2541134" y="2893702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104" name="직사각형 22"/>
          <p:cNvSpPr/>
          <p:nvPr/>
        </p:nvSpPr>
        <p:spPr>
          <a:xfrm>
            <a:off x="3996705" y="576869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05" name="타원 36"/>
          <p:cNvSpPr/>
          <p:nvPr/>
        </p:nvSpPr>
        <p:spPr>
          <a:xfrm>
            <a:off x="4078263" y="60334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106" name="직사각형 22"/>
          <p:cNvSpPr/>
          <p:nvPr/>
        </p:nvSpPr>
        <p:spPr>
          <a:xfrm>
            <a:off x="2462483" y="3305175"/>
            <a:ext cx="3653704" cy="201194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 묻는 질문 작성 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22004587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13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업체 삭제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companyList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불러오기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102" name="직사각형 22"/>
          <p:cNvSpPr/>
          <p:nvPr/>
        </p:nvSpPr>
        <p:spPr>
          <a:xfrm>
            <a:off x="5608118" y="302026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삭제</a:t>
            </a:r>
          </a:p>
        </p:txBody>
      </p:sp>
      <p:sp>
        <p:nvSpPr>
          <p:cNvPr id="103" name="타원 36"/>
          <p:cNvSpPr/>
          <p:nvPr/>
        </p:nvSpPr>
        <p:spPr>
          <a:xfrm>
            <a:off x="5689676" y="3285000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107" name="직사각형 22"/>
          <p:cNvSpPr/>
          <p:nvPr/>
        </p:nvSpPr>
        <p:spPr>
          <a:xfrm>
            <a:off x="2330191" y="3020269"/>
            <a:ext cx="3106898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목록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500" y="565485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관리자 업체 관리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(a_companyList.jsp)</a:t>
            </a:r>
            <a:endParaRPr lang="en-US" altLang="ko-KR" sz="105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6442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a_hotelInfoForm.jsp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a_InfoView.jsp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a_companySales.jsp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호텔 정보 수정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</a:p>
        </p:txBody>
      </p:sp>
      <p:sp>
        <p:nvSpPr>
          <p:cNvPr id="84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88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90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108" name="직사각형 22"/>
          <p:cNvSpPr/>
          <p:nvPr/>
        </p:nvSpPr>
        <p:spPr>
          <a:xfrm>
            <a:off x="2462483" y="2238375"/>
            <a:ext cx="3653704" cy="320257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상세정보 폼</a:t>
            </a:r>
          </a:p>
        </p:txBody>
      </p:sp>
      <p:sp>
        <p:nvSpPr>
          <p:cNvPr id="111" name="직사각형 22"/>
          <p:cNvSpPr/>
          <p:nvPr/>
        </p:nvSpPr>
        <p:spPr>
          <a:xfrm>
            <a:off x="3996705" y="576869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112" name="타원 36"/>
          <p:cNvSpPr/>
          <p:nvPr/>
        </p:nvSpPr>
        <p:spPr>
          <a:xfrm>
            <a:off x="4078263" y="60334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500" y="565485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업체 호텔 상세정보 화면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a_hotelView.jsp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30309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a_hotelInfoForm.jsp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a_InfoView.jsp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a_companySales.jsp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지역 카테고리 선택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데이터 저장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이경진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</a:p>
        </p:txBody>
      </p:sp>
      <p:sp>
        <p:nvSpPr>
          <p:cNvPr id="84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88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90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111" name="직사각형 22"/>
          <p:cNvSpPr/>
          <p:nvPr/>
        </p:nvSpPr>
        <p:spPr>
          <a:xfrm>
            <a:off x="2459576" y="262897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선택</a:t>
            </a:r>
          </a:p>
        </p:txBody>
      </p:sp>
      <p:sp>
        <p:nvSpPr>
          <p:cNvPr id="112" name="타원 36"/>
          <p:cNvSpPr/>
          <p:nvPr/>
        </p:nvSpPr>
        <p:spPr>
          <a:xfrm>
            <a:off x="2541134" y="2893702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113" name="직사각형 22"/>
          <p:cNvSpPr/>
          <p:nvPr/>
        </p:nvSpPr>
        <p:spPr>
          <a:xfrm>
            <a:off x="3996705" y="576869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14" name="타원 36"/>
          <p:cNvSpPr/>
          <p:nvPr/>
        </p:nvSpPr>
        <p:spPr>
          <a:xfrm>
            <a:off x="4078263" y="60334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115" name="직사각형 22"/>
          <p:cNvSpPr/>
          <p:nvPr/>
        </p:nvSpPr>
        <p:spPr>
          <a:xfrm>
            <a:off x="2462483" y="3305175"/>
            <a:ext cx="3653704" cy="201194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등록 작성 폼</a:t>
            </a:r>
          </a:p>
        </p:txBody>
      </p:sp>
      <p:sp>
        <p:nvSpPr>
          <p:cNvPr id="116" name="직사각형 22"/>
          <p:cNvSpPr/>
          <p:nvPr/>
        </p:nvSpPr>
        <p:spPr>
          <a:xfrm>
            <a:off x="3916906" y="262897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선택</a:t>
            </a:r>
          </a:p>
        </p:txBody>
      </p:sp>
      <p:sp>
        <p:nvSpPr>
          <p:cNvPr id="117" name="타원 36"/>
          <p:cNvSpPr/>
          <p:nvPr/>
        </p:nvSpPr>
        <p:spPr>
          <a:xfrm>
            <a:off x="3998464" y="2893702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118" name="직사각형 22"/>
          <p:cNvSpPr/>
          <p:nvPr/>
        </p:nvSpPr>
        <p:spPr>
          <a:xfrm>
            <a:off x="5433851" y="262897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선택</a:t>
            </a:r>
          </a:p>
        </p:txBody>
      </p:sp>
      <p:sp>
        <p:nvSpPr>
          <p:cNvPr id="119" name="타원 36"/>
          <p:cNvSpPr/>
          <p:nvPr/>
        </p:nvSpPr>
        <p:spPr>
          <a:xfrm>
            <a:off x="5515409" y="2893702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500" y="565485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업체 호텔 등록 화면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a_hotelInfoForm.jsp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82754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6364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session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정보 삭제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B6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B7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B8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c_myBookingList.jsp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B9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heartList.jsp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B10 : </a:t>
            </a:r>
            <a:r>
              <a:rPr lang="en-US" altLang="ko-KR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reviewPage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B11 :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 탈퇴 후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B12 : </a:t>
            </a:r>
            <a:r>
              <a:rPr lang="en-US" altLang="ko-KR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c_RoomList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B13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c_R</a:t>
            </a:r>
            <a:r>
              <a:rPr lang="en-US" altLang="ko-KR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oomList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B14 :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날짜가 아직 지나지 않았다면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취소 버튼이 나타나고 누르면 예약 취소 </a:t>
            </a:r>
          </a:p>
          <a:p>
            <a:pPr defTabSz="914400">
              <a:buClr>
                <a:srgbClr val="000000"/>
              </a:buClr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B15 : </a:t>
            </a:r>
            <a:r>
              <a:rPr lang="en-US" altLang="ko-KR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writeReview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가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새로운 </a:t>
            </a:r>
            <a:r>
              <a:rPr lang="en-US" altLang="ko-KR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window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열림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B16 :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</a:t>
            </a:r>
            <a:r>
              <a:rPr lang="en-US" altLang="ko-KR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myBookingList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페이지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lang="ko-KR" altLang="en-US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파라미터를</a:t>
            </a:r>
            <a:r>
              <a:rPr lang="ko-KR" altLang="en-US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가지고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B17 :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검색한 </a:t>
            </a:r>
            <a:r>
              <a:rPr kumimoji="0" lang="ko-KR" altLang="en-US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파라미터를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가지고 </a:t>
            </a: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 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8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B18 :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선택한 지역을 </a:t>
            </a:r>
            <a:r>
              <a:rPr kumimoji="0" lang="ko-KR" altLang="en-US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가지고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 </a:t>
            </a:r>
            <a:r>
              <a:rPr lang="en-US" altLang="ko-KR" sz="8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</a:t>
            </a:r>
            <a:r>
              <a:rPr kumimoji="0" lang="en-US" altLang="ko-KR" sz="8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8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8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내가 예약한 목록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c_myBookingList.jsp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34318" y="2285138"/>
            <a:ext cx="655281" cy="3145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예약취소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62570" y="4051507"/>
            <a:ext cx="655281" cy="3145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리뷰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614459" y="2544047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53294" y="4308163"/>
            <a:ext cx="50825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16649" y="5074562"/>
            <a:ext cx="655281" cy="3145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페이징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처리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716581" y="5353317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B16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3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8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9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1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2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83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6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8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9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B17</a:t>
            </a:r>
          </a:p>
        </p:txBody>
      </p:sp>
      <p:sp>
        <p:nvSpPr>
          <p:cNvPr id="90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B18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1299205" y="2430071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내정보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2" name="타원 36"/>
          <p:cNvSpPr/>
          <p:nvPr/>
        </p:nvSpPr>
        <p:spPr>
          <a:xfrm>
            <a:off x="1410750" y="270291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3" name="직사각형 22"/>
          <p:cNvSpPr/>
          <p:nvPr/>
        </p:nvSpPr>
        <p:spPr>
          <a:xfrm>
            <a:off x="1299205" y="301215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예약목록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4" name="타원 36"/>
          <p:cNvSpPr/>
          <p:nvPr/>
        </p:nvSpPr>
        <p:spPr>
          <a:xfrm>
            <a:off x="1410750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5" name="직사각형 22"/>
          <p:cNvSpPr/>
          <p:nvPr/>
        </p:nvSpPr>
        <p:spPr>
          <a:xfrm>
            <a:off x="1299205" y="360235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찜 목록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6" name="타원 36"/>
          <p:cNvSpPr/>
          <p:nvPr/>
        </p:nvSpPr>
        <p:spPr>
          <a:xfrm>
            <a:off x="1410750" y="387519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7" name="직사각형 22"/>
          <p:cNvSpPr/>
          <p:nvPr/>
        </p:nvSpPr>
        <p:spPr>
          <a:xfrm>
            <a:off x="1299205" y="419325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8" name="타원 36"/>
          <p:cNvSpPr/>
          <p:nvPr/>
        </p:nvSpPr>
        <p:spPr>
          <a:xfrm>
            <a:off x="1391700" y="446609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9" name="직사각형 22"/>
          <p:cNvSpPr/>
          <p:nvPr/>
        </p:nvSpPr>
        <p:spPr>
          <a:xfrm>
            <a:off x="1299205" y="478556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탈퇴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0" name="타원 36"/>
          <p:cNvSpPr/>
          <p:nvPr/>
        </p:nvSpPr>
        <p:spPr>
          <a:xfrm>
            <a:off x="1391700" y="5057002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1" name="직사각형 22"/>
          <p:cNvSpPr/>
          <p:nvPr/>
        </p:nvSpPr>
        <p:spPr>
          <a:xfrm>
            <a:off x="2234068" y="2903685"/>
            <a:ext cx="1272454" cy="10506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사진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2" name="직사각형 22"/>
          <p:cNvSpPr/>
          <p:nvPr/>
        </p:nvSpPr>
        <p:spPr>
          <a:xfrm>
            <a:off x="3671638" y="2903685"/>
            <a:ext cx="2551273" cy="10506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상세내용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645990" y="3880905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626" y="3883022"/>
            <a:ext cx="47408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session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정보 삭제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B6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B7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선택한 데이터를 </a:t>
            </a:r>
            <a:r>
              <a:rPr kumimoji="0" lang="ko-KR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가지고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B8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RoomList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B9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RoomList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B10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로그인 되어 </a:t>
            </a:r>
            <a:r>
              <a:rPr lang="ko-KR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있을시에만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나타나고 누르면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찜 등록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/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취소 가능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B11 :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페이지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lang="ko-KR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파라미터를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가지고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B12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검색한 </a:t>
            </a:r>
            <a:r>
              <a:rPr kumimoji="0" lang="ko-KR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파라미터를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가지고 </a:t>
            </a: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 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B13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선택한 지역을 </a:t>
            </a:r>
            <a:r>
              <a:rPr kumimoji="0" lang="ko-KR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가지고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</a:t>
            </a:r>
            <a:r>
              <a:rPr kumimoji="0" lang="en-US" alt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호텔 리스트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otelList</a:t>
            </a:r>
            <a:r>
              <a:rPr kumimoji="0" lang="en-US" altLang="ko-KR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7" name="사각형: 둥근 모서리 86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99710" y="3855667"/>
            <a:ext cx="720090" cy="3145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찜 등록</a:t>
            </a:r>
            <a:endParaRPr kumimoji="0" lang="en-US" altLang="ko-KR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/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 취소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613180" y="4121224"/>
            <a:ext cx="50825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25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27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8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9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30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31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2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33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34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3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13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7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8" name="직사각형 68"/>
          <p:cNvSpPr/>
          <p:nvPr/>
        </p:nvSpPr>
        <p:spPr>
          <a:xfrm>
            <a:off x="2616649" y="5074562"/>
            <a:ext cx="655281" cy="3145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페이징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처리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9" name="타원 69"/>
          <p:cNvSpPr/>
          <p:nvPr/>
        </p:nvSpPr>
        <p:spPr>
          <a:xfrm>
            <a:off x="2716581" y="5353317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141" name="직사각형 22"/>
          <p:cNvSpPr/>
          <p:nvPr/>
        </p:nvSpPr>
        <p:spPr>
          <a:xfrm>
            <a:off x="1299205" y="268319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</a:t>
            </a:r>
          </a:p>
        </p:txBody>
      </p:sp>
      <p:sp>
        <p:nvSpPr>
          <p:cNvPr id="143" name="직사각형 22"/>
          <p:cNvSpPr/>
          <p:nvPr/>
        </p:nvSpPr>
        <p:spPr>
          <a:xfrm>
            <a:off x="1299205" y="31015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체크인</a:t>
            </a:r>
          </a:p>
        </p:txBody>
      </p:sp>
      <p:sp>
        <p:nvSpPr>
          <p:cNvPr id="145" name="직사각형 22"/>
          <p:cNvSpPr/>
          <p:nvPr/>
        </p:nvSpPr>
        <p:spPr>
          <a:xfrm>
            <a:off x="1299205" y="352804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체크아웃</a:t>
            </a:r>
          </a:p>
        </p:txBody>
      </p:sp>
      <p:sp>
        <p:nvSpPr>
          <p:cNvPr id="147" name="직사각형 22"/>
          <p:cNvSpPr/>
          <p:nvPr/>
        </p:nvSpPr>
        <p:spPr>
          <a:xfrm>
            <a:off x="1299205" y="395871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인원</a:t>
            </a:r>
          </a:p>
        </p:txBody>
      </p:sp>
      <p:sp>
        <p:nvSpPr>
          <p:cNvPr id="149" name="직사각형 22"/>
          <p:cNvSpPr/>
          <p:nvPr/>
        </p:nvSpPr>
        <p:spPr>
          <a:xfrm>
            <a:off x="1299205" y="438188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가격</a:t>
            </a:r>
          </a:p>
        </p:txBody>
      </p:sp>
      <p:sp>
        <p:nvSpPr>
          <p:cNvPr id="151" name="직사각형 22"/>
          <p:cNvSpPr/>
          <p:nvPr/>
        </p:nvSpPr>
        <p:spPr>
          <a:xfrm>
            <a:off x="1309694" y="4801865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검색</a:t>
            </a:r>
          </a:p>
        </p:txBody>
      </p:sp>
      <p:sp>
        <p:nvSpPr>
          <p:cNvPr id="152" name="타원 36"/>
          <p:cNvSpPr/>
          <p:nvPr/>
        </p:nvSpPr>
        <p:spPr>
          <a:xfrm>
            <a:off x="1402189" y="507329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153" name="직사각형 22"/>
          <p:cNvSpPr/>
          <p:nvPr/>
        </p:nvSpPr>
        <p:spPr>
          <a:xfrm>
            <a:off x="2234068" y="2707843"/>
            <a:ext cx="1272454" cy="10506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사진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54" name="직사각형 22"/>
          <p:cNvSpPr/>
          <p:nvPr/>
        </p:nvSpPr>
        <p:spPr>
          <a:xfrm>
            <a:off x="3671638" y="2707843"/>
            <a:ext cx="2551273" cy="10506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상세내용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627563" y="3693967"/>
            <a:ext cx="50304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748791" y="3694836"/>
            <a:ext cx="47408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61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62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63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64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65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166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session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정보 삭제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B6 :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B7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호텔 정보가 뜬 창으로 변경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B8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호텔 세부사항이 뜬 창으로 변경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B9 :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RoomDetail.jsp</a:t>
            </a: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B10 : </a:t>
            </a:r>
            <a:r>
              <a:rPr lang="en-US" altLang="ko-KR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RoomDetail.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B11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리뷰 좋아요 개수가 하나 늘어남</a:t>
            </a:r>
          </a:p>
          <a:p>
            <a:pPr defTabSz="914400">
              <a:buClr>
                <a:srgbClr val="000000"/>
              </a:buClr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B12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리뷰 수정이 가능해짐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B13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리뷰가 삭제됨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B14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호텔 위치를 </a:t>
            </a:r>
            <a:r>
              <a:rPr kumimoji="0" lang="ko-KR" altLang="en-US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endParaRPr kumimoji="0" lang="ko-KR" altLang="en-US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 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가지고 </a:t>
            </a:r>
            <a:r>
              <a:rPr lang="en-US" altLang="ko-KR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kakao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Map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으로 넘어감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B15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호텔 위치를 </a:t>
            </a:r>
            <a:r>
              <a:rPr kumimoji="0" lang="ko-KR" altLang="en-US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가지고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kakao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길찾기로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넘어감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B16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검색한 </a:t>
            </a:r>
            <a:r>
              <a:rPr kumimoji="0" lang="ko-KR" altLang="en-US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파라미터를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가지고 </a:t>
            </a: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 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B17 :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선택한 지역을 </a:t>
            </a:r>
            <a:r>
              <a:rPr kumimoji="0" lang="ko-KR" altLang="en-US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가지고</a:t>
            </a: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</a:t>
            </a:r>
            <a:r>
              <a:rPr kumimoji="0" lang="en-US" altLang="ko-KR" sz="90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룸리스트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(c_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roomList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2302" y="4783532"/>
            <a:ext cx="4689458" cy="11682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지도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28858" y="3138252"/>
            <a:ext cx="1881823" cy="90744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리뷰내용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29010" y="4168522"/>
            <a:ext cx="553983" cy="2932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좋아요</a:t>
            </a:r>
            <a:endParaRPr kumimoji="0" lang="ko-KR" altLang="en-US" sz="105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56698" y="4168522"/>
            <a:ext cx="553983" cy="2932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삭제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92854" y="4168522"/>
            <a:ext cx="553983" cy="2932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27774" y="5226580"/>
            <a:ext cx="950624" cy="2932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큰 지도 보기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06526" y="5226580"/>
            <a:ext cx="950624" cy="2932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길 찾기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457863" y="4393639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119649" y="4384469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790857" y="4393639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663743" y="5463033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451530" y="5457205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0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1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2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3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4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5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6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7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8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9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100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1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2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3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4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5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6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B16</a:t>
            </a:r>
          </a:p>
        </p:txBody>
      </p:sp>
      <p:sp>
        <p:nvSpPr>
          <p:cNvPr id="107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B17</a:t>
            </a:r>
          </a:p>
        </p:txBody>
      </p:sp>
      <p:sp>
        <p:nvSpPr>
          <p:cNvPr id="108" name="직사각형 73"/>
          <p:cNvSpPr/>
          <p:nvPr/>
        </p:nvSpPr>
        <p:spPr>
          <a:xfrm>
            <a:off x="1439348" y="1911383"/>
            <a:ext cx="929322" cy="90744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 정보</a:t>
            </a:r>
          </a:p>
        </p:txBody>
      </p:sp>
      <p:sp>
        <p:nvSpPr>
          <p:cNvPr id="109" name="직사각형 73"/>
          <p:cNvSpPr/>
          <p:nvPr/>
        </p:nvSpPr>
        <p:spPr>
          <a:xfrm>
            <a:off x="2482454" y="1921873"/>
            <a:ext cx="929322" cy="90744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세부사항</a:t>
            </a:r>
          </a:p>
        </p:txBody>
      </p:sp>
      <p:sp>
        <p:nvSpPr>
          <p:cNvPr id="110" name="직사각형 73"/>
          <p:cNvSpPr/>
          <p:nvPr/>
        </p:nvSpPr>
        <p:spPr>
          <a:xfrm>
            <a:off x="3525560" y="1932363"/>
            <a:ext cx="697874" cy="90744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방 사진</a:t>
            </a:r>
          </a:p>
        </p:txBody>
      </p:sp>
      <p:sp>
        <p:nvSpPr>
          <p:cNvPr id="111" name="직사각형 73"/>
          <p:cNvSpPr/>
          <p:nvPr/>
        </p:nvSpPr>
        <p:spPr>
          <a:xfrm>
            <a:off x="4355021" y="1942853"/>
            <a:ext cx="1819510" cy="90744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방 정보</a:t>
            </a:r>
          </a:p>
        </p:txBody>
      </p:sp>
      <p:sp>
        <p:nvSpPr>
          <p:cNvPr id="70" name="타원 69"/>
          <p:cNvSpPr/>
          <p:nvPr/>
        </p:nvSpPr>
        <p:spPr>
          <a:xfrm>
            <a:off x="1695297" y="2754906"/>
            <a:ext cx="432054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33824" y="2764805"/>
            <a:ext cx="432054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12" name="타원 69"/>
          <p:cNvSpPr/>
          <p:nvPr/>
        </p:nvSpPr>
        <p:spPr>
          <a:xfrm>
            <a:off x="3664198" y="2773052"/>
            <a:ext cx="432054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113" name="타원 83"/>
          <p:cNvSpPr/>
          <p:nvPr/>
        </p:nvSpPr>
        <p:spPr>
          <a:xfrm>
            <a:off x="5038002" y="2783987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B1 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I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sym typeface="Arial"/>
              </a:rPr>
              <a:t>ndex.jsp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B3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B4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c_FaqListForm.jsp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B5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joinSelect.jps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B6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MemberLoginForm.jsp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srgbClr val="000000"/>
                </a:solidFill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a_LoginForm.jsp</a:t>
            </a:r>
            <a:r>
              <a:rPr lang="en-US" alt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호텔 검색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B9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지역 선택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B10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findLoginForm.jsp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B11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findPasswordForm.jsp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 로그인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(MemberLoginForm.jsp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6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4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26"/>
          <p:cNvSpPr/>
          <p:nvPr/>
        </p:nvSpPr>
        <p:spPr>
          <a:xfrm>
            <a:off x="4244359" y="110424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</a:t>
            </a:r>
          </a:p>
        </p:txBody>
      </p:sp>
      <p:sp>
        <p:nvSpPr>
          <p:cNvPr id="66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8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9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3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타원 35"/>
          <p:cNvSpPr/>
          <p:nvPr/>
        </p:nvSpPr>
        <p:spPr>
          <a:xfrm>
            <a:off x="435600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83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84" name="직사각형 26"/>
          <p:cNvSpPr/>
          <p:nvPr/>
        </p:nvSpPr>
        <p:spPr>
          <a:xfrm>
            <a:off x="2714825" y="3023565"/>
            <a:ext cx="2400048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아이디</a:t>
            </a:r>
          </a:p>
        </p:txBody>
      </p:sp>
      <p:sp>
        <p:nvSpPr>
          <p:cNvPr id="86" name="직사각형 26"/>
          <p:cNvSpPr/>
          <p:nvPr/>
        </p:nvSpPr>
        <p:spPr>
          <a:xfrm>
            <a:off x="2707511" y="3429000"/>
            <a:ext cx="2400048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비밀번호</a:t>
            </a:r>
          </a:p>
        </p:txBody>
      </p:sp>
      <p:sp>
        <p:nvSpPr>
          <p:cNvPr id="87" name="직사각형 26"/>
          <p:cNvSpPr/>
          <p:nvPr/>
        </p:nvSpPr>
        <p:spPr>
          <a:xfrm>
            <a:off x="4459592" y="3886702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비밀번호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찾기</a:t>
            </a:r>
          </a:p>
        </p:txBody>
      </p:sp>
      <p:sp>
        <p:nvSpPr>
          <p:cNvPr id="88" name="직사각형 26"/>
          <p:cNvSpPr/>
          <p:nvPr/>
        </p:nvSpPr>
        <p:spPr>
          <a:xfrm>
            <a:off x="3713423" y="3888290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아이디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찾기</a:t>
            </a:r>
          </a:p>
        </p:txBody>
      </p:sp>
      <p:sp>
        <p:nvSpPr>
          <p:cNvPr id="89" name="타원 36"/>
          <p:cNvSpPr/>
          <p:nvPr/>
        </p:nvSpPr>
        <p:spPr>
          <a:xfrm>
            <a:off x="3781306" y="4176324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0" name="타원 36"/>
          <p:cNvSpPr/>
          <p:nvPr/>
        </p:nvSpPr>
        <p:spPr>
          <a:xfrm>
            <a:off x="4533900" y="4169010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1" name="직사각형 26"/>
          <p:cNvSpPr/>
          <p:nvPr/>
        </p:nvSpPr>
        <p:spPr>
          <a:xfrm>
            <a:off x="3406562" y="4874501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로그인</a:t>
            </a:r>
          </a:p>
        </p:txBody>
      </p:sp>
      <p:sp>
        <p:nvSpPr>
          <p:cNvPr id="92" name="타원 36"/>
          <p:cNvSpPr/>
          <p:nvPr/>
        </p:nvSpPr>
        <p:spPr>
          <a:xfrm>
            <a:off x="3474445" y="5162535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카카오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api</a:t>
            </a:r>
            <a:r>
              <a:rPr lang="ko-KR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를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통해 전달 받은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이름과 아이디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,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이메일을 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창에 띄운 후 고객이 나머지 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정보를 입력 할 수 있도록 한다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입력된 값을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kakaoJoin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으로 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보낸 뒤 회원가입과 로그인을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시키고 부모창의 함수를 실행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시킨다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.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카카오 회원가입 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joinKakaoForm.jsp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255309" y="115884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255309" y="382236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255309" y="6354295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913890-A5EE-42CB-B1BC-1AC236273547}"/>
              </a:ext>
            </a:extLst>
          </p:cNvPr>
          <p:cNvGrpSpPr/>
          <p:nvPr/>
        </p:nvGrpSpPr>
        <p:grpSpPr>
          <a:xfrm>
            <a:off x="2057400" y="2163232"/>
            <a:ext cx="3454400" cy="3511540"/>
            <a:chOff x="3419398" y="2163232"/>
            <a:chExt cx="707484" cy="35115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793013-0EA6-4002-82AF-0D3E5399308B}"/>
                </a:ext>
              </a:extLst>
            </p:cNvPr>
            <p:cNvSpPr/>
            <p:nvPr/>
          </p:nvSpPr>
          <p:spPr>
            <a:xfrm>
              <a:off x="3419481" y="2163232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이름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09B73A0-0A52-4548-83F9-41E6AB732DC8}"/>
                </a:ext>
              </a:extLst>
            </p:cNvPr>
            <p:cNvSpPr/>
            <p:nvPr/>
          </p:nvSpPr>
          <p:spPr>
            <a:xfrm>
              <a:off x="3419403" y="2694633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아이디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51725E-00B6-4DB1-A801-EE0942F8CF46}"/>
                </a:ext>
              </a:extLst>
            </p:cNvPr>
            <p:cNvSpPr/>
            <p:nvPr/>
          </p:nvSpPr>
          <p:spPr>
            <a:xfrm>
              <a:off x="3419402" y="3226034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비밀번호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8E6DD13-DE8B-4E3A-B3F9-B769CAE58FA8}"/>
                </a:ext>
              </a:extLst>
            </p:cNvPr>
            <p:cNvSpPr/>
            <p:nvPr/>
          </p:nvSpPr>
          <p:spPr>
            <a:xfrm>
              <a:off x="3419401" y="3757435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전화번호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03A1A7-EB18-441B-86F4-F099271903A9}"/>
                </a:ext>
              </a:extLst>
            </p:cNvPr>
            <p:cNvSpPr/>
            <p:nvPr/>
          </p:nvSpPr>
          <p:spPr>
            <a:xfrm>
              <a:off x="3419400" y="4286685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생일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FFF3435-8A78-4F02-82C3-426F489481CE}"/>
                </a:ext>
              </a:extLst>
            </p:cNvPr>
            <p:cNvSpPr/>
            <p:nvPr/>
          </p:nvSpPr>
          <p:spPr>
            <a:xfrm>
              <a:off x="3419399" y="4818086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이메일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E147508-82A8-4DCF-8994-3B36FDCCA53E}"/>
                </a:ext>
              </a:extLst>
            </p:cNvPr>
            <p:cNvSpPr/>
            <p:nvPr/>
          </p:nvSpPr>
          <p:spPr>
            <a:xfrm>
              <a:off x="3419398" y="5347336"/>
              <a:ext cx="70740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가입하기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0BCB068F-7507-43C3-86CE-D4532EFDA447}"/>
              </a:ext>
            </a:extLst>
          </p:cNvPr>
          <p:cNvSpPr/>
          <p:nvPr/>
        </p:nvSpPr>
        <p:spPr>
          <a:xfrm>
            <a:off x="3568397" y="559026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DD785CE-A017-4E68-A5C2-8B7D24CF030F}"/>
              </a:ext>
            </a:extLst>
          </p:cNvPr>
          <p:cNvSpPr/>
          <p:nvPr/>
        </p:nvSpPr>
        <p:spPr>
          <a:xfrm>
            <a:off x="3557104" y="503680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381069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부모창으로부터 아이디를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 받아오고 나머지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는 작성 할 수 있도록 한다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.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버튼을 누르면 리뷰가 등록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되면서 호텔의 평점이 바뀐다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.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리뷰 작성 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writeReview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255309" y="115884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255309" y="382236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255309" y="6354295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03A367-13EE-462D-B81C-7E6987BB9204}"/>
              </a:ext>
            </a:extLst>
          </p:cNvPr>
          <p:cNvGrpSpPr/>
          <p:nvPr/>
        </p:nvGrpSpPr>
        <p:grpSpPr>
          <a:xfrm>
            <a:off x="2057405" y="2694633"/>
            <a:ext cx="3454014" cy="2660797"/>
            <a:chOff x="2057405" y="2694633"/>
            <a:chExt cx="3454014" cy="266079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3431B6-8B26-4B13-BC13-9E921A6CD9A3}"/>
                </a:ext>
              </a:extLst>
            </p:cNvPr>
            <p:cNvSpPr/>
            <p:nvPr/>
          </p:nvSpPr>
          <p:spPr>
            <a:xfrm>
              <a:off x="2057424" y="2694633"/>
              <a:ext cx="3453995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아이디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4E5A917-8B18-4F66-9EC7-13E0B51B000E}"/>
                </a:ext>
              </a:extLst>
            </p:cNvPr>
            <p:cNvSpPr/>
            <p:nvPr/>
          </p:nvSpPr>
          <p:spPr>
            <a:xfrm>
              <a:off x="2057410" y="3265002"/>
              <a:ext cx="3453995" cy="1349119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리뷰 내용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5DD76FC-9102-4B96-AC10-BD66D871962F}"/>
                </a:ext>
              </a:extLst>
            </p:cNvPr>
            <p:cNvSpPr/>
            <p:nvPr/>
          </p:nvSpPr>
          <p:spPr>
            <a:xfrm>
              <a:off x="2057405" y="4818086"/>
              <a:ext cx="1174419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별점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BDAFCE4-2620-41D3-9764-2759E81A0711}"/>
                </a:ext>
              </a:extLst>
            </p:cNvPr>
            <p:cNvSpPr/>
            <p:nvPr/>
          </p:nvSpPr>
          <p:spPr>
            <a:xfrm>
              <a:off x="3456274" y="4818086"/>
              <a:ext cx="2055131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리뷰 등록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678D501-49C2-459C-A143-4F33CC38DC20}"/>
                </a:ext>
              </a:extLst>
            </p:cNvPr>
            <p:cNvSpPr/>
            <p:nvPr/>
          </p:nvSpPr>
          <p:spPr>
            <a:xfrm>
              <a:off x="4267839" y="5067430"/>
              <a:ext cx="432000" cy="288000"/>
            </a:xfrm>
            <a:prstGeom prst="ellipse">
              <a:avLst/>
            </a:prstGeom>
            <a:solidFill>
              <a:srgbClr val="FFAB40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B2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96D1E8E-3E89-4BE5-8AA7-E98EE9675C10}"/>
                </a:ext>
              </a:extLst>
            </p:cNvPr>
            <p:cNvSpPr/>
            <p:nvPr/>
          </p:nvSpPr>
          <p:spPr>
            <a:xfrm>
              <a:off x="2428614" y="5067430"/>
              <a:ext cx="432000" cy="288000"/>
            </a:xfrm>
            <a:prstGeom prst="ellipse">
              <a:avLst/>
            </a:prstGeom>
            <a:solidFill>
              <a:srgbClr val="FFAB40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B1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101600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a_memberList.jsp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a_approveJoin.jsp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a_reviewList.jsp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restaurantForm.jsp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adminRestaurantList.jsp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B8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landmarkInsert.jsp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B9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adminLandmarkList.jsp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B10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questionList.jsp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B11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a_faqWriteForm.jsp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B12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FaqListForm.jsp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B13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회원가입 승인 후 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div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삭제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B14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회원가입 거절 후 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div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삭제</a:t>
            </a:r>
            <a:endParaRPr kumimoji="0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업체 회원가입 승인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(a_approveJoin.jsp)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15636" y="2611271"/>
            <a:ext cx="2374357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업체 정보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0884" y="2611271"/>
            <a:ext cx="623010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승인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96963" y="2611271"/>
            <a:ext cx="606819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거절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948750" y="3825318"/>
            <a:ext cx="486060" cy="217288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656009" y="3825362"/>
            <a:ext cx="486060" cy="217288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0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1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2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3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4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5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6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7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8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9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0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1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2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3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4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5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6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07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8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9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0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111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2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3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4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5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6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17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a_memberList.jsp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a_approveJoin.jsp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a_reviewList.jsp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restaurantForm.jsp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adminRestaurantList.jsp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B8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landmarkInsert.jsp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B9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adminLandmarkList.jsp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B10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questionList.jsp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B11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a_faqWriteForm.jsp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B12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FaqListForm.jsp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B13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 탈퇴 후 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div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삭제</a:t>
            </a: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회원리스트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a_memberList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406735" y="2622043"/>
            <a:ext cx="3005159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회원 정보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562895" y="2622043"/>
            <a:ext cx="606819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탈퇴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620045" y="3842327"/>
            <a:ext cx="486060" cy="217288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22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23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24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5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6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7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28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9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0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1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2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3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4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5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6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7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8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9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0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41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2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3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4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145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6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7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8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9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a_hotelInfoForm.jsp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RoomWriteForm.jsp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a_InfoView.jsp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a_companySales.jsp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호텔 삭제 후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Div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삭제</a:t>
            </a:r>
            <a:endParaRPr kumimoji="0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호텔리스트 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(a_hotelList.jsp)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25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6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7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29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0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1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2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3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4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5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6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7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138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9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140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41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42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3" name="직사각형 99"/>
          <p:cNvSpPr/>
          <p:nvPr/>
        </p:nvSpPr>
        <p:spPr>
          <a:xfrm>
            <a:off x="2406735" y="2622043"/>
            <a:ext cx="3005159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호텔 정보</a:t>
            </a:r>
            <a:endParaRPr lang="ko-KR" altLang="en-US" sz="1100" kern="0">
              <a:solidFill>
                <a:sysClr val="windowText" lastClr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144" name="직사각형 101"/>
          <p:cNvSpPr/>
          <p:nvPr/>
        </p:nvSpPr>
        <p:spPr>
          <a:xfrm>
            <a:off x="5562895" y="2622043"/>
            <a:ext cx="606819" cy="12751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삭제</a:t>
            </a:r>
          </a:p>
        </p:txBody>
      </p:sp>
      <p:sp>
        <p:nvSpPr>
          <p:cNvPr id="145" name="타원 102"/>
          <p:cNvSpPr/>
          <p:nvPr/>
        </p:nvSpPr>
        <p:spPr>
          <a:xfrm>
            <a:off x="5658145" y="3842327"/>
            <a:ext cx="432054" cy="217288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a_hotelInfoForm.jsp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RoomWriteForm.jsp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a_InfoView.jsp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a_companySales.jsp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왼 쪽의 년도를 선택한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클릭하면 해당하는 년도의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월 별 매출을 새로운 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window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a_companySalesYear.jsp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를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띄운다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호텔 매출현황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a_companySales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99694" y="2361976"/>
            <a:ext cx="1669911" cy="91692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호텔 매출 정보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97115" y="2361804"/>
            <a:ext cx="1669911" cy="141823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호텔 조회수 정보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99694" y="4167526"/>
            <a:ext cx="3567332" cy="16243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올 해 월별 매출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04466" y="3402613"/>
            <a:ext cx="655281" cy="37742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년도 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18674" y="3403011"/>
            <a:ext cx="655281" cy="37742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월별매출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보기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540263" y="3723949"/>
            <a:ext cx="432054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1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3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5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84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86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7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3437" y="955963"/>
            <a:ext cx="2310729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ko-KR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파라미터로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넘어온 년도의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월 별 매출을 보여준다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.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서보배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전년도 호텔 매출 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a_companySalesYear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6" name="사각형: 둥근 모서리 75"/>
          <p:cNvSpPr/>
          <p:nvPr/>
        </p:nvSpPr>
        <p:spPr>
          <a:xfrm>
            <a:off x="2937887" y="1229467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9833" y="1593909"/>
            <a:ext cx="6153714" cy="51226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563024" y="3066677"/>
            <a:ext cx="3567332" cy="217709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올 해 월별 매출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083526" y="5170989"/>
            <a:ext cx="432054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FaqListForm.jsp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</a:t>
            </a:r>
            <a:r>
              <a:rPr 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joinSelect.jsp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B6 : </a:t>
            </a:r>
            <a:r>
              <a:rPr 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MemberLoginForm.jsp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B7 : </a:t>
            </a:r>
            <a:r>
              <a:rPr 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a_LoginForm.jsp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B8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joinMember.jsp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B9 : </a:t>
            </a:r>
            <a:r>
              <a:rPr 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c_joinCompany.jsp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B10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kumimoji="0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성석제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회원가입 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SELECT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joinSelect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37769" y="3080154"/>
            <a:ext cx="1586972" cy="124930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일반 회원가입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45542" y="3080154"/>
            <a:ext cx="1623978" cy="124930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업체 회원가입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05730" y="426642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62475" y="426642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0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1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직사각형 26"/>
          <p:cNvSpPr/>
          <p:nvPr/>
        </p:nvSpPr>
        <p:spPr>
          <a:xfrm>
            <a:off x="4244359" y="110424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</a:t>
            </a:r>
          </a:p>
        </p:txBody>
      </p:sp>
      <p:sp>
        <p:nvSpPr>
          <p:cNvPr id="53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4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5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6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7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8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9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0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1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2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3" name="타원 35"/>
          <p:cNvSpPr/>
          <p:nvPr/>
        </p:nvSpPr>
        <p:spPr>
          <a:xfrm>
            <a:off x="435600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4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5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6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8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9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70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5889" y="955963"/>
            <a:ext cx="2308278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FaqListForm.jsp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joinSelect.jsp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B6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MemberLoginForm.jsp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B7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a_LoginForm.jsp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B8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MemberLoginForm.jsp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B9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B10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 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성석제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일반 회원가입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joinMember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6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7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직사각형 26"/>
          <p:cNvSpPr/>
          <p:nvPr/>
        </p:nvSpPr>
        <p:spPr>
          <a:xfrm>
            <a:off x="4244359" y="110424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</a:t>
            </a:r>
          </a:p>
        </p:txBody>
      </p:sp>
      <p:sp>
        <p:nvSpPr>
          <p:cNvPr id="59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0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1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2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3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4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8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9" name="타원 35"/>
          <p:cNvSpPr/>
          <p:nvPr/>
        </p:nvSpPr>
        <p:spPr>
          <a:xfrm>
            <a:off x="435600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3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76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77" name="직사각형 22"/>
          <p:cNvSpPr/>
          <p:nvPr/>
        </p:nvSpPr>
        <p:spPr>
          <a:xfrm>
            <a:off x="3459968" y="532214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가입완료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타원 36"/>
          <p:cNvSpPr/>
          <p:nvPr/>
        </p:nvSpPr>
        <p:spPr>
          <a:xfrm>
            <a:off x="3552463" y="5594988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2126276" y="2350507"/>
            <a:ext cx="3387967" cy="254400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일반 회원가입 작성 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5888" y="955963"/>
            <a:ext cx="2309455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FaqListForm.jsp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B6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c_mypage.jsp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B7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c_mypage.jsp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B8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c_myBookingList.jsp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B9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c_heartLsit.jsp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B10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reviewPage.jsp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B11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회원탈퇴 후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B12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클릭한 호텔의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c_RoomList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B13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데이터 삭제 후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reviewPage.jsp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불러오기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B14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B15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3001" y="566503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성석제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나의 후기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reviewPage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6561" y="2410153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호텔이름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00924" y="3931714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삭제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683781" y="4220737"/>
            <a:ext cx="48369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676322" y="2691192"/>
            <a:ext cx="48369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9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0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1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2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3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4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6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8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9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70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2"/>
          <p:cNvSpPr/>
          <p:nvPr/>
        </p:nvSpPr>
        <p:spPr>
          <a:xfrm>
            <a:off x="1299205" y="2430071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내정보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3" name="타원 36"/>
          <p:cNvSpPr/>
          <p:nvPr/>
        </p:nvSpPr>
        <p:spPr>
          <a:xfrm>
            <a:off x="1410750" y="270291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2"/>
          <p:cNvSpPr/>
          <p:nvPr/>
        </p:nvSpPr>
        <p:spPr>
          <a:xfrm>
            <a:off x="1299205" y="301215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예약목록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6"/>
          <p:cNvSpPr/>
          <p:nvPr/>
        </p:nvSpPr>
        <p:spPr>
          <a:xfrm>
            <a:off x="1410750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2"/>
          <p:cNvSpPr/>
          <p:nvPr/>
        </p:nvSpPr>
        <p:spPr>
          <a:xfrm>
            <a:off x="1299205" y="360235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찜 목록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타원 36"/>
          <p:cNvSpPr/>
          <p:nvPr/>
        </p:nvSpPr>
        <p:spPr>
          <a:xfrm>
            <a:off x="1410750" y="387519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직사각형 22"/>
          <p:cNvSpPr/>
          <p:nvPr/>
        </p:nvSpPr>
        <p:spPr>
          <a:xfrm>
            <a:off x="1299205" y="419325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9" name="타원 36"/>
          <p:cNvSpPr/>
          <p:nvPr/>
        </p:nvSpPr>
        <p:spPr>
          <a:xfrm>
            <a:off x="1391700" y="446609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22"/>
          <p:cNvSpPr/>
          <p:nvPr/>
        </p:nvSpPr>
        <p:spPr>
          <a:xfrm>
            <a:off x="1299205" y="478556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탈퇴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타원 36"/>
          <p:cNvSpPr/>
          <p:nvPr/>
        </p:nvSpPr>
        <p:spPr>
          <a:xfrm>
            <a:off x="1391700" y="5057002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4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6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87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</a:p>
        </p:txBody>
      </p:sp>
      <p:sp>
        <p:nvSpPr>
          <p:cNvPr id="88" name="직사각형 49"/>
          <p:cNvSpPr/>
          <p:nvPr/>
        </p:nvSpPr>
        <p:spPr>
          <a:xfrm>
            <a:off x="2606415" y="3051534"/>
            <a:ext cx="3316941" cy="7549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후기 내용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8697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B1 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I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sym typeface="Arial"/>
              </a:rPr>
              <a:t>ndex.jsp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B3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B4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c_FaqListForm.jsp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B5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joinSelect.jps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B6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MemberLoginForm.jsp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srgbClr val="000000"/>
                </a:solidFill>
                <a:sym typeface="Arial"/>
              </a:rPr>
              <a:t>B7 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AdminLoginForm.jsp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호텔 검색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B9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지역 선택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B10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kumimoji="0" lang="en-US" altLang="ko-KR" sz="1050" b="1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업체 로그인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(AdminLoginForm.jsp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6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4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26"/>
          <p:cNvSpPr/>
          <p:nvPr/>
        </p:nvSpPr>
        <p:spPr>
          <a:xfrm>
            <a:off x="4244359" y="110424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</a:t>
            </a:r>
          </a:p>
        </p:txBody>
      </p:sp>
      <p:sp>
        <p:nvSpPr>
          <p:cNvPr id="66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8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9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3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타원 35"/>
          <p:cNvSpPr/>
          <p:nvPr/>
        </p:nvSpPr>
        <p:spPr>
          <a:xfrm>
            <a:off x="435600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83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84" name="직사각형 26"/>
          <p:cNvSpPr/>
          <p:nvPr/>
        </p:nvSpPr>
        <p:spPr>
          <a:xfrm>
            <a:off x="3406562" y="4874501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로그인</a:t>
            </a:r>
          </a:p>
        </p:txBody>
      </p:sp>
      <p:sp>
        <p:nvSpPr>
          <p:cNvPr id="85" name="타원 36"/>
          <p:cNvSpPr/>
          <p:nvPr/>
        </p:nvSpPr>
        <p:spPr>
          <a:xfrm>
            <a:off x="3474445" y="5162535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86" name="직사각형 26"/>
          <p:cNvSpPr/>
          <p:nvPr/>
        </p:nvSpPr>
        <p:spPr>
          <a:xfrm>
            <a:off x="2686250" y="3429000"/>
            <a:ext cx="2400048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아이디</a:t>
            </a:r>
          </a:p>
        </p:txBody>
      </p:sp>
      <p:sp>
        <p:nvSpPr>
          <p:cNvPr id="87" name="직사각형 26"/>
          <p:cNvSpPr/>
          <p:nvPr/>
        </p:nvSpPr>
        <p:spPr>
          <a:xfrm>
            <a:off x="2678936" y="3834435"/>
            <a:ext cx="2400048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비밀번호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B2, 13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B3, 14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5, 20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6, 15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7, 16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8 ,17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9, 18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10, 19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12, 21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성석제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en-US" altLang="ko-KR" sz="1050" b="1" i="0" u="none" strike="noStrike" kern="0" cap="none" spc="0" normalizeH="0" baseline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</a:t>
            </a:r>
            <a:r>
              <a:rPr kumimoji="0" lang="ko-KR" altLang="en-US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관리자 </a:t>
            </a:r>
            <a:r>
              <a:rPr lang="ko-KR" altLang="en-US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</a:t>
            </a:r>
            <a:r>
              <a:rPr kumimoji="0" lang="en-US" altLang="ko-KR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90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companyMain</a:t>
            </a:r>
            <a:r>
              <a:rPr kumimoji="0" lang="en-US" altLang="ko-KR" sz="90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9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2" name="직사각형 22"/>
          <p:cNvSpPr/>
          <p:nvPr/>
        </p:nvSpPr>
        <p:spPr>
          <a:xfrm>
            <a:off x="3022419" y="2876498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3" name="타원 36"/>
          <p:cNvSpPr/>
          <p:nvPr/>
        </p:nvSpPr>
        <p:spPr>
          <a:xfrm>
            <a:off x="3100797" y="3141000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4" name="직사각형 22"/>
          <p:cNvSpPr/>
          <p:nvPr/>
        </p:nvSpPr>
        <p:spPr>
          <a:xfrm>
            <a:off x="3984242" y="2871488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05" name="타원 36"/>
          <p:cNvSpPr/>
          <p:nvPr/>
        </p:nvSpPr>
        <p:spPr>
          <a:xfrm>
            <a:off x="4073845" y="3142872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1" name="직사각형 22"/>
          <p:cNvSpPr/>
          <p:nvPr/>
        </p:nvSpPr>
        <p:spPr>
          <a:xfrm>
            <a:off x="3026414" y="3516391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맛집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2"/>
          <p:cNvSpPr/>
          <p:nvPr/>
        </p:nvSpPr>
        <p:spPr>
          <a:xfrm>
            <a:off x="4927128" y="2872497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맛집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3" name="직사각형 22"/>
          <p:cNvSpPr/>
          <p:nvPr/>
        </p:nvSpPr>
        <p:spPr>
          <a:xfrm>
            <a:off x="3984242" y="3516391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관광지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4" name="직사각형 22"/>
          <p:cNvSpPr/>
          <p:nvPr/>
        </p:nvSpPr>
        <p:spPr>
          <a:xfrm>
            <a:off x="3035939" y="4189397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00" kern="0">
                <a:solidFill>
                  <a:sysClr val="windowText" lastClr="000000"/>
                </a:solidFill>
                <a:latin typeface="+mn-ea"/>
                <a:sym typeface="Arial"/>
              </a:rPr>
              <a:t>1</a:t>
            </a: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대</a:t>
            </a:r>
            <a:r>
              <a:rPr lang="en-US" altLang="ko-KR" sz="1000" kern="0">
                <a:solidFill>
                  <a:sysClr val="windowText" lastClr="000000"/>
                </a:solidFill>
                <a:latin typeface="+mn-ea"/>
                <a:sym typeface="Arial"/>
              </a:rPr>
              <a:t>1 </a:t>
            </a: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문의관리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2"/>
          <p:cNvSpPr/>
          <p:nvPr/>
        </p:nvSpPr>
        <p:spPr>
          <a:xfrm>
            <a:off x="4927128" y="3516391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6" name="직사각형 22"/>
          <p:cNvSpPr/>
          <p:nvPr/>
        </p:nvSpPr>
        <p:spPr>
          <a:xfrm>
            <a:off x="3973236" y="4194505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47" name="직사각형 22"/>
          <p:cNvSpPr/>
          <p:nvPr/>
        </p:nvSpPr>
        <p:spPr>
          <a:xfrm>
            <a:off x="4936653" y="4200393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자주묻는 질문관리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타원 36"/>
          <p:cNvSpPr/>
          <p:nvPr/>
        </p:nvSpPr>
        <p:spPr>
          <a:xfrm>
            <a:off x="5012594" y="3147190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</a:p>
        </p:txBody>
      </p:sp>
      <p:sp>
        <p:nvSpPr>
          <p:cNvPr id="49" name="타원 36"/>
          <p:cNvSpPr/>
          <p:nvPr/>
        </p:nvSpPr>
        <p:spPr>
          <a:xfrm>
            <a:off x="3118601" y="3800716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B16</a:t>
            </a:r>
          </a:p>
        </p:txBody>
      </p:sp>
      <p:sp>
        <p:nvSpPr>
          <p:cNvPr id="50" name="타원 36"/>
          <p:cNvSpPr/>
          <p:nvPr/>
        </p:nvSpPr>
        <p:spPr>
          <a:xfrm>
            <a:off x="4075782" y="3811157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B17</a:t>
            </a:r>
          </a:p>
        </p:txBody>
      </p:sp>
      <p:sp>
        <p:nvSpPr>
          <p:cNvPr id="51" name="타원 36"/>
          <p:cNvSpPr/>
          <p:nvPr/>
        </p:nvSpPr>
        <p:spPr>
          <a:xfrm>
            <a:off x="5013380" y="3797076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B18</a:t>
            </a:r>
          </a:p>
        </p:txBody>
      </p:sp>
      <p:sp>
        <p:nvSpPr>
          <p:cNvPr id="52" name="타원 36"/>
          <p:cNvSpPr/>
          <p:nvPr/>
        </p:nvSpPr>
        <p:spPr>
          <a:xfrm>
            <a:off x="3118600" y="4468755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B19</a:t>
            </a:r>
          </a:p>
        </p:txBody>
      </p:sp>
      <p:sp>
        <p:nvSpPr>
          <p:cNvPr id="55" name="타원 36"/>
          <p:cNvSpPr/>
          <p:nvPr/>
        </p:nvSpPr>
        <p:spPr>
          <a:xfrm>
            <a:off x="4057364" y="4467607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B20</a:t>
            </a:r>
          </a:p>
        </p:txBody>
      </p:sp>
      <p:sp>
        <p:nvSpPr>
          <p:cNvPr id="56" name="타원 36"/>
          <p:cNvSpPr/>
          <p:nvPr/>
        </p:nvSpPr>
        <p:spPr>
          <a:xfrm>
            <a:off x="5037234" y="4494224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22"/>
          <p:cNvSpPr/>
          <p:nvPr/>
        </p:nvSpPr>
        <p:spPr>
          <a:xfrm>
            <a:off x="3022419" y="3020498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호텔등록</a:t>
            </a:r>
          </a:p>
        </p:txBody>
      </p:sp>
      <p:sp>
        <p:nvSpPr>
          <p:cNvPr id="115" name="직사각형 22"/>
          <p:cNvSpPr/>
          <p:nvPr/>
        </p:nvSpPr>
        <p:spPr>
          <a:xfrm>
            <a:off x="3984242" y="3015488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호텔관리</a:t>
            </a:r>
            <a:endParaRPr lang="ko-KR" altLang="en-US" sz="1000" kern="0">
              <a:solidFill>
                <a:sysClr val="windowText" lastClr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117" name="직사각형 22"/>
          <p:cNvSpPr/>
          <p:nvPr/>
        </p:nvSpPr>
        <p:spPr>
          <a:xfrm>
            <a:off x="3026414" y="3660391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룸 관리</a:t>
            </a:r>
            <a:endParaRPr lang="ko-KR" altLang="en-US" sz="1000" kern="0">
              <a:solidFill>
                <a:sysClr val="windowText" lastClr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118" name="직사각형 22"/>
          <p:cNvSpPr/>
          <p:nvPr/>
        </p:nvSpPr>
        <p:spPr>
          <a:xfrm>
            <a:off x="4927128" y="3016497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룸 등록</a:t>
            </a:r>
            <a:endParaRPr lang="ko-KR" altLang="en-US" sz="1000" kern="0">
              <a:solidFill>
                <a:sysClr val="windowText" lastClr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119" name="직사각형 22"/>
          <p:cNvSpPr/>
          <p:nvPr/>
        </p:nvSpPr>
        <p:spPr>
          <a:xfrm>
            <a:off x="3984242" y="3660391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업체정보 수정</a:t>
            </a:r>
          </a:p>
        </p:txBody>
      </p:sp>
      <p:sp>
        <p:nvSpPr>
          <p:cNvPr id="120" name="직사각형 22"/>
          <p:cNvSpPr/>
          <p:nvPr/>
        </p:nvSpPr>
        <p:spPr>
          <a:xfrm>
            <a:off x="4927128" y="3660391"/>
            <a:ext cx="655281" cy="32764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매출현황</a:t>
            </a:r>
          </a:p>
        </p:txBody>
      </p:sp>
      <p:sp>
        <p:nvSpPr>
          <p:cNvPr id="22" name="Google Shape;63;p14"/>
          <p:cNvSpPr txBox="1"/>
          <p:nvPr/>
        </p:nvSpPr>
        <p:spPr>
          <a:xfrm>
            <a:off x="6564107" y="959338"/>
            <a:ext cx="231006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B2, 8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a_hotelInfoForm.jsp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B3,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B4, 10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B5, 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RoomListForm.jsp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B6, 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a_InfoView.jsp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B7, 13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a_companySales.jsp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성석제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en-US" altLang="ko-KR" sz="1050" b="1" i="0" u="none" strike="noStrike" kern="0" cap="none" spc="0" normalizeH="0" baseline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4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defTabSz="914400">
              <a:buClr>
                <a:srgbClr val="000000"/>
              </a:buClr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업체 관리자 메인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(companyMain.jsp)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6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88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90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2" name="타원 36"/>
          <p:cNvSpPr/>
          <p:nvPr/>
        </p:nvSpPr>
        <p:spPr>
          <a:xfrm>
            <a:off x="3103742" y="3285000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6" name="타원 36"/>
          <p:cNvSpPr/>
          <p:nvPr/>
        </p:nvSpPr>
        <p:spPr>
          <a:xfrm>
            <a:off x="4078264" y="3285000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37" name="타원 36"/>
          <p:cNvSpPr/>
          <p:nvPr/>
        </p:nvSpPr>
        <p:spPr>
          <a:xfrm>
            <a:off x="5007083" y="3285000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38" name="타원 36"/>
          <p:cNvSpPr/>
          <p:nvPr/>
        </p:nvSpPr>
        <p:spPr>
          <a:xfrm>
            <a:off x="3112547" y="3932726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39" name="타원 36"/>
          <p:cNvSpPr/>
          <p:nvPr/>
        </p:nvSpPr>
        <p:spPr>
          <a:xfrm>
            <a:off x="4078264" y="395797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40" name="타원 36"/>
          <p:cNvSpPr/>
          <p:nvPr/>
        </p:nvSpPr>
        <p:spPr>
          <a:xfrm>
            <a:off x="5019244" y="39473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B13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파일 폴더 창이 나오면서 사진을 선택해서 등록 할 수 있다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.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B14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맛집 등록이 되면서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adminRestaurantList.jsp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성석제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en-US" altLang="ko-KR" sz="1050" b="1" i="0" u="none" strike="noStrike" kern="0" cap="none" spc="0" normalizeH="0" baseline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맛집 등록</a:t>
            </a:r>
            <a:r>
              <a:rPr kumimoji="0" lang="en-US" altLang="ko-KR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90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restaurantForm.jsp</a:t>
            </a:r>
            <a:r>
              <a:rPr kumimoji="0" lang="en-US" altLang="ko-KR" sz="9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3119113" y="4523675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파일선택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3199791" y="4789979"/>
            <a:ext cx="48606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101" name="직사각형 22"/>
          <p:cNvSpPr/>
          <p:nvPr/>
        </p:nvSpPr>
        <p:spPr>
          <a:xfrm>
            <a:off x="2462483" y="2238375"/>
            <a:ext cx="3653704" cy="320257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 등록 폼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2" name="직사각형 22"/>
          <p:cNvSpPr/>
          <p:nvPr/>
        </p:nvSpPr>
        <p:spPr>
          <a:xfrm>
            <a:off x="3996705" y="576869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03" name="타원 36"/>
          <p:cNvSpPr/>
          <p:nvPr/>
        </p:nvSpPr>
        <p:spPr>
          <a:xfrm>
            <a:off x="4078263" y="60334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B13 : </a:t>
            </a:r>
            <a:r>
              <a:rPr lang="en-US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a_answerForm.jsp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B14 : </a:t>
            </a:r>
            <a:r>
              <a:rPr lang="en-US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companyMain.jsp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팀명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성석제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en-US" altLang="ko-KR" sz="1050" b="1" i="0" u="none" strike="noStrike" kern="0" cap="none" spc="0" normalizeH="0" baseline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대</a:t>
            </a:r>
            <a:r>
              <a:rPr lang="en-US" altLang="ko-KR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9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문의 리스트</a:t>
            </a:r>
            <a:r>
              <a:rPr kumimoji="0" lang="en-US" altLang="ko-KR" sz="9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90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questionList.jsp</a:t>
            </a:r>
            <a:r>
              <a:rPr kumimoji="0" lang="en-US" altLang="ko-KR" sz="9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endParaRPr kumimoji="0" lang="en-US" altLang="ko-KR" sz="90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2647055" y="3101564"/>
            <a:ext cx="331675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문의 제목</a:t>
            </a:r>
            <a:endParaRPr lang="ko-KR" altLang="en-US" sz="1000" kern="0">
              <a:solidFill>
                <a:sysClr val="windowText" lastClr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4027969" y="338137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103" name="직사각형 22"/>
          <p:cNvSpPr/>
          <p:nvPr/>
        </p:nvSpPr>
        <p:spPr>
          <a:xfrm>
            <a:off x="3996705" y="576869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메인으로</a:t>
            </a:r>
          </a:p>
        </p:txBody>
      </p:sp>
      <p:sp>
        <p:nvSpPr>
          <p:cNvPr id="104" name="타원 36"/>
          <p:cNvSpPr/>
          <p:nvPr/>
        </p:nvSpPr>
        <p:spPr>
          <a:xfrm>
            <a:off x="4078263" y="60334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84BA1C7E-51F1-4585-8F9E-046238B1B036}"/>
              </a:ext>
            </a:extLst>
          </p:cNvPr>
          <p:cNvSpPr/>
          <p:nvPr/>
        </p:nvSpPr>
        <p:spPr>
          <a:xfrm>
            <a:off x="5054616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274F459-6BF5-4BCA-B99D-ADECB6E6AD81}"/>
              </a:ext>
            </a:extLst>
          </p:cNvPr>
          <p:cNvSpPr/>
          <p:nvPr/>
        </p:nvSpPr>
        <p:spPr>
          <a:xfrm>
            <a:off x="5869981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DCBF04-E23D-4CB1-AA78-AC64FF722CC2}"/>
              </a:ext>
            </a:extLst>
          </p:cNvPr>
          <p:cNvSpPr/>
          <p:nvPr/>
        </p:nvSpPr>
        <p:spPr>
          <a:xfrm>
            <a:off x="3394953" y="138318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4C2199-4EDB-4B85-B251-71A323022442}"/>
              </a:ext>
            </a:extLst>
          </p:cNvPr>
          <p:cNvSpPr/>
          <p:nvPr/>
        </p:nvSpPr>
        <p:spPr>
          <a:xfrm>
            <a:off x="2663433" y="138318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567567" y="958629"/>
            <a:ext cx="2306600" cy="57503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B5 : session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정보 삭제 후 </a:t>
            </a: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B6 :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B7 :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B8 :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c_myBookingList.jsp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B9 :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heartList.jsp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B10 : </a:t>
            </a:r>
            <a:r>
              <a:rPr lang="en-US" altLang="ko-KR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reviewPage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B11 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 탈퇴 후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B12 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수정하기 버튼을 누르면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취소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버튼이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보인다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 </a:t>
            </a:r>
          </a:p>
          <a:p>
            <a:pPr defTabSz="914400">
              <a:buClr>
                <a:srgbClr val="000000"/>
              </a:buClr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 회원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정보 수정 후 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90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c_mypage.jsp</a:t>
            </a:r>
            <a:r>
              <a:rPr lang="ko-KR" altLang="en-US" sz="90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B13 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내정보의 입력이 취소된다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B14 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검색한 파라미터를 가지고 </a:t>
            </a: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 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endParaRPr lang="en-US" altLang="ko-KR" sz="9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B15 :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선택한 지역을 파라미터로 가지고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c_HotelList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.</a:t>
            </a: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김종현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내 정보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c_mypage.jsp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255309" y="115884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CC138A-9F0F-4E9D-93ED-F89D1A134694}"/>
              </a:ext>
            </a:extLst>
          </p:cNvPr>
          <p:cNvSpPr/>
          <p:nvPr/>
        </p:nvSpPr>
        <p:spPr>
          <a:xfrm>
            <a:off x="4897306" y="1096886"/>
            <a:ext cx="70740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로그아웃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FF099-ED91-4FBB-B923-BE46185DB2B2}"/>
              </a:ext>
            </a:extLst>
          </p:cNvPr>
          <p:cNvSpPr/>
          <p:nvPr/>
        </p:nvSpPr>
        <p:spPr>
          <a:xfrm>
            <a:off x="5701614" y="1096886"/>
            <a:ext cx="736299" cy="33479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255309" y="3822361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0CEBBFB-A4BE-4EF4-9CFD-E474B0DF70A2}"/>
              </a:ext>
            </a:extLst>
          </p:cNvPr>
          <p:cNvSpPr/>
          <p:nvPr/>
        </p:nvSpPr>
        <p:spPr>
          <a:xfrm>
            <a:off x="255309" y="6354295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BDF5E6-B904-4DDC-8905-CAB4BB62EB7E}"/>
              </a:ext>
            </a:extLst>
          </p:cNvPr>
          <p:cNvSpPr/>
          <p:nvPr/>
        </p:nvSpPr>
        <p:spPr>
          <a:xfrm>
            <a:off x="1122817" y="6202743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ED47A0F-BDA4-4071-B9C1-33613FD26876}"/>
              </a:ext>
            </a:extLst>
          </p:cNvPr>
          <p:cNvSpPr/>
          <p:nvPr/>
        </p:nvSpPr>
        <p:spPr>
          <a:xfrm>
            <a:off x="1938009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D076BD1-EF7B-4314-80BE-8A9A9936EB53}"/>
              </a:ext>
            </a:extLst>
          </p:cNvPr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63EC23-D3DE-4F60-9846-3523CBC72F19}"/>
              </a:ext>
            </a:extLst>
          </p:cNvPr>
          <p:cNvGrpSpPr/>
          <p:nvPr/>
        </p:nvGrpSpPr>
        <p:grpSpPr>
          <a:xfrm>
            <a:off x="1122817" y="1111054"/>
            <a:ext cx="2055859" cy="321355"/>
            <a:chOff x="1122817" y="1104247"/>
            <a:chExt cx="2189230" cy="32803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1E7B46-A770-404A-A739-E15538B99974}"/>
                </a:ext>
              </a:extLst>
            </p:cNvPr>
            <p:cNvSpPr/>
            <p:nvPr/>
          </p:nvSpPr>
          <p:spPr>
            <a:xfrm>
              <a:off x="1122817" y="1104247"/>
              <a:ext cx="655093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로고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245FAE8-8C0D-476C-8FB6-559C0976834F}"/>
                </a:ext>
              </a:extLst>
            </p:cNvPr>
            <p:cNvSpPr/>
            <p:nvPr/>
          </p:nvSpPr>
          <p:spPr>
            <a:xfrm>
              <a:off x="1885776" y="1104848"/>
              <a:ext cx="655093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홈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EE0FC1-6011-4D38-94FD-15E2CFAD83F1}"/>
                </a:ext>
              </a:extLst>
            </p:cNvPr>
            <p:cNvSpPr/>
            <p:nvPr/>
          </p:nvSpPr>
          <p:spPr>
            <a:xfrm>
              <a:off x="2656954" y="1104247"/>
              <a:ext cx="655093" cy="327436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호텔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96FE8F-4AED-452E-BC14-450DBA5C0A3E}"/>
              </a:ext>
            </a:extLst>
          </p:cNvPr>
          <p:cNvGrpSpPr/>
          <p:nvPr/>
        </p:nvGrpSpPr>
        <p:grpSpPr>
          <a:xfrm>
            <a:off x="1450362" y="2559524"/>
            <a:ext cx="740574" cy="2743924"/>
            <a:chOff x="1418426" y="2320472"/>
            <a:chExt cx="615184" cy="233199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8DD105-7CAE-43CD-9008-B625779AB3AD}"/>
                </a:ext>
              </a:extLst>
            </p:cNvPr>
            <p:cNvSpPr/>
            <p:nvPr/>
          </p:nvSpPr>
          <p:spPr>
            <a:xfrm>
              <a:off x="1418426" y="2320472"/>
              <a:ext cx="615184" cy="320767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 err="1">
                  <a:solidFill>
                    <a:sysClr val="windowText" lastClr="000000"/>
                  </a:solidFill>
                  <a:latin typeface="+mn-ea"/>
                  <a:sym typeface="Arial"/>
                </a:rPr>
                <a:t>내정보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F9FB0C4-A9A9-4DEB-A18C-4DA7D7AA8848}"/>
                </a:ext>
              </a:extLst>
            </p:cNvPr>
            <p:cNvSpPr/>
            <p:nvPr/>
          </p:nvSpPr>
          <p:spPr>
            <a:xfrm>
              <a:off x="1418426" y="2824147"/>
              <a:ext cx="615184" cy="320767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예약목록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937C3E6-879A-4C08-AE93-E16DFF064C13}"/>
                </a:ext>
              </a:extLst>
            </p:cNvPr>
            <p:cNvSpPr/>
            <p:nvPr/>
          </p:nvSpPr>
          <p:spPr>
            <a:xfrm>
              <a:off x="1418426" y="3327822"/>
              <a:ext cx="615184" cy="320767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찜 목록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2D728B0-288F-4E2C-8E4B-7FDF787DF252}"/>
                </a:ext>
              </a:extLst>
            </p:cNvPr>
            <p:cNvSpPr/>
            <p:nvPr/>
          </p:nvSpPr>
          <p:spPr>
            <a:xfrm>
              <a:off x="1418426" y="3831497"/>
              <a:ext cx="615184" cy="320767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 err="1">
                  <a:solidFill>
                    <a:sysClr val="windowText" lastClr="000000"/>
                  </a:solidFill>
                  <a:latin typeface="+mn-ea"/>
                  <a:sym typeface="Arial"/>
                </a:rPr>
                <a:t>나의후기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DE01823-6D5E-4DC4-8CFB-E326E43B6E9A}"/>
                </a:ext>
              </a:extLst>
            </p:cNvPr>
            <p:cNvSpPr/>
            <p:nvPr/>
          </p:nvSpPr>
          <p:spPr>
            <a:xfrm>
              <a:off x="1418426" y="4331696"/>
              <a:ext cx="615184" cy="320767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회원탈퇴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F469B78D-5A2F-419A-8FA4-BE708C7FB88E}"/>
              </a:ext>
            </a:extLst>
          </p:cNvPr>
          <p:cNvSpPr/>
          <p:nvPr/>
        </p:nvSpPr>
        <p:spPr>
          <a:xfrm>
            <a:off x="1604649" y="282451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DDB7F56-A15D-4B55-991F-BD1295E497B5}"/>
              </a:ext>
            </a:extLst>
          </p:cNvPr>
          <p:cNvSpPr/>
          <p:nvPr/>
        </p:nvSpPr>
        <p:spPr>
          <a:xfrm>
            <a:off x="1604649" y="344812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F0FEE40-3A62-4F0A-BDCA-72A57149ECA4}"/>
              </a:ext>
            </a:extLst>
          </p:cNvPr>
          <p:cNvSpPr/>
          <p:nvPr/>
        </p:nvSpPr>
        <p:spPr>
          <a:xfrm>
            <a:off x="1604649" y="40523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FFA91BA-96E6-4E40-B059-955A878A1E59}"/>
              </a:ext>
            </a:extLst>
          </p:cNvPr>
          <p:cNvSpPr/>
          <p:nvPr/>
        </p:nvSpPr>
        <p:spPr>
          <a:xfrm>
            <a:off x="1561766" y="4661394"/>
            <a:ext cx="51776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6FFA8B1-BF9B-4E98-9150-9AA58DD2884F}"/>
              </a:ext>
            </a:extLst>
          </p:cNvPr>
          <p:cNvSpPr/>
          <p:nvPr/>
        </p:nvSpPr>
        <p:spPr>
          <a:xfrm>
            <a:off x="1561766" y="5243676"/>
            <a:ext cx="51776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E2FA1D-5AEA-4562-81A0-7519C6BA84FD}"/>
              </a:ext>
            </a:extLst>
          </p:cNvPr>
          <p:cNvSpPr/>
          <p:nvPr/>
        </p:nvSpPr>
        <p:spPr>
          <a:xfrm>
            <a:off x="1443914" y="6274705"/>
            <a:ext cx="740574" cy="37742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3BEB9D-B2A6-4B3F-88D7-A21953CD01A4}"/>
              </a:ext>
            </a:extLst>
          </p:cNvPr>
          <p:cNvSpPr/>
          <p:nvPr/>
        </p:nvSpPr>
        <p:spPr>
          <a:xfrm>
            <a:off x="3024666" y="6273011"/>
            <a:ext cx="740574" cy="37742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지역선택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0F33146-F624-488B-9627-0C7F21B3324C}"/>
              </a:ext>
            </a:extLst>
          </p:cNvPr>
          <p:cNvSpPr/>
          <p:nvPr/>
        </p:nvSpPr>
        <p:spPr>
          <a:xfrm>
            <a:off x="1561766" y="6543400"/>
            <a:ext cx="51776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2466C2D-8724-4F6A-A859-66048B5F2271}"/>
              </a:ext>
            </a:extLst>
          </p:cNvPr>
          <p:cNvSpPr/>
          <p:nvPr/>
        </p:nvSpPr>
        <p:spPr>
          <a:xfrm>
            <a:off x="3153786" y="6572546"/>
            <a:ext cx="51776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EE0FC1-6011-4D38-94FD-15E2CFAD83F1}"/>
              </a:ext>
            </a:extLst>
          </p:cNvPr>
          <p:cNvSpPr/>
          <p:nvPr/>
        </p:nvSpPr>
        <p:spPr>
          <a:xfrm>
            <a:off x="3303361" y="1111054"/>
            <a:ext cx="615184" cy="32076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E1313EA-5A27-47EC-B268-ED46D296D4A4}"/>
              </a:ext>
            </a:extLst>
          </p:cNvPr>
          <p:cNvGrpSpPr/>
          <p:nvPr/>
        </p:nvGrpSpPr>
        <p:grpSpPr>
          <a:xfrm>
            <a:off x="2672767" y="2616588"/>
            <a:ext cx="3197213" cy="2507905"/>
            <a:chOff x="1400825" y="2575207"/>
            <a:chExt cx="1483959" cy="131804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D56188-BD8C-4F04-B2C0-B0DFA3872EA8}"/>
                </a:ext>
              </a:extLst>
            </p:cNvPr>
            <p:cNvSpPr/>
            <p:nvPr/>
          </p:nvSpPr>
          <p:spPr>
            <a:xfrm>
              <a:off x="1400825" y="2575207"/>
              <a:ext cx="1483959" cy="1021862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 err="1">
                  <a:solidFill>
                    <a:sysClr val="windowText" lastClr="000000"/>
                  </a:solidFill>
                  <a:latin typeface="+mn-ea"/>
                  <a:sym typeface="Arial"/>
                </a:rPr>
                <a:t>내정보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DB5FEE9-83D9-410A-A648-BC08B557DE7B}"/>
                </a:ext>
              </a:extLst>
            </p:cNvPr>
            <p:cNvSpPr/>
            <p:nvPr/>
          </p:nvSpPr>
          <p:spPr>
            <a:xfrm>
              <a:off x="1653404" y="3676321"/>
              <a:ext cx="377683" cy="216927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수정하기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90CA1A7-2A60-4068-937E-09246F0AECA9}"/>
                </a:ext>
              </a:extLst>
            </p:cNvPr>
            <p:cNvSpPr/>
            <p:nvPr/>
          </p:nvSpPr>
          <p:spPr>
            <a:xfrm>
              <a:off x="2291983" y="3676323"/>
              <a:ext cx="377683" cy="21692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+mn-ea"/>
                  <a:sym typeface="Arial"/>
                </a:rPr>
                <a:t>취소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53CE793A-ED2A-420B-83A6-5DB9BDDC19E1}"/>
              </a:ext>
            </a:extLst>
          </p:cNvPr>
          <p:cNvSpPr/>
          <p:nvPr/>
        </p:nvSpPr>
        <p:spPr>
          <a:xfrm>
            <a:off x="3364931" y="5026181"/>
            <a:ext cx="51776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FEB20A3-F1D9-4C9E-9785-B7426F519D66}"/>
              </a:ext>
            </a:extLst>
          </p:cNvPr>
          <p:cNvSpPr/>
          <p:nvPr/>
        </p:nvSpPr>
        <p:spPr>
          <a:xfrm>
            <a:off x="4743539" y="5026181"/>
            <a:ext cx="51776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3094543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22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HelpWriteForm.jsp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카테고리 별로 검색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c_FAQList.jsp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FAQList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불러오기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호텔 검색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  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원하는 지역 선택 후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     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김종현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자주 묻는 질문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FAQList.</a:t>
            </a:r>
            <a:r>
              <a:rPr kumimoji="0" lang="en-US" altLang="ko-KR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53" name="직사각형 22"/>
          <p:cNvSpPr/>
          <p:nvPr/>
        </p:nvSpPr>
        <p:spPr>
          <a:xfrm>
            <a:off x="1299205" y="31015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문의목록</a:t>
            </a:r>
          </a:p>
        </p:txBody>
      </p:sp>
      <p:sp>
        <p:nvSpPr>
          <p:cNvPr id="54" name="타원 36"/>
          <p:cNvSpPr/>
          <p:nvPr/>
        </p:nvSpPr>
        <p:spPr>
          <a:xfrm>
            <a:off x="1410750" y="337440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57" name="직사각형 22"/>
          <p:cNvSpPr/>
          <p:nvPr/>
        </p:nvSpPr>
        <p:spPr>
          <a:xfrm>
            <a:off x="1299205" y="36836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문의작성</a:t>
            </a:r>
          </a:p>
        </p:txBody>
      </p:sp>
      <p:sp>
        <p:nvSpPr>
          <p:cNvPr id="58" name="타원 36"/>
          <p:cNvSpPr/>
          <p:nvPr/>
        </p:nvSpPr>
        <p:spPr>
          <a:xfrm>
            <a:off x="1410750" y="395649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59" name="직사각형 22"/>
          <p:cNvSpPr/>
          <p:nvPr/>
        </p:nvSpPr>
        <p:spPr>
          <a:xfrm>
            <a:off x="1299205" y="427384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</a:t>
            </a:r>
            <a:r>
              <a:rPr kumimoji="0" lang="ko-KR" altLang="en-US" sz="9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 목록</a:t>
            </a:r>
          </a:p>
        </p:txBody>
      </p:sp>
      <p:sp>
        <p:nvSpPr>
          <p:cNvPr id="60" name="타원 36"/>
          <p:cNvSpPr/>
          <p:nvPr/>
        </p:nvSpPr>
        <p:spPr>
          <a:xfrm>
            <a:off x="1410750" y="454668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75" name="직사각형 32"/>
          <p:cNvSpPr/>
          <p:nvPr/>
        </p:nvSpPr>
        <p:spPr>
          <a:xfrm>
            <a:off x="1122817" y="6202744"/>
            <a:ext cx="5315096" cy="50789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</a:p>
        </p:txBody>
      </p:sp>
      <p:sp>
        <p:nvSpPr>
          <p:cNvPr id="77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</a:p>
        </p:txBody>
      </p:sp>
      <p:sp>
        <p:nvSpPr>
          <p:cNvPr id="78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79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2289890" y="31015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검색</a:t>
            </a:r>
          </a:p>
        </p:txBody>
      </p:sp>
      <p:sp>
        <p:nvSpPr>
          <p:cNvPr id="82" name="타원 36"/>
          <p:cNvSpPr/>
          <p:nvPr/>
        </p:nvSpPr>
        <p:spPr>
          <a:xfrm>
            <a:off x="2893911" y="3121950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2289890" y="3701286"/>
            <a:ext cx="377717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 묻는 목록</a:t>
            </a:r>
            <a:r>
              <a:rPr kumimoji="0" lang="en-US" altLang="ko-KR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(</a:t>
            </a:r>
            <a:r>
              <a:rPr kumimoji="0" lang="ko-KR" altLang="en-US" sz="11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드롭다운</a:t>
            </a: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 활용</a:t>
            </a:r>
            <a:r>
              <a:rPr kumimoji="0" lang="en-US" altLang="ko-KR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7846440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a_hotelInfoForm.jsp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a_HotelList.jsp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RoomWriteForm.jsp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RoomListForm.jsp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a_InfoView.jsp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a_companySales.jsp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방 정보를 수정할 수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있게</a:t>
            </a:r>
            <a:endParaRPr lang="en-US" altLang="ko-KR" sz="1050" kern="0" dirty="0" smtClean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</a:t>
            </a:r>
            <a:r>
              <a:rPr lang="en-US" altLang="ko-KR" sz="1050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Readonly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해제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수정 후</a:t>
            </a:r>
            <a:endParaRPr lang="en-US" altLang="ko-KR" sz="1050" kern="0" dirty="0" smtClean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</a:t>
            </a:r>
            <a:r>
              <a:rPr lang="en-US" altLang="ko-KR" sz="1050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a_roomDetail.jsp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김종현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호텔 룸 정보 수정 폼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a_roomDetail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</a:t>
            </a:r>
            <a:r>
              <a:rPr kumimoji="0" lang="en-US" altLang="ko-KR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C1D2411-CCE7-4ECA-ACDA-B8510A9F1C02}"/>
              </a:ext>
            </a:extLst>
          </p:cNvPr>
          <p:cNvSpPr/>
          <p:nvPr/>
        </p:nvSpPr>
        <p:spPr>
          <a:xfrm>
            <a:off x="876402" y="1155022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B1FED3A-83DD-414B-8020-4BD2C8840B32}"/>
              </a:ext>
            </a:extLst>
          </p:cNvPr>
          <p:cNvSpPr/>
          <p:nvPr/>
        </p:nvSpPr>
        <p:spPr>
          <a:xfrm>
            <a:off x="4041343" y="1155022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677DB1-D60B-4441-A14D-07B743C5CAE3}"/>
              </a:ext>
            </a:extLst>
          </p:cNvPr>
          <p:cNvSpPr/>
          <p:nvPr/>
        </p:nvSpPr>
        <p:spPr>
          <a:xfrm>
            <a:off x="2382473" y="1593909"/>
            <a:ext cx="4041073" cy="51226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EDAE79-D28A-456C-92CB-4817D8F4FD74}"/>
              </a:ext>
            </a:extLst>
          </p:cNvPr>
          <p:cNvSpPr/>
          <p:nvPr/>
        </p:nvSpPr>
        <p:spPr>
          <a:xfrm>
            <a:off x="269831" y="1593909"/>
            <a:ext cx="1936474" cy="5148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CEFEFD-3856-4CA7-85C1-F59F4A6DB318}"/>
              </a:ext>
            </a:extLst>
          </p:cNvPr>
          <p:cNvSpPr/>
          <p:nvPr/>
        </p:nvSpPr>
        <p:spPr>
          <a:xfrm>
            <a:off x="2874202" y="2009661"/>
            <a:ext cx="3057611" cy="282631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방 정보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1D05AE-805B-4623-BDEB-4CADF6676B7A}"/>
              </a:ext>
            </a:extLst>
          </p:cNvPr>
          <p:cNvSpPr/>
          <p:nvPr/>
        </p:nvSpPr>
        <p:spPr>
          <a:xfrm>
            <a:off x="2874202" y="5094040"/>
            <a:ext cx="3057611" cy="37742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방 정보 수정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485CF68-508C-4F63-ABC8-D7816FA72FE1}"/>
              </a:ext>
            </a:extLst>
          </p:cNvPr>
          <p:cNvSpPr/>
          <p:nvPr/>
        </p:nvSpPr>
        <p:spPr>
          <a:xfrm>
            <a:off x="4124832" y="5414978"/>
            <a:ext cx="583478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3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34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35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</a:p>
        </p:txBody>
      </p:sp>
      <p:sp>
        <p:nvSpPr>
          <p:cNvPr id="36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37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</a:p>
        </p:txBody>
      </p:sp>
      <p:sp>
        <p:nvSpPr>
          <p:cNvPr id="62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63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</a:p>
        </p:txBody>
      </p:sp>
      <p:sp>
        <p:nvSpPr>
          <p:cNvPr id="64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65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</a:p>
        </p:txBody>
      </p:sp>
      <p:sp>
        <p:nvSpPr>
          <p:cNvPr id="66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67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68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69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70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595576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7048499" y="955963"/>
            <a:ext cx="1825667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: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a_memberList.jsp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a_approveJoin.jsp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a_reviewList.jsp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restaurantForm.jsp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B7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sym typeface="Arial"/>
              </a:rPr>
              <a:t>: </a:t>
            </a:r>
            <a:r>
              <a:rPr lang="en-US" altLang="en-US" sz="100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adminRestaurantList.jsp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B8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landmarkInsert.jsp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B9 :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adminLandmarkList.jsp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B10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questionList.jsp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B11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a_faqWriteForm.jsp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B12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FaqListForm.jsp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B13 :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삭제가 된 후 </a:t>
            </a:r>
            <a:endParaRPr lang="en-US" altLang="ko-KR" sz="1000" kern="0" dirty="0" smtClean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     </a:t>
            </a:r>
            <a:r>
              <a:rPr lang="en-US" altLang="ko-KR" sz="1000" dirty="0" err="1" smtClean="0">
                <a:latin typeface="+mn-ea"/>
              </a:rPr>
              <a:t>a_reviewList.jsp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	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오구오구 팀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김종현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고객 후기 리스트 관리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a_reviewList.jsp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887556" y="1062132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noProof="0" dirty="0">
                <a:solidFill>
                  <a:srgbClr val="FFFFFF"/>
                </a:solidFill>
                <a:latin typeface="+mn-ea"/>
                <a:sym typeface="Arial"/>
              </a:rPr>
              <a:t>sidebar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4186940" y="1066162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2276475" y="1386621"/>
            <a:ext cx="4592121" cy="518337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269832" y="1386620"/>
            <a:ext cx="1768518" cy="518337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57FF099-ED91-4FBB-B923-BE46185DB2B2}"/>
              </a:ext>
            </a:extLst>
          </p:cNvPr>
          <p:cNvSpPr/>
          <p:nvPr/>
        </p:nvSpPr>
        <p:spPr>
          <a:xfrm>
            <a:off x="2395607" y="1568714"/>
            <a:ext cx="4319517" cy="439322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고객 후기 리스트 관리</a:t>
            </a:r>
            <a:endParaRPr lang="en-US" altLang="ko-KR" sz="11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고객 후기 </a:t>
            </a: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1</a:t>
            </a:r>
            <a:endParaRPr lang="en-US" altLang="ko-KR" sz="1100" b="1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baseline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baseline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baseline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	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57FF099-ED91-4FBB-B923-BE46185DB2B2}"/>
              </a:ext>
            </a:extLst>
          </p:cNvPr>
          <p:cNvSpPr/>
          <p:nvPr/>
        </p:nvSpPr>
        <p:spPr>
          <a:xfrm>
            <a:off x="5389616" y="2405525"/>
            <a:ext cx="620051" cy="24401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삭제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274F459-6BF5-4BCA-B99D-ADECB6E6AD81}"/>
              </a:ext>
            </a:extLst>
          </p:cNvPr>
          <p:cNvSpPr/>
          <p:nvPr/>
        </p:nvSpPr>
        <p:spPr>
          <a:xfrm>
            <a:off x="5463594" y="2588961"/>
            <a:ext cx="47209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6" name="직사각형 22"/>
          <p:cNvSpPr/>
          <p:nvPr/>
        </p:nvSpPr>
        <p:spPr>
          <a:xfrm>
            <a:off x="655385" y="155851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67" name="타원 36"/>
          <p:cNvSpPr/>
          <p:nvPr/>
        </p:nvSpPr>
        <p:spPr>
          <a:xfrm>
            <a:off x="1278458" y="158441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84" name="직사각형 22"/>
          <p:cNvSpPr/>
          <p:nvPr/>
        </p:nvSpPr>
        <p:spPr>
          <a:xfrm>
            <a:off x="658292" y="196147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198737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8" name="직사각형 22"/>
          <p:cNvSpPr/>
          <p:nvPr/>
        </p:nvSpPr>
        <p:spPr>
          <a:xfrm>
            <a:off x="658292" y="236523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9" name="타원 36"/>
          <p:cNvSpPr/>
          <p:nvPr/>
        </p:nvSpPr>
        <p:spPr>
          <a:xfrm>
            <a:off x="1281365" y="239113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90" name="직사각형 22"/>
          <p:cNvSpPr/>
          <p:nvPr/>
        </p:nvSpPr>
        <p:spPr>
          <a:xfrm>
            <a:off x="651674" y="277771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91" name="타원 36"/>
          <p:cNvSpPr/>
          <p:nvPr/>
        </p:nvSpPr>
        <p:spPr>
          <a:xfrm>
            <a:off x="1274747" y="280361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58292" y="31841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1365" y="321009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1199" y="359668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96" name="타원 36"/>
          <p:cNvSpPr/>
          <p:nvPr/>
        </p:nvSpPr>
        <p:spPr>
          <a:xfrm>
            <a:off x="1284272" y="362258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1199" y="400996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8" name="타원 36"/>
          <p:cNvSpPr/>
          <p:nvPr/>
        </p:nvSpPr>
        <p:spPr>
          <a:xfrm>
            <a:off x="1284272" y="403586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4106" y="44224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00" name="타원 36"/>
          <p:cNvSpPr/>
          <p:nvPr/>
        </p:nvSpPr>
        <p:spPr>
          <a:xfrm>
            <a:off x="1287179" y="444834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101" name="직사각형 22"/>
          <p:cNvSpPr/>
          <p:nvPr/>
        </p:nvSpPr>
        <p:spPr>
          <a:xfrm>
            <a:off x="661200" y="482893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102" name="타원 36"/>
          <p:cNvSpPr/>
          <p:nvPr/>
        </p:nvSpPr>
        <p:spPr>
          <a:xfrm>
            <a:off x="1284272" y="485483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103" name="직사각형 22"/>
          <p:cNvSpPr/>
          <p:nvPr/>
        </p:nvSpPr>
        <p:spPr>
          <a:xfrm>
            <a:off x="664107" y="524141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104" name="타원 36"/>
          <p:cNvSpPr/>
          <p:nvPr/>
        </p:nvSpPr>
        <p:spPr>
          <a:xfrm>
            <a:off x="1287179" y="526731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105" name="직사각형 22"/>
          <p:cNvSpPr/>
          <p:nvPr/>
        </p:nvSpPr>
        <p:spPr>
          <a:xfrm>
            <a:off x="664106" y="564517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106" name="타원 36"/>
          <p:cNvSpPr/>
          <p:nvPr/>
        </p:nvSpPr>
        <p:spPr>
          <a:xfrm>
            <a:off x="1287179" y="567107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107" name="직사각형 22"/>
          <p:cNvSpPr/>
          <p:nvPr/>
        </p:nvSpPr>
        <p:spPr>
          <a:xfrm>
            <a:off x="667013" y="605765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8" name="타원 36"/>
          <p:cNvSpPr/>
          <p:nvPr/>
        </p:nvSpPr>
        <p:spPr>
          <a:xfrm>
            <a:off x="1290086" y="608355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2724301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>
            <a:extLst>
              <a:ext uri="{FF2B5EF4-FFF2-40B4-BE49-F238E27FC236}">
                <a16:creationId xmlns:a16="http://schemas.microsoft.com/office/drawing/2014/main" id="{245BA4AB-490E-468F-9772-6C08F11D19C5}"/>
              </a:ext>
            </a:extLst>
          </p:cNvPr>
          <p:cNvSpPr txBox="1"/>
          <p:nvPr/>
        </p:nvSpPr>
        <p:spPr>
          <a:xfrm>
            <a:off x="7048499" y="955963"/>
            <a:ext cx="1825667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 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: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B2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a_memberList.jsp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B3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a_companyList.jsp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B4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a_approveJoin.jsp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B5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a_reviewList.jsp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B6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restaurantForm.jsp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B7 :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adminRestaurantList.jsp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B8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landmarkInsert.jsp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B9 :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adminLandmarkList.jsp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B10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questionList.jsp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B11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a_faqWriteForm.jsp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0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+mn-ea"/>
                <a:sym typeface="Arial"/>
              </a:rPr>
              <a:t>B12 : </a:t>
            </a:r>
            <a:r>
              <a:rPr lang="en-US" altLang="en-US" sz="1000" kern="0" dirty="0" err="1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FaqListForm.jsp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B13 :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답변 등록 후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a_answerForm.jsp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로 이동</a:t>
            </a:r>
            <a:endParaRPr lang="en-US" altLang="ko-KR" sz="1000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186E8-A9A3-4E2B-A06C-B71A5029FFF4}"/>
              </a:ext>
            </a:extLst>
          </p:cNvPr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김종현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DB680-62C9-46F0-AE6C-91EE2EC4776B}"/>
              </a:ext>
            </a:extLst>
          </p:cNvPr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대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문의 답변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a_answerForm.jsp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C2377F-7ACA-409D-94CA-CD6499C08F80}"/>
              </a:ext>
            </a:extLst>
          </p:cNvPr>
          <p:cNvSpPr/>
          <p:nvPr/>
        </p:nvSpPr>
        <p:spPr>
          <a:xfrm>
            <a:off x="887556" y="1062132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100" kern="0" noProof="0" dirty="0">
                <a:solidFill>
                  <a:srgbClr val="FFFFFF"/>
                </a:solidFill>
                <a:latin typeface="+mn-ea"/>
                <a:sym typeface="Arial"/>
              </a:rPr>
              <a:t>sidebar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85301C-A35A-4594-A77D-CEC4DE46537A}"/>
              </a:ext>
            </a:extLst>
          </p:cNvPr>
          <p:cNvSpPr/>
          <p:nvPr/>
        </p:nvSpPr>
        <p:spPr>
          <a:xfrm>
            <a:off x="4186940" y="1066162"/>
            <a:ext cx="723331" cy="218251"/>
          </a:xfrm>
          <a:prstGeom prst="round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2276475" y="1386621"/>
            <a:ext cx="4592121" cy="518337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2C9F4C-EC81-49C0-9732-DC84644C9E40}"/>
              </a:ext>
            </a:extLst>
          </p:cNvPr>
          <p:cNvSpPr/>
          <p:nvPr/>
        </p:nvSpPr>
        <p:spPr>
          <a:xfrm>
            <a:off x="269832" y="1386620"/>
            <a:ext cx="1768518" cy="518337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57FF099-ED91-4FBB-B923-BE46185DB2B2}"/>
              </a:ext>
            </a:extLst>
          </p:cNvPr>
          <p:cNvSpPr/>
          <p:nvPr/>
        </p:nvSpPr>
        <p:spPr>
          <a:xfrm>
            <a:off x="2395607" y="1568714"/>
            <a:ext cx="4319517" cy="439322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baseline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baseline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100" kern="0" baseline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	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57FF099-ED91-4FBB-B923-BE46185DB2B2}"/>
              </a:ext>
            </a:extLst>
          </p:cNvPr>
          <p:cNvSpPr/>
          <p:nvPr/>
        </p:nvSpPr>
        <p:spPr>
          <a:xfrm>
            <a:off x="4047816" y="5405132"/>
            <a:ext cx="1038839" cy="40883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답변하기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274F459-6BF5-4BCA-B99D-ADECB6E6AD81}"/>
              </a:ext>
            </a:extLst>
          </p:cNvPr>
          <p:cNvSpPr/>
          <p:nvPr/>
        </p:nvSpPr>
        <p:spPr>
          <a:xfrm>
            <a:off x="4319318" y="5723552"/>
            <a:ext cx="47209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6" name="직사각형 22"/>
          <p:cNvSpPr/>
          <p:nvPr/>
        </p:nvSpPr>
        <p:spPr>
          <a:xfrm>
            <a:off x="655385" y="155851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67" name="타원 36"/>
          <p:cNvSpPr/>
          <p:nvPr/>
        </p:nvSpPr>
        <p:spPr>
          <a:xfrm>
            <a:off x="1278458" y="158441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84" name="직사각형 22"/>
          <p:cNvSpPr/>
          <p:nvPr/>
        </p:nvSpPr>
        <p:spPr>
          <a:xfrm>
            <a:off x="658292" y="196147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198737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8" name="직사각형 22"/>
          <p:cNvSpPr/>
          <p:nvPr/>
        </p:nvSpPr>
        <p:spPr>
          <a:xfrm>
            <a:off x="658292" y="236523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9" name="타원 36"/>
          <p:cNvSpPr/>
          <p:nvPr/>
        </p:nvSpPr>
        <p:spPr>
          <a:xfrm>
            <a:off x="1281365" y="239113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90" name="직사각형 22"/>
          <p:cNvSpPr/>
          <p:nvPr/>
        </p:nvSpPr>
        <p:spPr>
          <a:xfrm>
            <a:off x="651674" y="277771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91" name="타원 36"/>
          <p:cNvSpPr/>
          <p:nvPr/>
        </p:nvSpPr>
        <p:spPr>
          <a:xfrm>
            <a:off x="1274747" y="280361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58292" y="31841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1365" y="321009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1199" y="359668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96" name="타원 36"/>
          <p:cNvSpPr/>
          <p:nvPr/>
        </p:nvSpPr>
        <p:spPr>
          <a:xfrm>
            <a:off x="1284272" y="362258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1199" y="400996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8" name="타원 36"/>
          <p:cNvSpPr/>
          <p:nvPr/>
        </p:nvSpPr>
        <p:spPr>
          <a:xfrm>
            <a:off x="1284272" y="403586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4106" y="44224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00" name="타원 36"/>
          <p:cNvSpPr/>
          <p:nvPr/>
        </p:nvSpPr>
        <p:spPr>
          <a:xfrm>
            <a:off x="1287179" y="444834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101" name="직사각형 22"/>
          <p:cNvSpPr/>
          <p:nvPr/>
        </p:nvSpPr>
        <p:spPr>
          <a:xfrm>
            <a:off x="661200" y="482893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102" name="타원 36"/>
          <p:cNvSpPr/>
          <p:nvPr/>
        </p:nvSpPr>
        <p:spPr>
          <a:xfrm>
            <a:off x="1284272" y="485483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103" name="직사각형 22"/>
          <p:cNvSpPr/>
          <p:nvPr/>
        </p:nvSpPr>
        <p:spPr>
          <a:xfrm>
            <a:off x="664107" y="524141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104" name="타원 36"/>
          <p:cNvSpPr/>
          <p:nvPr/>
        </p:nvSpPr>
        <p:spPr>
          <a:xfrm>
            <a:off x="1287179" y="526731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105" name="직사각형 22"/>
          <p:cNvSpPr/>
          <p:nvPr/>
        </p:nvSpPr>
        <p:spPr>
          <a:xfrm>
            <a:off x="664106" y="564517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106" name="타원 36"/>
          <p:cNvSpPr/>
          <p:nvPr/>
        </p:nvSpPr>
        <p:spPr>
          <a:xfrm>
            <a:off x="1287179" y="567107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107" name="직사각형 22"/>
          <p:cNvSpPr/>
          <p:nvPr/>
        </p:nvSpPr>
        <p:spPr>
          <a:xfrm>
            <a:off x="667013" y="605765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8" name="타원 36"/>
          <p:cNvSpPr/>
          <p:nvPr/>
        </p:nvSpPr>
        <p:spPr>
          <a:xfrm>
            <a:off x="1290086" y="608355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37" name="직사각형 22">
            <a:extLst>
              <a:ext uri="{FF2B5EF4-FFF2-40B4-BE49-F238E27FC236}">
                <a16:creationId xmlns:a16="http://schemas.microsoft.com/office/drawing/2014/main" id="{975BE5B5-D77A-4F1B-A77F-7B093E20E181}"/>
              </a:ext>
            </a:extLst>
          </p:cNvPr>
          <p:cNvSpPr/>
          <p:nvPr/>
        </p:nvSpPr>
        <p:spPr>
          <a:xfrm>
            <a:off x="3042132" y="2154351"/>
            <a:ext cx="3170028" cy="305319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맛집 등록 폼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276428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B1 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I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sym typeface="Arial"/>
              </a:rPr>
              <a:t>ndex.jsp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B3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B4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c_FaqListForm.jsp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B5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joinSelect.jps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B6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MemberLoginForm.jsp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srgbClr val="000000"/>
                </a:solidFill>
                <a:sym typeface="Arial"/>
              </a:rPr>
              <a:t>B7 :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a_LoginForm.jsp</a:t>
            </a:r>
            <a:r>
              <a:rPr lang="en-US" alt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호텔 검색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B9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지역 선택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B10 </a:t>
            </a:r>
            <a:r>
              <a:rPr lang="en-US" altLang="ko-KR" sz="1050" kern="0" dirty="0" smtClean="0">
                <a:solidFill>
                  <a:srgbClr val="000000"/>
                </a:solidFill>
                <a:sym typeface="Arial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sym typeface="Arial"/>
              </a:rPr>
              <a:t>호텔 검색 후</a:t>
            </a:r>
            <a:endParaRPr lang="en-US" altLang="ko-KR" sz="1050" kern="0" dirty="0" smtClean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sym typeface="Arial"/>
              </a:rPr>
              <a:t>         </a:t>
            </a:r>
            <a:r>
              <a:rPr lang="ko-KR" altLang="en-US" sz="1050" kern="0" dirty="0" smtClean="0">
                <a:solidFill>
                  <a:srgbClr val="000000"/>
                </a:solidFill>
                <a:sym typeface="Arial"/>
              </a:rPr>
              <a:t>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이동</a:t>
            </a:r>
            <a:endParaRPr lang="en-US" altLang="ko-KR" sz="1050" kern="0" dirty="0" smtClean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B11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restaurantList.jsp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landmarkList.jsp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sym typeface="Arial"/>
              </a:rPr>
              <a:t>로 </a:t>
            </a:r>
            <a:r>
              <a:rPr lang="ko-KR" altLang="en-US" sz="1050" kern="0" dirty="0" smtClean="0">
                <a:solidFill>
                  <a:srgbClr val="000000"/>
                </a:solidFill>
                <a:sym typeface="Arial"/>
              </a:rPr>
              <a:t>이동</a:t>
            </a:r>
            <a:endParaRPr lang="ko-KR" altLang="en-US" sz="1050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김종현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메인 페이지 화면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index.jsp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4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26"/>
          <p:cNvSpPr/>
          <p:nvPr/>
        </p:nvSpPr>
        <p:spPr>
          <a:xfrm>
            <a:off x="4244359" y="110424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ysClr val="windowText" lastClr="000000"/>
                </a:solidFill>
                <a:latin typeface="+mn-ea"/>
                <a:sym typeface="Arial"/>
              </a:rPr>
              <a:t>회원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</a:t>
            </a:r>
          </a:p>
        </p:txBody>
      </p:sp>
      <p:sp>
        <p:nvSpPr>
          <p:cNvPr id="66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8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9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3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로그인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타원 35"/>
          <p:cNvSpPr/>
          <p:nvPr/>
        </p:nvSpPr>
        <p:spPr>
          <a:xfrm>
            <a:off x="435600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83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88" name="직사각형 26"/>
          <p:cNvSpPr/>
          <p:nvPr/>
        </p:nvSpPr>
        <p:spPr>
          <a:xfrm>
            <a:off x="1777910" y="2725540"/>
            <a:ext cx="3987024" cy="1093672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1" name="직사각형 26"/>
          <p:cNvSpPr/>
          <p:nvPr/>
        </p:nvSpPr>
        <p:spPr>
          <a:xfrm>
            <a:off x="4207653" y="4299158"/>
            <a:ext cx="1557281" cy="111352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2" name="타원 36"/>
          <p:cNvSpPr/>
          <p:nvPr/>
        </p:nvSpPr>
        <p:spPr>
          <a:xfrm>
            <a:off x="4735017" y="5315568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37" name="직사각형 26"/>
          <p:cNvSpPr/>
          <p:nvPr/>
        </p:nvSpPr>
        <p:spPr>
          <a:xfrm>
            <a:off x="4766347" y="3342617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검색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9" name="타원 36"/>
          <p:cNvSpPr/>
          <p:nvPr/>
        </p:nvSpPr>
        <p:spPr>
          <a:xfrm>
            <a:off x="4830609" y="3602650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38" name="직사각형 26"/>
          <p:cNvSpPr/>
          <p:nvPr/>
        </p:nvSpPr>
        <p:spPr>
          <a:xfrm>
            <a:off x="1777910" y="4289762"/>
            <a:ext cx="1557281" cy="111352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smtClean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0" name="타원 36"/>
          <p:cNvSpPr/>
          <p:nvPr/>
        </p:nvSpPr>
        <p:spPr>
          <a:xfrm>
            <a:off x="2305272" y="5315568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39" name="직사각형 22"/>
          <p:cNvSpPr/>
          <p:nvPr/>
        </p:nvSpPr>
        <p:spPr>
          <a:xfrm>
            <a:off x="2322072" y="289096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</a:t>
            </a:r>
          </a:p>
        </p:txBody>
      </p:sp>
      <p:sp>
        <p:nvSpPr>
          <p:cNvPr id="41" name="직사각형 22"/>
          <p:cNvSpPr/>
          <p:nvPr/>
        </p:nvSpPr>
        <p:spPr>
          <a:xfrm>
            <a:off x="3059602" y="288465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체크인</a:t>
            </a:r>
          </a:p>
        </p:txBody>
      </p:sp>
      <p:sp>
        <p:nvSpPr>
          <p:cNvPr id="42" name="직사각형 22"/>
          <p:cNvSpPr/>
          <p:nvPr/>
        </p:nvSpPr>
        <p:spPr>
          <a:xfrm>
            <a:off x="3797132" y="287527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체크아웃</a:t>
            </a:r>
          </a:p>
        </p:txBody>
      </p:sp>
      <p:sp>
        <p:nvSpPr>
          <p:cNvPr id="43" name="직사각형 22"/>
          <p:cNvSpPr/>
          <p:nvPr/>
        </p:nvSpPr>
        <p:spPr>
          <a:xfrm>
            <a:off x="2322071" y="32969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인원</a:t>
            </a:r>
          </a:p>
        </p:txBody>
      </p:sp>
      <p:sp>
        <p:nvSpPr>
          <p:cNvPr id="44" name="직사각형 22"/>
          <p:cNvSpPr/>
          <p:nvPr/>
        </p:nvSpPr>
        <p:spPr>
          <a:xfrm>
            <a:off x="3060988" y="32969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38119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B1 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I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sym typeface="Arial"/>
              </a:rPr>
              <a:t>ndex.jsp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B3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B4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c_FaqListForm.jsp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B5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1050" kern="0" baseline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srgbClr val="000000"/>
                </a:solidFill>
                <a:sym typeface="Arial"/>
              </a:rPr>
              <a:t>B6 :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en-US" sz="1050" kern="0" dirty="0" err="1">
                <a:solidFill>
                  <a:srgbClr val="000000"/>
                </a:solidFill>
                <a:sym typeface="Arial"/>
              </a:rPr>
              <a:t>c_mypage.jsp</a:t>
            </a:r>
            <a:r>
              <a:rPr lang="en-US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B7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호텔 검색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지역 선택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B9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bookingCheckForm.jsp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B10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작성된 데이터가 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reset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됨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B11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restaurantList.jsp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landmarkList.jsp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룸 정보 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(RoomDetail.jsp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54100" y="2331196"/>
            <a:ext cx="3775250" cy="15301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룸 사진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71275" y="4044908"/>
            <a:ext cx="3775250" cy="153012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룸 정보</a:t>
            </a: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7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5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8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9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2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84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6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0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2" name="직사각형 22"/>
          <p:cNvSpPr/>
          <p:nvPr/>
        </p:nvSpPr>
        <p:spPr>
          <a:xfrm>
            <a:off x="1299205" y="279929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예약</a:t>
            </a:r>
          </a:p>
        </p:txBody>
      </p:sp>
      <p:sp>
        <p:nvSpPr>
          <p:cNvPr id="93" name="타원 36"/>
          <p:cNvSpPr/>
          <p:nvPr/>
        </p:nvSpPr>
        <p:spPr>
          <a:xfrm>
            <a:off x="1410750" y="307213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4" name="직사각형 22"/>
          <p:cNvSpPr/>
          <p:nvPr/>
        </p:nvSpPr>
        <p:spPr>
          <a:xfrm>
            <a:off x="1299205" y="3381375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다시작성</a:t>
            </a:r>
          </a:p>
        </p:txBody>
      </p:sp>
      <p:sp>
        <p:nvSpPr>
          <p:cNvPr id="96" name="직사각형 22"/>
          <p:cNvSpPr/>
          <p:nvPr/>
        </p:nvSpPr>
        <p:spPr>
          <a:xfrm>
            <a:off x="1299205" y="3971571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주변 맛집</a:t>
            </a:r>
          </a:p>
        </p:txBody>
      </p:sp>
      <p:sp>
        <p:nvSpPr>
          <p:cNvPr id="98" name="직사각형 22"/>
          <p:cNvSpPr/>
          <p:nvPr/>
        </p:nvSpPr>
        <p:spPr>
          <a:xfrm>
            <a:off x="1299205" y="456247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주변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</p:txBody>
      </p:sp>
      <p:sp>
        <p:nvSpPr>
          <p:cNvPr id="99" name="타원 36"/>
          <p:cNvSpPr/>
          <p:nvPr/>
        </p:nvSpPr>
        <p:spPr>
          <a:xfrm>
            <a:off x="1391700" y="4835318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102" name="타원 36"/>
          <p:cNvSpPr/>
          <p:nvPr/>
        </p:nvSpPr>
        <p:spPr>
          <a:xfrm>
            <a:off x="1375484" y="365233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03" name="타원 36"/>
          <p:cNvSpPr/>
          <p:nvPr/>
        </p:nvSpPr>
        <p:spPr>
          <a:xfrm>
            <a:off x="1377072" y="4250972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B13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파일 폴더 창이 나오면서 사진을 선택해서 등록 할 수 있다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.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B14 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관광지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등록이 되면서 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adminLandmarkList.jsp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44" name="직사각형 22"/>
          <p:cNvSpPr/>
          <p:nvPr/>
        </p:nvSpPr>
        <p:spPr>
          <a:xfrm>
            <a:off x="2694193" y="2188913"/>
            <a:ext cx="3170028" cy="305319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등록 폼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6" name="직사각형 22"/>
          <p:cNvSpPr/>
          <p:nvPr/>
        </p:nvSpPr>
        <p:spPr>
          <a:xfrm>
            <a:off x="3904573" y="5374764"/>
            <a:ext cx="675624" cy="35846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등록하기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3199230" y="47195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err="1">
                <a:solidFill>
                  <a:sysClr val="windowText" lastClr="000000"/>
                </a:solidFill>
                <a:latin typeface="+mn-ea"/>
                <a:sym typeface="Arial"/>
              </a:rPr>
              <a:t>파일선택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3279908" y="4985820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55" name="타원 36"/>
          <p:cNvSpPr/>
          <p:nvPr/>
        </p:nvSpPr>
        <p:spPr>
          <a:xfrm>
            <a:off x="4032339" y="5695967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ICIA – Java </a:t>
            </a:r>
            <a:r>
              <a:rPr lang="ko-KR" altLang="en-US" sz="1400" dirty="0">
                <a:solidFill>
                  <a:schemeClr val="bg1"/>
                </a:solidFill>
              </a:rPr>
              <a:t>기반 </a:t>
            </a:r>
            <a:r>
              <a:rPr lang="en-US" altLang="ko-KR" sz="1400" dirty="0">
                <a:solidFill>
                  <a:schemeClr val="bg1"/>
                </a:solidFill>
              </a:rPr>
              <a:t>Back-End </a:t>
            </a:r>
            <a:r>
              <a:rPr lang="ko-KR" altLang="en-US" sz="1400" dirty="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41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관광지 정보 수정 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landmarkModify.jsp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en-US" altLang="ko-KR" sz="1050" b="1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8128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B13 </a:t>
            </a: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해당 관광지 코드로 정보를 </a:t>
            </a: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select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한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en-US" altLang="ko-KR" sz="1050" kern="0" dirty="0" err="1" smtClean="0">
                <a:solidFill>
                  <a:srgbClr val="000000"/>
                </a:solidFill>
                <a:cs typeface="Calibri"/>
                <a:sym typeface="Arial"/>
              </a:rPr>
              <a:t>landmarkModify.jsp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B14 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해당 관광지가 삭제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되면서 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adminLandmarkList.jsp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관리자 관광지 </a:t>
            </a:r>
            <a:r>
              <a:rPr kumimoji="0" lang="ko-KR" altLang="en-US" sz="10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리스트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altLang="ko-KR" sz="10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0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adminLandmarkList</a:t>
            </a:r>
            <a:r>
              <a:rPr kumimoji="0" lang="en-US" altLang="ko-KR" sz="100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.jsp</a:t>
            </a:r>
            <a:r>
              <a:rPr kumimoji="0" lang="en-US" altLang="ko-KR" sz="100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en-US" altLang="ko-KR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44" name="직사각형 22"/>
          <p:cNvSpPr/>
          <p:nvPr/>
        </p:nvSpPr>
        <p:spPr>
          <a:xfrm>
            <a:off x="2137053" y="1503762"/>
            <a:ext cx="4286494" cy="521278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리스트 관리</a:t>
            </a: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 리스트</a:t>
            </a:r>
            <a:endParaRPr lang="en-US" altLang="ko-KR" sz="1000" b="1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</p:txBody>
      </p:sp>
      <p:sp>
        <p:nvSpPr>
          <p:cNvPr id="46" name="직사각형 22"/>
          <p:cNvSpPr/>
          <p:nvPr/>
        </p:nvSpPr>
        <p:spPr>
          <a:xfrm>
            <a:off x="5178901" y="3214215"/>
            <a:ext cx="417498" cy="33112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smtClean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삭제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4745501" y="3214215"/>
            <a:ext cx="40561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수정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4701441" y="3533092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55" name="타원 36"/>
          <p:cNvSpPr/>
          <p:nvPr/>
        </p:nvSpPr>
        <p:spPr>
          <a:xfrm>
            <a:off x="5130448" y="3526031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410612522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B13 : </a:t>
            </a:r>
            <a:r>
              <a:rPr lang="en-US" altLang="ko-KR" sz="1050" kern="0" dirty="0" err="1" smtClean="0">
                <a:solidFill>
                  <a:srgbClr val="000000"/>
                </a:solidFill>
                <a:cs typeface="Calibri"/>
                <a:sym typeface="Arial"/>
              </a:rPr>
              <a:t>readonly</a:t>
            </a: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, 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수정 불가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B14 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관광지 수정이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되면서 </a:t>
            </a:r>
            <a:r>
              <a:rPr lang="en-US" altLang="en-US" sz="1050" kern="0" dirty="0" err="1" smtClean="0">
                <a:solidFill>
                  <a:srgbClr val="000000"/>
                </a:solidFill>
                <a:cs typeface="Calibri"/>
                <a:sym typeface="Arial"/>
              </a:rPr>
              <a:t>adminLandmarkList.jsp</a:t>
            </a:r>
            <a:r>
              <a:rPr lang="en-US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B15 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관광지 삭제가 되면서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adminLandmarkList.jsp</a:t>
            </a:r>
            <a:r>
              <a:rPr lang="en-US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이동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B16 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파일 폴더 창이 나오면서 사진을 선택해서 수정할 수 있다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.</a:t>
            </a:r>
          </a:p>
          <a:p>
            <a:pPr lvl="0" defTabSz="914400">
              <a:buClr>
                <a:srgbClr val="000000"/>
              </a:buClr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defTabSz="914400">
              <a:buClr>
                <a:srgbClr val="000000"/>
              </a:buClr>
              <a:defRPr/>
            </a:pP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관광지 정보 수정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landmarkModify.jsp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  <a:endParaRPr lang="en-US" altLang="ko-KR" sz="105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44" name="직사각형 22"/>
          <p:cNvSpPr/>
          <p:nvPr/>
        </p:nvSpPr>
        <p:spPr>
          <a:xfrm>
            <a:off x="2694193" y="2188913"/>
            <a:ext cx="3170028" cy="369314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6" name="직사각형 22"/>
          <p:cNvSpPr/>
          <p:nvPr/>
        </p:nvSpPr>
        <p:spPr>
          <a:xfrm>
            <a:off x="3356715" y="4028437"/>
            <a:ext cx="675624" cy="35846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수정하기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3344576" y="53031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err="1">
                <a:solidFill>
                  <a:sysClr val="windowText" lastClr="000000"/>
                </a:solidFill>
                <a:latin typeface="+mn-ea"/>
                <a:sym typeface="Arial"/>
              </a:rPr>
              <a:t>파일선택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3963466" y="5322916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B16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5" name="타원 36"/>
          <p:cNvSpPr/>
          <p:nvPr/>
        </p:nvSpPr>
        <p:spPr>
          <a:xfrm>
            <a:off x="3999669" y="4067625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44576" y="2498582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 코드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6" y="2862063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 코드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6" y="3234457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 이름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6" y="3659873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주소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직사각형 22"/>
          <p:cNvSpPr/>
          <p:nvPr/>
        </p:nvSpPr>
        <p:spPr>
          <a:xfrm>
            <a:off x="4527105" y="4028437"/>
            <a:ext cx="675624" cy="35846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삭제하기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9" name="타원 36"/>
          <p:cNvSpPr/>
          <p:nvPr/>
        </p:nvSpPr>
        <p:spPr>
          <a:xfrm>
            <a:off x="5207914" y="4063671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0" name="타원 36"/>
          <p:cNvSpPr/>
          <p:nvPr/>
        </p:nvSpPr>
        <p:spPr>
          <a:xfrm>
            <a:off x="5202729" y="2492944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1" name="타원 36"/>
          <p:cNvSpPr/>
          <p:nvPr/>
        </p:nvSpPr>
        <p:spPr>
          <a:xfrm>
            <a:off x="5202729" y="2856116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6" name="타원 36"/>
          <p:cNvSpPr/>
          <p:nvPr/>
        </p:nvSpPr>
        <p:spPr>
          <a:xfrm>
            <a:off x="5188554" y="2493617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5" y="4523643"/>
            <a:ext cx="1866205" cy="60235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홍보 문구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330695545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B13 </a:t>
            </a: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해당 맛집 코드로 정보를 </a:t>
            </a: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select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한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en-US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restaurantModify.jsp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B14 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해당 맛집이 삭제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되면서 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adminRestaurantList.jsp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44" name="직사각형 22"/>
          <p:cNvSpPr/>
          <p:nvPr/>
        </p:nvSpPr>
        <p:spPr>
          <a:xfrm>
            <a:off x="2137053" y="1503762"/>
            <a:ext cx="4286494" cy="521278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맛집 리스트 관리</a:t>
            </a: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맛집 리스트</a:t>
            </a:r>
            <a:endParaRPr lang="en-US" altLang="ko-KR" sz="1000" b="1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46" name="직사각형 22"/>
          <p:cNvSpPr/>
          <p:nvPr/>
        </p:nvSpPr>
        <p:spPr>
          <a:xfrm>
            <a:off x="5178901" y="3214215"/>
            <a:ext cx="417498" cy="33112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 dirty="0" smtClean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삭제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4745501" y="3214215"/>
            <a:ext cx="40561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수정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4701441" y="3533092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</a:p>
        </p:txBody>
      </p:sp>
      <p:sp>
        <p:nvSpPr>
          <p:cNvPr id="55" name="타원 36"/>
          <p:cNvSpPr/>
          <p:nvPr/>
        </p:nvSpPr>
        <p:spPr>
          <a:xfrm>
            <a:off x="5130448" y="3526031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40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050" b="1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관리자 맛집 리스트</a:t>
            </a:r>
            <a:r>
              <a:rPr lang="en-US" altLang="ko-KR" sz="1050" b="1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050" b="1" dirty="0" err="1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adminRestaurantList.jsp</a:t>
            </a:r>
            <a:r>
              <a:rPr lang="en-US" altLang="ko-KR" sz="1050" b="1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75308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 </a:t>
            </a:r>
            <a:r>
              <a:rPr kumimoji="0" lang="ko-KR" altLang="en-US" sz="1200" b="1" i="0" u="none" strike="noStrike" kern="0" cap="none" spc="0" normalizeH="0" baseline="0" dirty="0" smtClean="0">
                <a:solidFill>
                  <a:srgbClr val="0000FF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설명</a:t>
            </a: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a_memberList.jsp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a_companyList.jsp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</a:t>
            </a:r>
            <a:r>
              <a:rPr kumimoji="0" lang="en-US" sz="105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a_approveJoin.jsp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a_reviewList.jsp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restaurantForm.jsp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7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adminRestaurantList.jsp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8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landmarkInsert.jsp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9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adminLandmarkList.jsp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10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questionList.jsp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11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a_faqWriteForm.jsp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12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B13 : </a:t>
            </a:r>
            <a:r>
              <a:rPr lang="en-US" altLang="ko-KR" sz="1050" kern="0" dirty="0" err="1" smtClean="0">
                <a:solidFill>
                  <a:srgbClr val="000000"/>
                </a:solidFill>
                <a:cs typeface="Calibri"/>
                <a:sym typeface="Arial"/>
              </a:rPr>
              <a:t>readonly</a:t>
            </a: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, 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수정 불가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B14 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맛집 수정이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되면서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adminRestaurantList.jsp</a:t>
            </a:r>
            <a:r>
              <a:rPr lang="en-US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B15 :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맛집 삭제가 되면서 </a:t>
            </a:r>
            <a:r>
              <a:rPr lang="en-US" altLang="en-US" sz="1050" kern="0" dirty="0" err="1">
                <a:solidFill>
                  <a:srgbClr val="000000"/>
                </a:solidFill>
                <a:cs typeface="Calibri"/>
                <a:sym typeface="Arial"/>
              </a:rPr>
              <a:t>adminRestaurantList.jsp</a:t>
            </a:r>
            <a:r>
              <a:rPr lang="en-US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</a:t>
            </a:r>
            <a:r>
              <a:rPr lang="ko-KR" altLang="en-US" sz="1050" kern="0" dirty="0" smtClean="0">
                <a:solidFill>
                  <a:srgbClr val="000000"/>
                </a:solidFill>
                <a:cs typeface="Calibri"/>
                <a:sym typeface="Arial"/>
              </a:rPr>
              <a:t>이동</a:t>
            </a:r>
            <a:endParaRPr lang="en-US" altLang="ko-KR" sz="1050" kern="0" dirty="0" smtClean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cs typeface="Calibri"/>
                <a:sym typeface="Arial"/>
              </a:rPr>
              <a:t>B16 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파일 폴더 창이 나오면서 사진을 선택해서 수정할 수 있다</a:t>
            </a:r>
            <a:r>
              <a:rPr lang="en-US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.</a:t>
            </a:r>
          </a:p>
          <a:p>
            <a:pPr lvl="0" defTabSz="914400">
              <a:buClr>
                <a:srgbClr val="000000"/>
              </a:buClr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54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</a:p>
        </p:txBody>
      </p:sp>
      <p:sp>
        <p:nvSpPr>
          <p:cNvPr id="77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맛집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정보 수정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restaurantModify.jsp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78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9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</a:p>
        </p:txBody>
      </p:sp>
      <p:sp>
        <p:nvSpPr>
          <p:cNvPr id="80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</a:p>
        </p:txBody>
      </p:sp>
      <p:sp>
        <p:nvSpPr>
          <p:cNvPr id="81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</a:p>
        </p:txBody>
      </p:sp>
      <p:sp>
        <p:nvSpPr>
          <p:cNvPr id="82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</a:p>
        </p:txBody>
      </p:sp>
      <p:sp>
        <p:nvSpPr>
          <p:cNvPr id="83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</a:p>
        </p:txBody>
      </p:sp>
      <p:sp>
        <p:nvSpPr>
          <p:cNvPr id="84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</a:p>
        </p:txBody>
      </p:sp>
      <p:sp>
        <p:nvSpPr>
          <p:cNvPr id="85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</a:p>
        </p:txBody>
      </p:sp>
      <p:sp>
        <p:nvSpPr>
          <p:cNvPr id="86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</a:p>
        </p:txBody>
      </p:sp>
      <p:sp>
        <p:nvSpPr>
          <p:cNvPr id="90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92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93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</a:p>
        </p:txBody>
      </p:sp>
      <p:sp>
        <p:nvSpPr>
          <p:cNvPr id="94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95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96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7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</a:p>
        </p:txBody>
      </p:sp>
      <p:sp>
        <p:nvSpPr>
          <p:cNvPr id="98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9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</a:p>
        </p:txBody>
      </p:sp>
      <p:sp>
        <p:nvSpPr>
          <p:cNvPr id="100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  <p:sp>
        <p:nvSpPr>
          <p:cNvPr id="44" name="직사각형 22"/>
          <p:cNvSpPr/>
          <p:nvPr/>
        </p:nvSpPr>
        <p:spPr>
          <a:xfrm>
            <a:off x="2694193" y="2188913"/>
            <a:ext cx="3170028" cy="369314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6" name="직사각형 22"/>
          <p:cNvSpPr/>
          <p:nvPr/>
        </p:nvSpPr>
        <p:spPr>
          <a:xfrm>
            <a:off x="3356715" y="4028437"/>
            <a:ext cx="675624" cy="35846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수정하기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3344576" y="53031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err="1">
                <a:solidFill>
                  <a:sysClr val="windowText" lastClr="000000"/>
                </a:solidFill>
                <a:latin typeface="+mn-ea"/>
                <a:sym typeface="Arial"/>
              </a:rPr>
              <a:t>파일선택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2" name="타원 36"/>
          <p:cNvSpPr/>
          <p:nvPr/>
        </p:nvSpPr>
        <p:spPr>
          <a:xfrm>
            <a:off x="3963466" y="5322916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B16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5" name="타원 36"/>
          <p:cNvSpPr/>
          <p:nvPr/>
        </p:nvSpPr>
        <p:spPr>
          <a:xfrm>
            <a:off x="3999669" y="4070717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B14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44576" y="2498582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맛집 코드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6" y="2862063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 코드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6" y="3234457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맛집 이름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6" y="3659873"/>
            <a:ext cx="1866205" cy="23973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주소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직사각형 22"/>
          <p:cNvSpPr/>
          <p:nvPr/>
        </p:nvSpPr>
        <p:spPr>
          <a:xfrm>
            <a:off x="4527105" y="4035483"/>
            <a:ext cx="675624" cy="358469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삭제하기</a:t>
            </a:r>
            <a:endParaRPr kumimoji="0" lang="ko-KR" altLang="en-US" sz="10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9" name="타원 36"/>
          <p:cNvSpPr/>
          <p:nvPr/>
        </p:nvSpPr>
        <p:spPr>
          <a:xfrm>
            <a:off x="5182314" y="4089680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B15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0" name="타원 36"/>
          <p:cNvSpPr/>
          <p:nvPr/>
        </p:nvSpPr>
        <p:spPr>
          <a:xfrm>
            <a:off x="5202729" y="2492944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1" name="타원 36"/>
          <p:cNvSpPr/>
          <p:nvPr/>
        </p:nvSpPr>
        <p:spPr>
          <a:xfrm>
            <a:off x="5202729" y="2856116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6" name="타원 36"/>
          <p:cNvSpPr/>
          <p:nvPr/>
        </p:nvSpPr>
        <p:spPr>
          <a:xfrm>
            <a:off x="5188554" y="2493617"/>
            <a:ext cx="49373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en-US" altLang="ko-KR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1E7B46-A770-404A-A739-E15538B99974}"/>
              </a:ext>
            </a:extLst>
          </p:cNvPr>
          <p:cNvSpPr/>
          <p:nvPr/>
        </p:nvSpPr>
        <p:spPr>
          <a:xfrm>
            <a:off x="3359045" y="4523643"/>
            <a:ext cx="1866205" cy="60235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홍보 문구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27937711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B7 : 1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차 지역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선택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선택한 지역에 따라</a:t>
            </a:r>
            <a:r>
              <a:rPr kumimoji="0" lang="ko-KR" altLang="en-US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2</a:t>
            </a:r>
            <a:r>
              <a:rPr kumimoji="0" lang="ko-KR" altLang="en-US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차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지역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생성</a:t>
            </a:r>
            <a:endParaRPr lang="en-US" altLang="ko-KR" sz="1050" kern="0" dirty="0" smtClean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B8</a:t>
            </a:r>
            <a:r>
              <a:rPr kumimoji="0" lang="en-US" altLang="ko-KR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: 2</a:t>
            </a:r>
            <a:r>
              <a:rPr kumimoji="0" lang="ko-KR" altLang="en-US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차 지역 선택</a:t>
            </a:r>
            <a:r>
              <a:rPr kumimoji="0" lang="en-US" altLang="ko-KR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선택한 지역에 따라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3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차 지역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생성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B9 : 3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차 지역 선택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.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B10 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분류된 지역의 맛집만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하여 </a:t>
            </a:r>
            <a:r>
              <a:rPr lang="en-US" altLang="ko-KR" sz="105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restaurantList.jsp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</a:t>
            </a:r>
            <a:r>
              <a:rPr lang="ko-KR" altLang="en-US" sz="105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리다이렉트</a:t>
            </a:r>
            <a:endParaRPr lang="en-US" altLang="ko-KR" sz="1050" kern="0" dirty="0" smtClean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B11 :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클릭한 페이지를 넘겨 페이지에 해당하는 정보만 </a:t>
            </a: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select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 맛집 리스트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kumimoji="0" lang="en-US" altLang="ko-KR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restaurantList.jsp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740148" y="1736302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68" name="직사각형 30"/>
          <p:cNvSpPr/>
          <p:nvPr/>
        </p:nvSpPr>
        <p:spPr>
          <a:xfrm>
            <a:off x="276189" y="2118945"/>
            <a:ext cx="1380173" cy="400405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69" name="사각형: 둥근 모서리 25"/>
          <p:cNvSpPr/>
          <p:nvPr/>
        </p:nvSpPr>
        <p:spPr>
          <a:xfrm>
            <a:off x="588269" y="1734558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72" name="직사각형 22"/>
          <p:cNvSpPr/>
          <p:nvPr/>
        </p:nvSpPr>
        <p:spPr>
          <a:xfrm>
            <a:off x="1958566" y="2118944"/>
            <a:ext cx="4286494" cy="400405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맛집 리스트</a:t>
            </a:r>
            <a:endParaRPr lang="en-US" altLang="ko-KR" sz="1000" b="1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8728" y="24066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2827" y="3032105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 smtClean="0">
                <a:solidFill>
                  <a:sysClr val="windowText" lastClr="000000"/>
                </a:solidFill>
                <a:latin typeface="+mn-ea"/>
                <a:cs typeface="+mn-cs"/>
                <a:sym typeface="Arial"/>
              </a:rPr>
              <a:t>지역</a:t>
            </a:r>
            <a:r>
              <a:rPr kumimoji="0" lang="en-US" altLang="ko-KR" sz="1100" b="0" i="0" u="none" strike="noStrike" kern="0" cap="none" spc="0" normalizeH="0" baseline="0" dirty="0" smtClean="0">
                <a:solidFill>
                  <a:sysClr val="windowText" lastClr="000000"/>
                </a:solidFill>
                <a:latin typeface="+mn-ea"/>
                <a:cs typeface="+mn-cs"/>
                <a:sym typeface="Arial"/>
              </a:rPr>
              <a:t>2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3610" y="366093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3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3610" y="427911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분류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222536" y="242303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34362" y="303210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229362" y="368292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74124" y="430917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74266" y="553934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페이지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374613" y="555906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361657229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B7 : 1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차 지역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선택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선택한 지역에 따라</a:t>
            </a:r>
            <a:r>
              <a:rPr kumimoji="0" lang="ko-KR" altLang="en-US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</a:t>
            </a:r>
            <a:r>
              <a:rPr kumimoji="0" lang="en-US" altLang="ko-KR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2</a:t>
            </a:r>
            <a:r>
              <a:rPr kumimoji="0" lang="ko-KR" altLang="en-US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차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지역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생성</a:t>
            </a:r>
            <a:endParaRPr lang="en-US" altLang="ko-KR" sz="1050" kern="0" dirty="0" smtClean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B8</a:t>
            </a:r>
            <a:r>
              <a:rPr kumimoji="0" lang="en-US" altLang="ko-KR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 : 2</a:t>
            </a:r>
            <a:r>
              <a:rPr kumimoji="0" lang="ko-KR" altLang="en-US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차 지역 선택</a:t>
            </a:r>
            <a:r>
              <a:rPr kumimoji="0" lang="en-US" altLang="ko-KR" sz="105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선택한 지역에 따라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3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차 지역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생성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B9 : 3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차 지역 선택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.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B10 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분류된 지역의 관광지만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하여 </a:t>
            </a:r>
            <a:r>
              <a:rPr lang="en-US" altLang="ko-KR" sz="105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restaurantList.jsp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 </a:t>
            </a:r>
            <a:r>
              <a:rPr lang="ko-KR" altLang="en-US" sz="105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리다이렉트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B11 : </a:t>
            </a:r>
            <a:r>
              <a:rPr lang="ko-KR" altLang="en-US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클릭한 페이지를 넘겨 페이지에 해당하는 정보만 </a:t>
            </a:r>
            <a:r>
              <a:rPr lang="en-US" altLang="ko-KR" sz="1050" kern="0" dirty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select</a:t>
            </a:r>
            <a:endParaRPr lang="ko-KR" altLang="en-US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회원 관광지 리스트 </a:t>
            </a:r>
            <a:r>
              <a:rPr kumimoji="0" lang="en-US" altLang="ko-KR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landmark</a:t>
            </a:r>
            <a:r>
              <a:rPr kumimoji="0" lang="en-US" altLang="ko-KR" sz="1050" b="1" i="0" u="none" strike="noStrike" kern="0" cap="none" spc="0" normalizeH="0" baseline="0" dirty="0" err="1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List.jsp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3740148" y="1736302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68" name="직사각형 30"/>
          <p:cNvSpPr/>
          <p:nvPr/>
        </p:nvSpPr>
        <p:spPr>
          <a:xfrm>
            <a:off x="276189" y="2118945"/>
            <a:ext cx="1380173" cy="400405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69" name="사각형: 둥근 모서리 25"/>
          <p:cNvSpPr/>
          <p:nvPr/>
        </p:nvSpPr>
        <p:spPr>
          <a:xfrm>
            <a:off x="588269" y="1734558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</a:p>
        </p:txBody>
      </p:sp>
      <p:sp>
        <p:nvSpPr>
          <p:cNvPr id="72" name="직사각형 22"/>
          <p:cNvSpPr/>
          <p:nvPr/>
        </p:nvSpPr>
        <p:spPr>
          <a:xfrm>
            <a:off x="1958566" y="2118944"/>
            <a:ext cx="4286494" cy="400405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관광지 리스트</a:t>
            </a:r>
            <a:endParaRPr lang="en-US" altLang="ko-KR" sz="1000" b="1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8728" y="24066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2827" y="3032105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 smtClean="0">
                <a:solidFill>
                  <a:sysClr val="windowText" lastClr="000000"/>
                </a:solidFill>
                <a:latin typeface="+mn-ea"/>
                <a:cs typeface="+mn-cs"/>
                <a:sym typeface="Arial"/>
              </a:rPr>
              <a:t>지역</a:t>
            </a:r>
            <a:r>
              <a:rPr kumimoji="0" lang="en-US" altLang="ko-KR" sz="1100" b="0" i="0" u="none" strike="noStrike" kern="0" cap="none" spc="0" normalizeH="0" baseline="0" dirty="0" smtClean="0">
                <a:solidFill>
                  <a:sysClr val="windowText" lastClr="000000"/>
                </a:solidFill>
                <a:latin typeface="+mn-ea"/>
                <a:cs typeface="+mn-cs"/>
                <a:sym typeface="Arial"/>
              </a:rPr>
              <a:t>2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3610" y="366093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3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3610" y="427911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분류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222536" y="242303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34362" y="303210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229362" y="368292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74124" y="430917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74266" y="558330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분류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20142" y="558487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393875938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B7 :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입력한 이름과 전화번호로 찾은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아이디를 </a:t>
            </a:r>
            <a:r>
              <a:rPr lang="ko-KR" altLang="en-US" sz="105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경고창에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 표시한 뒤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로그인 창으로 이동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아이디 찾기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findLogin.jsp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2888518" y="177185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72" name="직사각형 22"/>
          <p:cNvSpPr/>
          <p:nvPr/>
        </p:nvSpPr>
        <p:spPr>
          <a:xfrm>
            <a:off x="255309" y="2118945"/>
            <a:ext cx="5989751" cy="23915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617219" y="2455562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이름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40239" y="360645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찾기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95332" y="3645894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17219" y="3029898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전화번호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148576645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B7 :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입력한 아이디</a:t>
            </a: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,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이름과 전화번호로 찾은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비밀번호를 </a:t>
            </a:r>
            <a:r>
              <a:rPr lang="ko-KR" altLang="en-US" sz="1050" kern="0" dirty="0" err="1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경고창에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 표시한 뒤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로그인 창으로 이동</a:t>
            </a: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비밀번호 찾기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findPassword.jsp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2883982" y="1766267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 dirty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72" name="직사각형 22"/>
          <p:cNvSpPr/>
          <p:nvPr/>
        </p:nvSpPr>
        <p:spPr>
          <a:xfrm>
            <a:off x="255309" y="2118945"/>
            <a:ext cx="5989751" cy="2391510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12683" y="2457055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아이디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612683" y="2964229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이름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95874" y="399327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찾기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96221" y="40129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03261" y="3478753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전화번호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242484572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200" b="1" kern="0" dirty="0">
                <a:solidFill>
                  <a:srgbClr val="0000FF"/>
                </a:solidFill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B1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B2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B3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c_HotelList.jsp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B4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c_FaqListForm.jsp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5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Index.jsp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B</a:t>
            </a:r>
            <a:r>
              <a:rPr kumimoji="0" lang="en-US" alt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6</a:t>
            </a:r>
            <a:r>
              <a:rPr kumimoji="0" 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sym typeface="Arial"/>
              </a:rPr>
              <a:t> : </a:t>
            </a:r>
            <a:r>
              <a:rPr kumimoji="0" lang="en-US" altLang="en-US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c_mypage.jsp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로 </a:t>
            </a:r>
            <a:r>
              <a:rPr kumimoji="0" lang="ko-KR" altLang="en-US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이동</a:t>
            </a:r>
            <a:endParaRPr kumimoji="0" lang="en-US" altLang="ko-KR" sz="1050" b="0" i="0" u="none" strike="noStrike" kern="0" cap="none" spc="0" normalizeH="0" baseline="0" dirty="0" smtClean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5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Calibri"/>
                <a:sym typeface="Arial"/>
              </a:rPr>
              <a:t>B7 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불러온 예약자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지역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호텔</a:t>
            </a:r>
            <a:r>
              <a:rPr lang="en-US" altLang="ko-KR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n-ea"/>
                <a:cs typeface="Calibri"/>
                <a:sym typeface="Arial"/>
              </a:rPr>
              <a:t>방 정보 및 입력한 요구사항을 가져와 예약 테이블에 등록 </a:t>
            </a: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오구오구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 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최현호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호텔 예약 체크 </a:t>
            </a:r>
            <a:r>
              <a:rPr lang="en-US" altLang="ko-KR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</a:t>
            </a:r>
            <a:r>
              <a:rPr lang="en-US" altLang="ko-KR" sz="1050" b="1" kern="0" dirty="0" err="1">
                <a:solidFill>
                  <a:srgbClr val="000000"/>
                </a:solidFill>
                <a:latin typeface="+mn-ea"/>
                <a:cs typeface="Arial"/>
                <a:sym typeface="Arial"/>
              </a:rPr>
              <a:t>bookingCheck.jsp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2866066" y="1765097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0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</p:txBody>
      </p:sp>
      <p:sp>
        <p:nvSpPr>
          <p:cNvPr id="3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2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5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46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</a:p>
        </p:txBody>
      </p:sp>
      <p:sp>
        <p:nvSpPr>
          <p:cNvPr id="5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</a:p>
        </p:txBody>
      </p:sp>
      <p:sp>
        <p:nvSpPr>
          <p:cNvPr id="72" name="직사각형 22"/>
          <p:cNvSpPr/>
          <p:nvPr/>
        </p:nvSpPr>
        <p:spPr>
          <a:xfrm>
            <a:off x="255309" y="2118945"/>
            <a:ext cx="5989751" cy="459759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endParaRPr lang="en-US" altLang="ko-KR" sz="1000" kern="0" dirty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57881" y="2464385"/>
            <a:ext cx="1279722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 smtClean="0">
                <a:solidFill>
                  <a:sysClr val="windowText" lastClr="000000"/>
                </a:solidFill>
                <a:latin typeface="+mn-ea"/>
                <a:cs typeface="+mn-cs"/>
                <a:sym typeface="Arial"/>
              </a:rPr>
              <a:t>예약자 이름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61514" y="2947517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지역 이름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8748" y="5783028"/>
            <a:ext cx="781592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예약하기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75594" y="580153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ko-KR" altLang="en-US" sz="70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57881" y="3423510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호텔 이름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57552" y="3805787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호텔 상세 정보</a:t>
            </a:r>
            <a:endParaRPr lang="en-US" altLang="ko-KR" sz="1100" kern="0" dirty="0" smtClean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6973" y="5176949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요구 사항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56973" y="4680862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+mn-ea"/>
                <a:sym typeface="Arial"/>
              </a:rPr>
              <a:t>방 상세 정보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57552" y="4301874"/>
            <a:ext cx="12659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 dirty="0" smtClean="0">
                <a:solidFill>
                  <a:sysClr val="windowText" lastClr="000000"/>
                </a:solidFill>
                <a:latin typeface="+mn-ea"/>
                <a:cs typeface="+mn-cs"/>
                <a:sym typeface="Arial"/>
              </a:rPr>
              <a:t>방 이름</a:t>
            </a:r>
            <a:endParaRPr kumimoji="0" lang="ko-KR" altLang="en-US" sz="1100" b="0" i="0" u="none" strike="noStrike" kern="0" cap="none" spc="0" normalizeH="0" baseline="0" dirty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</p:spTree>
    <p:extLst>
      <p:ext uri="{BB962C8B-B14F-4D97-AF65-F5344CB8AC3E}">
        <p14:creationId xmlns:p14="http://schemas.microsoft.com/office/powerpoint/2010/main" val="13717774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194351" y="1799040"/>
            <a:ext cx="5120724" cy="3906433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 </a:t>
            </a: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 작성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		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B2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B3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B4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c_FaqListForm.jsp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B5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Index.jsp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B6 :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c_mypage.jsp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B7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호텔 검색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lvl="0" defTabSz="914400">
              <a:buClr>
                <a:srgbClr val="000000"/>
              </a:buClr>
              <a:defRPr/>
            </a:pPr>
            <a:endParaRPr lang="ko-KR" altLang="en-US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lvl="0"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B8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원하는 지역 선택 후</a:t>
            </a:r>
          </a:p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</a:t>
            </a:r>
            <a:r>
              <a:rPr lang="en-US" altLang="en-US" sz="1050" kern="0" dirty="0" err="1">
                <a:solidFill>
                  <a:srgbClr val="000000"/>
                </a:solidFill>
                <a:sym typeface="Arial"/>
              </a:rPr>
              <a:t>c_HotelList.jsp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B9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questionList.jsp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B10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HelpWriteForm.jsp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이동</a:t>
            </a:r>
          </a:p>
          <a:p>
            <a:pPr defTabSz="914400">
              <a:buClr>
                <a:srgbClr val="000000"/>
              </a:buClr>
              <a:defRPr/>
            </a:pP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B11 :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c_FaqListForm.jsp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B12 :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데이터 저장 후 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</a:t>
            </a:r>
            <a:endParaRPr lang="en-US" altLang="ko-KR" sz="1050" kern="0" dirty="0">
              <a:solidFill>
                <a:srgbClr val="000000"/>
              </a:solidFill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  </a:t>
            </a:r>
            <a:r>
              <a:rPr lang="en-US" altLang="ko-KR" sz="1050" kern="0" dirty="0" err="1">
                <a:solidFill>
                  <a:srgbClr val="000000"/>
                </a:solidFill>
                <a:sym typeface="Arial"/>
              </a:rPr>
              <a:t>questionList.jsp</a:t>
            </a:r>
            <a:r>
              <a:rPr lang="en-US" altLang="ko-KR" sz="1050" kern="0" dirty="0">
                <a:solidFill>
                  <a:srgbClr val="000000"/>
                </a:solidFill>
                <a:sym typeface="Arial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대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 </a:t>
            </a: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문의 작성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(HelpWriteForm.jsp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55309" y="382236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2817" y="1795549"/>
            <a:ext cx="5300730" cy="427187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17821" y="3700394"/>
            <a:ext cx="23140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작성자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617821" y="3265282"/>
            <a:ext cx="231403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 제목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617822" y="2852121"/>
            <a:ext cx="231125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 defTabSz="914400">
              <a:buClr>
                <a:srgbClr val="000000"/>
              </a:buClr>
              <a:defRPr/>
            </a:pPr>
            <a:r>
              <a:rPr kumimoji="0" lang="ko-KR" altLang="en-US" sz="1100" b="0" i="0" u="none" strike="noStrike" kern="0" cap="none" spc="0" normalizeH="0" baseline="0" dirty="0" err="1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예약관련</a:t>
            </a: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(</a:t>
            </a:r>
            <a:r>
              <a:rPr lang="ko-KR" altLang="en-US" sz="1100" kern="0" dirty="0" err="1">
                <a:solidFill>
                  <a:sysClr val="windowText" lastClr="000000"/>
                </a:solidFill>
                <a:latin typeface="+mn-ea"/>
                <a:sym typeface="Arial"/>
              </a:rPr>
              <a:t>드롭다운</a:t>
            </a:r>
            <a:r>
              <a:rPr lang="ko-KR" altLang="en-US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 활용</a:t>
            </a:r>
            <a:r>
              <a:rPr lang="en-US" altLang="ko-KR" sz="1100" kern="0" dirty="0">
                <a:solidFill>
                  <a:sysClr val="windowText" lastClr="000000"/>
                </a:solidFill>
                <a:latin typeface="+mn-ea"/>
                <a:sym typeface="Arial"/>
              </a:rPr>
              <a:t>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615047" y="4109934"/>
            <a:ext cx="2867257" cy="84689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 내용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68" name="직사각형 22"/>
          <p:cNvSpPr/>
          <p:nvPr/>
        </p:nvSpPr>
        <p:spPr>
          <a:xfrm>
            <a:off x="1122817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로고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9" name="사각형: 둥근 모서리 25"/>
          <p:cNvSpPr/>
          <p:nvPr/>
        </p:nvSpPr>
        <p:spPr>
          <a:xfrm>
            <a:off x="255309" y="1158841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header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0" name="직사각형 27"/>
          <p:cNvSpPr/>
          <p:nvPr/>
        </p:nvSpPr>
        <p:spPr>
          <a:xfrm>
            <a:off x="502586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직사각형 28"/>
          <p:cNvSpPr/>
          <p:nvPr/>
        </p:nvSpPr>
        <p:spPr>
          <a:xfrm>
            <a:off x="1902788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홈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2" name="타원 33"/>
          <p:cNvSpPr/>
          <p:nvPr/>
        </p:nvSpPr>
        <p:spPr>
          <a:xfrm>
            <a:off x="2001802" y="138600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3" name="타원 36"/>
          <p:cNvSpPr/>
          <p:nvPr/>
        </p:nvSpPr>
        <p:spPr>
          <a:xfrm>
            <a:off x="1234362" y="137709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8"/>
          <p:cNvSpPr/>
          <p:nvPr/>
        </p:nvSpPr>
        <p:spPr>
          <a:xfrm>
            <a:off x="266276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4"/>
          <p:cNvSpPr/>
          <p:nvPr/>
        </p:nvSpPr>
        <p:spPr>
          <a:xfrm>
            <a:off x="2776204" y="138539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8"/>
          <p:cNvSpPr/>
          <p:nvPr/>
        </p:nvSpPr>
        <p:spPr>
          <a:xfrm>
            <a:off x="3412602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HELP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7" name="타원 35"/>
          <p:cNvSpPr/>
          <p:nvPr/>
        </p:nvSpPr>
        <p:spPr>
          <a:xfrm>
            <a:off x="353034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78" name="직사각형 27"/>
          <p:cNvSpPr/>
          <p:nvPr/>
        </p:nvSpPr>
        <p:spPr>
          <a:xfrm>
            <a:off x="5810799" y="1104247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마이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페이지</a:t>
            </a:r>
          </a:p>
        </p:txBody>
      </p:sp>
      <p:sp>
        <p:nvSpPr>
          <p:cNvPr id="79" name="타원 35"/>
          <p:cNvSpPr/>
          <p:nvPr/>
        </p:nvSpPr>
        <p:spPr>
          <a:xfrm>
            <a:off x="5920410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타원 35"/>
          <p:cNvSpPr/>
          <p:nvPr/>
        </p:nvSpPr>
        <p:spPr>
          <a:xfrm>
            <a:off x="5161938" y="13854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1" name="사각형: 둥근 모서리 31"/>
          <p:cNvSpPr/>
          <p:nvPr/>
        </p:nvSpPr>
        <p:spPr>
          <a:xfrm>
            <a:off x="255309" y="635429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footer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2" name="직사각형 32"/>
          <p:cNvSpPr/>
          <p:nvPr/>
        </p:nvSpPr>
        <p:spPr>
          <a:xfrm>
            <a:off x="1122817" y="6210300"/>
            <a:ext cx="5315096" cy="50624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1240376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호텔검색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직사각형 22"/>
          <p:cNvSpPr/>
          <p:nvPr/>
        </p:nvSpPr>
        <p:spPr>
          <a:xfrm>
            <a:off x="2598570" y="63018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지역선택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5" name="타원 36"/>
          <p:cNvSpPr/>
          <p:nvPr/>
        </p:nvSpPr>
        <p:spPr>
          <a:xfrm>
            <a:off x="1842902" y="6315979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</a:p>
        </p:txBody>
      </p:sp>
      <p:sp>
        <p:nvSpPr>
          <p:cNvPr id="86" name="타원 36"/>
          <p:cNvSpPr/>
          <p:nvPr/>
        </p:nvSpPr>
        <p:spPr>
          <a:xfrm>
            <a:off x="3201097" y="6315979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  <p:sp>
        <p:nvSpPr>
          <p:cNvPr id="87" name="직사각형 22"/>
          <p:cNvSpPr/>
          <p:nvPr/>
        </p:nvSpPr>
        <p:spPr>
          <a:xfrm>
            <a:off x="1299205" y="31015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문의목록</a:t>
            </a:r>
          </a:p>
        </p:txBody>
      </p:sp>
      <p:sp>
        <p:nvSpPr>
          <p:cNvPr id="88" name="타원 36"/>
          <p:cNvSpPr/>
          <p:nvPr/>
        </p:nvSpPr>
        <p:spPr>
          <a:xfrm>
            <a:off x="1410750" y="337440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</a:p>
        </p:txBody>
      </p:sp>
      <p:sp>
        <p:nvSpPr>
          <p:cNvPr id="89" name="직사각형 22"/>
          <p:cNvSpPr/>
          <p:nvPr/>
        </p:nvSpPr>
        <p:spPr>
          <a:xfrm>
            <a:off x="1299205" y="36836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문의작성</a:t>
            </a:r>
          </a:p>
        </p:txBody>
      </p:sp>
      <p:sp>
        <p:nvSpPr>
          <p:cNvPr id="90" name="타원 36"/>
          <p:cNvSpPr/>
          <p:nvPr/>
        </p:nvSpPr>
        <p:spPr>
          <a:xfrm>
            <a:off x="1391700" y="3956492"/>
            <a:ext cx="485411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</a:p>
        </p:txBody>
      </p:sp>
      <p:sp>
        <p:nvSpPr>
          <p:cNvPr id="91" name="직사각형 22"/>
          <p:cNvSpPr/>
          <p:nvPr/>
        </p:nvSpPr>
        <p:spPr>
          <a:xfrm>
            <a:off x="1299205" y="427384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목록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92" name="타원 36"/>
          <p:cNvSpPr/>
          <p:nvPr/>
        </p:nvSpPr>
        <p:spPr>
          <a:xfrm>
            <a:off x="1372650" y="4546689"/>
            <a:ext cx="485411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</a:p>
        </p:txBody>
      </p:sp>
      <p:sp>
        <p:nvSpPr>
          <p:cNvPr id="95" name="직사각형 26"/>
          <p:cNvSpPr/>
          <p:nvPr/>
        </p:nvSpPr>
        <p:spPr>
          <a:xfrm>
            <a:off x="3406562" y="5106752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보내기</a:t>
            </a:r>
          </a:p>
        </p:txBody>
      </p:sp>
      <p:sp>
        <p:nvSpPr>
          <p:cNvPr id="96" name="타원 36"/>
          <p:cNvSpPr/>
          <p:nvPr/>
        </p:nvSpPr>
        <p:spPr>
          <a:xfrm>
            <a:off x="3474445" y="5394786"/>
            <a:ext cx="502555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자주 묻는 질문 관리 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(FaqListForm.jsp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27965" y="1862476"/>
            <a:ext cx="3678582" cy="433980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자주 묻는 질문 관리</a:t>
            </a: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자주 묻는 질문 관리 </a:t>
            </a: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1</a:t>
            </a: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baseline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 baseline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100" kern="0" baseline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defTabSz="914400">
              <a:buClr>
                <a:srgbClr val="000000"/>
              </a:buClr>
              <a:defRPr/>
            </a:pP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	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87536" y="2656023"/>
            <a:ext cx="620051" cy="24401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삭제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61514" y="2839459"/>
            <a:ext cx="47209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B13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109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0" name="직사각형 22"/>
          <p:cNvSpPr/>
          <p:nvPr/>
        </p:nvSpPr>
        <p:spPr>
          <a:xfrm>
            <a:off x="655385" y="16918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1" name="타원 36"/>
          <p:cNvSpPr/>
          <p:nvPr/>
        </p:nvSpPr>
        <p:spPr>
          <a:xfrm>
            <a:off x="1278458" y="17177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2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13" name="직사각형 22"/>
          <p:cNvSpPr/>
          <p:nvPr/>
        </p:nvSpPr>
        <p:spPr>
          <a:xfrm>
            <a:off x="658292" y="209482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회원관리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4" name="타원 36"/>
          <p:cNvSpPr/>
          <p:nvPr/>
        </p:nvSpPr>
        <p:spPr>
          <a:xfrm>
            <a:off x="1281365" y="21207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5" name="직사각형 22"/>
          <p:cNvSpPr/>
          <p:nvPr/>
        </p:nvSpPr>
        <p:spPr>
          <a:xfrm>
            <a:off x="658292" y="24985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6" name="타원 36"/>
          <p:cNvSpPr/>
          <p:nvPr/>
        </p:nvSpPr>
        <p:spPr>
          <a:xfrm>
            <a:off x="1281365" y="2524481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7" name="직사각형 22"/>
          <p:cNvSpPr/>
          <p:nvPr/>
        </p:nvSpPr>
        <p:spPr>
          <a:xfrm>
            <a:off x="651674" y="29110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가입승인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8" name="타원 36"/>
          <p:cNvSpPr/>
          <p:nvPr/>
        </p:nvSpPr>
        <p:spPr>
          <a:xfrm>
            <a:off x="1274747" y="29369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19" name="직사각형 22"/>
          <p:cNvSpPr/>
          <p:nvPr/>
        </p:nvSpPr>
        <p:spPr>
          <a:xfrm>
            <a:off x="658292" y="331754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후기관리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0" name="타원 36"/>
          <p:cNvSpPr/>
          <p:nvPr/>
        </p:nvSpPr>
        <p:spPr>
          <a:xfrm>
            <a:off x="1281365" y="334344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1" name="직사각형 22"/>
          <p:cNvSpPr/>
          <p:nvPr/>
        </p:nvSpPr>
        <p:spPr>
          <a:xfrm>
            <a:off x="661199" y="373003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2" name="타원 36"/>
          <p:cNvSpPr/>
          <p:nvPr/>
        </p:nvSpPr>
        <p:spPr>
          <a:xfrm>
            <a:off x="1284272" y="375593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3" name="직사각형 22"/>
          <p:cNvSpPr/>
          <p:nvPr/>
        </p:nvSpPr>
        <p:spPr>
          <a:xfrm>
            <a:off x="661199" y="414331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맛집관리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4" name="타원 36"/>
          <p:cNvSpPr/>
          <p:nvPr/>
        </p:nvSpPr>
        <p:spPr>
          <a:xfrm>
            <a:off x="1284272" y="416921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5" name="직사각형 22"/>
          <p:cNvSpPr/>
          <p:nvPr/>
        </p:nvSpPr>
        <p:spPr>
          <a:xfrm>
            <a:off x="664106" y="455579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등록</a:t>
            </a:r>
          </a:p>
        </p:txBody>
      </p:sp>
      <p:sp>
        <p:nvSpPr>
          <p:cNvPr id="126" name="타원 36"/>
          <p:cNvSpPr/>
          <p:nvPr/>
        </p:nvSpPr>
        <p:spPr>
          <a:xfrm>
            <a:off x="1287179" y="4581698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7" name="직사각형 22"/>
          <p:cNvSpPr/>
          <p:nvPr/>
        </p:nvSpPr>
        <p:spPr>
          <a:xfrm>
            <a:off x="661200" y="4962282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관광지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8" name="타원 36"/>
          <p:cNvSpPr/>
          <p:nvPr/>
        </p:nvSpPr>
        <p:spPr>
          <a:xfrm>
            <a:off x="1284272" y="4988182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B9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29" name="직사각형 22"/>
          <p:cNvSpPr/>
          <p:nvPr/>
        </p:nvSpPr>
        <p:spPr>
          <a:xfrm>
            <a:off x="664107" y="5374764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대</a:t>
            </a:r>
            <a:r>
              <a:rPr kumimoji="0" lang="en-US" altLang="ko-KR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1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문의관리</a:t>
            </a:r>
          </a:p>
        </p:txBody>
      </p:sp>
      <p:sp>
        <p:nvSpPr>
          <p:cNvPr id="130" name="타원 36"/>
          <p:cNvSpPr/>
          <p:nvPr/>
        </p:nvSpPr>
        <p:spPr>
          <a:xfrm>
            <a:off x="1287179" y="5400664"/>
            <a:ext cx="476097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B10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1" name="직사각형 22"/>
          <p:cNvSpPr/>
          <p:nvPr/>
        </p:nvSpPr>
        <p:spPr>
          <a:xfrm>
            <a:off x="664106" y="577852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작성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2" name="타원 36"/>
          <p:cNvSpPr/>
          <p:nvPr/>
        </p:nvSpPr>
        <p:spPr>
          <a:xfrm>
            <a:off x="1287179" y="5804425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3" name="직사각형 22"/>
          <p:cNvSpPr/>
          <p:nvPr/>
        </p:nvSpPr>
        <p:spPr>
          <a:xfrm>
            <a:off x="667013" y="619100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자주묻는질문 관리</a:t>
            </a:r>
            <a:endParaRPr kumimoji="0" lang="ko-KR" altLang="en-US" sz="9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4" name="타원 36"/>
          <p:cNvSpPr/>
          <p:nvPr/>
        </p:nvSpPr>
        <p:spPr>
          <a:xfrm>
            <a:off x="1290086" y="6216907"/>
            <a:ext cx="484916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135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136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37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Index.jsp로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B2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a_memberList.jsp로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B3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a_companyList.jsp로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B4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a_approveJoin.jsp로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B5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a_reviewList.jsp로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B6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restaurantForm.jsp로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B7 :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adminRestaurantList.jsp로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B8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landmarkInsert.jsp로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B9 :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adminLandmarkList.jsp로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B10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questionList.jsp로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B11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a_faqWriteForm.jsp로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B12 :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FaqListForm.jsp로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ko-KR" altLang="ko-KR" sz="1050" kern="0" dirty="0">
              <a:solidFill>
                <a:srgbClr val="000000"/>
              </a:solidFill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B13 : 삭제가 된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50" kern="0" dirty="0">
                <a:solidFill>
                  <a:srgbClr val="000000"/>
                </a:solidFill>
                <a:cs typeface="Calibri"/>
                <a:sym typeface="Arial"/>
              </a:rPr>
              <a:t>          </a:t>
            </a:r>
            <a:r>
              <a:rPr lang="ko-KR" altLang="ko-KR" sz="1050" kern="0" dirty="0" err="1">
                <a:solidFill>
                  <a:srgbClr val="000000"/>
                </a:solidFill>
                <a:cs typeface="Calibri"/>
                <a:sym typeface="Arial"/>
              </a:rPr>
              <a:t>FaqListForm.jsp</a:t>
            </a:r>
            <a:r>
              <a:rPr lang="ko-KR" altLang="ko-KR" sz="1050" kern="0" dirty="0">
                <a:solidFill>
                  <a:srgbClr val="000000"/>
                </a:solidFill>
                <a:cs typeface="Calibri"/>
                <a:sym typeface="Arial"/>
              </a:rPr>
              <a:t> 로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altLang="ko-KR" sz="105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룸 등록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(RoomWriteForm.jsp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76475" y="1386621"/>
            <a:ext cx="4592121" cy="470444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2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40412" y="2540622"/>
            <a:ext cx="1600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룸 이름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40413" y="2964279"/>
            <a:ext cx="1600280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사진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50792" y="3429000"/>
            <a:ext cx="2866252" cy="73655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상세정보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41348" y="4288665"/>
            <a:ext cx="125644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최소인원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40693" y="4289606"/>
            <a:ext cx="1281816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최대인원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16718" y="5495194"/>
            <a:ext cx="655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등록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40412" y="2048543"/>
            <a:ext cx="1981281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 defTabSz="914400">
              <a:buClr>
                <a:srgbClr val="000000"/>
              </a:buClr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호텔 선택 </a:t>
            </a: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(</a:t>
            </a: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드롭다운 활용</a:t>
            </a: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0412" y="4717379"/>
            <a:ext cx="1257382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가격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72000" y="4729622"/>
            <a:ext cx="1245044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</a:t>
            </a: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개</a:t>
            </a: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</a:t>
            </a:r>
          </a:p>
        </p:txBody>
      </p:sp>
      <p:sp>
        <p:nvSpPr>
          <p:cNvPr id="51" name="타원 50"/>
          <p:cNvSpPr/>
          <p:nvPr/>
        </p:nvSpPr>
        <p:spPr>
          <a:xfrm>
            <a:off x="4034819" y="574842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  <a:endParaRPr kumimoji="0" lang="ko-KR" altLang="en-US" sz="7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64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5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6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7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68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9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0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2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3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77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79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1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2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B1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Index.jsp로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B2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a_hotelInfoForm.jsp로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B3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a_HotelList.jsp로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B4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RoomWriteForm.jsp로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B5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RoomListForm.jsp로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B6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a_InfoView.jsp로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B7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a_companySales.jsp로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B8 : 데이터 저장 후 </a:t>
            </a: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     </a:t>
            </a: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      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RoomWriteForm.jsp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룸 관리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(RoomListForm.jsp 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15558" y="1513655"/>
            <a:ext cx="4319517" cy="52032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룸 관리</a:t>
            </a:r>
          </a:p>
          <a:p>
            <a:pPr lvl="0" algn="ctr" defTabSz="914400">
              <a:buClr>
                <a:srgbClr val="000000"/>
              </a:buClr>
              <a:defRPr/>
            </a:pPr>
            <a:endParaRPr lang="en-US" altLang="ko-KR" sz="1100" kern="0" baseline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룸 관리 </a:t>
            </a:r>
            <a:r>
              <a:rPr lang="en-US" altLang="ko-KR" sz="1100" kern="0">
                <a:solidFill>
                  <a:sysClr val="windowText" lastClr="000000"/>
                </a:solidFill>
                <a:latin typeface="+mn-ea"/>
                <a:sym typeface="Arial"/>
              </a:rPr>
              <a:t>1</a:t>
            </a: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r>
              <a:rPr lang="en-US" altLang="ko-KR" sz="1100" b="1" kern="0">
                <a:solidFill>
                  <a:sysClr val="windowText" lastClr="000000"/>
                </a:solidFill>
                <a:latin typeface="+mn-ea"/>
                <a:sym typeface="Arial"/>
              </a:rPr>
              <a:t>.</a:t>
            </a: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68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9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0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1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2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3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4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5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6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7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8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79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0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81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2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83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84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5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6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B1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Index.jsp로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B2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a_hotelInfoForm.jsp로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B3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a_HotelList.jsp로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B4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RoomWriteForm.jsp로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B5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RoomListForm.jsp로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B6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a_InfoView.jsp로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B7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a_companySales.jsp로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B8 :  삭제가 된 후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       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RoomListForm.jsp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로 이동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487536" y="2656023"/>
            <a:ext cx="620051" cy="244018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삭제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88" name="타원 91"/>
          <p:cNvSpPr/>
          <p:nvPr/>
        </p:nvSpPr>
        <p:spPr>
          <a:xfrm>
            <a:off x="5561514" y="2839459"/>
            <a:ext cx="472093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31824" y="565485"/>
            <a:ext cx="5642343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팀 명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오구오구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팀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</a:t>
            </a:r>
            <a:r>
              <a:rPr kumimoji="0" lang="ko-KR" altLang="en-US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담당 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: </a:t>
            </a:r>
            <a:r>
              <a:rPr kumimoji="0" lang="ko-KR" altLang="en-US" sz="1050" b="1" i="0" u="none" strike="noStrike" kern="0" cap="none" spc="0" normalizeH="0" baseline="0" dirty="0" smtClean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김태은</a:t>
            </a:r>
            <a:r>
              <a:rPr kumimoji="0" lang="en-US" altLang="ko-KR" sz="105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		 </a:t>
            </a:r>
            <a:endParaRPr kumimoji="0" lang="ko-KR" altLang="en-US" sz="105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832" y="565026"/>
            <a:ext cx="291237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defTabSz="914400">
              <a:buClr>
                <a:srgbClr val="000000"/>
              </a:buClr>
              <a:defRPr/>
            </a:pP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업체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정보 수정 </a:t>
            </a:r>
            <a:r>
              <a:rPr kumimoji="0" lang="ko-KR" altLang="en-US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화면</a:t>
            </a:r>
            <a:r>
              <a:rPr lang="en-US" altLang="ko-KR" sz="1050" b="1" kern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(CompanyModify</a:t>
            </a:r>
            <a:r>
              <a:rPr kumimoji="0" lang="en-US" altLang="ko-KR" sz="105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)</a:t>
            </a:r>
            <a:endParaRPr kumimoji="0" lang="ko-KR" altLang="en-US" sz="105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06655" y="1513655"/>
            <a:ext cx="4319517" cy="439322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ko-KR" altLang="en-US" sz="1100" kern="0" baseline="0">
                <a:solidFill>
                  <a:sysClr val="windowText" lastClr="000000"/>
                </a:solidFill>
                <a:latin typeface="+mn-ea"/>
                <a:sym typeface="Arial"/>
              </a:rPr>
              <a:t>업체 정보 수정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100" b="0" i="0" u="none" strike="noStrike" kern="0" cap="none" spc="0" normalizeH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b="1" kern="0">
              <a:solidFill>
                <a:sysClr val="windowText" lastClr="000000"/>
              </a:solidFill>
              <a:latin typeface="+mn-ea"/>
              <a:sym typeface="Arial"/>
            </a:endParaRPr>
          </a:p>
          <a:p>
            <a:pPr algn="ctr" defTabSz="914400">
              <a:buClr>
                <a:srgbClr val="000000"/>
              </a:buClr>
              <a:defRPr/>
            </a:pPr>
            <a:endParaRPr lang="en-US" altLang="ko-KR" sz="1100" kern="0">
              <a:solidFill>
                <a:sysClr val="windowText" lastClr="000000"/>
              </a:solidFill>
              <a:latin typeface="+mn-ea"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7371" y="2630017"/>
            <a:ext cx="3071245" cy="351120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 정보 </a:t>
            </a:r>
            <a:r>
              <a:rPr lang="ko-KR" altLang="en-US" sz="1100" kern="0">
                <a:solidFill>
                  <a:sysClr val="windowText" lastClr="000000"/>
                </a:solidFill>
                <a:latin typeface="+mn-ea"/>
                <a:sym typeface="Arial"/>
              </a:rPr>
              <a:t>수정</a:t>
            </a:r>
            <a:endParaRPr kumimoji="0" lang="ko-KR" altLang="en-US" sz="11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" y="38100"/>
            <a:ext cx="9134475" cy="29337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chemeClr val="bg1"/>
                </a:solidFill>
              </a:rPr>
              <a:t>ICIA – Java </a:t>
            </a:r>
            <a:r>
              <a:rPr lang="ko-KR" altLang="en-US" sz="1400">
                <a:solidFill>
                  <a:schemeClr val="bg1"/>
                </a:solidFill>
              </a:rPr>
              <a:t>기반 </a:t>
            </a:r>
            <a:r>
              <a:rPr lang="en-US" altLang="ko-KR" sz="1400">
                <a:solidFill>
                  <a:schemeClr val="bg1"/>
                </a:solidFill>
              </a:rPr>
              <a:t>Back-End </a:t>
            </a:r>
            <a:r>
              <a:rPr lang="ko-KR" altLang="en-US" sz="1400">
                <a:solidFill>
                  <a:schemeClr val="bg1"/>
                </a:solidFill>
              </a:rPr>
              <a:t>개발자 </a:t>
            </a:r>
          </a:p>
        </p:txBody>
      </p:sp>
      <p:sp>
        <p:nvSpPr>
          <p:cNvPr id="52" name="사각형: 둥근 모서리 25"/>
          <p:cNvSpPr/>
          <p:nvPr/>
        </p:nvSpPr>
        <p:spPr>
          <a:xfrm>
            <a:off x="819753" y="1158840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sidebar</a:t>
            </a:r>
            <a:endParaRPr kumimoji="0" lang="en-US" altLang="ko-KR" sz="1100" b="0" i="0" u="none" strike="noStrike" kern="0" cap="none" spc="0" normalizeH="0" baseline="0">
              <a:solidFill>
                <a:srgbClr val="FFFFFF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3" name="직사각형 22"/>
          <p:cNvSpPr/>
          <p:nvPr/>
        </p:nvSpPr>
        <p:spPr>
          <a:xfrm>
            <a:off x="655385" y="221346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로그아웃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4" name="타원 36"/>
          <p:cNvSpPr/>
          <p:nvPr/>
        </p:nvSpPr>
        <p:spPr>
          <a:xfrm>
            <a:off x="1278458" y="223936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B1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5" name="직사각형 30"/>
          <p:cNvSpPr/>
          <p:nvPr/>
        </p:nvSpPr>
        <p:spPr>
          <a:xfrm>
            <a:off x="296696" y="1506004"/>
            <a:ext cx="1720035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6" name="직사각형 22"/>
          <p:cNvSpPr/>
          <p:nvPr/>
        </p:nvSpPr>
        <p:spPr>
          <a:xfrm>
            <a:off x="658292" y="273023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7" name="타원 36"/>
          <p:cNvSpPr/>
          <p:nvPr/>
        </p:nvSpPr>
        <p:spPr>
          <a:xfrm>
            <a:off x="1281365" y="27561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B2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8" name="직사각형 22"/>
          <p:cNvSpPr/>
          <p:nvPr/>
        </p:nvSpPr>
        <p:spPr>
          <a:xfrm>
            <a:off x="665700" y="3259100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59" name="타원 36"/>
          <p:cNvSpPr/>
          <p:nvPr/>
        </p:nvSpPr>
        <p:spPr>
          <a:xfrm>
            <a:off x="1288773" y="3285000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B3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0" name="직사각형 22"/>
          <p:cNvSpPr/>
          <p:nvPr/>
        </p:nvSpPr>
        <p:spPr>
          <a:xfrm>
            <a:off x="659082" y="3784118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등록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1" name="타원 36"/>
          <p:cNvSpPr/>
          <p:nvPr/>
        </p:nvSpPr>
        <p:spPr>
          <a:xfrm>
            <a:off x="1282155" y="3810017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B4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2" name="직사각형 22"/>
          <p:cNvSpPr/>
          <p:nvPr/>
        </p:nvSpPr>
        <p:spPr>
          <a:xfrm>
            <a:off x="665700" y="432289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룸 관리</a:t>
            </a:r>
            <a:endParaRPr kumimoji="0" lang="ko-KR" altLang="en-US" sz="1000" b="0" i="0" u="none" strike="noStrike" kern="0" cap="none" spc="0" normalizeH="0" baseline="0">
              <a:solidFill>
                <a:sysClr val="windowText" lastClr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3" name="타원 36"/>
          <p:cNvSpPr/>
          <p:nvPr/>
        </p:nvSpPr>
        <p:spPr>
          <a:xfrm>
            <a:off x="1288773" y="4348793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B5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4" name="직사각형 22"/>
          <p:cNvSpPr/>
          <p:nvPr/>
        </p:nvSpPr>
        <p:spPr>
          <a:xfrm>
            <a:off x="668607" y="4841209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65" name="타원 36"/>
          <p:cNvSpPr/>
          <p:nvPr/>
        </p:nvSpPr>
        <p:spPr>
          <a:xfrm>
            <a:off x="1291680" y="4867109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B6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6" name="직사각형 22"/>
          <p:cNvSpPr/>
          <p:nvPr/>
        </p:nvSpPr>
        <p:spPr>
          <a:xfrm>
            <a:off x="668607" y="5343396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호텔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매출현황</a:t>
            </a:r>
          </a:p>
        </p:txBody>
      </p:sp>
      <p:sp>
        <p:nvSpPr>
          <p:cNvPr id="67" name="타원 36"/>
          <p:cNvSpPr/>
          <p:nvPr/>
        </p:nvSpPr>
        <p:spPr>
          <a:xfrm>
            <a:off x="1291680" y="5369295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B7</a:t>
            </a:r>
            <a:endParaRPr kumimoji="0" lang="en-US" altLang="ko-KR" sz="700" b="0" i="0" u="none" strike="noStrike" kern="0" cap="none" spc="0" normalizeH="0" baseline="0">
              <a:solidFill>
                <a:srgbClr val="000000"/>
              </a:solidFill>
              <a:latin typeface="+mn-ea"/>
              <a:cs typeface="+mn-cs"/>
              <a:sym typeface="Arial"/>
            </a:endParaRPr>
          </a:p>
        </p:txBody>
      </p:sp>
      <p:sp>
        <p:nvSpPr>
          <p:cNvPr id="68" name="사각형: 둥근 모서리 29"/>
          <p:cNvSpPr/>
          <p:nvPr/>
        </p:nvSpPr>
        <p:spPr>
          <a:xfrm>
            <a:off x="3848669" y="1161005"/>
            <a:ext cx="723331" cy="218251"/>
          </a:xfrm>
          <a:prstGeom prst="roundRect">
            <a:avLst>
              <a:gd name="adj" fmla="val 16667"/>
            </a:avLst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main</a:t>
            </a:r>
            <a:endParaRPr kumimoji="0" lang="ko-KR" altLang="en-US" sz="1100" b="0" i="0" u="none" strike="noStrike" kern="0" cap="none" spc="0" normalizeH="0" baseline="0">
              <a:solidFill>
                <a:srgbClr val="FFFFFF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69" name="직사각형 30"/>
          <p:cNvSpPr/>
          <p:nvPr/>
        </p:nvSpPr>
        <p:spPr>
          <a:xfrm>
            <a:off x="2137053" y="1511916"/>
            <a:ext cx="4286494" cy="5213914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2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70" name="Google Shape;63;p14"/>
          <p:cNvSpPr txBox="1"/>
          <p:nvPr/>
        </p:nvSpPr>
        <p:spPr>
          <a:xfrm>
            <a:off x="6567567" y="955963"/>
            <a:ext cx="2306600" cy="57605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200" b="1" i="0" u="none" strike="noStrike" kern="0" cap="none" spc="0" normalizeH="0" baseline="0" dirty="0">
                <a:solidFill>
                  <a:srgbClr val="0000FF"/>
                </a:solidFill>
                <a:effectLst/>
                <a:uLnTx/>
                <a:uFillTx/>
                <a:cs typeface="Calibri"/>
                <a:sym typeface="Arial"/>
              </a:rPr>
              <a:t>화면 설명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en-US" altLang="ko-KR" sz="1050" b="1" i="0" u="none" strike="noStrike" kern="0" cap="none" spc="0" normalizeH="0" baseline="0" dirty="0">
              <a:solidFill>
                <a:srgbClr val="0000FF"/>
              </a:solidFill>
              <a:effectLst/>
              <a:uLnTx/>
              <a:uFillTx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B1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Index.jsp로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B2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a_hotelInfoForm.jsp로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B3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a_HotelList.jsp로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B4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RoomWriteForm.jsp로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B5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RoomListForm.jsp로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B6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a_InfoView.jsp로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B7 :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a_companySales.jsp로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이동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sz="1050" b="0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cs typeface="Calibri"/>
              <a:sym typeface="Arial"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B8 : 수정이 완료 되면서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        </a:t>
            </a:r>
            <a:r>
              <a:rPr kumimoji="0" lang="ko-KR" sz="1050" b="0" i="0" u="none" strike="noStrike" kern="0" cap="none" spc="0" normalizeH="0" baseline="0" dirty="0" err="1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a_InfoView.jsp</a:t>
            </a:r>
            <a:r>
              <a:rPr kumimoji="0" lang="ko-KR" sz="105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cs typeface="Calibri"/>
                <a:sym typeface="Arial"/>
              </a:rPr>
              <a:t> 로 이동</a:t>
            </a:r>
          </a:p>
        </p:txBody>
      </p:sp>
      <p:sp>
        <p:nvSpPr>
          <p:cNvPr id="71" name="직사각형 22"/>
          <p:cNvSpPr/>
          <p:nvPr/>
        </p:nvSpPr>
        <p:spPr>
          <a:xfrm>
            <a:off x="4035101" y="5350203"/>
            <a:ext cx="655093" cy="32743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업체정보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수정</a:t>
            </a:r>
          </a:p>
        </p:txBody>
      </p:sp>
      <p:sp>
        <p:nvSpPr>
          <p:cNvPr id="72" name="타원 36"/>
          <p:cNvSpPr/>
          <p:nvPr/>
        </p:nvSpPr>
        <p:spPr>
          <a:xfrm>
            <a:off x="4140000" y="5629036"/>
            <a:ext cx="432000" cy="288000"/>
          </a:xfrm>
          <a:prstGeom prst="ellipse">
            <a:avLst/>
          </a:prstGeom>
          <a:solidFill>
            <a:srgbClr val="FFAB4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7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  <a:sym typeface="Arial"/>
              </a:rPr>
              <a:t>B8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5926</Words>
  <Application>Microsoft Office PowerPoint</Application>
  <PresentationFormat>화면 슬라이드 쇼(4:3)</PresentationFormat>
  <Paragraphs>2908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Arial</vt:lpstr>
      <vt:lpstr>Arial Black</vt:lpstr>
      <vt:lpstr>Calibri</vt:lpstr>
      <vt:lpstr>Calibri Light</vt:lpstr>
      <vt:lpstr>Office 테마</vt:lpstr>
      <vt:lpstr>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1</cp:lastModifiedBy>
  <cp:revision>174</cp:revision>
  <dcterms:created xsi:type="dcterms:W3CDTF">2020-03-27T05:17:52Z</dcterms:created>
  <dcterms:modified xsi:type="dcterms:W3CDTF">2021-02-16T05:36:11Z</dcterms:modified>
  <cp:version>1000.0000.01</cp:version>
</cp:coreProperties>
</file>