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9" r:id="rId5"/>
    <p:sldId id="258" r:id="rId6"/>
    <p:sldId id="259" r:id="rId7"/>
    <p:sldId id="260" r:id="rId8"/>
    <p:sldId id="261" r:id="rId9"/>
    <p:sldId id="266" r:id="rId10"/>
    <p:sldId id="265" r:id="rId11"/>
    <p:sldId id="267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BEB0A-F2C2-4803-BD55-122F6E725A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7AC56-7E5D-428C-AE10-B1BDDFFE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1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7AC56-7E5D-428C-AE10-B1BDDFFE9A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47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7AC56-7E5D-428C-AE10-B1BDDFFE9A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6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7AC56-7E5D-428C-AE10-B1BDDFFE9A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923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4ABC4-80ED-37B0-1D5E-1EF6C5AE9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2FE4E-95C1-2F7D-39AB-1041D5EF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883BC0-71E9-26D0-8530-AD2A4CDC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7D4-CB3C-4569-8FDF-2DA40F8A4E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9FA86-FB77-6C2D-CA43-1AD237DD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F9EB5-BDE6-5080-9DF4-022AF4E4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6E8-2CFB-4129-BA7B-46294FF82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05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8362A-93B7-4FF5-5405-0A69D81E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5DA44-7459-CFAB-AEB5-8BC9446F2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164609-0A34-5948-CF2E-7A8812530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7D4-CB3C-4569-8FDF-2DA40F8A4E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11C75-0663-B9FD-3EA4-454CE10F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3234E-CBC8-D411-A5BB-C9895920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6E8-2CFB-4129-BA7B-46294FF82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472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963DEF-F84A-A40C-060F-581964D59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1B196-BA77-C951-551C-30B9E81E2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8C0C01-9E1A-6B49-E56C-3B6A0EA8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7D4-CB3C-4569-8FDF-2DA40F8A4E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31892-2273-F619-4E45-13DA4939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B2791-914F-3717-4CB3-AD0352B6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6E8-2CFB-4129-BA7B-46294FF82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73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8BEE-4BFC-CD73-8DEA-A94B8135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DF555-2810-BE72-0B8B-D434CECAD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A3FE5-9FCA-E537-C536-D841A91E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7D4-CB3C-4569-8FDF-2DA40F8A4E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3E509-ADC7-D745-6067-F1D2B0D6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49692-3DB4-22D4-A189-08B422A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6E8-2CFB-4129-BA7B-46294FF82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C46E3-C070-2BF9-59AD-4F0EA805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DAA239-CC7F-C182-D552-5703BFAA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EDC725-8F78-AAA5-60F1-7B76BCF8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7D4-CB3C-4569-8FDF-2DA40F8A4E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0C6B1-B6A8-9BAD-FDE2-B84D95B4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9E9F0D-77AB-F654-A4A5-50E55C61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6E8-2CFB-4129-BA7B-46294FF82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5C8E-C4CF-65F5-B9BF-FDABF02C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08450-6581-4D4D-EEA1-B3E096362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15A44-222A-5FE5-A3B7-653BE2705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1AD650-BC42-BC24-9A81-CFB0FAD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7D4-CB3C-4569-8FDF-2DA40F8A4E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611C69-27CB-8C70-9414-E96C4179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B76C2D-3C64-5254-C644-AB8ACF3E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6E8-2CFB-4129-BA7B-46294FF82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6A34C-BEE6-F9D7-9AFE-604F4204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11395-F9CA-6421-4E21-A5E5972FC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2A0454-29C1-D149-09C3-B92D85255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AFF156-BDBE-74C2-8B5E-4C6096E89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7A1224-74F2-6762-9C38-D26665225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8A8F99-519A-AD28-511F-DAF29C8E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7D4-CB3C-4569-8FDF-2DA40F8A4E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C48307-0188-3615-194F-05AE7050F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FD643D-C94B-194E-FA20-D1711C1F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6E8-2CFB-4129-BA7B-46294FF82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6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6415D-174A-229F-1E04-AD1F5C19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3A1139-93B8-DF26-D2DF-AF1814FD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7D4-CB3C-4569-8FDF-2DA40F8A4E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1970FA-47FA-CAF9-331C-B567D0B6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B6983-623C-39B0-FF6C-29AC5E9E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6E8-2CFB-4129-BA7B-46294FF82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956F22-3B2C-7AC4-24F4-319B0AE3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7D4-CB3C-4569-8FDF-2DA40F8A4E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30DF5E-52BE-C3B0-F591-ABFEC7C8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BDD28E-B177-1200-3770-B8D5D830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6E8-2CFB-4129-BA7B-46294FF82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5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4CD7D-44A4-5138-D5D5-20ACFB96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DB4C4-C71F-A707-43A6-18A1B837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963CD-3BE9-2D77-8C64-630B44D3E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8A069-C705-CA90-BEEE-A91423E3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7D4-CB3C-4569-8FDF-2DA40F8A4E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2C1CF-FE68-E11A-C521-6BAF8723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0814BC-D8F3-9015-6533-5A6A6912C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6E8-2CFB-4129-BA7B-46294FF82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2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69457-9C5E-8B5D-30EC-715EDB10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4CBA3E-B077-53C6-5714-C2D3B5897A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B9A1BF-8B7A-2B45-5059-C370B5023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8794F3-06BA-8C11-A59E-041F96E5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B7D4-CB3C-4569-8FDF-2DA40F8A4E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CC35C-358D-9BC2-CC09-3F20959D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C48C23-AB8B-E0F6-642A-02C382C93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6E8-2CFB-4129-BA7B-46294FF82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0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86B288-38E8-C5CE-C123-02A2BF84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3D478-E7DB-97D3-E12D-C2CCE0818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A3911-F5FD-822B-53C8-7C2E8E74D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1B7D4-CB3C-4569-8FDF-2DA40F8A4E7E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1C9E0-891D-52BA-5B8E-255A64A19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E117A-43B1-8CEC-0C0D-F21756ECC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C86E8-2CFB-4129-BA7B-46294FF82B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2X-9OBG1rPOTJNgxH74wSofAKCo7JEGs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3CC8-A052-07B7-432F-12AD3B0AC4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딥러닝 기초 설명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DBC587-4D82-E8F2-9EBF-743793623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60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BE165-CAB7-895E-DAF0-E04B646BA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CD84B-5833-20CD-0A37-01CF0625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레이어 설명 </a:t>
            </a:r>
            <a:r>
              <a:rPr lang="en-US" altLang="ko-KR" dirty="0"/>
              <a:t>(CNN, Convolution)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F3327-EB6D-A35F-0AB7-FDDAE3A7E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446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커널</a:t>
            </a:r>
            <a:r>
              <a:rPr lang="en-US" altLang="ko-KR" sz="2000" dirty="0"/>
              <a:t>(kernel) </a:t>
            </a:r>
            <a:r>
              <a:rPr lang="ko-KR" altLang="en-US" sz="2000" dirty="0"/>
              <a:t>을 통해 </a:t>
            </a:r>
            <a:r>
              <a:rPr lang="ko-KR" altLang="en-US" sz="2000" dirty="0" err="1"/>
              <a:t>합성곱</a:t>
            </a:r>
            <a:r>
              <a:rPr lang="en-US" altLang="ko-KR" sz="2000" dirty="0"/>
              <a:t>(convolution)</a:t>
            </a:r>
            <a:r>
              <a:rPr lang="ko-KR" altLang="en-US" sz="2000" dirty="0"/>
              <a:t> 실행</a:t>
            </a:r>
            <a:r>
              <a:rPr lang="en-US" altLang="ko-KR" sz="2000" dirty="0"/>
              <a:t>, </a:t>
            </a:r>
            <a:r>
              <a:rPr lang="ko-KR" altLang="en-US" sz="2000" dirty="0"/>
              <a:t>커널의 가중치 </a:t>
            </a:r>
            <a:r>
              <a:rPr lang="en-US" altLang="ko-KR" sz="2000" dirty="0"/>
              <a:t>/ </a:t>
            </a:r>
            <a:r>
              <a:rPr lang="ko-KR" altLang="en-US" sz="2000" dirty="0"/>
              <a:t>편향을 학습</a:t>
            </a:r>
            <a:endParaRPr lang="en-US" altLang="ko-KR" sz="2000" dirty="0"/>
          </a:p>
          <a:p>
            <a:r>
              <a:rPr lang="ko-KR" altLang="en-US" sz="2000" dirty="0"/>
              <a:t>이웃 데이터와 이루는 패턴 탐지</a:t>
            </a:r>
            <a:endParaRPr lang="en-US" altLang="ko-KR" sz="2000" dirty="0"/>
          </a:p>
          <a:p>
            <a:r>
              <a:rPr lang="ko-KR" altLang="en-US" sz="2000" dirty="0"/>
              <a:t>컴퓨터비전에서 매우 강력</a:t>
            </a:r>
            <a:endParaRPr lang="en-US" altLang="ko-KR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CE96F5A-2164-2889-B4DE-BF0F7B7D4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17" y="1474929"/>
            <a:ext cx="6667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4ECE7FE-BDAD-9BA1-0277-24737D31D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0456"/>
            <a:ext cx="4323950" cy="1571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0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2773E-E5B7-4D2A-54DE-0D70BD4C5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158A8-8570-B90E-D53F-01D26258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레이어 설명 </a:t>
            </a:r>
            <a:r>
              <a:rPr lang="en-US" altLang="ko-KR" dirty="0"/>
              <a:t>(Attention Layer)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FD6D4-5B22-FC20-38BC-088204E3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446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주어진 쿼리</a:t>
            </a:r>
            <a:r>
              <a:rPr lang="en-US" altLang="ko-KR" sz="2000" dirty="0"/>
              <a:t>(Query)</a:t>
            </a:r>
            <a:r>
              <a:rPr lang="ko-KR" altLang="en-US" sz="2000" dirty="0"/>
              <a:t>에 대해서 모든 키</a:t>
            </a:r>
            <a:r>
              <a:rPr lang="en-US" altLang="ko-KR" sz="2000" dirty="0"/>
              <a:t>(Key)</a:t>
            </a:r>
            <a:r>
              <a:rPr lang="ko-KR" altLang="en-US" sz="2000" dirty="0"/>
              <a:t> 와의 유사도 측정</a:t>
            </a:r>
            <a:r>
              <a:rPr lang="en-US" altLang="ko-KR" sz="2000" dirty="0"/>
              <a:t>, </a:t>
            </a:r>
            <a:r>
              <a:rPr lang="ko-KR" altLang="en-US" sz="2000" dirty="0"/>
              <a:t>이후 키와 </a:t>
            </a:r>
            <a:r>
              <a:rPr lang="ko-KR" altLang="en-US" sz="2000" dirty="0" err="1"/>
              <a:t>매핑되는</a:t>
            </a:r>
            <a:r>
              <a:rPr lang="ko-KR" altLang="en-US" sz="2000" dirty="0"/>
              <a:t> 값</a:t>
            </a:r>
            <a:r>
              <a:rPr lang="en-US" altLang="ko-KR" sz="2000" dirty="0"/>
              <a:t>(Value) </a:t>
            </a:r>
            <a:r>
              <a:rPr lang="ko-KR" altLang="en-US" sz="2000" dirty="0"/>
              <a:t>에 반영</a:t>
            </a:r>
            <a:endParaRPr lang="en-US" altLang="ko-KR" sz="2000" dirty="0"/>
          </a:p>
          <a:p>
            <a:r>
              <a:rPr lang="ko-KR" altLang="en-US" sz="2000" dirty="0"/>
              <a:t>최신 </a:t>
            </a:r>
            <a:r>
              <a:rPr lang="en-US" altLang="ko-KR" sz="2000" dirty="0"/>
              <a:t>LLM </a:t>
            </a:r>
            <a:r>
              <a:rPr lang="ko-KR" altLang="en-US" sz="2000" dirty="0"/>
              <a:t>및 컴퓨터비전에서도 사용됨</a:t>
            </a:r>
            <a:endParaRPr lang="en-US" altLang="ko-KR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1B8E90C-0D8A-0C7E-D331-B0465B159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39" y="1613083"/>
            <a:ext cx="6873922" cy="324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200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12F2E-BE4C-4964-1A9D-A34936C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58602F-F41C-24E3-ABE1-F981C661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AA0D1-9B92-0F5E-400B-B6465CFE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Colab</a:t>
            </a:r>
            <a:r>
              <a:rPr lang="en-US" altLang="ko-KR" dirty="0"/>
              <a:t> </a:t>
            </a:r>
            <a:r>
              <a:rPr lang="ko-KR" altLang="en-US" dirty="0"/>
              <a:t>링크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hlinkClick r:id="rId2"/>
              </a:rPr>
              <a:t>https://colab.research.google.com/drive/12X-9OBG1rPOTJNgxH74wSofAKCo7JEGs?usp=sharing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7278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BD1E4-B7A6-75F1-F243-97550092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기술의 기초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00A76-9B8C-6FEB-B494-BE2EA922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0021" cy="4351338"/>
          </a:xfrm>
        </p:spPr>
        <p:txBody>
          <a:bodyPr>
            <a:noAutofit/>
          </a:bodyPr>
          <a:lstStyle/>
          <a:p>
            <a:r>
              <a:rPr lang="en-US" altLang="ko-KR" sz="1500" dirty="0"/>
              <a:t>AI: </a:t>
            </a:r>
            <a:r>
              <a:rPr lang="ko-KR" altLang="en-US" sz="1500" dirty="0"/>
              <a:t>기계를 통해 </a:t>
            </a:r>
            <a:r>
              <a:rPr lang="ko-KR" altLang="en-US" sz="1500" b="1" dirty="0">
                <a:effectLst/>
              </a:rPr>
              <a:t>지능</a:t>
            </a:r>
            <a:r>
              <a:rPr lang="ko-KR" altLang="en-US" sz="1500" dirty="0"/>
              <a:t>을 모방해낸 모든 기술을 총칭</a:t>
            </a:r>
            <a:endParaRPr lang="en-US" altLang="ko-KR" sz="1500" dirty="0"/>
          </a:p>
          <a:p>
            <a:pPr marL="457200" lvl="1" indent="0">
              <a:buNone/>
            </a:pPr>
            <a:r>
              <a:rPr lang="en-US" altLang="ko-KR" sz="1300" dirty="0"/>
              <a:t>ex) </a:t>
            </a:r>
            <a:r>
              <a:rPr lang="ko-KR" altLang="en-US" sz="13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세탁물의 무게를 감지하여 세탁 시간과 물 높이를 자동으로 설정하는 세탁기</a:t>
            </a:r>
            <a:endParaRPr lang="en-US" altLang="ko-KR" sz="1300" dirty="0"/>
          </a:p>
          <a:p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500" dirty="0"/>
              <a:t>머신 러닝</a:t>
            </a:r>
            <a:r>
              <a:rPr lang="en-US" altLang="ko-KR" sz="1500" dirty="0"/>
              <a:t>: </a:t>
            </a:r>
            <a:r>
              <a:rPr lang="ko-KR" altLang="en-US" sz="1500" dirty="0"/>
              <a:t>데이터로부터 숨겨진 정보와 규칙을 스스로 </a:t>
            </a:r>
            <a:br>
              <a:rPr lang="en-US" altLang="ko-KR" sz="1500" dirty="0"/>
            </a:br>
            <a:r>
              <a:rPr lang="en-US" altLang="ko-KR" sz="1500" b="1" dirty="0"/>
              <a:t>*</a:t>
            </a:r>
            <a:r>
              <a:rPr lang="ko-KR" altLang="en-US" sz="1500" b="1" dirty="0"/>
              <a:t>학습</a:t>
            </a:r>
            <a:r>
              <a:rPr lang="ko-KR" altLang="en-US" sz="1500" dirty="0"/>
              <a:t>하여 습득하는 기술</a:t>
            </a:r>
            <a:endParaRPr lang="en-US" altLang="ko-KR" sz="1500" dirty="0"/>
          </a:p>
          <a:p>
            <a:pPr marL="457200" lvl="1" indent="0">
              <a:buNone/>
            </a:pPr>
            <a:r>
              <a:rPr lang="en-US" altLang="ko-KR" sz="1300" dirty="0"/>
              <a:t>ex) </a:t>
            </a:r>
            <a:r>
              <a:rPr lang="ko-KR" altLang="en-US" sz="1300" dirty="0"/>
              <a:t>데이터 예측</a:t>
            </a:r>
            <a:r>
              <a:rPr lang="en-US" altLang="ko-KR" sz="1300" dirty="0"/>
              <a:t>/</a:t>
            </a:r>
            <a:r>
              <a:rPr lang="ko-KR" altLang="en-US" sz="1300" dirty="0"/>
              <a:t>분류</a:t>
            </a:r>
            <a:r>
              <a:rPr lang="en-US" altLang="ko-KR" sz="1300" dirty="0"/>
              <a:t>/</a:t>
            </a:r>
            <a:r>
              <a:rPr lang="ko-KR" altLang="en-US" sz="1300" dirty="0"/>
              <a:t>최적화에 사용되는 대부분의 인공지능</a:t>
            </a:r>
            <a:endParaRPr lang="en-US" altLang="ko-KR" sz="1300" dirty="0"/>
          </a:p>
          <a:p>
            <a:pPr marL="457200" lvl="1" indent="0">
              <a:buNone/>
            </a:pPr>
            <a:endParaRPr lang="ko-KR" alt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500" dirty="0"/>
              <a:t>딥 러닝</a:t>
            </a:r>
            <a:r>
              <a:rPr lang="en-US" altLang="ko-KR" sz="1500" dirty="0"/>
              <a:t>: </a:t>
            </a:r>
            <a:r>
              <a:rPr lang="ko-KR" altLang="en-US" sz="1500" dirty="0"/>
              <a:t>신경세포 뉴런을 모방하여 만든 </a:t>
            </a:r>
            <a:r>
              <a:rPr lang="ko-KR" altLang="en-US" sz="1500" b="1" dirty="0"/>
              <a:t>인공신경망</a:t>
            </a:r>
            <a:r>
              <a:rPr lang="ko-KR" altLang="en-US" sz="1500" dirty="0"/>
              <a:t>을 사용한 머신 러닝</a:t>
            </a: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500" dirty="0"/>
              <a:t>AI</a:t>
            </a:r>
            <a:r>
              <a:rPr lang="ko-KR" altLang="en-US" sz="1500" dirty="0"/>
              <a:t>는 통계 기반의 수리적 모델링을 통해 만들어진 로직일 뿐</a:t>
            </a:r>
            <a:r>
              <a:rPr lang="en-US" altLang="ko-KR" sz="1500" dirty="0"/>
              <a:t>, </a:t>
            </a:r>
            <a:r>
              <a:rPr lang="ko-KR" altLang="en-US" sz="1500" dirty="0"/>
              <a:t>실제 지능을 통해 모든 것을 이뤄내는 마법 같은 것이 아니다</a:t>
            </a:r>
            <a:r>
              <a:rPr lang="en-US" altLang="ko-KR" sz="1500" dirty="0"/>
              <a:t>!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500" b="1" dirty="0"/>
              <a:t>*</a:t>
            </a:r>
            <a:r>
              <a:rPr lang="ko-KR" altLang="en-US" sz="1500" b="1" dirty="0"/>
              <a:t>학습이란</a:t>
            </a:r>
            <a:r>
              <a:rPr lang="en-US" altLang="ko-KR" sz="1500" b="1" dirty="0"/>
              <a:t>? </a:t>
            </a:r>
            <a:r>
              <a:rPr lang="ko-KR" altLang="en-US" sz="1500" b="1" dirty="0"/>
              <a:t>데이터 관찰</a:t>
            </a:r>
            <a:r>
              <a:rPr lang="en-US" altLang="ko-KR" sz="1500" b="1" dirty="0"/>
              <a:t>/</a:t>
            </a:r>
            <a:r>
              <a:rPr lang="ko-KR" altLang="en-US" sz="1500" b="1" dirty="0"/>
              <a:t>모델수정의 반복을 통해 성능을 개선시켜 나가 수학적 최적화 과정</a:t>
            </a:r>
            <a:endParaRPr lang="en-US" altLang="ko-KR" sz="1500" b="1" dirty="0"/>
          </a:p>
        </p:txBody>
      </p:sp>
      <p:pic>
        <p:nvPicPr>
          <p:cNvPr id="1026" name="Picture 2" descr="028">
            <a:extLst>
              <a:ext uri="{FF2B5EF4-FFF2-40B4-BE49-F238E27FC236}">
                <a16:creationId xmlns:a16="http://schemas.microsoft.com/office/drawing/2014/main" id="{01C7714E-F305-BA27-B0F8-1778B045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49" y="1690688"/>
            <a:ext cx="4755107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78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94160-242C-B8DC-3FE1-DB3AA60D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서비스 주요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150AB-3D5B-9504-E13F-0691E606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950"/>
            <a:ext cx="10515600" cy="11160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널리 알려진 생성형 </a:t>
            </a:r>
            <a:r>
              <a:rPr lang="en-US" altLang="ko-KR" sz="2000" dirty="0"/>
              <a:t>LLM </a:t>
            </a:r>
            <a:r>
              <a:rPr lang="ko-KR" altLang="en-US" sz="2000" dirty="0"/>
              <a:t>외에도</a:t>
            </a:r>
            <a:r>
              <a:rPr lang="en-US" altLang="ko-KR" sz="2000" dirty="0"/>
              <a:t> </a:t>
            </a:r>
            <a:r>
              <a:rPr lang="ko-KR" altLang="en-US" sz="2000" dirty="0"/>
              <a:t>예측</a:t>
            </a:r>
            <a:r>
              <a:rPr lang="en-US" altLang="ko-KR" sz="2000" dirty="0"/>
              <a:t>, </a:t>
            </a:r>
            <a:r>
              <a:rPr lang="ko-KR" altLang="en-US" sz="2000" dirty="0"/>
              <a:t>분류</a:t>
            </a:r>
            <a:r>
              <a:rPr lang="en-US" altLang="ko-KR" sz="2000" dirty="0"/>
              <a:t>, </a:t>
            </a:r>
            <a:r>
              <a:rPr lang="ko-KR" altLang="en-US" sz="2000" dirty="0"/>
              <a:t>최적화</a:t>
            </a:r>
            <a:r>
              <a:rPr lang="en-US" altLang="ko-KR" sz="2000" dirty="0"/>
              <a:t>, </a:t>
            </a:r>
            <a:r>
              <a:rPr lang="ko-KR" altLang="en-US" sz="2000" dirty="0"/>
              <a:t>자동화 등 다양한 서비스 존재</a:t>
            </a:r>
            <a:endParaRPr lang="en-US" altLang="ko-KR" sz="2000" dirty="0"/>
          </a:p>
          <a:p>
            <a:r>
              <a:rPr lang="ko-KR" altLang="en-US" sz="2000" dirty="0"/>
              <a:t>어떤 서비스를 도입하는지에 따라 </a:t>
            </a:r>
            <a:r>
              <a:rPr lang="en-US" altLang="ko-KR" sz="2000" dirty="0"/>
              <a:t>AI </a:t>
            </a:r>
            <a:r>
              <a:rPr lang="ko-KR" altLang="en-US" sz="2000" dirty="0"/>
              <a:t>기술 활용 전략도 달라짐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90FFD77-D3DF-5E68-09C3-5A554CE49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14887"/>
              </p:ext>
            </p:extLst>
          </p:nvPr>
        </p:nvGraphicFramePr>
        <p:xfrm>
          <a:off x="927100" y="1690688"/>
          <a:ext cx="8737600" cy="294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153">
                  <a:extLst>
                    <a:ext uri="{9D8B030D-6E8A-4147-A177-3AD203B41FA5}">
                      <a16:colId xmlns:a16="http://schemas.microsoft.com/office/drawing/2014/main" val="296766011"/>
                    </a:ext>
                  </a:extLst>
                </a:gridCol>
                <a:gridCol w="3080914">
                  <a:extLst>
                    <a:ext uri="{9D8B030D-6E8A-4147-A177-3AD203B41FA5}">
                      <a16:colId xmlns:a16="http://schemas.microsoft.com/office/drawing/2014/main" val="2625406907"/>
                    </a:ext>
                  </a:extLst>
                </a:gridCol>
                <a:gridCol w="2912533">
                  <a:extLst>
                    <a:ext uri="{9D8B030D-6E8A-4147-A177-3AD203B41FA5}">
                      <a16:colId xmlns:a16="http://schemas.microsoft.com/office/drawing/2014/main" val="2828118295"/>
                    </a:ext>
                  </a:extLst>
                </a:gridCol>
              </a:tblGrid>
              <a:tr h="353484">
                <a:tc>
                  <a:txBody>
                    <a:bodyPr/>
                    <a:lstStyle/>
                    <a:p>
                      <a:r>
                        <a:rPr lang="en-US" sz="1500" dirty="0"/>
                        <a:t>AI </a:t>
                      </a:r>
                      <a:r>
                        <a:rPr lang="ko-KR" altLang="en-US" sz="1500" dirty="0"/>
                        <a:t>서비스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70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분류</a:t>
                      </a:r>
                      <a:r>
                        <a:rPr lang="en-US" altLang="ko-KR" sz="1500" dirty="0"/>
                        <a:t>(</a:t>
                      </a:r>
                      <a:r>
                        <a:rPr lang="en-US" sz="1500" dirty="0"/>
                        <a:t>Classification)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데이터를 특정 범주로 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스팸 메일 필터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질병 진단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42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예측</a:t>
                      </a:r>
                      <a:r>
                        <a:rPr lang="en-US" altLang="ko-KR" sz="1500" dirty="0"/>
                        <a:t>(</a:t>
                      </a:r>
                      <a:r>
                        <a:rPr lang="en-US" sz="1500" dirty="0"/>
                        <a:t>Prediction)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수치나 결과를 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수요 예측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고객 이탈 예측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80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최적화</a:t>
                      </a:r>
                      <a:r>
                        <a:rPr lang="en-US" altLang="ko-KR" sz="1500" dirty="0"/>
                        <a:t>(</a:t>
                      </a:r>
                      <a:r>
                        <a:rPr lang="en-US" sz="1500" dirty="0"/>
                        <a:t>Optimization)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자원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경로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/>
                        <a:t>결정의 </a:t>
                      </a:r>
                      <a:r>
                        <a:rPr lang="ko-KR" altLang="en-US" sz="1500" dirty="0" err="1"/>
                        <a:t>최적값</a:t>
                      </a:r>
                      <a:r>
                        <a:rPr lang="ko-KR" altLang="en-US" sz="1500" dirty="0"/>
                        <a:t> 계산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배차 시스템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물류 경로 계산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12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자동화</a:t>
                      </a:r>
                      <a:r>
                        <a:rPr lang="en-US" altLang="ko-KR" sz="1500" dirty="0"/>
                        <a:t>(</a:t>
                      </a:r>
                      <a:r>
                        <a:rPr lang="en-US" sz="1500" dirty="0"/>
                        <a:t>Automation)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사람이 하던 작업 자동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로봇 프로세스 자동화</a:t>
                      </a:r>
                      <a:r>
                        <a:rPr lang="en-US" altLang="ko-KR" sz="1500" dirty="0"/>
                        <a:t>(RPA)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61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추천</a:t>
                      </a:r>
                      <a:r>
                        <a:rPr lang="en-US" altLang="ko-KR" sz="1500" dirty="0"/>
                        <a:t>(</a:t>
                      </a:r>
                      <a:r>
                        <a:rPr lang="en-US" sz="1500" dirty="0"/>
                        <a:t>Recommendation)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사용자 맞춤 정보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 err="1"/>
                        <a:t>넷플릭스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 err="1"/>
                        <a:t>쿠팡</a:t>
                      </a:r>
                      <a:r>
                        <a:rPr lang="ko-KR" altLang="en-US" sz="1500" dirty="0"/>
                        <a:t>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7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인식</a:t>
                      </a:r>
                      <a:r>
                        <a:rPr lang="en-US" altLang="ko-KR" sz="1500" dirty="0"/>
                        <a:t>(</a:t>
                      </a:r>
                      <a:r>
                        <a:rPr lang="en-US" sz="1500" dirty="0"/>
                        <a:t>Perception)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이미지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음성 등 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얼굴 인식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음성 인식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95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생성</a:t>
                      </a:r>
                      <a:r>
                        <a:rPr lang="en-US" altLang="ko-KR" sz="1500" dirty="0"/>
                        <a:t>(</a:t>
                      </a:r>
                      <a:r>
                        <a:rPr lang="en-US" sz="1500" dirty="0"/>
                        <a:t>Generation)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500" dirty="0"/>
                        <a:t>텍스트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이미지 등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ChatGPT, DALL·E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959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1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8B66D3-EE08-2FD2-BD31-3F029EE0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서비스 도입 절차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B99BF-C6F8-669E-2924-96CAC4554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/>
              <a:t>문제 정의</a:t>
            </a:r>
            <a:endParaRPr lang="en-US" altLang="ko-KR" sz="2500" dirty="0"/>
          </a:p>
          <a:p>
            <a:pPr marL="457200" indent="-457200">
              <a:buAutoNum type="arabicPeriod"/>
            </a:pPr>
            <a:r>
              <a:rPr lang="ko-KR" altLang="en-US" sz="2500" dirty="0"/>
              <a:t>데이터 확보 및 정제</a:t>
            </a:r>
            <a:r>
              <a:rPr lang="en-US" altLang="ko-KR" sz="2500" dirty="0"/>
              <a:t>*</a:t>
            </a:r>
          </a:p>
          <a:p>
            <a:pPr marL="457200" indent="-457200">
              <a:buAutoNum type="arabicPeriod"/>
            </a:pPr>
            <a:r>
              <a:rPr lang="ko-KR" altLang="en-US" sz="2500" dirty="0"/>
              <a:t>모델 설계 및 선택</a:t>
            </a:r>
            <a:endParaRPr lang="en-US" altLang="ko-KR" sz="2500" dirty="0"/>
          </a:p>
          <a:p>
            <a:pPr marL="457200" indent="-457200">
              <a:buAutoNum type="arabicPeriod"/>
            </a:pPr>
            <a:r>
              <a:rPr lang="ko-KR" altLang="en-US" sz="2500" dirty="0"/>
              <a:t>모델 학습 및 검증</a:t>
            </a:r>
            <a:endParaRPr lang="en-US" altLang="ko-KR" sz="2500" dirty="0"/>
          </a:p>
          <a:p>
            <a:pPr marL="457200" indent="-457200">
              <a:buAutoNum type="arabicPeriod"/>
            </a:pPr>
            <a:r>
              <a:rPr lang="ko-KR" altLang="en-US" sz="2500" dirty="0"/>
              <a:t>서비스 통합 및 배포</a:t>
            </a:r>
            <a:endParaRPr lang="en-US" altLang="ko-KR" sz="2500" dirty="0"/>
          </a:p>
          <a:p>
            <a:pPr marL="457200" indent="-457200">
              <a:buAutoNum type="arabicPeriod"/>
            </a:pPr>
            <a:r>
              <a:rPr lang="ko-KR" altLang="en-US" sz="2500" dirty="0"/>
              <a:t>지속적 개선 및 유지보수</a:t>
            </a:r>
            <a:endParaRPr lang="en-US" altLang="ko-KR" sz="2500" dirty="0"/>
          </a:p>
          <a:p>
            <a:pPr marL="4572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*AI </a:t>
            </a:r>
            <a:r>
              <a:rPr lang="ko-KR" altLang="en-US" sz="2000" dirty="0"/>
              <a:t>서비스 도입 시 목적에 맞는 데이터 확보는 모델 성능에 가장 큰 영향을 끼치며</a:t>
            </a:r>
            <a:r>
              <a:rPr lang="en-US" altLang="ko-KR" sz="2000" dirty="0"/>
              <a:t>, </a:t>
            </a:r>
            <a:r>
              <a:rPr lang="ko-KR" altLang="en-US" sz="2000" dirty="0"/>
              <a:t>실제 프로젝트 시 가장 중요한 영향을 끼친다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593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37B0A-2B46-AC66-6E90-A60CDC1E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463675"/>
          </a:xfrm>
        </p:spPr>
        <p:txBody>
          <a:bodyPr/>
          <a:lstStyle/>
          <a:p>
            <a:r>
              <a:rPr lang="ko-KR" altLang="en-US" dirty="0"/>
              <a:t>인공신경망</a:t>
            </a:r>
            <a:br>
              <a:rPr lang="en-US" altLang="ko-KR" dirty="0"/>
            </a:br>
            <a:r>
              <a:rPr lang="en-US" altLang="ko-KR" dirty="0"/>
              <a:t>(ANN,</a:t>
            </a:r>
            <a:r>
              <a:rPr lang="ko-KR" altLang="en-US" dirty="0"/>
              <a:t> </a:t>
            </a:r>
            <a:r>
              <a:rPr lang="en-US" altLang="ko-KR" dirty="0"/>
              <a:t>Artificial Neural Network)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AF2F1-570B-DCB1-08AC-84241058B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370" y="5426976"/>
            <a:ext cx="10515600" cy="11648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500" dirty="0"/>
              <a:t>뉴런의 자극전달 방식</a:t>
            </a:r>
            <a:r>
              <a:rPr lang="en-US" altLang="ko-KR" sz="1500" dirty="0"/>
              <a:t>: </a:t>
            </a:r>
            <a:r>
              <a:rPr lang="ko-KR" altLang="en-US" sz="1500" dirty="0"/>
              <a:t>신호의 강도가 </a:t>
            </a:r>
            <a:r>
              <a:rPr lang="ko-KR" altLang="en-US" sz="1500" dirty="0" err="1"/>
              <a:t>임계값</a:t>
            </a:r>
            <a:r>
              <a:rPr lang="ko-KR" altLang="en-US" sz="1500" dirty="0"/>
              <a:t> 이상인 경우 일정한 강도의 신호전달</a:t>
            </a:r>
            <a:r>
              <a:rPr lang="en-US" altLang="ko-KR" sz="1500" dirty="0"/>
              <a:t> (Step Function)</a:t>
            </a:r>
            <a:endParaRPr lang="ko-KR" alt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500" dirty="0"/>
              <a:t>후술할 </a:t>
            </a:r>
            <a:r>
              <a:rPr lang="ko-KR" altLang="en-US" sz="1500" b="1" dirty="0" err="1"/>
              <a:t>경사하강법</a:t>
            </a:r>
            <a:r>
              <a:rPr lang="ko-KR" altLang="en-US" sz="1500" dirty="0" err="1"/>
              <a:t>을</a:t>
            </a:r>
            <a:r>
              <a:rPr lang="ko-KR" altLang="en-US" sz="1500" dirty="0"/>
              <a:t> 사용하기 위해</a:t>
            </a:r>
            <a:r>
              <a:rPr lang="en-US" altLang="ko-KR" sz="1500" dirty="0"/>
              <a:t>, </a:t>
            </a:r>
            <a:r>
              <a:rPr lang="ko-KR" altLang="en-US" sz="1500" dirty="0"/>
              <a:t>기울기 </a:t>
            </a:r>
            <a:r>
              <a:rPr lang="en-US" altLang="ko-KR" sz="1500" dirty="0"/>
              <a:t>(gradient) </a:t>
            </a:r>
            <a:r>
              <a:rPr lang="ko-KR" altLang="en-US" sz="1500" dirty="0"/>
              <a:t>를 측정할 수 있는 활성화 함수</a:t>
            </a:r>
            <a:r>
              <a:rPr lang="en-US" altLang="ko-KR" sz="1500" dirty="0"/>
              <a:t>(Activation Function)</a:t>
            </a:r>
            <a:r>
              <a:rPr lang="ko-KR" altLang="en-US" sz="1500" dirty="0"/>
              <a:t> 사용</a:t>
            </a:r>
          </a:p>
          <a:p>
            <a:r>
              <a:rPr lang="ko-KR" altLang="en-US" sz="1500" dirty="0"/>
              <a:t>활성화함수는 뉴런을 모방할 뿐만 아니라</a:t>
            </a:r>
            <a:r>
              <a:rPr lang="en-US" altLang="ko-KR" sz="1500" dirty="0"/>
              <a:t>,</a:t>
            </a:r>
            <a:r>
              <a:rPr lang="ko-KR" altLang="en-US" sz="1500" dirty="0"/>
              <a:t> 전체 모델 내에 </a:t>
            </a:r>
            <a:r>
              <a:rPr lang="ko-KR" altLang="en-US" sz="1500" b="1" dirty="0"/>
              <a:t>비선형성</a:t>
            </a:r>
            <a:r>
              <a:rPr lang="ko-KR" altLang="en-US" sz="1500" dirty="0"/>
              <a:t>을 추가</a:t>
            </a:r>
          </a:p>
        </p:txBody>
      </p:sp>
      <p:pic>
        <p:nvPicPr>
          <p:cNvPr id="2052" name="Picture 4" descr="Understanding Activation Functions in Neural Networks: A Comprehensive Guide">
            <a:extLst>
              <a:ext uri="{FF2B5EF4-FFF2-40B4-BE49-F238E27FC236}">
                <a16:creationId xmlns:a16="http://schemas.microsoft.com/office/drawing/2014/main" id="{1BEAFEC8-92D1-C8C4-76E0-684A4B6DB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848" y="1431024"/>
            <a:ext cx="9480644" cy="399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93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F575-1BDC-7F35-2CD0-66762C0C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r>
              <a:rPr lang="en-US" altLang="ko-KR" dirty="0"/>
              <a:t> (Gradient descent)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701F9-945C-1F0A-991C-524898F34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150" y="1352550"/>
            <a:ext cx="5079999" cy="4953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1" dirty="0"/>
              <a:t>임의의 함수가 주어졌을 때 그 최적 값을 어떻게 찾을 것인가</a:t>
            </a:r>
            <a:r>
              <a:rPr lang="en-US" altLang="ko-KR" sz="1800" b="1" dirty="0"/>
              <a:t>? </a:t>
            </a:r>
            <a:br>
              <a:rPr lang="en-US" altLang="ko-KR" sz="1800" b="1" dirty="0"/>
            </a:br>
            <a:r>
              <a:rPr lang="en-US" altLang="ko-KR" sz="1800" b="1" dirty="0"/>
              <a:t>(f’(x)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= 0 </a:t>
            </a:r>
            <a:r>
              <a:rPr lang="ko-KR" altLang="en-US" sz="1800" b="1" dirty="0"/>
              <a:t>인 </a:t>
            </a:r>
            <a:r>
              <a:rPr lang="en-US" altLang="ko-KR" sz="1800" b="1" dirty="0"/>
              <a:t>x</a:t>
            </a:r>
            <a:r>
              <a:rPr lang="ko-KR" altLang="en-US" sz="1800" b="1" dirty="0"/>
              <a:t> 를 어떻게 찾을 것인가</a:t>
            </a:r>
            <a:r>
              <a:rPr lang="en-US" altLang="ko-KR" sz="1800" b="1" dirty="0"/>
              <a:t>?)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일단 임의의 값을 대입해보고</a:t>
            </a:r>
            <a:r>
              <a:rPr lang="en-US" altLang="ko-KR" sz="1800" dirty="0"/>
              <a:t>,</a:t>
            </a:r>
            <a:r>
              <a:rPr lang="ko-KR" altLang="en-US" sz="1800" dirty="0"/>
              <a:t> 기울기에 따라 수치의 조정 방향 </a:t>
            </a:r>
            <a:r>
              <a:rPr lang="en-US" altLang="ko-KR" sz="1800" dirty="0"/>
              <a:t>/ </a:t>
            </a:r>
            <a:r>
              <a:rPr lang="ko-KR" altLang="en-US" sz="1800" dirty="0"/>
              <a:t>조정 크기 조절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dirty="0"/>
              <a:t>Iteration</a:t>
            </a:r>
            <a:r>
              <a:rPr lang="ko-KR" altLang="en-US" sz="1800" dirty="0"/>
              <a:t> 이 반복될 수록 점점 정답에 근사하는 원리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r>
              <a:rPr lang="ko-KR" altLang="en-US" sz="1800" dirty="0"/>
              <a:t>딥 러닝의 제일 기초적인 학습</a:t>
            </a:r>
            <a:r>
              <a:rPr lang="en-US" altLang="ko-KR" sz="1800" dirty="0"/>
              <a:t>(</a:t>
            </a:r>
            <a:r>
              <a:rPr lang="ko-KR" altLang="en-US" sz="1800" dirty="0"/>
              <a:t>최적화</a:t>
            </a:r>
            <a:r>
              <a:rPr lang="en-US" altLang="ko-KR" sz="1800" dirty="0"/>
              <a:t>) </a:t>
            </a:r>
            <a:r>
              <a:rPr lang="ko-KR" altLang="en-US" sz="1800" dirty="0"/>
              <a:t>방법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이후 여러 수학적 테크닉이 추가되면서 다양한 </a:t>
            </a:r>
            <a:r>
              <a:rPr lang="en-US" altLang="ko-KR" sz="1800" dirty="0"/>
              <a:t>optimizer </a:t>
            </a:r>
            <a:r>
              <a:rPr lang="ko-KR" altLang="en-US" sz="1800" dirty="0"/>
              <a:t>발견됨</a:t>
            </a:r>
            <a:r>
              <a:rPr lang="en-US" altLang="ko-KR" sz="1800" dirty="0"/>
              <a:t>	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096D4E-F9D2-9B95-FFDF-B7F178B06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33" y="1462932"/>
            <a:ext cx="535379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0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080BB-1E2A-755E-78FA-DBF484680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DCF18-FB63-0247-7E86-40AF9D0C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작동원리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2164FB-8F40-24B2-78D7-6F97E05BD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8099"/>
            <a:ext cx="10515600" cy="1147763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각 레이어</a:t>
            </a:r>
            <a:r>
              <a:rPr lang="en-US" altLang="ko-KR" sz="1800" dirty="0"/>
              <a:t> </a:t>
            </a:r>
            <a:r>
              <a:rPr lang="ko-KR" altLang="en-US" sz="1800" dirty="0"/>
              <a:t>에서 입력 값으로 부터의 정보추출 진행</a:t>
            </a:r>
            <a:r>
              <a:rPr lang="en-US" altLang="ko-KR" sz="1800" dirty="0"/>
              <a:t>, </a:t>
            </a:r>
            <a:r>
              <a:rPr lang="ko-KR" altLang="en-US" sz="1800" dirty="0"/>
              <a:t>활성화함수를 거쳐 다음 레이어로 입력</a:t>
            </a:r>
            <a:endParaRPr lang="en-US" altLang="ko-KR" sz="1800" dirty="0"/>
          </a:p>
          <a:p>
            <a:r>
              <a:rPr lang="ko-KR" altLang="en-US" sz="1800" dirty="0" err="1"/>
              <a:t>순전파</a:t>
            </a:r>
            <a:r>
              <a:rPr lang="ko-KR" altLang="en-US" sz="1800" dirty="0"/>
              <a:t> </a:t>
            </a:r>
            <a:r>
              <a:rPr lang="en-US" altLang="ko-KR" sz="1800" dirty="0"/>
              <a:t>(forward propagation)</a:t>
            </a:r>
            <a:r>
              <a:rPr lang="ko-KR" altLang="en-US" sz="1800" dirty="0"/>
              <a:t> 을 통해 모델 결과 출력</a:t>
            </a:r>
            <a:r>
              <a:rPr lang="en-US" altLang="ko-KR" sz="1800" dirty="0"/>
              <a:t>, </a:t>
            </a:r>
            <a:r>
              <a:rPr lang="ko-KR" altLang="en-US" sz="1800" dirty="0"/>
              <a:t>손실 계산</a:t>
            </a:r>
            <a:endParaRPr lang="en-US" altLang="ko-KR" sz="1800" dirty="0"/>
          </a:p>
          <a:p>
            <a:r>
              <a:rPr lang="ko-KR" altLang="en-US" sz="1800" dirty="0" err="1"/>
              <a:t>역전파</a:t>
            </a:r>
            <a:r>
              <a:rPr lang="ko-KR" altLang="en-US" sz="1800" dirty="0"/>
              <a:t> </a:t>
            </a:r>
            <a:r>
              <a:rPr lang="en-US" altLang="ko-KR" sz="1800" dirty="0"/>
              <a:t>(back propagation) </a:t>
            </a:r>
            <a:r>
              <a:rPr lang="ko-KR" altLang="en-US" sz="1800" dirty="0"/>
              <a:t>을 통해 모델 내 파라미터 조정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1CC1CE-F28A-1CA0-B1B0-DD9559E8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328738"/>
            <a:ext cx="9144000" cy="335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35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DD9DE-C4EB-FE92-0398-BC923CA10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F1A4-18D0-81F4-5132-ED85006F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레이어 설명 </a:t>
            </a:r>
            <a:r>
              <a:rPr lang="en-US" altLang="ko-KR" dirty="0"/>
              <a:t>(Linear Layer)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9C7E4-A851-71FF-02B3-29FF9E4A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4462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가중치</a:t>
            </a:r>
            <a:r>
              <a:rPr lang="en-US" altLang="ko-KR" sz="2000" dirty="0"/>
              <a:t>(Weight)</a:t>
            </a:r>
            <a:r>
              <a:rPr lang="ko-KR" altLang="en-US" sz="2000" dirty="0"/>
              <a:t> 와 편향 </a:t>
            </a:r>
            <a:r>
              <a:rPr lang="en-US" altLang="ko-KR" sz="2000" dirty="0"/>
              <a:t>(bias) </a:t>
            </a:r>
            <a:r>
              <a:rPr lang="ko-KR" altLang="en-US" sz="2000" dirty="0"/>
              <a:t>와의 선형결합</a:t>
            </a:r>
            <a:endParaRPr lang="en-US" altLang="ko-KR" sz="2000" dirty="0"/>
          </a:p>
          <a:p>
            <a:r>
              <a:rPr lang="ko-KR" altLang="en-US" sz="2000" dirty="0"/>
              <a:t>가장 기초적인 레이어이며 범용적으로 사용됨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1381EE-044E-ACDC-76AF-1EFE540C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654" y="1499690"/>
            <a:ext cx="7069540" cy="354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83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A2A94-DD6D-7CF1-638F-8C5E8BFD5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9CE2F-87BC-C6EA-94BD-E36F9979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레이어 설명 </a:t>
            </a:r>
            <a:r>
              <a:rPr lang="en-US" altLang="ko-KR" dirty="0"/>
              <a:t>(RNN, Recurrent)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F1A87-DDBD-2522-CB1B-FE6E91C4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4965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반복적으로 데이터를 입력 받으면 그 결과를 기록</a:t>
            </a:r>
            <a:r>
              <a:rPr lang="en-US" altLang="ko-KR" sz="2000" dirty="0"/>
              <a:t>, </a:t>
            </a:r>
            <a:r>
              <a:rPr lang="ko-KR" altLang="en-US" sz="2000" dirty="0"/>
              <a:t>다음 입력에 같이 </a:t>
            </a:r>
            <a:r>
              <a:rPr lang="ko-KR" altLang="en-US" sz="2000" dirty="0" err="1"/>
              <a:t>입력값으로써</a:t>
            </a:r>
            <a:r>
              <a:rPr lang="ko-KR" altLang="en-US" sz="2000" dirty="0"/>
              <a:t> 사용</a:t>
            </a:r>
            <a:endParaRPr lang="en-US" altLang="ko-KR" sz="2000" dirty="0"/>
          </a:p>
          <a:p>
            <a:r>
              <a:rPr lang="ko-KR" altLang="en-US" sz="2000" dirty="0"/>
              <a:t>순서 관련 정보를 추출해내며 시계열 데이터 또는 자연어 처리에서 주로 사용됨</a:t>
            </a:r>
            <a:endParaRPr lang="en-US" altLang="ko-KR" sz="2000" dirty="0"/>
          </a:p>
        </p:txBody>
      </p:sp>
      <p:pic>
        <p:nvPicPr>
          <p:cNvPr id="5124" name="Picture 4" descr="Structure of the recurrent neural network (RNN).">
            <a:extLst>
              <a:ext uri="{FF2B5EF4-FFF2-40B4-BE49-F238E27FC236}">
                <a16:creationId xmlns:a16="http://schemas.microsoft.com/office/drawing/2014/main" id="{A9DED1B5-57D6-91C0-02D2-37A6DA69F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524000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28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</TotalTime>
  <Words>602</Words>
  <Application>Microsoft Office PowerPoint</Application>
  <PresentationFormat>와이드스크린</PresentationFormat>
  <Paragraphs>86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딥러닝 기초 설명</vt:lpstr>
      <vt:lpstr>AI 기술의 기초 개념</vt:lpstr>
      <vt:lpstr>AI 서비스 주요 유형</vt:lpstr>
      <vt:lpstr>AI 서비스 도입 절차</vt:lpstr>
      <vt:lpstr>인공신경망 (ANN, Artificial Neural Network)</vt:lpstr>
      <vt:lpstr>경사하강법 (Gradient descent)</vt:lpstr>
      <vt:lpstr>학습 작동원리</vt:lpstr>
      <vt:lpstr>기본 레이어 설명 (Linear Layer)</vt:lpstr>
      <vt:lpstr>기본 레이어 설명 (RNN, Recurrent)</vt:lpstr>
      <vt:lpstr>기본 레이어 설명 (CNN, Convolution)</vt:lpstr>
      <vt:lpstr>기본 레이어 설명 (Attention Layer)</vt:lpstr>
      <vt:lpstr>코드 리뷰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김민재</dc:creator>
  <cp:lastModifiedBy>김민재</cp:lastModifiedBy>
  <cp:revision>31</cp:revision>
  <dcterms:created xsi:type="dcterms:W3CDTF">2025-04-13T03:06:50Z</dcterms:created>
  <dcterms:modified xsi:type="dcterms:W3CDTF">2025-04-16T01:03:41Z</dcterms:modified>
</cp:coreProperties>
</file>