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Epilogue"/>
      <p:regular r:id="rId25"/>
      <p:bold r:id="rId26"/>
      <p:italic r:id="rId27"/>
      <p:boldItalic r:id="rId28"/>
    </p:embeddedFont>
    <p:embeddedFont>
      <p:font typeface="Barlow ExtraBold"/>
      <p:bold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pilogue-bold.fntdata"/><Relationship Id="rId25" Type="http://schemas.openxmlformats.org/officeDocument/2006/relationships/font" Target="fonts/Epilogue-regular.fntdata"/><Relationship Id="rId28" Type="http://schemas.openxmlformats.org/officeDocument/2006/relationships/font" Target="fonts/Epilogue-boldItalic.fntdata"/><Relationship Id="rId27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3a7f18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03a7f18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09a129b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09a129b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09a129b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09a129b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09a129b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09a129b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09a129b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09a129b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09a129b6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09a129b6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09a129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09a129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3a7f1885_0_1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3a7f1885_0_1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9a129b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9a129b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03a7f1885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03a7f1885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03a7f1885_0_5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03a7f1885_0_5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3a7f1885_0_5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3a7f1885_0_5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3a7f1885_0_5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3a7f1885_0_5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3a7f1885_0_5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3a7f1885_0_5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03a7f1885_0_5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03a7f1885_0_5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58" name="Google Shape;58;p1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1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1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1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1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1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1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1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" name="Google Shape;77;p1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8" name="Google Shape;78;p1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1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1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1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1" name="Google Shape;111;p1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97420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klegal/Projeto-Arquitetura-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713225" y="936525"/>
            <a:ext cx="53799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Epilogue"/>
                <a:ea typeface="Epilogue"/>
                <a:cs typeface="Epilogue"/>
                <a:sym typeface="Epilogue"/>
              </a:rPr>
              <a:t>Relatório do Processador</a:t>
            </a:r>
            <a:endParaRPr b="1" sz="2200">
              <a:solidFill>
                <a:srgbClr val="9AA6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5631975" y="3796825"/>
            <a:ext cx="27987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pilogue"/>
                <a:ea typeface="Epilogue"/>
                <a:cs typeface="Epilogue"/>
                <a:sym typeface="Epilogue"/>
              </a:rPr>
              <a:t>Ana Luiza Gonçalves Torres</a:t>
            </a:r>
            <a:endParaRPr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pilogue"/>
                <a:ea typeface="Epilogue"/>
                <a:cs typeface="Epilogue"/>
                <a:sym typeface="Epilogue"/>
              </a:rPr>
              <a:t>Luiz Kaio Martins e Silva</a:t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2" name="Google Shape;122;p14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812425" y="256262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4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713225" y="1972425"/>
            <a:ext cx="70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rPr>
              <a:t>Core™ iNEFICIENTE-100ULA x16 1a geração</a:t>
            </a:r>
            <a:endParaRPr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O circuito PC controla qual instrução será lida a seguir. Por padrão ele usa um contador.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Ele tem um multiplexador com 3 bits de seleção, que é controlado pelo tipo de instrução (um número de 0 a 6), e a saída desse multiplexador é armazenada no registrador do contador. Para as instruções lw(0), li(1), sgt(2), sw(4) e add(5), a entrada é a do contador padrão.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Para a instrução beq(3), a entrada desse multiplexador é a saída de um multiplexador de um bit de seleção, que é se o comparador do beq deu igual para os dois números comparados ou não. Se sim, sai o novo endereço da próxima instrução, que passa pelo outro multiplexador e vai para o registrador. Se não, sai o endereço do contador padrão.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Por fim, para a instrução j(6), entram 5 dos</a:t>
            </a: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 13 bits</a:t>
            </a: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 restantes da instrução no mutiplexador</a:t>
            </a: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, que vai para o registrador se a instrução for do tipo j.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3" name="Google Shape;213;p23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6598650" y="324000"/>
            <a:ext cx="5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PC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700" y="619012"/>
            <a:ext cx="4634701" cy="39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Esse circuito controla a escrita em registradores, já que mais de uma instrução quer escrever nos registradores ao mesmo tempo (em específico lw(0) , li(1), sgt(2) e add(5)).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Há uma </a:t>
            </a: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porta OR que tem como entradas as saídas da unidade de controle correspondentes às instruções que escrevem em registradores. 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Há também um multiplexador com 3 bits de seleção, que é controlado pelo tipo de instrução. Ele escolhe o registrador a ser escrito de acordo com a instrução atual. Esse número é uma das saídas.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Mas esse número também serve de controle para um demultiplexador, que joga 1 para a posição do registrador selecionado. Esse 1 é combinado com a saída da porta OR com uma porta AND, e a saída vai para o enable dos registradores. Isso impede que algo seja escrito nos registradores na hora errada.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3" name="Google Shape;223;p24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6045000" y="343775"/>
            <a:ext cx="16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escr_reg_ctrl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300"/>
            <a:ext cx="4572000" cy="24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Esse circuito controla a leitura em registradores, já que mais de uma instrução quer ler dos registradores ao mesmo tempo (em específico lw(0) , sgt(2), beq(3), sw(4) e add(5)).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Há um multiplexador com 3 bits de seleção, que é controlado pelo tipo de instrução. Ele escolhe o registrador a ser lido de acordo com a instrução atual. Esse número é a única saída do circuito.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3" name="Google Shape;233;p25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120750" y="353675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le</a:t>
            </a: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r_reg_ctrl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8824"/>
            <a:ext cx="4572000" cy="294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5813850" y="333900"/>
            <a:ext cx="20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Circuito principal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435"/>
            <a:ext cx="4572001" cy="30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Esse circuito utiliza todos os outros, além de ter seus próprios elementos. São eles: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6 registradores: $zero, $one, $t1, $t2, $t3, e $la. $zero e $one são constantes úteis (0 e 1) e podem apenas ser lidos.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Um multiplexador que tem o tipo de instrução como critério de seleção, e escolhe qual valor será escrito em registradores, vindo das instruções que fazem essa operação.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Um demultiplexador, que escolhe qual registrador terá tal valor escrito nele, controlado pela saída de escr_reg_ctrl.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Dois multiplexadores que leem dos registradores.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Uma memória de instruções, controlada por PC.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Barlow"/>
              <a:buChar char="-"/>
            </a:pPr>
            <a:r>
              <a:rPr lang="pt-BR" sz="4600">
                <a:latin typeface="Barlow"/>
                <a:ea typeface="Barlow"/>
                <a:cs typeface="Barlow"/>
                <a:sym typeface="Barlow"/>
              </a:rPr>
              <a:t>Uma memória de dados, controlada pelas saídas de lw e sw, bem como pelo clock e pelos sinais “lw?” e “sw?’ da unidade de controle, que habilitam a leitura e escrita.</a:t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274950" y="2194350"/>
            <a:ext cx="404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</a:t>
            </a:r>
            <a:endParaRPr/>
          </a:p>
        </p:txBody>
      </p:sp>
      <p:sp>
        <p:nvSpPr>
          <p:cNvPr id="253" name="Google Shape;25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Nosso processador </a:t>
            </a:r>
            <a:r>
              <a:rPr lang="pt-BR"/>
              <a:t>foi otimizado</a:t>
            </a:r>
            <a:r>
              <a:rPr lang="pt-BR"/>
              <a:t> totalmente para a tarefa de encontrar o maior número em uma lista de dez elementos. Por isso ele só possui os tipos de instruções necessários para essa tarefa, 6 registradores, e 5 bits para guardar o endereço de uma instrução a ser saltada. Outras tarefas podem ser realizadas com tantas limitações… mas não muitas.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923975" y="995475"/>
            <a:ext cx="51903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/>
              <a:t>O</a:t>
            </a:r>
            <a:r>
              <a:rPr lang="pt-BR" sz="2040"/>
              <a:t> quão simples um erro pode ser e ainda assim dar a maior dor de cabeça pra achar?</a:t>
            </a:r>
            <a:endParaRPr sz="2940"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00" y="1774287"/>
            <a:ext cx="2354301" cy="31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575" y="1774284"/>
            <a:ext cx="2354301" cy="313909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3789000" y="172125"/>
            <a:ext cx="15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Bônus</a:t>
            </a:r>
            <a:endParaRPr sz="36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076350" y="4277025"/>
            <a:ext cx="10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Errado</a:t>
            </a:r>
            <a:endParaRPr b="1" sz="2000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5846775" y="4277025"/>
            <a:ext cx="8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Certo</a:t>
            </a:r>
            <a:endParaRPr b="1" sz="2000"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4" name="Google Shape;264;p28"/>
          <p:cNvCxnSpPr/>
          <p:nvPr/>
        </p:nvCxnSpPr>
        <p:spPr>
          <a:xfrm flipH="1" rot="10800000">
            <a:off x="2049475" y="3841875"/>
            <a:ext cx="445200" cy="257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095600" y="122600"/>
            <a:ext cx="69528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diferencial desse Processador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85050" y="1162775"/>
            <a:ext cx="45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Ele não tem ULA…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095600" y="1986500"/>
            <a:ext cx="703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 isso, cada instrução foi guardada em um componente, e dentro de cada um já é especificado o que cada instrução faz. Ou seja, cada instrução possui um caminho de dados específico.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343176" y="4204975"/>
            <a:ext cx="1917000" cy="1917000"/>
          </a:xfrm>
          <a:prstGeom prst="blockArc">
            <a:avLst>
              <a:gd fmla="val 5387420" name="adj1"/>
              <a:gd fmla="val 16457356" name="adj2"/>
              <a:gd fmla="val 19782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597550" y="-126750"/>
            <a:ext cx="764100" cy="778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438900" y="36953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156025" y="4234150"/>
            <a:ext cx="46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https://github.com/lklegal/Projeto-Arquitetura-2</a:t>
            </a:r>
            <a:endParaRPr sz="16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>
                <a:latin typeface="Barlow"/>
                <a:ea typeface="Barlow"/>
                <a:cs typeface="Barlow"/>
                <a:sym typeface="Barlow"/>
              </a:rPr>
              <a:t>A unidade de controle possui um simples decodificador para os 3 primeiros bits da instrução de 16 bits, que dizem se ela é do tipo lw(0), li(1), sgt(2), beq(3), sw(4), add(5), ou j(6), já que esse sinal de saída pode ser útil.</a:t>
            </a:r>
            <a:endParaRPr sz="5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>
                <a:latin typeface="Barlow"/>
                <a:ea typeface="Barlow"/>
                <a:cs typeface="Barlow"/>
                <a:sym typeface="Barlow"/>
              </a:rPr>
              <a:t>O tipo de instrução, ainda codificado, também é uma saída, já que esse número é útil para controlar multiplexadores que selecionam algum valor dependendo do tipo de instrução.</a:t>
            </a:r>
            <a:endParaRPr sz="5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>
                <a:latin typeface="Barlow"/>
                <a:ea typeface="Barlow"/>
                <a:cs typeface="Barlow"/>
                <a:sym typeface="Barlow"/>
              </a:rPr>
              <a:t>Por fim, os outros 13 bits da instrução vão para outra saída, para serem decodificados pelos circuitos de instruções específicas.</a:t>
            </a:r>
            <a:endParaRPr sz="5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3" name="Google Shape;143;p16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6304350" y="343775"/>
            <a:ext cx="11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Controle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0" y="0"/>
            <a:ext cx="43376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Entra 13 bits da instrução, onde são decodificadas em três saídas (Reg_dest, Reg_1, Reg_2).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Reg_dest: Registrador onde vai armazenar o resultado da soma.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Reg_1: Registrador onde vai ser lido o primeiro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Reg_2: Registrador onde vai ser lido o segundo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O somador pega as entradas reg_entr1 e reg_entr2 e seu resultado vai para a saida.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reg_entr1: Valor lido de reg_1.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reg_entr2: Valor lido de reg_2.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17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" y="0"/>
            <a:ext cx="4512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6523350" y="324000"/>
            <a:ext cx="6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ADD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Entra 13 bits da instrução, onde são decodificadas em três saídas (Reg_dest, Reg_1, Reg_2).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Reg_dest: Registrador onde vai armazenar o resultado para usar no comparador.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Reg_1: Registrador onde vai ser lido o primeiro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Reg_2: Registrador onde vai ser lido o segundo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O comparador pega as entradas reg_entr1 e reg_entr2 e seu resultado vai para a saida, mas como vai em 1 bit, precisa do extensor para transformar em 16 bits. A saída é “1” se reg_entr1 for maior que reg_entr2.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reg_entr1: Valor lido de reg_1.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reg_entr2: Valor lido de reg_2.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3" name="Google Shape;163;p18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558000" y="324000"/>
            <a:ext cx="6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SGT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Entra 13 bits da instrução, onde são decodificadas em três saídas (novo_endr, Reg_1, Reg_2).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Novo_endr: valor que vai entrar no PC se Reg_1 e Reg_2 forem iguais.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Reg_1: Registrador onde vai ser lido o primeiro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Reg_2: Registrador onde vai ser lido o segundo valor.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O comparador pega as entradas reg_entr1 e reg_entr2 e seu resultado vai para a saída. A saída “igual’ é “1” se reg_entr1 for igual a reg_entr2.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reg_entr1: Valor lido de reg_1.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reg_entr2: Valor lido de reg_2.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19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6543150" y="324000"/>
            <a:ext cx="6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BEQ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Entra 13 bits da instrução, onde são decodificadas em 2 saidas (Reg_dest, Imediato)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Reg_dest: Registrador onde vai o valor imediato.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Imediato: Os 10 bits restantes são estendidos para 16 bits e vão para a saída “Imediato”.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3" name="Google Shape;183;p20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630450" y="333900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LI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838"/>
            <a:ext cx="4572000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Entra 13 bits da instrução, onde são decodificadas em 2 saidas (Reg_dest, Reg_ender)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Reg_ender: Registrador que tem o endereço de memória com o valor a ser carregado.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50">
                <a:latin typeface="Barlow"/>
                <a:ea typeface="Barlow"/>
                <a:cs typeface="Barlow"/>
                <a:sym typeface="Barlow"/>
              </a:rPr>
              <a:t>Reg_dest: Registrador onde vai o valor armazenado no endereço de memória apontado por Reg_ender.</a:t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1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6567900" y="324000"/>
            <a:ext cx="5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LW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0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4939500" y="936675"/>
            <a:ext cx="3837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Barlow"/>
                <a:ea typeface="Barlow"/>
                <a:cs typeface="Barlow"/>
                <a:sym typeface="Barlow"/>
              </a:rPr>
              <a:t>Entra 13 bits da instrução, onde são decodificadas em 2 saidas (Reg_entrada, Reg_ender)</a:t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400">
                <a:latin typeface="Barlow"/>
                <a:ea typeface="Barlow"/>
                <a:cs typeface="Barlow"/>
                <a:sym typeface="Barlow"/>
              </a:rPr>
              <a:t>Reg_entrada: Registrador com o valor a ser armazenado na memória.</a:t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400">
                <a:latin typeface="Barlow"/>
                <a:ea typeface="Barlow"/>
                <a:cs typeface="Barlow"/>
                <a:sym typeface="Barlow"/>
              </a:rPr>
              <a:t>Reg_ender: Registrador com o endereço de memória onde o valor em reg_entrada será armazenado.</a:t>
            </a:r>
            <a:endParaRPr sz="3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3" name="Google Shape;203;p22"/>
          <p:cNvSpPr/>
          <p:nvPr/>
        </p:nvSpPr>
        <p:spPr>
          <a:xfrm>
            <a:off x="759630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41200" y="43738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flipH="1" rot="10800000">
            <a:off x="4572001" y="-9803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6567900" y="343800"/>
            <a:ext cx="5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SW</a:t>
            </a:r>
            <a:endParaRPr sz="18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