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5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-Konto" initials="M" lastIdx="1" clrIdx="0">
    <p:extLst>
      <p:ext uri="{19B8F6BF-5375-455C-9EA6-DF929625EA0E}">
        <p15:presenceInfo xmlns:p15="http://schemas.microsoft.com/office/powerpoint/2012/main" userId="2b51d44491d582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-31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0T10:17:10.5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0T10:17:10.5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0T10:17:10.5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10T10:17:10.5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01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17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05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87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82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15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0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69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2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1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CD3D-23FF-483A-8075-59D73A9D3B5C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43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chseck 3"/>
          <p:cNvSpPr/>
          <p:nvPr/>
        </p:nvSpPr>
        <p:spPr>
          <a:xfrm>
            <a:off x="4688560" y="2069109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echseck 4"/>
          <p:cNvSpPr/>
          <p:nvPr/>
        </p:nvSpPr>
        <p:spPr>
          <a:xfrm>
            <a:off x="3382623" y="11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Sechseck 5"/>
          <p:cNvSpPr/>
          <p:nvPr/>
        </p:nvSpPr>
        <p:spPr>
          <a:xfrm>
            <a:off x="3382623" y="29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45" y="2338060"/>
            <a:ext cx="876136" cy="87613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27" y="3586274"/>
            <a:ext cx="644686" cy="88547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49" y="1523246"/>
            <a:ext cx="644686" cy="8854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099" y="434279"/>
            <a:ext cx="1088967" cy="108896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668931" y="3104957"/>
            <a:ext cx="13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12" name="Sechseck 11"/>
          <p:cNvSpPr/>
          <p:nvPr/>
        </p:nvSpPr>
        <p:spPr>
          <a:xfrm>
            <a:off x="7295328" y="2069109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echseck 12"/>
          <p:cNvSpPr/>
          <p:nvPr/>
        </p:nvSpPr>
        <p:spPr>
          <a:xfrm>
            <a:off x="5989391" y="11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Sechseck 13"/>
          <p:cNvSpPr/>
          <p:nvPr/>
        </p:nvSpPr>
        <p:spPr>
          <a:xfrm>
            <a:off x="5989391" y="29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13" y="2338060"/>
            <a:ext cx="876136" cy="87613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695" y="3586274"/>
            <a:ext cx="644686" cy="88547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017" y="1523246"/>
            <a:ext cx="644686" cy="885471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275699" y="3104957"/>
            <a:ext cx="13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cxnSp>
        <p:nvCxnSpPr>
          <p:cNvPr id="19" name="Gekrümmte Verbindung 18"/>
          <p:cNvCxnSpPr>
            <a:stCxn id="10" idx="1"/>
            <a:endCxn id="7" idx="0"/>
          </p:cNvCxnSpPr>
          <p:nvPr/>
        </p:nvCxnSpPr>
        <p:spPr>
          <a:xfrm rot="10800000" flipV="1">
            <a:off x="4664613" y="978762"/>
            <a:ext cx="5438486" cy="1359297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10" idx="1"/>
            <a:endCxn id="15" idx="0"/>
          </p:cNvCxnSpPr>
          <p:nvPr/>
        </p:nvCxnSpPr>
        <p:spPr>
          <a:xfrm rot="10800000" flipV="1">
            <a:off x="7271381" y="978762"/>
            <a:ext cx="2831718" cy="1359297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9870423" y="1473744"/>
            <a:ext cx="151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EPC</a:t>
            </a:r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>
          <a:xfrm>
            <a:off x="2311400" y="5194300"/>
            <a:ext cx="72771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2311400" y="4414972"/>
            <a:ext cx="0" cy="7793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9588500" y="4414972"/>
            <a:ext cx="0" cy="7793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318647" y="5185895"/>
            <a:ext cx="151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E-UTRAN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77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>
            <a:spLocks noChangeAspect="1"/>
          </p:cNvSpPr>
          <p:nvPr/>
        </p:nvSpPr>
        <p:spPr>
          <a:xfrm>
            <a:off x="5999024" y="258476"/>
            <a:ext cx="280424" cy="28042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cxnSp>
        <p:nvCxnSpPr>
          <p:cNvPr id="5" name="Gerade Verbindung mit Pfeil 4"/>
          <p:cNvCxnSpPr>
            <a:stCxn id="4" idx="4"/>
            <a:endCxn id="6" idx="0"/>
          </p:cNvCxnSpPr>
          <p:nvPr/>
        </p:nvCxnSpPr>
        <p:spPr>
          <a:xfrm flipH="1">
            <a:off x="6139012" y="538899"/>
            <a:ext cx="224" cy="28685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ssdiagramm: Verzweigung 5"/>
          <p:cNvSpPr/>
          <p:nvPr/>
        </p:nvSpPr>
        <p:spPr>
          <a:xfrm>
            <a:off x="5915607" y="825755"/>
            <a:ext cx="446809" cy="623455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hteck 10"/>
          <p:cNvSpPr/>
          <p:nvPr/>
        </p:nvSpPr>
        <p:spPr>
          <a:xfrm>
            <a:off x="4991936" y="2605227"/>
            <a:ext cx="2295476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1" smtClean="0">
                <a:ln w="0"/>
                <a:solidFill>
                  <a:schemeClr val="tx1"/>
                </a:solidFill>
              </a:rPr>
              <a:t>NR of admitted UEs</a:t>
            </a:r>
            <a:endParaRPr lang="de-DE" b="1" noProof="1"/>
          </a:p>
        </p:txBody>
      </p:sp>
      <p:cxnSp>
        <p:nvCxnSpPr>
          <p:cNvPr id="12" name="Gerade Verbindung mit Pfeil 11"/>
          <p:cNvCxnSpPr>
            <a:stCxn id="76" idx="2"/>
            <a:endCxn id="11" idx="0"/>
          </p:cNvCxnSpPr>
          <p:nvPr/>
        </p:nvCxnSpPr>
        <p:spPr>
          <a:xfrm flipH="1">
            <a:off x="6139674" y="2270251"/>
            <a:ext cx="1324" cy="33497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4" idx="2"/>
            <a:endCxn id="20" idx="0"/>
          </p:cNvCxnSpPr>
          <p:nvPr/>
        </p:nvCxnSpPr>
        <p:spPr>
          <a:xfrm flipH="1">
            <a:off x="6139012" y="3948203"/>
            <a:ext cx="1324" cy="33210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hteck 19"/>
              <p:cNvSpPr/>
              <p:nvPr/>
            </p:nvSpPr>
            <p:spPr>
              <a:xfrm>
                <a:off x="4990612" y="4280305"/>
                <a:ext cx="2296800" cy="504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noProof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noProof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b="1" i="1" noProof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b="1" noProof="1" smtClean="0">
                    <a:ln w="0"/>
                    <a:solidFill>
                      <a:schemeClr val="tx1"/>
                    </a:solidFill>
                    <a:effectLst/>
                  </a:rPr>
                  <a:t> = preambles chose once</a:t>
                </a:r>
                <a:endParaRPr lang="de-DE" b="1" noProof="1">
                  <a:effectLst/>
                </a:endParaRPr>
              </a:p>
            </p:txBody>
          </p:sp>
        </mc:Choice>
        <mc:Fallback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12" y="4280305"/>
                <a:ext cx="2296800" cy="504000"/>
              </a:xfrm>
              <a:prstGeom prst="rect">
                <a:avLst/>
              </a:prstGeom>
              <a:blipFill rotWithShape="0">
                <a:blip r:embed="rId2"/>
                <a:stretch>
                  <a:fillRect t="-18824" r="-1587" b="-30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Abgerundetes Rechteck 20"/>
              <p:cNvSpPr/>
              <p:nvPr/>
            </p:nvSpPr>
            <p:spPr>
              <a:xfrm>
                <a:off x="4990612" y="5122155"/>
                <a:ext cx="2296800" cy="504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noProof="1" smtClean="0">
                    <a:ln w="0"/>
                    <a:solidFill>
                      <a:schemeClr val="tx1"/>
                    </a:solidFill>
                  </a:rPr>
                  <a:t>B -=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noProof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noProof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b="1" i="1" noProof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de-DE" b="1" noProof="1" smtClean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Abgerundetes 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12" y="5122155"/>
                <a:ext cx="2296800" cy="504000"/>
              </a:xfrm>
              <a:prstGeom prst="roundRect">
                <a:avLst/>
              </a:prstGeom>
              <a:blipFill rotWithShape="0">
                <a:blip r:embed="rId3"/>
                <a:stretch>
                  <a:fillRect b="-47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>
            <a:stCxn id="11" idx="2"/>
            <a:endCxn id="64" idx="0"/>
          </p:cNvCxnSpPr>
          <p:nvPr/>
        </p:nvCxnSpPr>
        <p:spPr>
          <a:xfrm>
            <a:off x="6139674" y="3109227"/>
            <a:ext cx="662" cy="33497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0" idx="2"/>
            <a:endCxn id="21" idx="0"/>
          </p:cNvCxnSpPr>
          <p:nvPr/>
        </p:nvCxnSpPr>
        <p:spPr>
          <a:xfrm>
            <a:off x="6139012" y="4784305"/>
            <a:ext cx="0" cy="3378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1" idx="2"/>
            <a:endCxn id="53" idx="0"/>
          </p:cNvCxnSpPr>
          <p:nvPr/>
        </p:nvCxnSpPr>
        <p:spPr>
          <a:xfrm>
            <a:off x="6139012" y="5626155"/>
            <a:ext cx="1324" cy="32922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bgerundetes Rechteck 52"/>
          <p:cNvSpPr/>
          <p:nvPr/>
        </p:nvSpPr>
        <p:spPr>
          <a:xfrm>
            <a:off x="4991936" y="5955383"/>
            <a:ext cx="2296800" cy="50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1" smtClean="0">
                <a:ln w="0"/>
                <a:solidFill>
                  <a:schemeClr val="tx1"/>
                </a:solidFill>
              </a:rPr>
              <a:t>ACB</a:t>
            </a:r>
          </a:p>
        </p:txBody>
      </p:sp>
      <p:sp>
        <p:nvSpPr>
          <p:cNvPr id="64" name="Abgerundetes Rechteck 63"/>
          <p:cNvSpPr/>
          <p:nvPr/>
        </p:nvSpPr>
        <p:spPr>
          <a:xfrm>
            <a:off x="4991936" y="3444203"/>
            <a:ext cx="2296800" cy="50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1" smtClean="0">
                <a:ln w="0"/>
                <a:solidFill>
                  <a:schemeClr val="tx1"/>
                </a:solidFill>
              </a:rPr>
              <a:t>B samples of uniform distribution</a:t>
            </a:r>
          </a:p>
        </p:txBody>
      </p:sp>
      <p:cxnSp>
        <p:nvCxnSpPr>
          <p:cNvPr id="71" name="Gerade Verbindung mit Pfeil 70"/>
          <p:cNvCxnSpPr>
            <a:stCxn id="6" idx="2"/>
          </p:cNvCxnSpPr>
          <p:nvPr/>
        </p:nvCxnSpPr>
        <p:spPr>
          <a:xfrm>
            <a:off x="6139012" y="1449210"/>
            <a:ext cx="0" cy="33204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bgerundetes Rechteck 75"/>
          <p:cNvSpPr/>
          <p:nvPr/>
        </p:nvSpPr>
        <p:spPr>
          <a:xfrm>
            <a:off x="4993260" y="1766251"/>
            <a:ext cx="2295476" cy="50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1">
                <a:ln w="0"/>
                <a:solidFill>
                  <a:schemeClr val="tx1"/>
                </a:solidFill>
              </a:rPr>
              <a:t>B samples </a:t>
            </a:r>
            <a:r>
              <a:rPr lang="de-DE" b="1" noProof="1">
                <a:ln w="0"/>
                <a:solidFill>
                  <a:schemeClr val="tx1"/>
                </a:solidFill>
              </a:rPr>
              <a:t>of </a:t>
            </a:r>
            <a:r>
              <a:rPr lang="de-DE" b="1" noProof="1" smtClean="0">
                <a:ln w="0"/>
                <a:solidFill>
                  <a:schemeClr val="tx1"/>
                </a:solidFill>
              </a:rPr>
              <a:t>binomial </a:t>
            </a:r>
            <a:r>
              <a:rPr lang="de-DE" b="1" noProof="1">
                <a:ln w="0"/>
                <a:solidFill>
                  <a:schemeClr val="tx1"/>
                </a:solidFill>
              </a:rPr>
              <a:t>distribution</a:t>
            </a:r>
          </a:p>
        </p:txBody>
      </p:sp>
      <p:cxnSp>
        <p:nvCxnSpPr>
          <p:cNvPr id="126" name="Gerade Verbindung mit Pfeil 125"/>
          <p:cNvCxnSpPr>
            <a:stCxn id="53" idx="1"/>
          </p:cNvCxnSpPr>
          <p:nvPr/>
        </p:nvCxnSpPr>
        <p:spPr>
          <a:xfrm flipH="1" flipV="1">
            <a:off x="3746500" y="6201090"/>
            <a:ext cx="1245436" cy="629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endCxn id="6" idx="1"/>
          </p:cNvCxnSpPr>
          <p:nvPr/>
        </p:nvCxnSpPr>
        <p:spPr>
          <a:xfrm>
            <a:off x="3730364" y="1137482"/>
            <a:ext cx="2185243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/>
          <p:nvPr/>
        </p:nvCxnSpPr>
        <p:spPr>
          <a:xfrm flipV="1">
            <a:off x="3746500" y="1137482"/>
            <a:ext cx="0" cy="5063609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/>
          <p:nvPr/>
        </p:nvCxnSpPr>
        <p:spPr>
          <a:xfrm>
            <a:off x="6378551" y="1155307"/>
            <a:ext cx="2185243" cy="704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feld 150"/>
              <p:cNvSpPr txBox="1"/>
              <p:nvPr/>
            </p:nvSpPr>
            <p:spPr>
              <a:xfrm>
                <a:off x="5931743" y="718641"/>
                <a:ext cx="3046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b="0" i="1" noProof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b="0" i="1" noProof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noProof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de-DE" b="0" i="1" noProof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noProof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noProof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de-DE" b="0" i="1" noProof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noProof="1" smtClean="0">
                        <a:ln w="0"/>
                        <a:effectLst/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de-DE" b="0" i="1" noProof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noProof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noProof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noProof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b="0" i="1" noProof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noProof="1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]</a:t>
                </a:r>
                <a:endParaRPr lang="de-DE" noProof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51" name="Textfeld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743" y="718641"/>
                <a:ext cx="304642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1667" b="-3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Flussdiagramm: Verbindungsstelle 153"/>
          <p:cNvSpPr>
            <a:spLocks noChangeAspect="1"/>
          </p:cNvSpPr>
          <p:nvPr/>
        </p:nvSpPr>
        <p:spPr>
          <a:xfrm>
            <a:off x="8563794" y="965000"/>
            <a:ext cx="384915" cy="384913"/>
          </a:xfrm>
          <a:prstGeom prst="flowChartConnector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Flussdiagramm: Verbindungsstelle 154"/>
          <p:cNvSpPr>
            <a:spLocks noChangeAspect="1"/>
          </p:cNvSpPr>
          <p:nvPr/>
        </p:nvSpPr>
        <p:spPr>
          <a:xfrm>
            <a:off x="8606515" y="1015095"/>
            <a:ext cx="280424" cy="28042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98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feil nach rechts 30"/>
          <p:cNvSpPr/>
          <p:nvPr/>
        </p:nvSpPr>
        <p:spPr>
          <a:xfrm rot="5400000">
            <a:off x="5865343" y="2548462"/>
            <a:ext cx="694039" cy="23325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rechts 25"/>
          <p:cNvSpPr/>
          <p:nvPr/>
        </p:nvSpPr>
        <p:spPr>
          <a:xfrm>
            <a:off x="2775635" y="1952109"/>
            <a:ext cx="1580199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/>
          <p:cNvSpPr/>
          <p:nvPr/>
        </p:nvSpPr>
        <p:spPr>
          <a:xfrm>
            <a:off x="2829245" y="2850292"/>
            <a:ext cx="1580199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52389" y="984935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#3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92665" y="1172346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#2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32941" y="1359757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#1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92665" y="2691197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#3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32941" y="2878608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#2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73217" y="3066019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#1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04390" y="1479720"/>
            <a:ext cx="4015946" cy="20697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noProof="1" smtClean="0">
                <a:solidFill>
                  <a:schemeClr val="tx1"/>
                </a:solidFill>
              </a:rPr>
              <a:t>Process Pool</a:t>
            </a:r>
            <a:endParaRPr lang="de-DE" sz="2800" noProof="1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9879994" y="979271"/>
            <a:ext cx="889687" cy="10008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Worker #1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091" y="372760"/>
            <a:ext cx="1120590" cy="862914"/>
          </a:xfrm>
          <a:prstGeom prst="rect">
            <a:avLst/>
          </a:prstGeom>
          <a:ln>
            <a:noFill/>
          </a:ln>
        </p:spPr>
      </p:pic>
      <p:sp>
        <p:nvSpPr>
          <p:cNvPr id="16" name="Rechteck 15"/>
          <p:cNvSpPr/>
          <p:nvPr/>
        </p:nvSpPr>
        <p:spPr>
          <a:xfrm>
            <a:off x="9879994" y="2850292"/>
            <a:ext cx="889687" cy="10008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Worker #2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091" y="2243781"/>
            <a:ext cx="1120590" cy="862914"/>
          </a:xfrm>
          <a:prstGeom prst="rect">
            <a:avLst/>
          </a:prstGeom>
          <a:ln>
            <a:noFill/>
          </a:ln>
        </p:spPr>
      </p:pic>
      <p:sp>
        <p:nvSpPr>
          <p:cNvPr id="18" name="Pfeil nach rechts 17"/>
          <p:cNvSpPr/>
          <p:nvPr/>
        </p:nvSpPr>
        <p:spPr>
          <a:xfrm>
            <a:off x="7927262" y="1178008"/>
            <a:ext cx="1606378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 rot="10800000">
            <a:off x="7927262" y="1546137"/>
            <a:ext cx="1606378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6" y="739345"/>
            <a:ext cx="1048282" cy="422774"/>
          </a:xfrm>
          <a:prstGeom prst="rect">
            <a:avLst/>
          </a:prstGeom>
          <a:ln>
            <a:noFill/>
          </a:ln>
        </p:spPr>
      </p:pic>
      <p:sp>
        <p:nvSpPr>
          <p:cNvPr id="22" name="Pfeil nach rechts 21"/>
          <p:cNvSpPr/>
          <p:nvPr/>
        </p:nvSpPr>
        <p:spPr>
          <a:xfrm>
            <a:off x="8042713" y="3066019"/>
            <a:ext cx="1606378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rechts 22"/>
          <p:cNvSpPr/>
          <p:nvPr/>
        </p:nvSpPr>
        <p:spPr>
          <a:xfrm rot="10800000">
            <a:off x="8042713" y="3434148"/>
            <a:ext cx="1606378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847" y="2610036"/>
            <a:ext cx="1048282" cy="422774"/>
          </a:xfrm>
          <a:prstGeom prst="rect">
            <a:avLst/>
          </a:prstGeom>
          <a:ln>
            <a:noFill/>
          </a:ln>
        </p:spPr>
      </p:pic>
      <p:sp>
        <p:nvSpPr>
          <p:cNvPr id="40" name="Rechteck 39"/>
          <p:cNvSpPr/>
          <p:nvPr/>
        </p:nvSpPr>
        <p:spPr>
          <a:xfrm>
            <a:off x="5133406" y="4101928"/>
            <a:ext cx="2157914" cy="9797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noProof="1" smtClean="0">
                <a:solidFill>
                  <a:schemeClr val="tx1"/>
                </a:solidFill>
              </a:rPr>
              <a:t>Results</a:t>
            </a:r>
            <a:endParaRPr lang="de-DE" sz="28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7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H="1">
            <a:off x="256712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H="1">
            <a:off x="615408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2567129" y="1661814"/>
            <a:ext cx="35869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971571" y="1292482"/>
            <a:ext cx="31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Reference Signal, PSS, SSS</a:t>
            </a:r>
            <a:endParaRPr lang="de-DE" noProof="1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582992" y="1988752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82992" y="3770808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971570" y="1639894"/>
            <a:ext cx="31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MIB, SIB 1, SIB2, …</a:t>
            </a:r>
            <a:endParaRPr lang="de-DE" noProof="1"/>
          </a:p>
        </p:txBody>
      </p:sp>
      <p:sp>
        <p:nvSpPr>
          <p:cNvPr id="19" name="Textfeld 18"/>
          <p:cNvSpPr txBox="1"/>
          <p:nvPr/>
        </p:nvSpPr>
        <p:spPr>
          <a:xfrm>
            <a:off x="2891468" y="3396784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</a:t>
            </a:r>
            <a:endParaRPr lang="de-DE" noProof="1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567130" y="414483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5814" y="3770808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 Response</a:t>
            </a:r>
            <a:endParaRPr lang="de-DE" noProof="1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2567130" y="490388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885813" y="4526636"/>
            <a:ext cx="32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</a:t>
            </a:r>
            <a:endParaRPr lang="de-DE" noProof="1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554087" y="4526636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890466" y="4144048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Request</a:t>
            </a:r>
            <a:endParaRPr lang="de-DE" noProof="1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2582992" y="5307095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892333" y="4936140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 Complete</a:t>
            </a:r>
            <a:endParaRPr lang="de-DE" noProof="1"/>
          </a:p>
        </p:txBody>
      </p:sp>
      <p:sp>
        <p:nvSpPr>
          <p:cNvPr id="31" name="Rechteck 30"/>
          <p:cNvSpPr/>
          <p:nvPr/>
        </p:nvSpPr>
        <p:spPr>
          <a:xfrm>
            <a:off x="2390400" y="1558521"/>
            <a:ext cx="45719" cy="532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53762" y="1639894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Cell Configuration</a:t>
            </a:r>
            <a:endParaRPr lang="de-DE" noProof="1"/>
          </a:p>
        </p:txBody>
      </p:sp>
      <p:sp>
        <p:nvSpPr>
          <p:cNvPr id="34" name="Rechteck 33"/>
          <p:cNvSpPr/>
          <p:nvPr/>
        </p:nvSpPr>
        <p:spPr>
          <a:xfrm>
            <a:off x="2388529" y="3670149"/>
            <a:ext cx="468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453762" y="3755483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Random Access</a:t>
            </a:r>
            <a:endParaRPr lang="de-DE" noProof="1"/>
          </a:p>
        </p:txBody>
      </p:sp>
      <p:sp>
        <p:nvSpPr>
          <p:cNvPr id="36" name="Textfeld 35"/>
          <p:cNvSpPr txBox="1"/>
          <p:nvPr/>
        </p:nvSpPr>
        <p:spPr>
          <a:xfrm>
            <a:off x="2097216" y="884067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UE</a:t>
            </a:r>
            <a:endParaRPr lang="de-DE" noProof="1"/>
          </a:p>
        </p:txBody>
      </p:sp>
      <p:sp>
        <p:nvSpPr>
          <p:cNvPr id="37" name="Textfeld 36"/>
          <p:cNvSpPr txBox="1"/>
          <p:nvPr/>
        </p:nvSpPr>
        <p:spPr>
          <a:xfrm>
            <a:off x="5668311" y="877812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38" name="Rechteck 37"/>
          <p:cNvSpPr/>
          <p:nvPr/>
        </p:nvSpPr>
        <p:spPr>
          <a:xfrm>
            <a:off x="2390400" y="4261302"/>
            <a:ext cx="45719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453762" y="4526636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RRC Setup</a:t>
            </a:r>
            <a:endParaRPr lang="de-DE" noProof="1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65155"/>
            <a:ext cx="524211" cy="7200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2" y="19086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6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H="1">
            <a:off x="256712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H="1">
            <a:off x="615408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2567129" y="1661814"/>
            <a:ext cx="35869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971571" y="1292482"/>
            <a:ext cx="31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Reference Signal, PSS, SSS</a:t>
            </a:r>
            <a:endParaRPr lang="de-DE" noProof="1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582992" y="1988752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82992" y="3770808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971570" y="1639894"/>
            <a:ext cx="31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MIB, SIB 1, SIB2, …</a:t>
            </a:r>
            <a:endParaRPr lang="de-DE" noProof="1"/>
          </a:p>
        </p:txBody>
      </p:sp>
      <p:sp>
        <p:nvSpPr>
          <p:cNvPr id="19" name="Textfeld 18"/>
          <p:cNvSpPr txBox="1"/>
          <p:nvPr/>
        </p:nvSpPr>
        <p:spPr>
          <a:xfrm>
            <a:off x="2891468" y="3396784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</a:t>
            </a:r>
            <a:endParaRPr lang="de-DE" noProof="1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567130" y="414483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5814" y="3770808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 Response</a:t>
            </a:r>
            <a:endParaRPr lang="de-DE" noProof="1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554087" y="4526636"/>
            <a:ext cx="31923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890466" y="4144048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Request</a:t>
            </a:r>
            <a:endParaRPr lang="de-DE" noProof="1"/>
          </a:p>
        </p:txBody>
      </p:sp>
      <p:sp>
        <p:nvSpPr>
          <p:cNvPr id="31" name="Rechteck 30"/>
          <p:cNvSpPr/>
          <p:nvPr/>
        </p:nvSpPr>
        <p:spPr>
          <a:xfrm>
            <a:off x="2390400" y="1558521"/>
            <a:ext cx="45719" cy="532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53762" y="1639894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Cell Configuration</a:t>
            </a:r>
            <a:endParaRPr lang="de-DE" noProof="1"/>
          </a:p>
        </p:txBody>
      </p:sp>
      <p:sp>
        <p:nvSpPr>
          <p:cNvPr id="34" name="Rechteck 33"/>
          <p:cNvSpPr/>
          <p:nvPr/>
        </p:nvSpPr>
        <p:spPr>
          <a:xfrm>
            <a:off x="2388529" y="3670149"/>
            <a:ext cx="468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453762" y="3755483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Random Access</a:t>
            </a:r>
            <a:endParaRPr lang="de-DE" noProof="1"/>
          </a:p>
        </p:txBody>
      </p:sp>
      <p:sp>
        <p:nvSpPr>
          <p:cNvPr id="36" name="Textfeld 35"/>
          <p:cNvSpPr txBox="1"/>
          <p:nvPr/>
        </p:nvSpPr>
        <p:spPr>
          <a:xfrm>
            <a:off x="2097216" y="884067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UE</a:t>
            </a:r>
            <a:endParaRPr lang="de-DE" noProof="1"/>
          </a:p>
        </p:txBody>
      </p:sp>
      <p:sp>
        <p:nvSpPr>
          <p:cNvPr id="37" name="Textfeld 36"/>
          <p:cNvSpPr txBox="1"/>
          <p:nvPr/>
        </p:nvSpPr>
        <p:spPr>
          <a:xfrm>
            <a:off x="5668311" y="877812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38" name="Rechteck 37"/>
          <p:cNvSpPr/>
          <p:nvPr/>
        </p:nvSpPr>
        <p:spPr>
          <a:xfrm>
            <a:off x="2390400" y="4261302"/>
            <a:ext cx="45719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453762" y="4526636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RRC Setup</a:t>
            </a:r>
            <a:endParaRPr lang="de-DE" noProof="1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65155"/>
            <a:ext cx="524211" cy="7200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2" y="190867"/>
            <a:ext cx="720000" cy="720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19845">
            <a:off x="5324267" y="4200194"/>
            <a:ext cx="688087" cy="8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9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H="1">
            <a:off x="256712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H="1">
            <a:off x="615408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2567129" y="1661814"/>
            <a:ext cx="358695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971571" y="1292482"/>
            <a:ext cx="31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Reference Signal, PSS, SSS</a:t>
            </a:r>
            <a:endParaRPr lang="de-DE" noProof="1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582992" y="1988752"/>
            <a:ext cx="36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82992" y="3770808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971570" y="1639894"/>
            <a:ext cx="31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MIB, SIB 1, SIB2, …</a:t>
            </a:r>
            <a:endParaRPr lang="de-DE" noProof="1"/>
          </a:p>
        </p:txBody>
      </p:sp>
      <p:sp>
        <p:nvSpPr>
          <p:cNvPr id="19" name="Textfeld 18"/>
          <p:cNvSpPr txBox="1"/>
          <p:nvPr/>
        </p:nvSpPr>
        <p:spPr>
          <a:xfrm>
            <a:off x="2891468" y="3396784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</a:t>
            </a:r>
            <a:endParaRPr lang="de-DE" noProof="1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567130" y="414483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5814" y="3770808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 Response</a:t>
            </a:r>
            <a:endParaRPr lang="de-DE" noProof="1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2567130" y="490388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885813" y="4526636"/>
            <a:ext cx="32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</a:t>
            </a:r>
            <a:endParaRPr lang="de-DE" noProof="1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554087" y="4526636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890466" y="4144048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Request</a:t>
            </a:r>
            <a:endParaRPr lang="de-DE" noProof="1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2582992" y="5307095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892333" y="4936140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 Complete</a:t>
            </a:r>
            <a:endParaRPr lang="de-DE" noProof="1"/>
          </a:p>
        </p:txBody>
      </p:sp>
      <p:sp>
        <p:nvSpPr>
          <p:cNvPr id="31" name="Rechteck 30"/>
          <p:cNvSpPr/>
          <p:nvPr/>
        </p:nvSpPr>
        <p:spPr>
          <a:xfrm>
            <a:off x="2390400" y="1558521"/>
            <a:ext cx="45719" cy="532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53762" y="1639894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Cell Configuration</a:t>
            </a:r>
            <a:endParaRPr lang="de-DE" noProof="1"/>
          </a:p>
        </p:txBody>
      </p:sp>
      <p:sp>
        <p:nvSpPr>
          <p:cNvPr id="34" name="Rechteck 33"/>
          <p:cNvSpPr/>
          <p:nvPr/>
        </p:nvSpPr>
        <p:spPr>
          <a:xfrm>
            <a:off x="2388529" y="3670149"/>
            <a:ext cx="468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453762" y="3755483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Random Access</a:t>
            </a:r>
            <a:endParaRPr lang="de-DE" noProof="1"/>
          </a:p>
        </p:txBody>
      </p:sp>
      <p:sp>
        <p:nvSpPr>
          <p:cNvPr id="36" name="Textfeld 35"/>
          <p:cNvSpPr txBox="1"/>
          <p:nvPr/>
        </p:nvSpPr>
        <p:spPr>
          <a:xfrm>
            <a:off x="2097216" y="884067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UE</a:t>
            </a:r>
            <a:endParaRPr lang="de-DE" noProof="1"/>
          </a:p>
        </p:txBody>
      </p:sp>
      <p:sp>
        <p:nvSpPr>
          <p:cNvPr id="37" name="Textfeld 36"/>
          <p:cNvSpPr txBox="1"/>
          <p:nvPr/>
        </p:nvSpPr>
        <p:spPr>
          <a:xfrm>
            <a:off x="5668311" y="877812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38" name="Rechteck 37"/>
          <p:cNvSpPr/>
          <p:nvPr/>
        </p:nvSpPr>
        <p:spPr>
          <a:xfrm>
            <a:off x="2390400" y="4261302"/>
            <a:ext cx="45719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453762" y="4526636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RRC Setup</a:t>
            </a:r>
            <a:endParaRPr lang="de-DE" noProof="1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65155"/>
            <a:ext cx="524211" cy="7200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2" y="19086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4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H="1">
            <a:off x="256712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H="1">
            <a:off x="615408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2567129" y="1661814"/>
            <a:ext cx="35869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971571" y="1292482"/>
            <a:ext cx="31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Reference Signal, PSS, SSS</a:t>
            </a:r>
            <a:endParaRPr lang="de-DE" noProof="1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582992" y="1988752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82992" y="3770808"/>
            <a:ext cx="36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971570" y="1639894"/>
            <a:ext cx="31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MIB, SIB 1, SIB2, …</a:t>
            </a:r>
            <a:endParaRPr lang="de-DE" noProof="1"/>
          </a:p>
        </p:txBody>
      </p:sp>
      <p:sp>
        <p:nvSpPr>
          <p:cNvPr id="19" name="Textfeld 18"/>
          <p:cNvSpPr txBox="1"/>
          <p:nvPr/>
        </p:nvSpPr>
        <p:spPr>
          <a:xfrm>
            <a:off x="2891468" y="3396784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</a:t>
            </a:r>
            <a:endParaRPr lang="de-DE" noProof="1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567130" y="4144833"/>
            <a:ext cx="36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5814" y="3770808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 Response</a:t>
            </a:r>
            <a:endParaRPr lang="de-DE" noProof="1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2567130" y="490388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885813" y="4526636"/>
            <a:ext cx="32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</a:t>
            </a:r>
            <a:endParaRPr lang="de-DE" noProof="1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554087" y="4526636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890466" y="4144048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Request</a:t>
            </a:r>
            <a:endParaRPr lang="de-DE" noProof="1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2582992" y="5307095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892333" y="4936140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 Complete</a:t>
            </a:r>
            <a:endParaRPr lang="de-DE" noProof="1"/>
          </a:p>
        </p:txBody>
      </p:sp>
      <p:sp>
        <p:nvSpPr>
          <p:cNvPr id="31" name="Rechteck 30"/>
          <p:cNvSpPr/>
          <p:nvPr/>
        </p:nvSpPr>
        <p:spPr>
          <a:xfrm>
            <a:off x="2390400" y="1558521"/>
            <a:ext cx="45719" cy="532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53762" y="1639894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Cell Configuration</a:t>
            </a:r>
            <a:endParaRPr lang="de-DE" noProof="1"/>
          </a:p>
        </p:txBody>
      </p:sp>
      <p:sp>
        <p:nvSpPr>
          <p:cNvPr id="34" name="Rechteck 33"/>
          <p:cNvSpPr/>
          <p:nvPr/>
        </p:nvSpPr>
        <p:spPr>
          <a:xfrm>
            <a:off x="2388529" y="3670149"/>
            <a:ext cx="468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453762" y="3755483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Random Access</a:t>
            </a:r>
            <a:endParaRPr lang="de-DE" noProof="1"/>
          </a:p>
        </p:txBody>
      </p:sp>
      <p:sp>
        <p:nvSpPr>
          <p:cNvPr id="36" name="Textfeld 35"/>
          <p:cNvSpPr txBox="1"/>
          <p:nvPr/>
        </p:nvSpPr>
        <p:spPr>
          <a:xfrm>
            <a:off x="2097216" y="884067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UE</a:t>
            </a:r>
            <a:endParaRPr lang="de-DE" noProof="1"/>
          </a:p>
        </p:txBody>
      </p:sp>
      <p:sp>
        <p:nvSpPr>
          <p:cNvPr id="37" name="Textfeld 36"/>
          <p:cNvSpPr txBox="1"/>
          <p:nvPr/>
        </p:nvSpPr>
        <p:spPr>
          <a:xfrm>
            <a:off x="5668311" y="877812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38" name="Rechteck 37"/>
          <p:cNvSpPr/>
          <p:nvPr/>
        </p:nvSpPr>
        <p:spPr>
          <a:xfrm>
            <a:off x="2390400" y="4261302"/>
            <a:ext cx="45719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453762" y="4526636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RRC Setup</a:t>
            </a:r>
            <a:endParaRPr lang="de-DE" noProof="1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65155"/>
            <a:ext cx="524211" cy="7200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2" y="19086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3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H="1">
            <a:off x="256712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H="1">
            <a:off x="615408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2567129" y="1661814"/>
            <a:ext cx="35869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971571" y="1292482"/>
            <a:ext cx="31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Reference Signal, PSS, SSS</a:t>
            </a:r>
            <a:endParaRPr lang="de-DE" noProof="1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582992" y="1988752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82992" y="3770808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971570" y="1639894"/>
            <a:ext cx="31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MIB, SIB 1, SIB2, …</a:t>
            </a:r>
            <a:endParaRPr lang="de-DE" noProof="1"/>
          </a:p>
        </p:txBody>
      </p:sp>
      <p:sp>
        <p:nvSpPr>
          <p:cNvPr id="19" name="Textfeld 18"/>
          <p:cNvSpPr txBox="1"/>
          <p:nvPr/>
        </p:nvSpPr>
        <p:spPr>
          <a:xfrm>
            <a:off x="2891468" y="3396784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</a:t>
            </a:r>
            <a:endParaRPr lang="de-DE" noProof="1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567130" y="414483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5814" y="3770808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 Response</a:t>
            </a:r>
            <a:endParaRPr lang="de-DE" noProof="1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2567130" y="4903883"/>
            <a:ext cx="36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885813" y="4526636"/>
            <a:ext cx="32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</a:t>
            </a:r>
            <a:endParaRPr lang="de-DE" noProof="1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554087" y="4526636"/>
            <a:ext cx="36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890466" y="4144048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Request</a:t>
            </a:r>
            <a:endParaRPr lang="de-DE" noProof="1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2582992" y="5307095"/>
            <a:ext cx="36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892333" y="4936140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 Complete</a:t>
            </a:r>
            <a:endParaRPr lang="de-DE" noProof="1"/>
          </a:p>
        </p:txBody>
      </p:sp>
      <p:sp>
        <p:nvSpPr>
          <p:cNvPr id="31" name="Rechteck 30"/>
          <p:cNvSpPr/>
          <p:nvPr/>
        </p:nvSpPr>
        <p:spPr>
          <a:xfrm>
            <a:off x="2390400" y="1558521"/>
            <a:ext cx="45719" cy="532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53762" y="1639894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Cell Configuration</a:t>
            </a:r>
            <a:endParaRPr lang="de-DE" noProof="1"/>
          </a:p>
        </p:txBody>
      </p:sp>
      <p:sp>
        <p:nvSpPr>
          <p:cNvPr id="34" name="Rechteck 33"/>
          <p:cNvSpPr/>
          <p:nvPr/>
        </p:nvSpPr>
        <p:spPr>
          <a:xfrm>
            <a:off x="2388529" y="3670149"/>
            <a:ext cx="468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453762" y="3755483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Random Access</a:t>
            </a:r>
            <a:endParaRPr lang="de-DE" noProof="1"/>
          </a:p>
        </p:txBody>
      </p:sp>
      <p:sp>
        <p:nvSpPr>
          <p:cNvPr id="36" name="Textfeld 35"/>
          <p:cNvSpPr txBox="1"/>
          <p:nvPr/>
        </p:nvSpPr>
        <p:spPr>
          <a:xfrm>
            <a:off x="2097216" y="884067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UE</a:t>
            </a:r>
            <a:endParaRPr lang="de-DE" noProof="1"/>
          </a:p>
        </p:txBody>
      </p:sp>
      <p:sp>
        <p:nvSpPr>
          <p:cNvPr id="37" name="Textfeld 36"/>
          <p:cNvSpPr txBox="1"/>
          <p:nvPr/>
        </p:nvSpPr>
        <p:spPr>
          <a:xfrm>
            <a:off x="5668311" y="877812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38" name="Rechteck 37"/>
          <p:cNvSpPr/>
          <p:nvPr/>
        </p:nvSpPr>
        <p:spPr>
          <a:xfrm>
            <a:off x="2390400" y="4261302"/>
            <a:ext cx="45719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453762" y="4526636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RRC Setup</a:t>
            </a:r>
            <a:endParaRPr lang="de-DE" noProof="1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65155"/>
            <a:ext cx="524211" cy="7200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2" y="19086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8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>
            <a:spLocks noChangeAspect="1"/>
          </p:cNvSpPr>
          <p:nvPr/>
        </p:nvSpPr>
        <p:spPr>
          <a:xfrm>
            <a:off x="5999024" y="258476"/>
            <a:ext cx="280424" cy="28042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cxnSp>
        <p:nvCxnSpPr>
          <p:cNvPr id="5" name="Gerade Verbindung mit Pfeil 4"/>
          <p:cNvCxnSpPr>
            <a:stCxn id="4" idx="4"/>
            <a:endCxn id="6" idx="0"/>
          </p:cNvCxnSpPr>
          <p:nvPr/>
        </p:nvCxnSpPr>
        <p:spPr>
          <a:xfrm flipH="1">
            <a:off x="6139012" y="538899"/>
            <a:ext cx="224" cy="28685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ssdiagramm: Verzweigung 5"/>
          <p:cNvSpPr/>
          <p:nvPr/>
        </p:nvSpPr>
        <p:spPr>
          <a:xfrm>
            <a:off x="5915607" y="825755"/>
            <a:ext cx="446809" cy="623455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hteck 10"/>
          <p:cNvSpPr/>
          <p:nvPr/>
        </p:nvSpPr>
        <p:spPr>
          <a:xfrm>
            <a:off x="4991936" y="2605227"/>
            <a:ext cx="2295476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1" smtClean="0">
                <a:ln w="0"/>
                <a:solidFill>
                  <a:schemeClr val="tx1"/>
                </a:solidFill>
              </a:rPr>
              <a:t>NR of admitted UEs</a:t>
            </a:r>
            <a:endParaRPr lang="de-DE" b="1" noProof="1"/>
          </a:p>
        </p:txBody>
      </p:sp>
      <p:cxnSp>
        <p:nvCxnSpPr>
          <p:cNvPr id="12" name="Gerade Verbindung mit Pfeil 11"/>
          <p:cNvCxnSpPr>
            <a:stCxn id="76" idx="2"/>
            <a:endCxn id="11" idx="0"/>
          </p:cNvCxnSpPr>
          <p:nvPr/>
        </p:nvCxnSpPr>
        <p:spPr>
          <a:xfrm flipH="1">
            <a:off x="6139674" y="2270251"/>
            <a:ext cx="1324" cy="33497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1" idx="2"/>
          </p:cNvCxnSpPr>
          <p:nvPr/>
        </p:nvCxnSpPr>
        <p:spPr>
          <a:xfrm>
            <a:off x="6139674" y="3109227"/>
            <a:ext cx="662" cy="33497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" idx="2"/>
          </p:cNvCxnSpPr>
          <p:nvPr/>
        </p:nvCxnSpPr>
        <p:spPr>
          <a:xfrm>
            <a:off x="6139012" y="1449210"/>
            <a:ext cx="0" cy="33204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bgerundetes Rechteck 75"/>
          <p:cNvSpPr/>
          <p:nvPr/>
        </p:nvSpPr>
        <p:spPr>
          <a:xfrm>
            <a:off x="4993260" y="1766251"/>
            <a:ext cx="2295476" cy="50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1">
                <a:ln w="0"/>
                <a:solidFill>
                  <a:schemeClr val="tx1"/>
                </a:solidFill>
              </a:rPr>
              <a:t>B samples </a:t>
            </a:r>
            <a:r>
              <a:rPr lang="de-DE" b="1" noProof="1">
                <a:ln w="0"/>
                <a:solidFill>
                  <a:schemeClr val="tx1"/>
                </a:solidFill>
              </a:rPr>
              <a:t>of </a:t>
            </a:r>
            <a:r>
              <a:rPr lang="de-DE" b="1" noProof="1" smtClean="0">
                <a:ln w="0"/>
                <a:solidFill>
                  <a:schemeClr val="tx1"/>
                </a:solidFill>
              </a:rPr>
              <a:t>binomial </a:t>
            </a:r>
            <a:r>
              <a:rPr lang="de-DE" b="1" noProof="1">
                <a:ln w="0"/>
                <a:solidFill>
                  <a:schemeClr val="tx1"/>
                </a:solidFill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78116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>
            <a:spLocks noChangeAspect="1"/>
          </p:cNvSpPr>
          <p:nvPr/>
        </p:nvSpPr>
        <p:spPr>
          <a:xfrm>
            <a:off x="5999024" y="258476"/>
            <a:ext cx="280424" cy="28042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cxnSp>
        <p:nvCxnSpPr>
          <p:cNvPr id="5" name="Gerade Verbindung mit Pfeil 4"/>
          <p:cNvCxnSpPr>
            <a:stCxn id="4" idx="4"/>
            <a:endCxn id="6" idx="0"/>
          </p:cNvCxnSpPr>
          <p:nvPr/>
        </p:nvCxnSpPr>
        <p:spPr>
          <a:xfrm flipH="1">
            <a:off x="6139012" y="538899"/>
            <a:ext cx="224" cy="28685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ssdiagramm: Verzweigung 5"/>
          <p:cNvSpPr/>
          <p:nvPr/>
        </p:nvSpPr>
        <p:spPr>
          <a:xfrm>
            <a:off x="5915607" y="825755"/>
            <a:ext cx="446809" cy="623455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hteck 10"/>
          <p:cNvSpPr/>
          <p:nvPr/>
        </p:nvSpPr>
        <p:spPr>
          <a:xfrm>
            <a:off x="4991936" y="2605227"/>
            <a:ext cx="2295476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1" smtClean="0">
                <a:ln w="0"/>
                <a:solidFill>
                  <a:schemeClr val="tx1"/>
                </a:solidFill>
              </a:rPr>
              <a:t>NR of admitted UEs</a:t>
            </a:r>
            <a:endParaRPr lang="de-DE" b="1" noProof="1"/>
          </a:p>
        </p:txBody>
      </p:sp>
      <p:cxnSp>
        <p:nvCxnSpPr>
          <p:cNvPr id="12" name="Gerade Verbindung mit Pfeil 11"/>
          <p:cNvCxnSpPr>
            <a:stCxn id="76" idx="2"/>
            <a:endCxn id="11" idx="0"/>
          </p:cNvCxnSpPr>
          <p:nvPr/>
        </p:nvCxnSpPr>
        <p:spPr>
          <a:xfrm flipH="1">
            <a:off x="6139674" y="2270251"/>
            <a:ext cx="1324" cy="33497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4" idx="2"/>
            <a:endCxn id="20" idx="0"/>
          </p:cNvCxnSpPr>
          <p:nvPr/>
        </p:nvCxnSpPr>
        <p:spPr>
          <a:xfrm flipH="1">
            <a:off x="6139012" y="3948203"/>
            <a:ext cx="1324" cy="33210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hteck 19"/>
              <p:cNvSpPr/>
              <p:nvPr/>
            </p:nvSpPr>
            <p:spPr>
              <a:xfrm>
                <a:off x="4990612" y="4280305"/>
                <a:ext cx="2296800" cy="504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noProof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noProof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b="1" i="1" noProof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b="1" noProof="1" smtClean="0">
                    <a:ln w="0"/>
                    <a:solidFill>
                      <a:schemeClr val="tx1"/>
                    </a:solidFill>
                    <a:effectLst/>
                  </a:rPr>
                  <a:t> = preambles chose once</a:t>
                </a:r>
                <a:endParaRPr lang="de-DE" b="1" noProof="1">
                  <a:effectLst/>
                </a:endParaRPr>
              </a:p>
            </p:txBody>
          </p:sp>
        </mc:Choice>
        <mc:Fallback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12" y="4280305"/>
                <a:ext cx="2296800" cy="504000"/>
              </a:xfrm>
              <a:prstGeom prst="rect">
                <a:avLst/>
              </a:prstGeom>
              <a:blipFill rotWithShape="0">
                <a:blip r:embed="rId2"/>
                <a:stretch>
                  <a:fillRect t="-18824" r="-1587" b="-30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>
            <a:stCxn id="11" idx="2"/>
            <a:endCxn id="64" idx="0"/>
          </p:cNvCxnSpPr>
          <p:nvPr/>
        </p:nvCxnSpPr>
        <p:spPr>
          <a:xfrm>
            <a:off x="6139674" y="3109227"/>
            <a:ext cx="662" cy="33497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0" idx="2"/>
          </p:cNvCxnSpPr>
          <p:nvPr/>
        </p:nvCxnSpPr>
        <p:spPr>
          <a:xfrm>
            <a:off x="6139012" y="4784305"/>
            <a:ext cx="0" cy="3378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bgerundetes Rechteck 63"/>
          <p:cNvSpPr/>
          <p:nvPr/>
        </p:nvSpPr>
        <p:spPr>
          <a:xfrm>
            <a:off x="4991936" y="3444203"/>
            <a:ext cx="2296800" cy="50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1" smtClean="0">
                <a:ln w="0"/>
                <a:solidFill>
                  <a:schemeClr val="tx1"/>
                </a:solidFill>
              </a:rPr>
              <a:t>B samples of uniform distribution</a:t>
            </a:r>
          </a:p>
        </p:txBody>
      </p:sp>
      <p:cxnSp>
        <p:nvCxnSpPr>
          <p:cNvPr id="71" name="Gerade Verbindung mit Pfeil 70"/>
          <p:cNvCxnSpPr>
            <a:stCxn id="6" idx="2"/>
          </p:cNvCxnSpPr>
          <p:nvPr/>
        </p:nvCxnSpPr>
        <p:spPr>
          <a:xfrm>
            <a:off x="6139012" y="1449210"/>
            <a:ext cx="0" cy="33204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bgerundetes Rechteck 75"/>
          <p:cNvSpPr/>
          <p:nvPr/>
        </p:nvSpPr>
        <p:spPr>
          <a:xfrm>
            <a:off x="4993260" y="1766251"/>
            <a:ext cx="2295476" cy="50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1">
                <a:ln w="0"/>
                <a:solidFill>
                  <a:schemeClr val="tx1"/>
                </a:solidFill>
              </a:rPr>
              <a:t>B samples </a:t>
            </a:r>
            <a:r>
              <a:rPr lang="de-DE" b="1" noProof="1">
                <a:ln w="0"/>
                <a:solidFill>
                  <a:schemeClr val="tx1"/>
                </a:solidFill>
              </a:rPr>
              <a:t>of </a:t>
            </a:r>
            <a:r>
              <a:rPr lang="de-DE" b="1" noProof="1" smtClean="0">
                <a:ln w="0"/>
                <a:solidFill>
                  <a:schemeClr val="tx1"/>
                </a:solidFill>
              </a:rPr>
              <a:t>binomial </a:t>
            </a:r>
            <a:r>
              <a:rPr lang="de-DE" b="1" noProof="1">
                <a:ln w="0"/>
                <a:solidFill>
                  <a:schemeClr val="tx1"/>
                </a:solidFill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70531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>
            <a:spLocks noChangeAspect="1"/>
          </p:cNvSpPr>
          <p:nvPr/>
        </p:nvSpPr>
        <p:spPr>
          <a:xfrm>
            <a:off x="5999024" y="258476"/>
            <a:ext cx="280424" cy="280423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cxnSp>
        <p:nvCxnSpPr>
          <p:cNvPr id="5" name="Gerade Verbindung mit Pfeil 4"/>
          <p:cNvCxnSpPr>
            <a:stCxn id="4" idx="4"/>
            <a:endCxn id="6" idx="0"/>
          </p:cNvCxnSpPr>
          <p:nvPr/>
        </p:nvCxnSpPr>
        <p:spPr>
          <a:xfrm flipH="1">
            <a:off x="6139012" y="538899"/>
            <a:ext cx="224" cy="28685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ssdiagramm: Verzweigung 5"/>
          <p:cNvSpPr/>
          <p:nvPr/>
        </p:nvSpPr>
        <p:spPr>
          <a:xfrm>
            <a:off x="5915607" y="825755"/>
            <a:ext cx="446809" cy="623455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hteck 10"/>
          <p:cNvSpPr/>
          <p:nvPr/>
        </p:nvSpPr>
        <p:spPr>
          <a:xfrm>
            <a:off x="4991936" y="2605227"/>
            <a:ext cx="2295476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1" smtClean="0">
                <a:ln w="0"/>
                <a:solidFill>
                  <a:schemeClr val="tx1"/>
                </a:solidFill>
              </a:rPr>
              <a:t>NR of admitted UEs</a:t>
            </a:r>
            <a:endParaRPr lang="de-DE" b="1" noProof="1"/>
          </a:p>
        </p:txBody>
      </p:sp>
      <p:cxnSp>
        <p:nvCxnSpPr>
          <p:cNvPr id="12" name="Gerade Verbindung mit Pfeil 11"/>
          <p:cNvCxnSpPr>
            <a:stCxn id="76" idx="2"/>
            <a:endCxn id="11" idx="0"/>
          </p:cNvCxnSpPr>
          <p:nvPr/>
        </p:nvCxnSpPr>
        <p:spPr>
          <a:xfrm flipH="1">
            <a:off x="6139674" y="2270251"/>
            <a:ext cx="1324" cy="33497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4" idx="2"/>
            <a:endCxn id="20" idx="0"/>
          </p:cNvCxnSpPr>
          <p:nvPr/>
        </p:nvCxnSpPr>
        <p:spPr>
          <a:xfrm flipH="1">
            <a:off x="6139012" y="3948203"/>
            <a:ext cx="1324" cy="33210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hteck 19"/>
              <p:cNvSpPr/>
              <p:nvPr/>
            </p:nvSpPr>
            <p:spPr>
              <a:xfrm>
                <a:off x="4990612" y="4280305"/>
                <a:ext cx="2296800" cy="504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b="1" i="1" noProof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noProof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b="1" i="1" noProof="1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b="1" noProof="1" smtClean="0">
                    <a:ln w="0"/>
                    <a:solidFill>
                      <a:schemeClr val="tx1"/>
                    </a:solidFill>
                    <a:effectLst/>
                  </a:rPr>
                  <a:t> = preambles chose once</a:t>
                </a:r>
                <a:endParaRPr lang="de-DE" b="1" noProof="1">
                  <a:effectLst/>
                </a:endParaRPr>
              </a:p>
            </p:txBody>
          </p:sp>
        </mc:Choice>
        <mc:Fallback>
          <p:sp>
            <p:nvSpPr>
              <p:cNvPr id="20" name="Rechtec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12" y="4280305"/>
                <a:ext cx="2296800" cy="504000"/>
              </a:xfrm>
              <a:prstGeom prst="rect">
                <a:avLst/>
              </a:prstGeom>
              <a:blipFill rotWithShape="0">
                <a:blip r:embed="rId2"/>
                <a:stretch>
                  <a:fillRect t="-18824" r="-1587" b="-30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Abgerundetes Rechteck 20"/>
              <p:cNvSpPr/>
              <p:nvPr/>
            </p:nvSpPr>
            <p:spPr>
              <a:xfrm>
                <a:off x="4990612" y="5122155"/>
                <a:ext cx="2296800" cy="504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noProof="1" smtClean="0">
                    <a:ln w="0"/>
                    <a:solidFill>
                      <a:schemeClr val="tx1"/>
                    </a:solidFill>
                  </a:rPr>
                  <a:t>B -=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noProof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noProof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b="1" i="1" noProof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de-DE" b="1" noProof="1" smtClean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Abgerundetes 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12" y="5122155"/>
                <a:ext cx="2296800" cy="504000"/>
              </a:xfrm>
              <a:prstGeom prst="roundRect">
                <a:avLst/>
              </a:prstGeom>
              <a:blipFill rotWithShape="0">
                <a:blip r:embed="rId3"/>
                <a:stretch>
                  <a:fillRect b="-47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/>
          <p:cNvCxnSpPr>
            <a:stCxn id="11" idx="2"/>
            <a:endCxn id="64" idx="0"/>
          </p:cNvCxnSpPr>
          <p:nvPr/>
        </p:nvCxnSpPr>
        <p:spPr>
          <a:xfrm>
            <a:off x="6139674" y="3109227"/>
            <a:ext cx="662" cy="334976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20" idx="2"/>
            <a:endCxn id="21" idx="0"/>
          </p:cNvCxnSpPr>
          <p:nvPr/>
        </p:nvCxnSpPr>
        <p:spPr>
          <a:xfrm>
            <a:off x="6139012" y="4784305"/>
            <a:ext cx="0" cy="3378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21" idx="2"/>
            <a:endCxn id="53" idx="0"/>
          </p:cNvCxnSpPr>
          <p:nvPr/>
        </p:nvCxnSpPr>
        <p:spPr>
          <a:xfrm>
            <a:off x="6139012" y="5626155"/>
            <a:ext cx="1324" cy="32922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bgerundetes Rechteck 52"/>
          <p:cNvSpPr/>
          <p:nvPr/>
        </p:nvSpPr>
        <p:spPr>
          <a:xfrm>
            <a:off x="4991936" y="5955383"/>
            <a:ext cx="2296800" cy="50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1" smtClean="0">
                <a:ln w="0"/>
                <a:solidFill>
                  <a:schemeClr val="tx1"/>
                </a:solidFill>
              </a:rPr>
              <a:t>ACB</a:t>
            </a:r>
          </a:p>
        </p:txBody>
      </p:sp>
      <p:sp>
        <p:nvSpPr>
          <p:cNvPr id="64" name="Abgerundetes Rechteck 63"/>
          <p:cNvSpPr/>
          <p:nvPr/>
        </p:nvSpPr>
        <p:spPr>
          <a:xfrm>
            <a:off x="4991936" y="3444203"/>
            <a:ext cx="2296800" cy="50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1" smtClean="0">
                <a:ln w="0"/>
                <a:solidFill>
                  <a:schemeClr val="tx1"/>
                </a:solidFill>
              </a:rPr>
              <a:t>B samples of uniform distribution</a:t>
            </a:r>
          </a:p>
        </p:txBody>
      </p:sp>
      <p:cxnSp>
        <p:nvCxnSpPr>
          <p:cNvPr id="71" name="Gerade Verbindung mit Pfeil 70"/>
          <p:cNvCxnSpPr>
            <a:stCxn id="6" idx="2"/>
          </p:cNvCxnSpPr>
          <p:nvPr/>
        </p:nvCxnSpPr>
        <p:spPr>
          <a:xfrm>
            <a:off x="6139012" y="1449210"/>
            <a:ext cx="0" cy="33204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bgerundetes Rechteck 75"/>
          <p:cNvSpPr/>
          <p:nvPr/>
        </p:nvSpPr>
        <p:spPr>
          <a:xfrm>
            <a:off x="4993260" y="1766251"/>
            <a:ext cx="2295476" cy="50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noProof="1">
                <a:ln w="0"/>
                <a:solidFill>
                  <a:schemeClr val="tx1"/>
                </a:solidFill>
              </a:rPr>
              <a:t>B samples </a:t>
            </a:r>
            <a:r>
              <a:rPr lang="de-DE" b="1" noProof="1">
                <a:ln w="0"/>
                <a:solidFill>
                  <a:schemeClr val="tx1"/>
                </a:solidFill>
              </a:rPr>
              <a:t>of </a:t>
            </a:r>
            <a:r>
              <a:rPr lang="de-DE" b="1" noProof="1" smtClean="0">
                <a:ln w="0"/>
                <a:solidFill>
                  <a:schemeClr val="tx1"/>
                </a:solidFill>
              </a:rPr>
              <a:t>binomial </a:t>
            </a:r>
            <a:r>
              <a:rPr lang="de-DE" b="1" noProof="1">
                <a:ln w="0"/>
                <a:solidFill>
                  <a:schemeClr val="tx1"/>
                </a:solidFill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412792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Breitbild</PresentationFormat>
  <Paragraphs>103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20</cp:revision>
  <dcterms:created xsi:type="dcterms:W3CDTF">2023-06-14T21:44:26Z</dcterms:created>
  <dcterms:modified xsi:type="dcterms:W3CDTF">2023-07-10T09:09:12Z</dcterms:modified>
</cp:coreProperties>
</file>