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5" r:id="rId3"/>
    <p:sldId id="330" r:id="rId4"/>
    <p:sldId id="346" r:id="rId5"/>
    <p:sldId id="347" r:id="rId6"/>
    <p:sldId id="348" r:id="rId7"/>
    <p:sldId id="350" r:id="rId8"/>
    <p:sldId id="351" r:id="rId9"/>
    <p:sldId id="352" r:id="rId10"/>
    <p:sldId id="333" r:id="rId11"/>
    <p:sldId id="336" r:id="rId12"/>
    <p:sldId id="353" r:id="rId13"/>
    <p:sldId id="340" r:id="rId14"/>
    <p:sldId id="354" r:id="rId15"/>
    <p:sldId id="360" r:id="rId16"/>
    <p:sldId id="361" r:id="rId17"/>
    <p:sldId id="362" r:id="rId18"/>
    <p:sldId id="363" r:id="rId19"/>
    <p:sldId id="339" r:id="rId20"/>
    <p:sldId id="356" r:id="rId21"/>
    <p:sldId id="343" r:id="rId2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F8"/>
    <a:srgbClr val="D5D5F5"/>
    <a:srgbClr val="CCECFF"/>
    <a:srgbClr val="E6CCCC"/>
    <a:srgbClr val="CC9999"/>
    <a:srgbClr val="993333"/>
    <a:srgbClr val="CCE6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4" autoAdjust="0"/>
    <p:restoredTop sz="85386" autoAdjust="0"/>
  </p:normalViewPr>
  <p:slideViewPr>
    <p:cSldViewPr>
      <p:cViewPr varScale="1">
        <p:scale>
          <a:sx n="118" d="100"/>
          <a:sy n="118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52" d="100"/>
          <a:sy n="52" d="100"/>
        </p:scale>
        <p:origin x="-1254" y="-90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467850"/>
            <a:ext cx="29940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r>
              <a:rPr lang="en-US" altLang="en-US"/>
              <a:t>1.</a:t>
            </a:r>
            <a:fld id="{40D6DEF0-8168-4F46-9C7B-98A61A4A2838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066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21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706438"/>
            <a:ext cx="5033962" cy="377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13288"/>
            <a:ext cx="4965700" cy="448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Klicken Sie, um die Formate des Vorlagentextes zu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321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31338"/>
            <a:ext cx="29321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fld id="{139A5A6F-5D24-4352-9BE0-D7A4CACF5F1F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00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B17A7-60BE-4125-91C7-AC03CA68EE74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365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679700"/>
            <a:ext cx="8353425" cy="12541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de-DE" altLang="en-US" noProof="0" smtClean="0"/>
              <a:t>Titel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933825"/>
            <a:ext cx="8353425" cy="8620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(optional Untertitel)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539750" y="1149350"/>
            <a:ext cx="3616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600" b="1" dirty="0">
                <a:latin typeface="Univers" pitchFamily="34" charset="0"/>
              </a:rPr>
              <a:t>Distributed Computer Systems Lab</a:t>
            </a:r>
          </a:p>
          <a:p>
            <a:r>
              <a:rPr lang="de-DE" altLang="en-US" sz="1600" dirty="0">
                <a:latin typeface="Univers" pitchFamily="34" charset="0"/>
              </a:rPr>
              <a:t>http://</a:t>
            </a:r>
            <a:r>
              <a:rPr lang="de-DE" altLang="en-US" sz="1600" dirty="0" smtClean="0">
                <a:latin typeface="Univers" pitchFamily="34" charset="0"/>
              </a:rPr>
              <a:t>disco.cs.uni-kl.de</a:t>
            </a:r>
            <a:endParaRPr lang="de-DE" altLang="en-US" sz="1600" dirty="0">
              <a:latin typeface="Univers" pitchFamily="34" charset="0"/>
            </a:endParaRP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395288" y="5451475"/>
            <a:ext cx="835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 dirty="0" smtClean="0">
                <a:latin typeface="Univers" pitchFamily="34" charset="0"/>
              </a:rPr>
              <a:t>Leonard Kleinberger</a:t>
            </a:r>
            <a:endParaRPr lang="de-DE" altLang="en-US" dirty="0">
              <a:latin typeface="Univers" pitchFamily="34" charset="0"/>
            </a:endParaRPr>
          </a:p>
          <a:p>
            <a:pPr algn="ctr"/>
            <a:r>
              <a:rPr lang="de-DE" altLang="en-US" dirty="0" smtClean="0">
                <a:latin typeface="Univers" pitchFamily="34" charset="0"/>
              </a:rPr>
              <a:t>(lkleinbe@rhrk.uni-kl.de)</a:t>
            </a:r>
            <a:endParaRPr lang="de-DE" altLang="en-US" dirty="0">
              <a:latin typeface="Univers" pitchFamily="34" charset="0"/>
            </a:endParaRPr>
          </a:p>
        </p:txBody>
      </p:sp>
      <p:pic>
        <p:nvPicPr>
          <p:cNvPr id="683015" name="Picture 7" descr="disco-lab-logo_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82600"/>
            <a:ext cx="190500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3017" name="Picture 9" descr="https://www.uni-kl.de/fileadmin/prum/02_Downloads/Corporate_Design/TU_Logo_oben_rechts/TUK_LOGO_FELD_RECHTS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39" y="688554"/>
            <a:ext cx="2929074" cy="8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7049AF-1016-4E87-9090-A197F5CD9967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ECB2852-D9F3-4A04-88ED-618224D3766E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75986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0"/>
            <a:ext cx="2160587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0"/>
            <a:ext cx="6329363" cy="62372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7B9EB-7BC9-487A-8B72-0239D9F4F506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A7A2B1-4DA5-4870-9BBE-75E56EC60744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888919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E44B6-7407-4F78-9D00-6A453AC7563D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E552DA5-8C0F-49B0-87A3-E6F8095798E9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48991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664A4E-0737-4CF1-AD5A-B10C5AE22B48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3E9B17-5329-4C0E-BFCB-2DDC3FB94ECE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819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244975" cy="5400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244975" cy="5400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48A51C-F879-4942-8F0B-60DF2EE8CCDD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B3F3C49-46D7-47D9-9B5F-6BC989649C37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31800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8D0076-0C5B-4F53-96CC-80A42EE3CDDB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D80FCA-1B4D-4108-961B-50098F815E59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48899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DF42D5-F8BD-406D-8D20-AFBE6074FC43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FA792F1-C703-4CFE-8132-5D624ACE68CE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00121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815A9A-2AF8-4FA3-B57D-6D9A5D24D0CE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6B3DFA-A095-496A-B161-C25C25BB0283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4618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3DF43-399B-4D91-9577-8A75FBF35493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51F7DB3-8C41-4933-A6D0-63E4AF3636C9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761810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E4B7B0-2357-4465-B9B5-C865D787267F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14560C8-9D99-4DD4-AE63-3F6F409CBE48}" type="datetime1">
              <a:rPr lang="de-DE" altLang="en-US"/>
              <a:pPr/>
              <a:t>10.07.2023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993788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 err="1" smtClean="0"/>
              <a:t>Titel</a:t>
            </a:r>
            <a:endParaRPr lang="en-US" altLang="en-US" noProof="0" dirty="0" smtClean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613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 err="1" smtClean="0"/>
              <a:t>Erste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1"/>
            <a:r>
              <a:rPr lang="en-US" altLang="en-US" noProof="0" dirty="0" err="1" smtClean="0"/>
              <a:t>Zweite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2"/>
            <a:r>
              <a:rPr lang="en-US" altLang="en-US" noProof="0" dirty="0" err="1" smtClean="0"/>
              <a:t>Dritte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3"/>
            <a:r>
              <a:rPr lang="en-US" altLang="en-US" noProof="0" dirty="0" err="1" smtClean="0"/>
              <a:t>Vierte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4"/>
            <a:r>
              <a:rPr lang="en-US" altLang="en-US" noProof="0" dirty="0" err="1" smtClean="0"/>
              <a:t>Fünfte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8888" y="6453188"/>
            <a:ext cx="55451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Univers" pitchFamily="34" charset="0"/>
              </a:defRPr>
            </a:lvl1pPr>
          </a:lstStyle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53188"/>
            <a:ext cx="10080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Univers" pitchFamily="34" charset="0"/>
              </a:defRPr>
            </a:lvl1pPr>
          </a:lstStyle>
          <a:p>
            <a:fld id="{0EAC56F9-B570-4F38-A320-A33F4AE034A3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99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453188"/>
            <a:ext cx="12239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Univers" pitchFamily="34" charset="0"/>
              </a:defRPr>
            </a:lvl1pPr>
          </a:lstStyle>
          <a:p>
            <a:fld id="{D8322974-A432-4766-B458-D65701FF4B39}" type="datetime1">
              <a:rPr lang="de-DE" altLang="en-US"/>
              <a:pPr/>
              <a:t>10.07.2023</a:t>
            </a:fld>
            <a:endParaRPr lang="de-DE" altLang="en-US"/>
          </a:p>
        </p:txBody>
      </p:sp>
      <p:pic>
        <p:nvPicPr>
          <p:cNvPr id="681992" name="Picture 8" descr="disco-lab-logo_3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399213"/>
            <a:ext cx="7731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188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5450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noProof="1" smtClean="0"/>
              <a:t>Seminar </a:t>
            </a:r>
            <a:r>
              <a:rPr lang="en-US" noProof="1" smtClean="0"/>
              <a:t>Seminar: Distributed Computer Systems SS23</a:t>
            </a:r>
            <a:endParaRPr lang="en-US" altLang="en-US" noProof="1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On the Reliability of LTE Random Access: Performance Bounds for Machine-to-Machine Burst Resolution Time</a:t>
            </a:r>
            <a:endParaRPr lang="en-US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Class Barring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10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467430" y="1052670"/>
            <a:ext cx="3601075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noProof="1" smtClean="0">
                <a:latin typeface="+mn-lt"/>
              </a:rPr>
              <a:t>&lt; LTE SIB2 &gt;</a:t>
            </a:r>
          </a:p>
          <a:p>
            <a:r>
              <a:rPr lang="de-DE" sz="1200" noProof="1" smtClean="0">
                <a:latin typeface="+mn-lt"/>
              </a:rPr>
              <a:t> </a:t>
            </a:r>
          </a:p>
          <a:p>
            <a:r>
              <a:rPr lang="de-DE" sz="1200" noProof="1" smtClean="0">
                <a:latin typeface="+mn-lt"/>
              </a:rPr>
              <a:t>sib2</a:t>
            </a:r>
          </a:p>
          <a:p>
            <a:r>
              <a:rPr lang="de-DE" sz="1200" noProof="1" smtClean="0">
                <a:latin typeface="+mn-lt"/>
              </a:rPr>
              <a:t>    ac-BarringInfo</a:t>
            </a:r>
          </a:p>
          <a:p>
            <a:r>
              <a:rPr lang="de-DE" sz="1200" noProof="1" smtClean="0">
                <a:latin typeface="+mn-lt"/>
              </a:rPr>
              <a:t>        </a:t>
            </a:r>
            <a:r>
              <a:rPr lang="de-DE" sz="1200" noProof="1" smtClean="0">
                <a:solidFill>
                  <a:srgbClr val="FF0000"/>
                </a:solidFill>
                <a:latin typeface="+mn-lt"/>
              </a:rPr>
              <a:t>...1 .... ac-BarringForEmergency: True</a:t>
            </a:r>
          </a:p>
          <a:p>
            <a:r>
              <a:rPr lang="de-DE" sz="1200" noProof="1" smtClean="0">
                <a:latin typeface="+mn-lt"/>
              </a:rPr>
              <a:t>        ac-BarringForMO-Signalling</a:t>
            </a:r>
          </a:p>
          <a:p>
            <a:r>
              <a:rPr lang="de-DE" sz="1200" noProof="1" smtClean="0">
                <a:latin typeface="+mn-lt"/>
              </a:rPr>
              <a:t>            </a:t>
            </a:r>
            <a:r>
              <a:rPr lang="de-DE" sz="1200" noProof="1" smtClean="0">
                <a:solidFill>
                  <a:srgbClr val="0070C0"/>
                </a:solidFill>
                <a:latin typeface="+mn-lt"/>
              </a:rPr>
              <a:t>ac-BarringFactor: p00 (0)</a:t>
            </a:r>
          </a:p>
          <a:p>
            <a:r>
              <a:rPr lang="de-DE" sz="1200" noProof="1" smtClean="0">
                <a:latin typeface="+mn-lt"/>
              </a:rPr>
              <a:t>    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    ac-BarringForSpecialAC: 10000 (bitmap)</a:t>
            </a:r>
          </a:p>
          <a:p>
            <a:r>
              <a:rPr lang="de-DE" sz="1200" noProof="1" smtClean="0">
                <a:latin typeface="+mn-lt"/>
              </a:rPr>
              <a:t>        ac-BarringForMO-Data</a:t>
            </a:r>
          </a:p>
          <a:p>
            <a:r>
              <a:rPr lang="de-DE" sz="1200" noProof="1" smtClean="0">
                <a:latin typeface="+mn-lt"/>
              </a:rPr>
              <a:t>            ac-BarringFactor</a:t>
            </a:r>
            <a:r>
              <a:rPr lang="de-DE" sz="1200" noProof="1" smtClean="0">
                <a:solidFill>
                  <a:srgbClr val="FF0000"/>
                </a:solidFill>
                <a:latin typeface="+mn-lt"/>
              </a:rPr>
              <a:t>: p00 </a:t>
            </a:r>
            <a:r>
              <a:rPr lang="de-DE" sz="1200" noProof="1" smtClean="0">
                <a:latin typeface="+mn-lt"/>
              </a:rPr>
              <a:t>(0)</a:t>
            </a:r>
          </a:p>
          <a:p>
            <a:r>
              <a:rPr lang="de-DE" sz="1200" noProof="1" smtClean="0">
                <a:latin typeface="+mn-lt"/>
              </a:rPr>
              <a:t>    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    ac-BarringForSpecialAC: 00000 (bitmap)</a:t>
            </a:r>
          </a:p>
          <a:p>
            <a:r>
              <a:rPr lang="de-DE" sz="1200" noProof="1" smtClean="0">
                <a:latin typeface="+mn-lt"/>
              </a:rPr>
              <a:t>    ....</a:t>
            </a:r>
          </a:p>
          <a:p>
            <a:r>
              <a:rPr lang="de-DE" sz="1200" noProof="1" smtClean="0">
                <a:latin typeface="+mn-lt"/>
              </a:rPr>
              <a:t>    ssac-BarringForMMTEL-Voice-r9</a:t>
            </a:r>
          </a:p>
          <a:p>
            <a:r>
              <a:rPr lang="de-DE" sz="1200" noProof="1" smtClean="0">
                <a:latin typeface="+mn-lt"/>
              </a:rPr>
              <a:t>        </a:t>
            </a:r>
            <a:r>
              <a:rPr lang="de-DE" sz="1200" noProof="1" smtClean="0">
                <a:solidFill>
                  <a:srgbClr val="0070C0"/>
                </a:solidFill>
                <a:latin typeface="+mn-lt"/>
              </a:rPr>
              <a:t>ac-BarringFactor: p00 (0)</a:t>
            </a:r>
          </a:p>
          <a:p>
            <a:r>
              <a:rPr lang="de-DE" sz="1200" noProof="1" smtClean="0">
                <a:latin typeface="+mn-lt"/>
              </a:rPr>
              <a:t>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ac-BarringForSpecialAC: 00000 (bitmap)</a:t>
            </a:r>
          </a:p>
          <a:p>
            <a:r>
              <a:rPr lang="de-DE" sz="1200" noProof="1" smtClean="0">
                <a:latin typeface="+mn-lt"/>
              </a:rPr>
              <a:t>    ssac-BarringForMMTEL-Video-r9</a:t>
            </a:r>
          </a:p>
          <a:p>
            <a:r>
              <a:rPr lang="de-DE" sz="1200" noProof="1" smtClean="0">
                <a:latin typeface="+mn-lt"/>
              </a:rPr>
              <a:t>        ac-BarringFactor: p00 (0)</a:t>
            </a:r>
          </a:p>
          <a:p>
            <a:r>
              <a:rPr lang="de-DE" sz="1200" noProof="1" smtClean="0">
                <a:latin typeface="+mn-lt"/>
              </a:rPr>
              <a:t>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ac-BarringForSpecialAC: 00000 (bitmap)</a:t>
            </a:r>
          </a:p>
          <a:p>
            <a:endParaRPr lang="de-DE" sz="12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455013" y="1052670"/>
                <a:ext cx="4472712" cy="4311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noProof="1" smtClean="0"/>
                  <a:t>Different Access Class Barring Policies:</a:t>
                </a:r>
              </a:p>
              <a:p>
                <a:endParaRPr lang="de-DE" noProof="1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No Access Class Barring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Static Access Class Barring</a:t>
                </a:r>
              </a:p>
              <a:p>
                <a:pPr lvl="1"/>
                <a:r>
                  <a:rPr lang="de-DE" noProof="1" smtClean="0">
                    <a:sym typeface="Wingdings" panose="05000000000000000000" pitchFamily="2" charset="2"/>
                  </a:rPr>
                  <a:t></a:t>
                </a:r>
                <a:r>
                  <a:rPr lang="de-DE" noProof="1" smtClean="0"/>
                  <a:t> Set </a:t>
                </a:r>
                <a14:m>
                  <m:oMath xmlns:m="http://schemas.openxmlformats.org/officeDocument/2006/math">
                    <m:r>
                      <a:rPr lang="de-DE" b="0" i="1" noProof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noProof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1" smtClean="0"/>
                  <a:t>staticly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noProof="1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Optimal Dynamic Access Class Barring</a:t>
                </a:r>
              </a:p>
              <a:p>
                <a:pPr marL="628650" lvl="1" indent="-171450">
                  <a:buFont typeface="Wingdings" panose="05000000000000000000" pitchFamily="2" charset="2"/>
                  <a:buChar char="à"/>
                </a:pPr>
                <a:r>
                  <a:rPr lang="de-DE" noProof="1" smtClean="0">
                    <a:sym typeface="Wingdings" panose="05000000000000000000" pitchFamily="2" charset="2"/>
                  </a:rPr>
                  <a:t>Change </a:t>
                </a:r>
                <a14:m>
                  <m:oMath xmlns:m="http://schemas.openxmlformats.org/officeDocument/2006/math">
                    <m:r>
                      <a:rPr lang="de-DE" b="0" i="1" noProof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de-DE" noProof="1" smtClean="0"/>
                  <a:t> every Frame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noProof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f>
                            <m:fPr>
                              <m:ctrlPr>
                                <a:rPr lang="de-DE" i="1" noProof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noProof="1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Estimated Dynamic Access Class Barring</a:t>
                </a:r>
              </a:p>
              <a:p>
                <a:pPr lvl="1"/>
                <a:r>
                  <a:rPr lang="de-DE" noProof="1" smtClean="0"/>
                  <a:t>Observe # of idle preambles</a:t>
                </a:r>
              </a:p>
              <a:p>
                <a:pPr lvl="1"/>
                <a:r>
                  <a:rPr lang="de-DE" noProof="1" smtClean="0"/>
                  <a:t>Complex Algorithm based on Bayesian Algorithm</a:t>
                </a:r>
                <a:endParaRPr lang="de-DE" noProof="1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13" y="1052670"/>
                <a:ext cx="4472712" cy="4311180"/>
              </a:xfrm>
              <a:prstGeom prst="rect">
                <a:avLst/>
              </a:prstGeom>
              <a:blipFill rotWithShape="0">
                <a:blip r:embed="rId2"/>
                <a:stretch>
                  <a:fillRect l="-1226" t="-849" b="-1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66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Quality </a:t>
            </a:r>
            <a:r>
              <a:rPr lang="en-US" dirty="0" smtClean="0"/>
              <a:t>of Service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𝑞𝑜𝑠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ϵ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45814" y="836614"/>
                <a:ext cx="4244975" cy="5735750"/>
              </a:xfrm>
            </p:spPr>
            <p:txBody>
              <a:bodyPr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 i="1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p>
                  </m:oMath>
                </a14:m>
                <a:r>
                  <a:rPr lang="en-US" sz="2000" dirty="0" smtClean="0"/>
                  <a:t> is the allowed Backlog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is the time by which we demand that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 b="0" i="1" smtClean="0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p>
                  </m:oMath>
                </a14:m>
                <a:endParaRPr lang="de-DE" sz="2000" b="0" dirty="0" smtClean="0"/>
              </a:p>
              <a:p>
                <a:endParaRPr lang="en-US" sz="20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1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000" dirty="0" smtClean="0"/>
                  <a:t> the allowed probability of violating the backlog condition </a:t>
                </a:r>
              </a:p>
              <a:p>
                <a:pPr marL="0" indent="0">
                  <a:buNone/>
                </a:pPr>
                <a:endParaRPr lang="de-DE" sz="2000" dirty="0" smtClean="0"/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45814" y="836614"/>
                <a:ext cx="4244975" cy="5735750"/>
              </a:xfrm>
              <a:blipFill rotWithShape="0">
                <a:blip r:embed="rId3"/>
                <a:stretch>
                  <a:fillRect l="-431" r="-25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11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97015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System </a:t>
            </a:r>
            <a:r>
              <a:rPr lang="en-US" dirty="0" smtClean="0"/>
              <a:t>Characteristics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𝑎𝑐𝑏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45814" y="908650"/>
                <a:ext cx="4244975" cy="5663713"/>
              </a:xfrm>
            </p:spPr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is the number of Preambles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is the number of UEs arriving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sz="2000" b="0" dirty="0" smtClean="0"/>
              </a:p>
              <a:p>
                <a:endParaRPr lang="en-US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the number of UEs arriving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𝑎𝑐𝑏</m:t>
                    </m:r>
                  </m:oMath>
                </a14:m>
                <a:r>
                  <a:rPr lang="en-US" sz="2000" dirty="0" smtClean="0"/>
                  <a:t> is the Access Barring Policy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 smtClean="0"/>
                  <a:t> is the Backlog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45814" y="908650"/>
                <a:ext cx="4244975" cy="5663713"/>
              </a:xfrm>
              <a:blipFill rotWithShape="0">
                <a:blip r:embed="rId3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12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067813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de-DE" dirty="0" smtClean="0"/>
              <a:t>Analysis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𝑐h𝑜𝑠𝑒𝑛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𝑈𝐸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⁡{0,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de-DE" dirty="0" err="1" smtClean="0"/>
              <a:t>Enables</a:t>
            </a:r>
            <a:r>
              <a:rPr lang="de-DE" dirty="0"/>
              <a:t> </a:t>
            </a:r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Barring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Slow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13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75327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Model Backlog Probability distribution with Moment Generating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Fast Analysis</a:t>
            </a:r>
          </a:p>
          <a:p>
            <a:r>
              <a:rPr lang="en-US" dirty="0"/>
              <a:t>Compute </a:t>
            </a:r>
            <a:r>
              <a:rPr lang="en-US" noProof="1" smtClean="0"/>
              <a:t>satisfiable</a:t>
            </a:r>
            <a:r>
              <a:rPr lang="en-US" dirty="0" smtClean="0"/>
              <a:t> </a:t>
            </a:r>
            <a:r>
              <a:rPr lang="en-US" noProof="1" smtClean="0"/>
              <a:t>QoS</a:t>
            </a:r>
            <a:r>
              <a:rPr lang="en-US" dirty="0" smtClean="0"/>
              <a:t> Requirements</a:t>
            </a:r>
          </a:p>
          <a:p>
            <a:r>
              <a:rPr lang="en-US" dirty="0" smtClean="0"/>
              <a:t>Dimension LTE Networks</a:t>
            </a:r>
          </a:p>
          <a:p>
            <a:r>
              <a:rPr lang="en-US" dirty="0" smtClean="0"/>
              <a:t>Compare different Access Barring Policies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b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14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5" y="1484563"/>
            <a:ext cx="4022725" cy="32404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20" y="2276840"/>
            <a:ext cx="3741800" cy="9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0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15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28" name="Flussdiagramm: Verbindungsstelle 27"/>
          <p:cNvSpPr>
            <a:spLocks noChangeAspect="1"/>
          </p:cNvSpPr>
          <p:nvPr/>
        </p:nvSpPr>
        <p:spPr>
          <a:xfrm>
            <a:off x="5931761" y="101654"/>
            <a:ext cx="280424" cy="280423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Gerade Verbindung mit Pfeil 28"/>
          <p:cNvCxnSpPr>
            <a:stCxn id="28" idx="4"/>
            <a:endCxn id="30" idx="0"/>
          </p:cNvCxnSpPr>
          <p:nvPr/>
        </p:nvCxnSpPr>
        <p:spPr>
          <a:xfrm flipH="1">
            <a:off x="6071749" y="382077"/>
            <a:ext cx="224" cy="28685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30" name="Flussdiagramm: Verzweigung 29"/>
          <p:cNvSpPr/>
          <p:nvPr/>
        </p:nvSpPr>
        <p:spPr>
          <a:xfrm>
            <a:off x="5848344" y="668933"/>
            <a:ext cx="446809" cy="623455"/>
          </a:xfrm>
          <a:prstGeom prst="flowChartDecision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924673" y="2448405"/>
            <a:ext cx="2295476" cy="504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NR of admitted UEs</a:t>
            </a:r>
            <a:endParaRPr kumimoji="0" lang="de-DE" sz="1800" b="1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Gerade Verbindung mit Pfeil 31"/>
          <p:cNvCxnSpPr>
            <a:stCxn id="42" idx="2"/>
            <a:endCxn id="31" idx="0"/>
          </p:cNvCxnSpPr>
          <p:nvPr/>
        </p:nvCxnSpPr>
        <p:spPr>
          <a:xfrm flipH="1">
            <a:off x="6072411" y="2113429"/>
            <a:ext cx="1324" cy="3349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36" name="Gerade Verbindung mit Pfeil 35"/>
          <p:cNvCxnSpPr>
            <a:stCxn id="31" idx="2"/>
          </p:cNvCxnSpPr>
          <p:nvPr/>
        </p:nvCxnSpPr>
        <p:spPr>
          <a:xfrm>
            <a:off x="6072411" y="2952405"/>
            <a:ext cx="662" cy="3349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41" name="Gerade Verbindung mit Pfeil 40"/>
          <p:cNvCxnSpPr>
            <a:stCxn id="30" idx="2"/>
          </p:cNvCxnSpPr>
          <p:nvPr/>
        </p:nvCxnSpPr>
        <p:spPr>
          <a:xfrm>
            <a:off x="6071749" y="1292388"/>
            <a:ext cx="0" cy="33204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42" name="Abgerundetes Rechteck 41"/>
          <p:cNvSpPr/>
          <p:nvPr/>
        </p:nvSpPr>
        <p:spPr>
          <a:xfrm>
            <a:off x="4925997" y="1609429"/>
            <a:ext cx="2295476" cy="5040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samples of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774964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16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28" name="Flussdiagramm: Verbindungsstelle 27"/>
          <p:cNvSpPr>
            <a:spLocks noChangeAspect="1"/>
          </p:cNvSpPr>
          <p:nvPr/>
        </p:nvSpPr>
        <p:spPr>
          <a:xfrm>
            <a:off x="5931761" y="101654"/>
            <a:ext cx="280424" cy="280423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Gerade Verbindung mit Pfeil 28"/>
          <p:cNvCxnSpPr>
            <a:stCxn id="28" idx="4"/>
            <a:endCxn id="30" idx="0"/>
          </p:cNvCxnSpPr>
          <p:nvPr/>
        </p:nvCxnSpPr>
        <p:spPr>
          <a:xfrm flipH="1">
            <a:off x="6071749" y="382077"/>
            <a:ext cx="224" cy="28685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30" name="Flussdiagramm: Verzweigung 29"/>
          <p:cNvSpPr/>
          <p:nvPr/>
        </p:nvSpPr>
        <p:spPr>
          <a:xfrm>
            <a:off x="5848344" y="668933"/>
            <a:ext cx="446809" cy="623455"/>
          </a:xfrm>
          <a:prstGeom prst="flowChartDecision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924673" y="2448405"/>
            <a:ext cx="2295476" cy="504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NR of admitted UEs</a:t>
            </a:r>
            <a:endParaRPr kumimoji="0" lang="de-DE" sz="1800" b="1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Gerade Verbindung mit Pfeil 31"/>
          <p:cNvCxnSpPr>
            <a:stCxn id="42" idx="2"/>
            <a:endCxn id="31" idx="0"/>
          </p:cNvCxnSpPr>
          <p:nvPr/>
        </p:nvCxnSpPr>
        <p:spPr>
          <a:xfrm flipH="1">
            <a:off x="6072411" y="2113429"/>
            <a:ext cx="1324" cy="3349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33" name="Gerade Verbindung mit Pfeil 32"/>
          <p:cNvCxnSpPr>
            <a:stCxn id="40" idx="2"/>
            <a:endCxn id="34" idx="0"/>
          </p:cNvCxnSpPr>
          <p:nvPr/>
        </p:nvCxnSpPr>
        <p:spPr>
          <a:xfrm flipH="1">
            <a:off x="6071749" y="3791381"/>
            <a:ext cx="1324" cy="33210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/>
              <p:cNvSpPr/>
              <p:nvPr/>
            </p:nvSpPr>
            <p:spPr>
              <a:xfrm>
                <a:off x="4923349" y="4123483"/>
                <a:ext cx="2296800" cy="50400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e>
                      <m:sub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de-DE" sz="1800" b="1" i="0" u="none" strike="noStrike" kern="0" cap="none" spc="0" normalizeH="0" baseline="0" noProof="1" smtClean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preambles chose once</a:t>
                </a:r>
                <a:endParaRPr kumimoji="0" lang="de-DE" sz="1800" b="1" i="0" u="none" strike="noStrike" kern="0" cap="none" spc="0" normalizeH="0" baseline="0" noProof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49" y="4123483"/>
                <a:ext cx="2296800" cy="504000"/>
              </a:xfrm>
              <a:prstGeom prst="rect">
                <a:avLst/>
              </a:prstGeom>
              <a:blipFill rotWithShape="0">
                <a:blip r:embed="rId2"/>
                <a:stretch>
                  <a:fillRect t="-17647" r="-1587" b="-30588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/>
          <p:cNvCxnSpPr>
            <a:stCxn id="31" idx="2"/>
            <a:endCxn id="40" idx="0"/>
          </p:cNvCxnSpPr>
          <p:nvPr/>
        </p:nvCxnSpPr>
        <p:spPr>
          <a:xfrm>
            <a:off x="6072411" y="2952405"/>
            <a:ext cx="662" cy="3349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37" name="Gerade Verbindung mit Pfeil 36"/>
          <p:cNvCxnSpPr>
            <a:stCxn id="34" idx="2"/>
          </p:cNvCxnSpPr>
          <p:nvPr/>
        </p:nvCxnSpPr>
        <p:spPr>
          <a:xfrm>
            <a:off x="6071749" y="4627483"/>
            <a:ext cx="0" cy="33785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40" name="Abgerundetes Rechteck 39"/>
          <p:cNvSpPr/>
          <p:nvPr/>
        </p:nvSpPr>
        <p:spPr>
          <a:xfrm>
            <a:off x="4924673" y="3287381"/>
            <a:ext cx="2296800" cy="5040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samples of uniform distribution</a:t>
            </a:r>
          </a:p>
        </p:txBody>
      </p:sp>
      <p:cxnSp>
        <p:nvCxnSpPr>
          <p:cNvPr id="41" name="Gerade Verbindung mit Pfeil 40"/>
          <p:cNvCxnSpPr>
            <a:stCxn id="30" idx="2"/>
          </p:cNvCxnSpPr>
          <p:nvPr/>
        </p:nvCxnSpPr>
        <p:spPr>
          <a:xfrm>
            <a:off x="6071749" y="1292388"/>
            <a:ext cx="0" cy="33204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42" name="Abgerundetes Rechteck 41"/>
          <p:cNvSpPr/>
          <p:nvPr/>
        </p:nvSpPr>
        <p:spPr>
          <a:xfrm>
            <a:off x="4925997" y="1609429"/>
            <a:ext cx="2295476" cy="5040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samples of uniform</a:t>
            </a:r>
            <a:r>
              <a:rPr kumimoji="0" lang="de-DE" sz="1800" b="1" i="0" u="none" strike="noStrike" kern="0" cap="none" spc="0" normalizeH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859097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17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28" name="Flussdiagramm: Verbindungsstelle 27"/>
          <p:cNvSpPr>
            <a:spLocks noChangeAspect="1"/>
          </p:cNvSpPr>
          <p:nvPr/>
        </p:nvSpPr>
        <p:spPr>
          <a:xfrm>
            <a:off x="5931761" y="101654"/>
            <a:ext cx="280424" cy="280423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Gerade Verbindung mit Pfeil 28"/>
          <p:cNvCxnSpPr>
            <a:stCxn id="28" idx="4"/>
            <a:endCxn id="30" idx="0"/>
          </p:cNvCxnSpPr>
          <p:nvPr/>
        </p:nvCxnSpPr>
        <p:spPr>
          <a:xfrm flipH="1">
            <a:off x="6071749" y="382077"/>
            <a:ext cx="224" cy="28685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30" name="Flussdiagramm: Verzweigung 29"/>
          <p:cNvSpPr/>
          <p:nvPr/>
        </p:nvSpPr>
        <p:spPr>
          <a:xfrm>
            <a:off x="5848344" y="668933"/>
            <a:ext cx="446809" cy="623455"/>
          </a:xfrm>
          <a:prstGeom prst="flowChartDecision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924673" y="2448405"/>
            <a:ext cx="2295476" cy="504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NR of admitted UEs</a:t>
            </a:r>
            <a:endParaRPr kumimoji="0" lang="de-DE" sz="1800" b="1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Gerade Verbindung mit Pfeil 31"/>
          <p:cNvCxnSpPr>
            <a:stCxn id="42" idx="2"/>
            <a:endCxn id="31" idx="0"/>
          </p:cNvCxnSpPr>
          <p:nvPr/>
        </p:nvCxnSpPr>
        <p:spPr>
          <a:xfrm flipH="1">
            <a:off x="6072411" y="2113429"/>
            <a:ext cx="1324" cy="3349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33" name="Gerade Verbindung mit Pfeil 32"/>
          <p:cNvCxnSpPr>
            <a:stCxn id="40" idx="2"/>
            <a:endCxn id="34" idx="0"/>
          </p:cNvCxnSpPr>
          <p:nvPr/>
        </p:nvCxnSpPr>
        <p:spPr>
          <a:xfrm flipH="1">
            <a:off x="6071749" y="3791381"/>
            <a:ext cx="1324" cy="33210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/>
              <p:cNvSpPr/>
              <p:nvPr/>
            </p:nvSpPr>
            <p:spPr>
              <a:xfrm>
                <a:off x="4923349" y="4123483"/>
                <a:ext cx="2296800" cy="50400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e>
                      <m:sub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de-DE" sz="1800" b="1" i="0" u="none" strike="noStrike" kern="0" cap="none" spc="0" normalizeH="0" baseline="0" noProof="1" smtClean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preambles chose once</a:t>
                </a:r>
                <a:endParaRPr kumimoji="0" lang="de-DE" sz="1800" b="1" i="0" u="none" strike="noStrike" kern="0" cap="none" spc="0" normalizeH="0" baseline="0" noProof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49" y="4123483"/>
                <a:ext cx="2296800" cy="504000"/>
              </a:xfrm>
              <a:prstGeom prst="rect">
                <a:avLst/>
              </a:prstGeom>
              <a:blipFill rotWithShape="0">
                <a:blip r:embed="rId2"/>
                <a:stretch>
                  <a:fillRect t="-17647" r="-1587" b="-30588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Abgerundetes Rechteck 34"/>
              <p:cNvSpPr/>
              <p:nvPr/>
            </p:nvSpPr>
            <p:spPr>
              <a:xfrm>
                <a:off x="4923349" y="4965333"/>
                <a:ext cx="2296800" cy="504000"/>
              </a:xfrm>
              <a:prstGeom prst="round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1" smtClean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 -=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e>
                      <m:sub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endParaRPr kumimoji="0" lang="de-DE" sz="1800" b="1" i="0" u="none" strike="noStrike" kern="0" cap="none" spc="0" normalizeH="0" baseline="0" noProof="1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5" name="Abgerundetes 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49" y="4965333"/>
                <a:ext cx="2296800" cy="504000"/>
              </a:xfrm>
              <a:prstGeom prst="roundRect">
                <a:avLst/>
              </a:prstGeom>
              <a:blipFill rotWithShape="0">
                <a:blip r:embed="rId3"/>
                <a:stretch>
                  <a:fillRect b="-4762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/>
          <p:cNvCxnSpPr>
            <a:stCxn id="31" idx="2"/>
            <a:endCxn id="40" idx="0"/>
          </p:cNvCxnSpPr>
          <p:nvPr/>
        </p:nvCxnSpPr>
        <p:spPr>
          <a:xfrm>
            <a:off x="6072411" y="2952405"/>
            <a:ext cx="662" cy="3349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37" name="Gerade Verbindung mit Pfeil 36"/>
          <p:cNvCxnSpPr>
            <a:stCxn id="34" idx="2"/>
            <a:endCxn id="35" idx="0"/>
          </p:cNvCxnSpPr>
          <p:nvPr/>
        </p:nvCxnSpPr>
        <p:spPr>
          <a:xfrm>
            <a:off x="6071749" y="4627483"/>
            <a:ext cx="0" cy="33785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38" name="Gerade Verbindung mit Pfeil 37"/>
          <p:cNvCxnSpPr>
            <a:stCxn id="35" idx="2"/>
            <a:endCxn id="39" idx="0"/>
          </p:cNvCxnSpPr>
          <p:nvPr/>
        </p:nvCxnSpPr>
        <p:spPr>
          <a:xfrm>
            <a:off x="6071749" y="5469333"/>
            <a:ext cx="1324" cy="3292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39" name="Abgerundetes Rechteck 38"/>
          <p:cNvSpPr/>
          <p:nvPr/>
        </p:nvSpPr>
        <p:spPr>
          <a:xfrm>
            <a:off x="4924673" y="5798561"/>
            <a:ext cx="2296800" cy="5040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ACB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4924673" y="3287381"/>
            <a:ext cx="2296800" cy="5040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samples of uniform distribution</a:t>
            </a:r>
          </a:p>
        </p:txBody>
      </p:sp>
      <p:cxnSp>
        <p:nvCxnSpPr>
          <p:cNvPr id="41" name="Gerade Verbindung mit Pfeil 40"/>
          <p:cNvCxnSpPr>
            <a:stCxn id="30" idx="2"/>
          </p:cNvCxnSpPr>
          <p:nvPr/>
        </p:nvCxnSpPr>
        <p:spPr>
          <a:xfrm>
            <a:off x="6071749" y="1292388"/>
            <a:ext cx="0" cy="33204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42" name="Abgerundetes Rechteck 41"/>
          <p:cNvSpPr/>
          <p:nvPr/>
        </p:nvSpPr>
        <p:spPr>
          <a:xfrm>
            <a:off x="4925997" y="1609429"/>
            <a:ext cx="2295476" cy="5040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samples of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86286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18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28" name="Flussdiagramm: Verbindungsstelle 27"/>
          <p:cNvSpPr>
            <a:spLocks noChangeAspect="1"/>
          </p:cNvSpPr>
          <p:nvPr/>
        </p:nvSpPr>
        <p:spPr>
          <a:xfrm>
            <a:off x="5931761" y="101654"/>
            <a:ext cx="280424" cy="280423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Gerade Verbindung mit Pfeil 28"/>
          <p:cNvCxnSpPr>
            <a:stCxn id="28" idx="4"/>
            <a:endCxn id="30" idx="0"/>
          </p:cNvCxnSpPr>
          <p:nvPr/>
        </p:nvCxnSpPr>
        <p:spPr>
          <a:xfrm flipH="1">
            <a:off x="6071749" y="382077"/>
            <a:ext cx="224" cy="28685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30" name="Flussdiagramm: Verzweigung 29"/>
          <p:cNvSpPr/>
          <p:nvPr/>
        </p:nvSpPr>
        <p:spPr>
          <a:xfrm>
            <a:off x="5848344" y="668933"/>
            <a:ext cx="446809" cy="623455"/>
          </a:xfrm>
          <a:prstGeom prst="flowChartDecision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924673" y="2448405"/>
            <a:ext cx="2295476" cy="504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NR of admitted UEs</a:t>
            </a:r>
            <a:endParaRPr kumimoji="0" lang="de-DE" sz="1800" b="1" i="0" u="none" strike="noStrike" kern="0" cap="none" spc="0" normalizeH="0" baseline="0" noProof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Gerade Verbindung mit Pfeil 31"/>
          <p:cNvCxnSpPr>
            <a:stCxn id="42" idx="2"/>
            <a:endCxn id="31" idx="0"/>
          </p:cNvCxnSpPr>
          <p:nvPr/>
        </p:nvCxnSpPr>
        <p:spPr>
          <a:xfrm flipH="1">
            <a:off x="6072411" y="2113429"/>
            <a:ext cx="1324" cy="3349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33" name="Gerade Verbindung mit Pfeil 32"/>
          <p:cNvCxnSpPr>
            <a:stCxn id="40" idx="2"/>
            <a:endCxn id="34" idx="0"/>
          </p:cNvCxnSpPr>
          <p:nvPr/>
        </p:nvCxnSpPr>
        <p:spPr>
          <a:xfrm flipH="1">
            <a:off x="6071749" y="3791381"/>
            <a:ext cx="1324" cy="33210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hteck 33"/>
              <p:cNvSpPr/>
              <p:nvPr/>
            </p:nvSpPr>
            <p:spPr>
              <a:xfrm>
                <a:off x="4923349" y="4123483"/>
                <a:ext cx="2296800" cy="50400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e>
                      <m:sub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de-DE" sz="1800" b="1" i="0" u="none" strike="noStrike" kern="0" cap="none" spc="0" normalizeH="0" baseline="0" noProof="1" smtClean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preambles chose once</a:t>
                </a:r>
                <a:endParaRPr kumimoji="0" lang="de-DE" sz="1800" b="1" i="0" u="none" strike="noStrike" kern="0" cap="none" spc="0" normalizeH="0" baseline="0" noProof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49" y="4123483"/>
                <a:ext cx="2296800" cy="504000"/>
              </a:xfrm>
              <a:prstGeom prst="rect">
                <a:avLst/>
              </a:prstGeom>
              <a:blipFill rotWithShape="0">
                <a:blip r:embed="rId2"/>
                <a:stretch>
                  <a:fillRect t="-17647" r="-1587" b="-30588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Abgerundetes Rechteck 34"/>
              <p:cNvSpPr/>
              <p:nvPr/>
            </p:nvSpPr>
            <p:spPr>
              <a:xfrm>
                <a:off x="4923349" y="4965333"/>
                <a:ext cx="2296800" cy="504000"/>
              </a:xfrm>
              <a:prstGeom prst="round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1" smtClean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 -=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𝒔</m:t>
                        </m:r>
                      </m:e>
                      <m:sub>
                        <m:r>
                          <a:rPr kumimoji="0" lang="de-DE" sz="1800" b="1" i="1" u="none" strike="noStrike" kern="0" cap="none" spc="0" normalizeH="0" baseline="0" noProof="1" smtClean="0">
                            <a:ln w="0"/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endParaRPr kumimoji="0" lang="de-DE" sz="1800" b="1" i="0" u="none" strike="noStrike" kern="0" cap="none" spc="0" normalizeH="0" baseline="0" noProof="1" smtClean="0">
                  <a:ln w="0"/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5" name="Abgerundetes Rechteck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49" y="4965333"/>
                <a:ext cx="2296800" cy="504000"/>
              </a:xfrm>
              <a:prstGeom prst="roundRect">
                <a:avLst/>
              </a:prstGeom>
              <a:blipFill rotWithShape="0">
                <a:blip r:embed="rId3"/>
                <a:stretch>
                  <a:fillRect b="-4762"/>
                </a:stretch>
              </a:blip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/>
          <p:cNvCxnSpPr>
            <a:stCxn id="31" idx="2"/>
            <a:endCxn id="40" idx="0"/>
          </p:cNvCxnSpPr>
          <p:nvPr/>
        </p:nvCxnSpPr>
        <p:spPr>
          <a:xfrm>
            <a:off x="6072411" y="2952405"/>
            <a:ext cx="662" cy="33497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37" name="Gerade Verbindung mit Pfeil 36"/>
          <p:cNvCxnSpPr>
            <a:stCxn id="34" idx="2"/>
            <a:endCxn id="35" idx="0"/>
          </p:cNvCxnSpPr>
          <p:nvPr/>
        </p:nvCxnSpPr>
        <p:spPr>
          <a:xfrm>
            <a:off x="6071749" y="4627483"/>
            <a:ext cx="0" cy="33785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38" name="Gerade Verbindung mit Pfeil 37"/>
          <p:cNvCxnSpPr>
            <a:stCxn id="35" idx="2"/>
            <a:endCxn id="39" idx="0"/>
          </p:cNvCxnSpPr>
          <p:nvPr/>
        </p:nvCxnSpPr>
        <p:spPr>
          <a:xfrm>
            <a:off x="6071749" y="5469333"/>
            <a:ext cx="1324" cy="32922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39" name="Abgerundetes Rechteck 38"/>
          <p:cNvSpPr/>
          <p:nvPr/>
        </p:nvSpPr>
        <p:spPr>
          <a:xfrm>
            <a:off x="4924673" y="5798561"/>
            <a:ext cx="2296800" cy="5040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ACB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4924673" y="3287381"/>
            <a:ext cx="2296800" cy="5040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samples of uniform distribution</a:t>
            </a:r>
          </a:p>
        </p:txBody>
      </p:sp>
      <p:cxnSp>
        <p:nvCxnSpPr>
          <p:cNvPr id="41" name="Gerade Verbindung mit Pfeil 40"/>
          <p:cNvCxnSpPr>
            <a:stCxn id="30" idx="2"/>
          </p:cNvCxnSpPr>
          <p:nvPr/>
        </p:nvCxnSpPr>
        <p:spPr>
          <a:xfrm>
            <a:off x="6071749" y="1292388"/>
            <a:ext cx="0" cy="33204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42" name="Abgerundetes Rechteck 41"/>
          <p:cNvSpPr/>
          <p:nvPr/>
        </p:nvSpPr>
        <p:spPr>
          <a:xfrm>
            <a:off x="4925997" y="1609429"/>
            <a:ext cx="2295476" cy="504000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1" smtClean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samples of uniform distribution</a:t>
            </a:r>
          </a:p>
        </p:txBody>
      </p:sp>
      <p:cxnSp>
        <p:nvCxnSpPr>
          <p:cNvPr id="43" name="Gerade Verbindung mit Pfeil 42"/>
          <p:cNvCxnSpPr>
            <a:stCxn id="39" idx="1"/>
          </p:cNvCxnSpPr>
          <p:nvPr/>
        </p:nvCxnSpPr>
        <p:spPr>
          <a:xfrm flipH="1" flipV="1">
            <a:off x="3679237" y="6044268"/>
            <a:ext cx="1245436" cy="62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44" name="Gerade Verbindung mit Pfeil 43"/>
          <p:cNvCxnSpPr>
            <a:endCxn id="30" idx="1"/>
          </p:cNvCxnSpPr>
          <p:nvPr/>
        </p:nvCxnSpPr>
        <p:spPr>
          <a:xfrm>
            <a:off x="3663101" y="980660"/>
            <a:ext cx="2185243" cy="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45" name="Gerade Verbindung mit Pfeil 44"/>
          <p:cNvCxnSpPr/>
          <p:nvPr/>
        </p:nvCxnSpPr>
        <p:spPr>
          <a:xfrm flipV="1">
            <a:off x="3679237" y="980660"/>
            <a:ext cx="0" cy="506360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46" name="Gerade Verbindung mit Pfeil 45"/>
          <p:cNvCxnSpPr/>
          <p:nvPr/>
        </p:nvCxnSpPr>
        <p:spPr>
          <a:xfrm>
            <a:off x="6311288" y="998485"/>
            <a:ext cx="2185243" cy="704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/>
              <p:cNvSpPr txBox="1"/>
              <p:nvPr/>
            </p:nvSpPr>
            <p:spPr>
              <a:xfrm>
                <a:off x="5864480" y="561819"/>
                <a:ext cx="3046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de-DE" i="1" noProof="1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i="1" noProof="1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 noProof="1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de-DE" i="1" noProof="1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noProof="1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i="1" noProof="1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de-DE" i="1" noProof="1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noProof="1" smtClean="0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de-DE" i="1" noProof="1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noProof="1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1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 noProof="1" smtClean="0">
                            <a:ln w="0"/>
                            <a:solidFill>
                              <a:prstClr val="black"/>
                            </a:solidFill>
                            <a:effectLst>
                              <a:outerShdw blurRad="38100" dist="1905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noProof="1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i="1" noProof="1" smtClean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noProof="1" smtClean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libri" panose="020F0502020204030204"/>
                  </a:rPr>
                  <a:t>]</a:t>
                </a:r>
                <a:endParaRPr lang="de-DE" noProof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80" y="561819"/>
                <a:ext cx="304642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475" b="-31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lussdiagramm: Verbindungsstelle 47"/>
          <p:cNvSpPr>
            <a:spLocks noChangeAspect="1"/>
          </p:cNvSpPr>
          <p:nvPr/>
        </p:nvSpPr>
        <p:spPr>
          <a:xfrm>
            <a:off x="8496531" y="808178"/>
            <a:ext cx="384915" cy="384913"/>
          </a:xfrm>
          <a:prstGeom prst="flowChartConnector">
            <a:avLst/>
          </a:prstGeom>
          <a:noFill/>
          <a:ln w="1905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lussdiagramm: Verbindungsstelle 48"/>
          <p:cNvSpPr>
            <a:spLocks noChangeAspect="1"/>
          </p:cNvSpPr>
          <p:nvPr/>
        </p:nvSpPr>
        <p:spPr>
          <a:xfrm>
            <a:off x="8550000" y="858273"/>
            <a:ext cx="280424" cy="280423"/>
          </a:xfrm>
          <a:prstGeom prst="flowChartConnector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106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Simulation Result: Backlog over Time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19</a:t>
            </a:fld>
            <a:r>
              <a:rPr lang="de-DE" altLang="en-US" dirty="0" smtClean="0"/>
              <a:t>/21</a:t>
            </a:r>
            <a:endParaRPr lang="de-DE" alt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70" y="119669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34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of Contents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LTE Networks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>
              <a:solidFill>
                <a:schemeClr val="bg2"/>
              </a:solidFill>
            </a:endParaRP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RACH as Bottleneck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>
              <a:solidFill>
                <a:schemeClr val="bg2"/>
              </a:solidFill>
            </a:endParaRP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RACH Procedure in Detail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/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Access Class Barring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/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Analysis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/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/>
              <a:t>Simulation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2</a:t>
            </a:fld>
            <a:r>
              <a:rPr lang="de-DE" altLang="en-US" dirty="0"/>
              <a:t>/21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7658111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Simulation Result: Backlog over Time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Leonard Kleinberger – lkleinbe@rhrk.uni-kl.de</a:t>
            </a:r>
            <a:endParaRPr lang="de-DE" alt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20</a:t>
            </a:fld>
            <a:r>
              <a:rPr lang="de-DE" altLang="en-US" dirty="0" smtClean="0"/>
              <a:t>/21</a:t>
            </a:r>
            <a:endParaRPr lang="de-DE" alt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0" y="1195200"/>
            <a:ext cx="5851200" cy="43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94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21</a:t>
            </a:fld>
            <a:r>
              <a:rPr lang="de-DE" altLang="en-US" dirty="0" smtClean="0"/>
              <a:t>/</a:t>
            </a:r>
            <a:fld id="{C5DE44B6-7407-4F78-9D00-6A453AC7563D}" type="slidenum">
              <a:rPr lang="de-DE" altLang="en-US"/>
              <a:pPr/>
              <a:t>21</a:t>
            </a:fld>
            <a:endParaRPr lang="de-DE" alt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773"/>
            <a:ext cx="8964610" cy="48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3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noProof="1" smtClean="0"/>
              <a:t>LTE Networks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3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5" y="1052670"/>
            <a:ext cx="7524410" cy="4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1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410" y="58053"/>
            <a:ext cx="8642350" cy="836613"/>
          </a:xfrm>
        </p:spPr>
        <p:txBody>
          <a:bodyPr/>
          <a:lstStyle/>
          <a:p>
            <a:r>
              <a:rPr lang="en-US" dirty="0" smtClean="0"/>
              <a:t>RACH Procedure as Bottleneck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4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6" name="Sechseck 5"/>
          <p:cNvSpPr/>
          <p:nvPr/>
        </p:nvSpPr>
        <p:spPr>
          <a:xfrm>
            <a:off x="1691600" y="1712245"/>
            <a:ext cx="4608640" cy="388854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81" y="1040421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60" y="2060810"/>
            <a:ext cx="487401" cy="6694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0" y="3164591"/>
            <a:ext cx="487401" cy="66944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60" y="3933070"/>
            <a:ext cx="487401" cy="6694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58" y="4267790"/>
            <a:ext cx="487401" cy="66944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65" y="3498742"/>
            <a:ext cx="487401" cy="669441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3384623" y="1564107"/>
            <a:ext cx="1434869" cy="7188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0675" y="1778552"/>
            <a:ext cx="1918817" cy="170726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556642" y="1916557"/>
            <a:ext cx="1414079" cy="1916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0"/>
          </p:cNvCxnSpPr>
          <p:nvPr/>
        </p:nvCxnSpPr>
        <p:spPr>
          <a:xfrm flipV="1">
            <a:off x="4356759" y="1991043"/>
            <a:ext cx="781897" cy="2276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214422" y="1923553"/>
            <a:ext cx="22035" cy="1575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49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410" y="58053"/>
            <a:ext cx="8642350" cy="836613"/>
          </a:xfrm>
        </p:spPr>
        <p:txBody>
          <a:bodyPr/>
          <a:lstStyle/>
          <a:p>
            <a:r>
              <a:rPr lang="en-US" dirty="0" smtClean="0"/>
              <a:t>RACH Procedure as Bottleneck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5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6" name="Sechseck 5"/>
          <p:cNvSpPr/>
          <p:nvPr/>
        </p:nvSpPr>
        <p:spPr>
          <a:xfrm>
            <a:off x="1691600" y="1712245"/>
            <a:ext cx="4608640" cy="388854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81" y="1040421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60" y="2060810"/>
            <a:ext cx="487401" cy="6694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0" y="3164591"/>
            <a:ext cx="487401" cy="66944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60" y="3933070"/>
            <a:ext cx="487401" cy="6694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58" y="4267790"/>
            <a:ext cx="487401" cy="66944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65" y="3498742"/>
            <a:ext cx="487401" cy="669441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3384623" y="1894249"/>
            <a:ext cx="1038874" cy="3887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0675" y="2225842"/>
            <a:ext cx="1667370" cy="1259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657720" y="2349305"/>
            <a:ext cx="1053299" cy="1650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0"/>
          </p:cNvCxnSpPr>
          <p:nvPr/>
        </p:nvCxnSpPr>
        <p:spPr>
          <a:xfrm flipV="1">
            <a:off x="4356759" y="2553616"/>
            <a:ext cx="661535" cy="17141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236457" y="2632184"/>
            <a:ext cx="1" cy="8665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687">
            <a:off x="4422144" y="1526142"/>
            <a:ext cx="989040" cy="12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94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6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5760000" y="2091600"/>
            <a:ext cx="32976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Objectives of UE: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Sending signal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Configuration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7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7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5760727" y="2091338"/>
            <a:ext cx="329736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noProof="1" smtClean="0"/>
              <a:t>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Send one of M Preambles on PRACH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/>
              <a:t>eNodeB: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Reply containing UL Grant on PRACH</a:t>
            </a:r>
            <a:endParaRPr lang="en-US" noProof="1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7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8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5760000" y="2091600"/>
            <a:ext cx="329736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noProof="1" smtClean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Exchange UE specific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Uses granted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>
                <a:sym typeface="Wingdings" panose="05000000000000000000" pitchFamily="2" charset="2"/>
              </a:rPr>
              <a:t> UE is signed up at eNodeB </a:t>
            </a:r>
            <a:endParaRPr lang="en-US" noProof="1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Leonard Kleinberger – lkleinbe@rhrk.uni-kl.de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9</a:t>
            </a:fld>
            <a:r>
              <a:rPr lang="de-DE" altLang="en-US" dirty="0" smtClean="0"/>
              <a:t>/</a:t>
            </a:r>
            <a:r>
              <a:rPr lang="de-DE" altLang="en-US" dirty="0"/>
              <a:t>21</a:t>
            </a:r>
          </a:p>
          <a:p>
            <a:endParaRPr lang="de-DE" alt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5760000" y="2091600"/>
            <a:ext cx="329736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noProof="1" smtClean="0"/>
              <a:t>Preamble: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Contains no UE specific Data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 </a:t>
            </a:r>
            <a:r>
              <a:rPr lang="en-US" noProof="1" smtClean="0"/>
              <a:t>Will collide </a:t>
            </a:r>
            <a:r>
              <a:rPr lang="en-US" noProof="1" smtClean="0">
                <a:solidFill>
                  <a:srgbClr val="FF0000"/>
                </a:solidFill>
              </a:rPr>
              <a:t>constructivly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>
                <a:sym typeface="Wingdings" panose="05000000000000000000" pitchFamily="2" charset="2"/>
              </a:rPr>
              <a:t>Preamble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sym typeface="Wingdings" panose="05000000000000000000" pitchFamily="2" charset="2"/>
              </a:rPr>
              <a:t>Assigns Grant to multiple 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ym typeface="Wingdings" panose="05000000000000000000" pitchFamily="2" charset="2"/>
            </a:endParaRPr>
          </a:p>
          <a:p>
            <a:r>
              <a:rPr lang="en-US" noProof="1" smtClean="0">
                <a:sym typeface="Wingdings" panose="05000000000000000000" pitchFamily="2" charset="2"/>
              </a:rPr>
              <a:t>Connection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sym typeface="Wingdings" panose="05000000000000000000" pitchFamily="2" charset="2"/>
              </a:rPr>
              <a:t>Contains UE specific Data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Will collide </a:t>
            </a:r>
            <a:r>
              <a:rPr lang="en-US" noProof="1" smtClean="0">
                <a:solidFill>
                  <a:srgbClr val="FF0000"/>
                </a:solidFill>
                <a:sym typeface="Wingdings" panose="05000000000000000000" pitchFamily="2" charset="2"/>
              </a:rPr>
              <a:t>destructivly</a:t>
            </a:r>
            <a:endParaRPr lang="en-US" noProof="1">
              <a:solidFill>
                <a:srgbClr val="FF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co_slides">
  <a:themeElements>
    <a:clrScheme name="1_disco_slides 15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CCCE6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F0"/>
      </a:accent5>
      <a:accent6>
        <a:srgbClr val="2D2D8A"/>
      </a:accent6>
      <a:hlink>
        <a:srgbClr val="9999CC"/>
      </a:hlink>
      <a:folHlink>
        <a:srgbClr val="99CC99"/>
      </a:folHlink>
    </a:clrScheme>
    <a:fontScheme name="1_disco_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isco_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6699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14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33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2D2D8A"/>
        </a:accent6>
        <a:hlink>
          <a:srgbClr val="9999CC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15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CCCE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E2F0"/>
        </a:accent5>
        <a:accent6>
          <a:srgbClr val="2D2D8A"/>
        </a:accent6>
        <a:hlink>
          <a:srgbClr val="9999CC"/>
        </a:hlink>
        <a:folHlink>
          <a:srgbClr val="99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disco_slides 15">
    <a:dk1>
      <a:srgbClr val="000000"/>
    </a:dk1>
    <a:lt1>
      <a:srgbClr val="FFFFFF"/>
    </a:lt1>
    <a:dk2>
      <a:srgbClr val="333399"/>
    </a:dk2>
    <a:lt2>
      <a:srgbClr val="808080"/>
    </a:lt2>
    <a:accent1>
      <a:srgbClr val="CCCCE6"/>
    </a:accent1>
    <a:accent2>
      <a:srgbClr val="333399"/>
    </a:accent2>
    <a:accent3>
      <a:srgbClr val="FFFFFF"/>
    </a:accent3>
    <a:accent4>
      <a:srgbClr val="000000"/>
    </a:accent4>
    <a:accent5>
      <a:srgbClr val="E2E2F0"/>
    </a:accent5>
    <a:accent6>
      <a:srgbClr val="2D2D8A"/>
    </a:accent6>
    <a:hlink>
      <a:srgbClr val="9999CC"/>
    </a:hlink>
    <a:folHlink>
      <a:srgbClr val="99CC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Bildschirmpräsentation (4:3)</PresentationFormat>
  <Paragraphs>192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Univers</vt:lpstr>
      <vt:lpstr>Wingdings</vt:lpstr>
      <vt:lpstr>1_disco_slides</vt:lpstr>
      <vt:lpstr>Seminar Seminar: Distributed Computer Systems SS23</vt:lpstr>
      <vt:lpstr>Table of Contents</vt:lpstr>
      <vt:lpstr>LTE Networks</vt:lpstr>
      <vt:lpstr>RACH Procedure as Bottleneck</vt:lpstr>
      <vt:lpstr>RACH Procedure as Bottleneck</vt:lpstr>
      <vt:lpstr>RACH Procedure</vt:lpstr>
      <vt:lpstr>RACH Procedure</vt:lpstr>
      <vt:lpstr>RACH Procedure</vt:lpstr>
      <vt:lpstr>RACH Procedure</vt:lpstr>
      <vt:lpstr>Access Class Barring</vt:lpstr>
      <vt:lpstr>Analysis Quality of Service</vt:lpstr>
      <vt:lpstr>Analysis System Characteristics</vt:lpstr>
      <vt:lpstr>Recursive Analysis</vt:lpstr>
      <vt:lpstr>Probabilistic Analysis</vt:lpstr>
      <vt:lpstr>Simulation</vt:lpstr>
      <vt:lpstr>Simulation</vt:lpstr>
      <vt:lpstr>Simulation</vt:lpstr>
      <vt:lpstr>Simulation</vt:lpstr>
      <vt:lpstr>Simulation Result: Backlog over Time</vt:lpstr>
      <vt:lpstr>Simulation Result: Backlog over Time</vt:lpstr>
      <vt:lpstr>Simulation Results</vt:lpstr>
    </vt:vector>
  </TitlesOfParts>
  <Company>Distributed Computer Systems Lab (DISCO), University of Kaiserslautern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Matthias</dc:creator>
  <cp:keywords/>
  <dc:description/>
  <cp:lastModifiedBy>Microsoft-Konto</cp:lastModifiedBy>
  <cp:revision>249</cp:revision>
  <cp:lastPrinted>1999-03-21T16:18:22Z</cp:lastPrinted>
  <dcterms:created xsi:type="dcterms:W3CDTF">2004-03-30T13:21:28Z</dcterms:created>
  <dcterms:modified xsi:type="dcterms:W3CDTF">2023-07-10T09:09:07Z</dcterms:modified>
  <cp:category/>
</cp:coreProperties>
</file>