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CD3D-23FF-483A-8075-59D73A9D3B5C}" type="datetimeFigureOut">
              <a:rPr lang="de-DE" smtClean="0"/>
              <a:t>14.06.2023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850AE-FEEC-4E42-8313-63D013A407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1019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CD3D-23FF-483A-8075-59D73A9D3B5C}" type="datetimeFigureOut">
              <a:rPr lang="de-DE" smtClean="0"/>
              <a:t>14.06.2023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850AE-FEEC-4E42-8313-63D013A407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9177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CD3D-23FF-483A-8075-59D73A9D3B5C}" type="datetimeFigureOut">
              <a:rPr lang="de-DE" smtClean="0"/>
              <a:t>14.06.2023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850AE-FEEC-4E42-8313-63D013A407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705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CD3D-23FF-483A-8075-59D73A9D3B5C}" type="datetimeFigureOut">
              <a:rPr lang="de-DE" smtClean="0"/>
              <a:t>14.06.2023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850AE-FEEC-4E42-8313-63D013A407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4872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CD3D-23FF-483A-8075-59D73A9D3B5C}" type="datetimeFigureOut">
              <a:rPr lang="de-DE" smtClean="0"/>
              <a:t>14.06.2023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850AE-FEEC-4E42-8313-63D013A407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682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CD3D-23FF-483A-8075-59D73A9D3B5C}" type="datetimeFigureOut">
              <a:rPr lang="de-DE" smtClean="0"/>
              <a:t>14.06.2023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850AE-FEEC-4E42-8313-63D013A407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15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CD3D-23FF-483A-8075-59D73A9D3B5C}" type="datetimeFigureOut">
              <a:rPr lang="de-DE" smtClean="0"/>
              <a:t>14.06.2023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850AE-FEEC-4E42-8313-63D013A407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2806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CD3D-23FF-483A-8075-59D73A9D3B5C}" type="datetimeFigureOut">
              <a:rPr lang="de-DE" smtClean="0"/>
              <a:t>14.06.2023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850AE-FEEC-4E42-8313-63D013A407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7697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CD3D-23FF-483A-8075-59D73A9D3B5C}" type="datetimeFigureOut">
              <a:rPr lang="de-DE" smtClean="0"/>
              <a:t>14.06.2023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850AE-FEEC-4E42-8313-63D013A407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6404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CD3D-23FF-483A-8075-59D73A9D3B5C}" type="datetimeFigureOut">
              <a:rPr lang="de-DE" smtClean="0"/>
              <a:t>14.06.2023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850AE-FEEC-4E42-8313-63D013A407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824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CD3D-23FF-483A-8075-59D73A9D3B5C}" type="datetimeFigureOut">
              <a:rPr lang="de-DE" smtClean="0"/>
              <a:t>14.06.2023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850AE-FEEC-4E42-8313-63D013A407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511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3CD3D-23FF-483A-8075-59D73A9D3B5C}" type="datetimeFigureOut">
              <a:rPr lang="de-DE" smtClean="0"/>
              <a:t>14.06.2023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850AE-FEEC-4E42-8313-63D013A407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443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chseck 3"/>
          <p:cNvSpPr/>
          <p:nvPr/>
        </p:nvSpPr>
        <p:spPr>
          <a:xfrm>
            <a:off x="4688560" y="2069109"/>
            <a:ext cx="1800000" cy="1800000"/>
          </a:xfrm>
          <a:prstGeom prst="hexagon">
            <a:avLst>
              <a:gd name="adj" fmla="val 27892"/>
              <a:gd name="vf" fmla="val 11547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echseck 4"/>
          <p:cNvSpPr/>
          <p:nvPr/>
        </p:nvSpPr>
        <p:spPr>
          <a:xfrm>
            <a:off x="3382623" y="1162167"/>
            <a:ext cx="1800000" cy="1800000"/>
          </a:xfrm>
          <a:prstGeom prst="hexagon">
            <a:avLst>
              <a:gd name="adj" fmla="val 27892"/>
              <a:gd name="vf" fmla="val 11547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Sechseck 5"/>
          <p:cNvSpPr/>
          <p:nvPr/>
        </p:nvSpPr>
        <p:spPr>
          <a:xfrm>
            <a:off x="3382623" y="2962167"/>
            <a:ext cx="1800000" cy="1800000"/>
          </a:xfrm>
          <a:prstGeom prst="hexagon">
            <a:avLst>
              <a:gd name="adj" fmla="val 27892"/>
              <a:gd name="vf" fmla="val 11547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45" y="2338060"/>
            <a:ext cx="876136" cy="876136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927" y="3586274"/>
            <a:ext cx="644686" cy="885471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249" y="1523246"/>
            <a:ext cx="644686" cy="885471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099" y="434279"/>
            <a:ext cx="1088967" cy="1088967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3668931" y="3104957"/>
            <a:ext cx="1300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noProof="1" smtClean="0"/>
              <a:t>eNodeB</a:t>
            </a:r>
            <a:endParaRPr lang="de-DE" noProof="1"/>
          </a:p>
        </p:txBody>
      </p:sp>
      <p:sp>
        <p:nvSpPr>
          <p:cNvPr id="12" name="Sechseck 11"/>
          <p:cNvSpPr/>
          <p:nvPr/>
        </p:nvSpPr>
        <p:spPr>
          <a:xfrm>
            <a:off x="7295328" y="2069109"/>
            <a:ext cx="1800000" cy="1800000"/>
          </a:xfrm>
          <a:prstGeom prst="hexagon">
            <a:avLst>
              <a:gd name="adj" fmla="val 27892"/>
              <a:gd name="vf" fmla="val 11547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Sechseck 12"/>
          <p:cNvSpPr/>
          <p:nvPr/>
        </p:nvSpPr>
        <p:spPr>
          <a:xfrm>
            <a:off x="5989391" y="1162167"/>
            <a:ext cx="1800000" cy="1800000"/>
          </a:xfrm>
          <a:prstGeom prst="hexagon">
            <a:avLst>
              <a:gd name="adj" fmla="val 27892"/>
              <a:gd name="vf" fmla="val 11547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Sechseck 13"/>
          <p:cNvSpPr/>
          <p:nvPr/>
        </p:nvSpPr>
        <p:spPr>
          <a:xfrm>
            <a:off x="5989391" y="2962167"/>
            <a:ext cx="1800000" cy="1800000"/>
          </a:xfrm>
          <a:prstGeom prst="hexagon">
            <a:avLst>
              <a:gd name="adj" fmla="val 27892"/>
              <a:gd name="vf" fmla="val 11547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313" y="2338060"/>
            <a:ext cx="876136" cy="876136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695" y="3586274"/>
            <a:ext cx="644686" cy="885471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017" y="1523246"/>
            <a:ext cx="644686" cy="885471"/>
          </a:xfrm>
          <a:prstGeom prst="rect">
            <a:avLst/>
          </a:prstGeom>
        </p:spPr>
      </p:pic>
      <p:sp>
        <p:nvSpPr>
          <p:cNvPr id="18" name="Textfeld 17"/>
          <p:cNvSpPr txBox="1"/>
          <p:nvPr/>
        </p:nvSpPr>
        <p:spPr>
          <a:xfrm>
            <a:off x="6275699" y="3104957"/>
            <a:ext cx="1300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noProof="1" smtClean="0"/>
              <a:t>eNodeB</a:t>
            </a:r>
            <a:endParaRPr lang="de-DE" noProof="1"/>
          </a:p>
        </p:txBody>
      </p:sp>
      <p:cxnSp>
        <p:nvCxnSpPr>
          <p:cNvPr id="19" name="Gekrümmte Verbindung 18"/>
          <p:cNvCxnSpPr>
            <a:stCxn id="10" idx="1"/>
            <a:endCxn id="7" idx="0"/>
          </p:cNvCxnSpPr>
          <p:nvPr/>
        </p:nvCxnSpPr>
        <p:spPr>
          <a:xfrm rot="10800000" flipV="1">
            <a:off x="4664613" y="978762"/>
            <a:ext cx="5438486" cy="1359297"/>
          </a:xfrm>
          <a:prstGeom prst="curved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krümmte Verbindung 19"/>
          <p:cNvCxnSpPr>
            <a:stCxn id="10" idx="1"/>
            <a:endCxn id="15" idx="0"/>
          </p:cNvCxnSpPr>
          <p:nvPr/>
        </p:nvCxnSpPr>
        <p:spPr>
          <a:xfrm rot="10800000" flipV="1">
            <a:off x="7271381" y="978762"/>
            <a:ext cx="2831718" cy="1359297"/>
          </a:xfrm>
          <a:prstGeom prst="curved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9870423" y="1473744"/>
            <a:ext cx="151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EPC</a:t>
            </a:r>
            <a:endParaRPr lang="de-DE" dirty="0"/>
          </a:p>
        </p:txBody>
      </p:sp>
      <p:cxnSp>
        <p:nvCxnSpPr>
          <p:cNvPr id="22" name="Gerader Verbinder 21"/>
          <p:cNvCxnSpPr/>
          <p:nvPr/>
        </p:nvCxnSpPr>
        <p:spPr>
          <a:xfrm>
            <a:off x="2311400" y="5194300"/>
            <a:ext cx="72771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 flipV="1">
            <a:off x="2311400" y="4414972"/>
            <a:ext cx="0" cy="77932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V="1">
            <a:off x="9588500" y="4414972"/>
            <a:ext cx="0" cy="77932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5318647" y="5185895"/>
            <a:ext cx="151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E-UTRAN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2773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/>
          <p:cNvCxnSpPr/>
          <p:nvPr/>
        </p:nvCxnSpPr>
        <p:spPr>
          <a:xfrm flipH="1">
            <a:off x="2567128" y="1247144"/>
            <a:ext cx="0" cy="551995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 flipH="1">
            <a:off x="6154088" y="1247144"/>
            <a:ext cx="0" cy="551995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flipH="1">
            <a:off x="2567129" y="1661814"/>
            <a:ext cx="35869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2971571" y="1292482"/>
            <a:ext cx="3195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 smtClean="0"/>
              <a:t>Reference Signal, PSS, SSS</a:t>
            </a:r>
            <a:endParaRPr lang="de-DE" noProof="1"/>
          </a:p>
        </p:txBody>
      </p:sp>
      <p:cxnSp>
        <p:nvCxnSpPr>
          <p:cNvPr id="11" name="Gerade Verbindung mit Pfeil 10"/>
          <p:cNvCxnSpPr/>
          <p:nvPr/>
        </p:nvCxnSpPr>
        <p:spPr>
          <a:xfrm flipH="1">
            <a:off x="2582992" y="1988752"/>
            <a:ext cx="360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2582992" y="3770808"/>
            <a:ext cx="360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2971570" y="1639894"/>
            <a:ext cx="3182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 smtClean="0"/>
              <a:t>MIB, SIB 1, SIB2, …</a:t>
            </a:r>
            <a:endParaRPr lang="de-DE" noProof="1"/>
          </a:p>
        </p:txBody>
      </p:sp>
      <p:sp>
        <p:nvSpPr>
          <p:cNvPr id="19" name="Textfeld 18"/>
          <p:cNvSpPr txBox="1"/>
          <p:nvPr/>
        </p:nvSpPr>
        <p:spPr>
          <a:xfrm>
            <a:off x="2891468" y="3396784"/>
            <a:ext cx="32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 smtClean="0"/>
              <a:t>PRACH Preamble</a:t>
            </a:r>
            <a:endParaRPr lang="de-DE" noProof="1"/>
          </a:p>
        </p:txBody>
      </p:sp>
      <p:cxnSp>
        <p:nvCxnSpPr>
          <p:cNvPr id="20" name="Gerade Verbindung mit Pfeil 19"/>
          <p:cNvCxnSpPr/>
          <p:nvPr/>
        </p:nvCxnSpPr>
        <p:spPr>
          <a:xfrm flipH="1">
            <a:off x="2567130" y="4144833"/>
            <a:ext cx="360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2885814" y="3770808"/>
            <a:ext cx="32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 smtClean="0"/>
              <a:t>PRACH Preamble</a:t>
            </a:r>
            <a:r>
              <a:rPr lang="de-DE" noProof="1" smtClean="0"/>
              <a:t> Response</a:t>
            </a:r>
            <a:endParaRPr lang="de-DE" noProof="1"/>
          </a:p>
        </p:txBody>
      </p:sp>
      <p:cxnSp>
        <p:nvCxnSpPr>
          <p:cNvPr id="22" name="Gerade Verbindung mit Pfeil 21"/>
          <p:cNvCxnSpPr/>
          <p:nvPr/>
        </p:nvCxnSpPr>
        <p:spPr>
          <a:xfrm flipH="1">
            <a:off x="2567130" y="4903883"/>
            <a:ext cx="360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2885813" y="4526636"/>
            <a:ext cx="328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 smtClean="0"/>
              <a:t>RRC Connection Setup</a:t>
            </a:r>
            <a:endParaRPr lang="de-DE" noProof="1"/>
          </a:p>
        </p:txBody>
      </p:sp>
      <p:cxnSp>
        <p:nvCxnSpPr>
          <p:cNvPr id="24" name="Gerade Verbindung mit Pfeil 23"/>
          <p:cNvCxnSpPr/>
          <p:nvPr/>
        </p:nvCxnSpPr>
        <p:spPr>
          <a:xfrm>
            <a:off x="2554087" y="4526636"/>
            <a:ext cx="360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2890466" y="4144048"/>
            <a:ext cx="326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 smtClean="0"/>
              <a:t>RRC Connection Request</a:t>
            </a:r>
            <a:endParaRPr lang="de-DE" noProof="1"/>
          </a:p>
        </p:txBody>
      </p:sp>
      <p:cxnSp>
        <p:nvCxnSpPr>
          <p:cNvPr id="29" name="Gerade Verbindung mit Pfeil 28"/>
          <p:cNvCxnSpPr/>
          <p:nvPr/>
        </p:nvCxnSpPr>
        <p:spPr>
          <a:xfrm>
            <a:off x="2582992" y="5307095"/>
            <a:ext cx="360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2892333" y="4936140"/>
            <a:ext cx="326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 smtClean="0"/>
              <a:t>RRC Connection Setup Complete</a:t>
            </a:r>
            <a:endParaRPr lang="de-DE" noProof="1"/>
          </a:p>
        </p:txBody>
      </p:sp>
      <p:sp>
        <p:nvSpPr>
          <p:cNvPr id="31" name="Rechteck 30"/>
          <p:cNvSpPr/>
          <p:nvPr/>
        </p:nvSpPr>
        <p:spPr>
          <a:xfrm>
            <a:off x="2390400" y="1558521"/>
            <a:ext cx="45719" cy="5320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/>
          <p:cNvSpPr txBox="1"/>
          <p:nvPr/>
        </p:nvSpPr>
        <p:spPr>
          <a:xfrm>
            <a:off x="453762" y="1639894"/>
            <a:ext cx="194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noProof="1" smtClean="0"/>
              <a:t>Cell Configuration</a:t>
            </a:r>
            <a:endParaRPr lang="de-DE" noProof="1"/>
          </a:p>
        </p:txBody>
      </p:sp>
      <p:sp>
        <p:nvSpPr>
          <p:cNvPr id="34" name="Rechteck 33"/>
          <p:cNvSpPr/>
          <p:nvPr/>
        </p:nvSpPr>
        <p:spPr>
          <a:xfrm>
            <a:off x="2388529" y="3670149"/>
            <a:ext cx="46800" cy="54000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/>
          <p:cNvSpPr txBox="1"/>
          <p:nvPr/>
        </p:nvSpPr>
        <p:spPr>
          <a:xfrm>
            <a:off x="453762" y="3755483"/>
            <a:ext cx="194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noProof="1" smtClean="0"/>
              <a:t>Random Access</a:t>
            </a:r>
            <a:endParaRPr lang="de-DE" noProof="1"/>
          </a:p>
        </p:txBody>
      </p:sp>
      <p:sp>
        <p:nvSpPr>
          <p:cNvPr id="36" name="Textfeld 35"/>
          <p:cNvSpPr txBox="1"/>
          <p:nvPr/>
        </p:nvSpPr>
        <p:spPr>
          <a:xfrm>
            <a:off x="2097216" y="884067"/>
            <a:ext cx="97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noProof="1" smtClean="0"/>
              <a:t>UE</a:t>
            </a:r>
            <a:endParaRPr lang="de-DE" noProof="1"/>
          </a:p>
        </p:txBody>
      </p:sp>
      <p:sp>
        <p:nvSpPr>
          <p:cNvPr id="37" name="Textfeld 36"/>
          <p:cNvSpPr txBox="1"/>
          <p:nvPr/>
        </p:nvSpPr>
        <p:spPr>
          <a:xfrm>
            <a:off x="5668311" y="877812"/>
            <a:ext cx="97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noProof="1" smtClean="0"/>
              <a:t>eNodeB</a:t>
            </a:r>
            <a:endParaRPr lang="de-DE" noProof="1"/>
          </a:p>
        </p:txBody>
      </p:sp>
      <p:sp>
        <p:nvSpPr>
          <p:cNvPr id="38" name="Rechteck 37"/>
          <p:cNvSpPr/>
          <p:nvPr/>
        </p:nvSpPr>
        <p:spPr>
          <a:xfrm>
            <a:off x="2390400" y="4261302"/>
            <a:ext cx="45719" cy="90000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453762" y="4526636"/>
            <a:ext cx="194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noProof="1" smtClean="0"/>
              <a:t>RRC Setup</a:t>
            </a:r>
            <a:endParaRPr lang="de-DE" noProof="1"/>
          </a:p>
        </p:txBody>
      </p:sp>
      <p:pic>
        <p:nvPicPr>
          <p:cNvPr id="40" name="Grafik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530" y="65155"/>
            <a:ext cx="524211" cy="720000"/>
          </a:xfrm>
          <a:prstGeom prst="rect">
            <a:avLst/>
          </a:prstGeom>
        </p:spPr>
      </p:pic>
      <p:pic>
        <p:nvPicPr>
          <p:cNvPr id="41" name="Grafik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642" y="190867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267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Breitbild</PresentationFormat>
  <Paragraphs>16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Microsoft-Konto</dc:creator>
  <cp:lastModifiedBy>Microsoft-Konto</cp:lastModifiedBy>
  <cp:revision>4</cp:revision>
  <dcterms:created xsi:type="dcterms:W3CDTF">2023-06-14T21:44:26Z</dcterms:created>
  <dcterms:modified xsi:type="dcterms:W3CDTF">2023-06-14T22:20:51Z</dcterms:modified>
</cp:coreProperties>
</file>