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53" r:id="rId1"/>
  </p:sldMasterIdLst>
  <p:notesMasterIdLst>
    <p:notesMasterId r:id="rId20"/>
  </p:notesMasterIdLst>
  <p:handoutMasterIdLst>
    <p:handoutMasterId r:id="rId21"/>
  </p:handoutMasterIdLst>
  <p:sldIdLst>
    <p:sldId id="256" r:id="rId2"/>
    <p:sldId id="329" r:id="rId3"/>
    <p:sldId id="330" r:id="rId4"/>
    <p:sldId id="346" r:id="rId5"/>
    <p:sldId id="347" r:id="rId6"/>
    <p:sldId id="331" r:id="rId7"/>
    <p:sldId id="348" r:id="rId8"/>
    <p:sldId id="350" r:id="rId9"/>
    <p:sldId id="351" r:id="rId10"/>
    <p:sldId id="352" r:id="rId11"/>
    <p:sldId id="333" r:id="rId12"/>
    <p:sldId id="336" r:id="rId13"/>
    <p:sldId id="353" r:id="rId14"/>
    <p:sldId id="340" r:id="rId15"/>
    <p:sldId id="354" r:id="rId16"/>
    <p:sldId id="342" r:id="rId17"/>
    <p:sldId id="339" r:id="rId18"/>
    <p:sldId id="343" r:id="rId19"/>
  </p:sldIdLst>
  <p:sldSz cx="9144000" cy="6858000" type="screen4x3"/>
  <p:notesSz cx="6797675" cy="9926638"/>
  <p:defaultTextStyle>
    <a:defPPr>
      <a:defRPr lang="de-DE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126">
          <p15:clr>
            <a:srgbClr val="A4A3A4"/>
          </p15:clr>
        </p15:guide>
        <p15:guide id="2" pos="214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2E2F8"/>
    <a:srgbClr val="D5D5F5"/>
    <a:srgbClr val="CCECFF"/>
    <a:srgbClr val="E6CCCC"/>
    <a:srgbClr val="CC9999"/>
    <a:srgbClr val="993333"/>
    <a:srgbClr val="CCE6CC"/>
    <a:srgbClr val="33993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344" autoAdjust="0"/>
    <p:restoredTop sz="85386" autoAdjust="0"/>
  </p:normalViewPr>
  <p:slideViewPr>
    <p:cSldViewPr>
      <p:cViewPr varScale="1">
        <p:scale>
          <a:sx n="116" d="100"/>
          <a:sy n="116" d="100"/>
        </p:scale>
        <p:origin x="390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792"/>
    </p:cViewPr>
  </p:sorterViewPr>
  <p:notesViewPr>
    <p:cSldViewPr>
      <p:cViewPr varScale="1">
        <p:scale>
          <a:sx n="52" d="100"/>
          <a:sy n="52" d="100"/>
        </p:scale>
        <p:origin x="-1254" y="-90"/>
      </p:cViewPr>
      <p:guideLst>
        <p:guide orient="horz" pos="3126"/>
        <p:guide pos="2141"/>
      </p:guideLst>
    </p:cSldViewPr>
  </p:notesViewPr>
  <p:gridSpacing cx="72010" cy="7201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3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03650" y="9467850"/>
            <a:ext cx="2994025" cy="4587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/>
            </a:lvl1pPr>
          </a:lstStyle>
          <a:p>
            <a:r>
              <a:rPr lang="en-US" altLang="en-US"/>
              <a:t>1.</a:t>
            </a:r>
            <a:fld id="{40D6DEF0-8168-4F46-9C7B-98A61A4A2838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0906635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321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t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86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35400" y="0"/>
            <a:ext cx="2932113" cy="474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t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8676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68363" y="706438"/>
            <a:ext cx="5033962" cy="37750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286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00113" y="4713288"/>
            <a:ext cx="4965700" cy="44846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de-DE" altLang="en-US" smtClean="0"/>
              <a:t>Klicken Sie, um die Formate des Vorlagentextes zu bearbeiten</a:t>
            </a:r>
          </a:p>
          <a:p>
            <a:pPr lvl="1"/>
            <a:r>
              <a:rPr lang="de-DE" altLang="en-US" smtClean="0"/>
              <a:t>Zweite Ebene</a:t>
            </a:r>
          </a:p>
          <a:p>
            <a:pPr lvl="2"/>
            <a:r>
              <a:rPr lang="de-DE" altLang="en-US" smtClean="0"/>
              <a:t>Dritte Ebene</a:t>
            </a:r>
          </a:p>
          <a:p>
            <a:pPr lvl="3"/>
            <a:r>
              <a:rPr lang="de-DE" altLang="en-US" smtClean="0"/>
              <a:t>Vierte Ebene</a:t>
            </a:r>
          </a:p>
          <a:p>
            <a:pPr lvl="4"/>
            <a:r>
              <a:rPr lang="de-DE" altLang="en-US" smtClean="0"/>
              <a:t>Fünfte Ebene</a:t>
            </a:r>
          </a:p>
        </p:txBody>
      </p:sp>
      <p:sp>
        <p:nvSpPr>
          <p:cNvPr id="286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431338"/>
            <a:ext cx="293211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b" anchorCtr="0" compatLnSpc="1">
            <a:prstTxWarp prst="textNoShape">
              <a:avLst/>
            </a:prstTxWarp>
          </a:bodyPr>
          <a:lstStyle>
            <a:lvl1pPr defTabSz="915988" eaLnBrk="0" hangingPunct="0">
              <a:defRPr sz="1200"/>
            </a:lvl1pPr>
          </a:lstStyle>
          <a:p>
            <a:endParaRPr lang="en-US" altLang="en-US"/>
          </a:p>
        </p:txBody>
      </p:sp>
      <p:sp>
        <p:nvSpPr>
          <p:cNvPr id="286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35400" y="9431338"/>
            <a:ext cx="2932113" cy="4730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DADAF6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765" tIns="45882" rIns="91765" bIns="45882" numCol="1" anchor="b" anchorCtr="0" compatLnSpc="1">
            <a:prstTxWarp prst="textNoShape">
              <a:avLst/>
            </a:prstTxWarp>
          </a:bodyPr>
          <a:lstStyle>
            <a:lvl1pPr algn="r" defTabSz="915988" eaLnBrk="0" hangingPunct="0">
              <a:defRPr sz="1200"/>
            </a:lvl1pPr>
          </a:lstStyle>
          <a:p>
            <a:fld id="{139A5A6F-5D24-4352-9BE0-D7A4CACF5F1F}" type="slidenum">
              <a:rPr lang="en-US" altLang="en-US"/>
              <a:pPr/>
              <a:t>‹Nr.›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79200355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59B17A7-60BE-4125-91C7-AC03CA68EE74}" type="slidenum">
              <a:rPr lang="en-US" altLang="en-US"/>
              <a:pPr/>
              <a:t>1</a:t>
            </a:fld>
            <a:endParaRPr lang="en-US" altLang="en-US" dirty="0"/>
          </a:p>
        </p:txBody>
      </p:sp>
      <p:sp>
        <p:nvSpPr>
          <p:cNvPr id="862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62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5365455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30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2679700"/>
            <a:ext cx="8353425" cy="1254125"/>
          </a:xfrm>
        </p:spPr>
        <p:txBody>
          <a:bodyPr/>
          <a:lstStyle>
            <a:lvl1pPr algn="ctr">
              <a:defRPr sz="3200"/>
            </a:lvl1pPr>
          </a:lstStyle>
          <a:p>
            <a:pPr lvl="0"/>
            <a:r>
              <a:rPr lang="de-DE" altLang="en-US" noProof="0" smtClean="0"/>
              <a:t>Titel</a:t>
            </a:r>
          </a:p>
        </p:txBody>
      </p:sp>
      <p:sp>
        <p:nvSpPr>
          <p:cNvPr id="68301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395288" y="3933825"/>
            <a:ext cx="8353425" cy="862013"/>
          </a:xfrm>
        </p:spPr>
        <p:txBody>
          <a:bodyPr/>
          <a:lstStyle>
            <a:lvl1pPr marL="0" indent="0" algn="ctr">
              <a:buFont typeface="Wingdings" panose="05000000000000000000" pitchFamily="2" charset="2"/>
              <a:buNone/>
              <a:defRPr sz="2800"/>
            </a:lvl1pPr>
          </a:lstStyle>
          <a:p>
            <a:pPr lvl="0"/>
            <a:r>
              <a:rPr lang="de-DE" altLang="en-US" noProof="0" smtClean="0"/>
              <a:t>(optional Untertitel)</a:t>
            </a:r>
          </a:p>
        </p:txBody>
      </p:sp>
      <p:sp>
        <p:nvSpPr>
          <p:cNvPr id="683012" name="Text Box 4"/>
          <p:cNvSpPr txBox="1">
            <a:spLocks noChangeArrowheads="1"/>
          </p:cNvSpPr>
          <p:nvPr/>
        </p:nvSpPr>
        <p:spPr bwMode="auto">
          <a:xfrm>
            <a:off x="539750" y="1149350"/>
            <a:ext cx="3616696" cy="584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de-DE" altLang="en-US" sz="1600" b="1" dirty="0">
                <a:latin typeface="Univers" pitchFamily="34" charset="0"/>
              </a:rPr>
              <a:t>Distributed Computer Systems Lab</a:t>
            </a:r>
          </a:p>
          <a:p>
            <a:r>
              <a:rPr lang="de-DE" altLang="en-US" sz="1600" dirty="0">
                <a:latin typeface="Univers" pitchFamily="34" charset="0"/>
              </a:rPr>
              <a:t>http://</a:t>
            </a:r>
            <a:r>
              <a:rPr lang="de-DE" altLang="en-US" sz="1600" dirty="0" smtClean="0">
                <a:latin typeface="Univers" pitchFamily="34" charset="0"/>
              </a:rPr>
              <a:t>disco.cs.uni-kl.de</a:t>
            </a:r>
            <a:endParaRPr lang="de-DE" altLang="en-US" sz="1600" dirty="0">
              <a:latin typeface="Univers" pitchFamily="34" charset="0"/>
            </a:endParaRPr>
          </a:p>
        </p:txBody>
      </p:sp>
      <p:sp>
        <p:nvSpPr>
          <p:cNvPr id="683013" name="Text Box 5"/>
          <p:cNvSpPr txBox="1">
            <a:spLocks noChangeArrowheads="1"/>
          </p:cNvSpPr>
          <p:nvPr/>
        </p:nvSpPr>
        <p:spPr bwMode="auto">
          <a:xfrm>
            <a:off x="395288" y="5451475"/>
            <a:ext cx="8353425" cy="6413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 algn="ctr"/>
            <a:r>
              <a:rPr lang="de-DE" altLang="en-US">
                <a:latin typeface="Univers" pitchFamily="34" charset="0"/>
              </a:rPr>
              <a:t>Speaker</a:t>
            </a:r>
          </a:p>
          <a:p>
            <a:pPr algn="ctr"/>
            <a:r>
              <a:rPr lang="de-DE" altLang="en-US">
                <a:latin typeface="Univers" pitchFamily="34" charset="0"/>
              </a:rPr>
              <a:t>(email@of.speaker)</a:t>
            </a:r>
          </a:p>
        </p:txBody>
      </p:sp>
      <p:pic>
        <p:nvPicPr>
          <p:cNvPr id="683015" name="Picture 7" descr="disco-lab-logo_300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6113" y="482600"/>
            <a:ext cx="1905000" cy="679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83017" name="Picture 9" descr="https://www.uni-kl.de/fileadmin/prum/02_Downloads/Corporate_Design/TU_Logo_oben_rechts/TUK_LOGO_FELD_RECHTS_4C.png"/>
          <p:cNvPicPr>
            <a:picLocks noChangeAspect="1" noChangeArrowheads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819639" y="688554"/>
            <a:ext cx="2929074" cy="835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E17049AF-1016-4E87-9090-A197F5CD9967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DECB2852-D9F3-4A04-88ED-618224D3766E}" type="datetime1">
              <a:rPr lang="de-DE" altLang="en-US"/>
              <a:pPr/>
              <a:t>16.06.2023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975986665"/>
      </p:ext>
    </p:extLst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32588" y="0"/>
            <a:ext cx="2160587" cy="623728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0825" y="0"/>
            <a:ext cx="6329363" cy="6237288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5717B9EB-7BC9-487A-8B72-0239D9F4F506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7A7A2B1-4DA5-4870-9BBE-75E56EC60744}" type="datetime1">
              <a:rPr lang="de-DE" altLang="en-US"/>
              <a:pPr/>
              <a:t>16.06.2023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388891975"/>
      </p:ext>
    </p:extLst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5DE44B6-7407-4F78-9D00-6A453AC7563D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3E552DA5-8C0F-49B0-87A3-E6F8095798E9}" type="datetime1">
              <a:rPr lang="de-DE" altLang="en-US"/>
              <a:pPr/>
              <a:t>16.06.2023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934899166"/>
      </p:ext>
    </p:extLst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62664A4E-0737-4CF1-AD5A-B10C5AE22B48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503E9B17-5329-4C0E-BFCB-2DDC3FB94ECE}" type="datetime1">
              <a:rPr lang="de-DE" altLang="en-US"/>
              <a:pPr/>
              <a:t>16.06.2023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8681987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0825" y="836613"/>
            <a:ext cx="4244975" cy="5400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836613"/>
            <a:ext cx="4244975" cy="5400675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448A51C-F879-4942-8F0B-60DF2EE8CCDD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B3F3C49-46D7-47D9-9B5F-6BC989649C37}" type="datetime1">
              <a:rPr lang="de-DE" altLang="en-US"/>
              <a:pPr/>
              <a:t>16.06.2023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3180087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218D0076-0C5B-4F53-96CC-80A42EE3CDDB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21D80FCA-1B4D-4108-961B-50098F815E59}" type="datetime1">
              <a:rPr lang="de-DE" altLang="en-US"/>
              <a:pPr/>
              <a:t>16.06.2023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24889938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A1DF42D5-F8BD-406D-8D20-AFBE6074FC43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AFA792F1-C703-4CFE-8132-5D624ACE68CE}" type="datetime1">
              <a:rPr lang="de-DE" altLang="en-US"/>
              <a:pPr/>
              <a:t>16.06.2023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00012161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C1815A9A-2AF8-4FA3-B57D-6D9A5D24D0CE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1D6B3DFA-A095-496A-B161-C25C25BB0283}" type="datetime1">
              <a:rPr lang="de-DE" altLang="en-US"/>
              <a:pPr/>
              <a:t>16.06.2023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59461854"/>
      </p:ext>
    </p:extLst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1EF3DF43-399B-4D91-9577-8A75FBF35493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51F7DB3-8C41-4933-A6D0-63E4AF3636C9}" type="datetime1">
              <a:rPr lang="de-DE" altLang="en-US"/>
              <a:pPr/>
              <a:t>16.06.2023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3176181025"/>
      </p:ext>
    </p:extLst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DCE4B7B0-2357-4465-B9B5-C865D787267F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2"/>
          </p:nvPr>
        </p:nvSpPr>
        <p:spPr/>
        <p:txBody>
          <a:bodyPr/>
          <a:lstStyle>
            <a:lvl1pPr>
              <a:defRPr/>
            </a:lvl1pPr>
          </a:lstStyle>
          <a:p>
            <a:fld id="{F14560C8-9D99-4DD4-AE63-3F6F409CBE48}" type="datetime1">
              <a:rPr lang="de-DE" altLang="en-US"/>
              <a:pPr/>
              <a:t>16.06.2023</a:t>
            </a:fld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4199378862"/>
      </p:ext>
    </p:extLst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98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250825" y="0"/>
            <a:ext cx="8642350" cy="836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dirty="0" err="1" smtClean="0"/>
              <a:t>Titel</a:t>
            </a:r>
            <a:endParaRPr lang="en-US" altLang="en-US" noProof="0" dirty="0" smtClean="0"/>
          </a:p>
        </p:txBody>
      </p:sp>
      <p:sp>
        <p:nvSpPr>
          <p:cNvPr id="68198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250825" y="836613"/>
            <a:ext cx="8642350" cy="5400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noProof="0" dirty="0" err="1" smtClean="0"/>
              <a:t>Erste</a:t>
            </a:r>
            <a:r>
              <a:rPr lang="en-US" altLang="en-US" noProof="0" dirty="0" smtClean="0"/>
              <a:t> </a:t>
            </a:r>
            <a:r>
              <a:rPr lang="en-US" altLang="en-US" noProof="0" dirty="0" err="1" smtClean="0"/>
              <a:t>Ebene</a:t>
            </a:r>
            <a:endParaRPr lang="en-US" altLang="en-US" noProof="0" dirty="0" smtClean="0"/>
          </a:p>
          <a:p>
            <a:pPr lvl="1"/>
            <a:r>
              <a:rPr lang="en-US" altLang="en-US" noProof="0" dirty="0" err="1" smtClean="0"/>
              <a:t>Zweite</a:t>
            </a:r>
            <a:r>
              <a:rPr lang="en-US" altLang="en-US" noProof="0" dirty="0" smtClean="0"/>
              <a:t> </a:t>
            </a:r>
            <a:r>
              <a:rPr lang="en-US" altLang="en-US" noProof="0" dirty="0" err="1" smtClean="0"/>
              <a:t>Ebene</a:t>
            </a:r>
            <a:endParaRPr lang="en-US" altLang="en-US" noProof="0" dirty="0" smtClean="0"/>
          </a:p>
          <a:p>
            <a:pPr lvl="2"/>
            <a:r>
              <a:rPr lang="en-US" altLang="en-US" noProof="0" dirty="0" err="1" smtClean="0"/>
              <a:t>Dritte</a:t>
            </a:r>
            <a:r>
              <a:rPr lang="en-US" altLang="en-US" noProof="0" dirty="0" smtClean="0"/>
              <a:t> </a:t>
            </a:r>
            <a:r>
              <a:rPr lang="en-US" altLang="en-US" noProof="0" dirty="0" err="1" smtClean="0"/>
              <a:t>Ebene</a:t>
            </a:r>
            <a:endParaRPr lang="en-US" altLang="en-US" noProof="0" dirty="0" smtClean="0"/>
          </a:p>
          <a:p>
            <a:pPr lvl="3"/>
            <a:r>
              <a:rPr lang="en-US" altLang="en-US" noProof="0" dirty="0" err="1" smtClean="0"/>
              <a:t>Vierte</a:t>
            </a:r>
            <a:r>
              <a:rPr lang="en-US" altLang="en-US" noProof="0" dirty="0" smtClean="0"/>
              <a:t> </a:t>
            </a:r>
            <a:r>
              <a:rPr lang="en-US" altLang="en-US" noProof="0" dirty="0" err="1" smtClean="0"/>
              <a:t>Ebene</a:t>
            </a:r>
            <a:endParaRPr lang="en-US" altLang="en-US" noProof="0" dirty="0" smtClean="0"/>
          </a:p>
          <a:p>
            <a:pPr lvl="4"/>
            <a:r>
              <a:rPr lang="en-US" altLang="en-US" noProof="0" dirty="0" err="1" smtClean="0"/>
              <a:t>Fünfte</a:t>
            </a:r>
            <a:r>
              <a:rPr lang="en-US" altLang="en-US" noProof="0" dirty="0" smtClean="0"/>
              <a:t> </a:t>
            </a:r>
            <a:r>
              <a:rPr lang="en-US" altLang="en-US" noProof="0" dirty="0" err="1" smtClean="0"/>
              <a:t>Ebene</a:t>
            </a:r>
            <a:endParaRPr lang="en-US" altLang="en-US" noProof="0" dirty="0" smtClean="0"/>
          </a:p>
        </p:txBody>
      </p:sp>
      <p:sp>
        <p:nvSpPr>
          <p:cNvPr id="681988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258888" y="6453188"/>
            <a:ext cx="5545137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Univers" pitchFamily="34" charset="0"/>
              </a:defRPr>
            </a:lvl1pPr>
          </a:lstStyle>
          <a:p>
            <a:r>
              <a:rPr lang="de-DE" altLang="en-US"/>
              <a:t>Speaker – Title (set in slide master, not footer settings)</a:t>
            </a:r>
          </a:p>
        </p:txBody>
      </p:sp>
      <p:sp>
        <p:nvSpPr>
          <p:cNvPr id="681989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885113" y="6453188"/>
            <a:ext cx="1008062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Univers" pitchFamily="34" charset="0"/>
              </a:defRPr>
            </a:lvl1pPr>
          </a:lstStyle>
          <a:p>
            <a:fld id="{0EAC56F9-B570-4F38-A320-A33F4AE034A3}" type="slidenum">
              <a:rPr lang="de-DE" altLang="en-US"/>
              <a:pPr/>
              <a:t>‹Nr.›</a:t>
            </a:fld>
            <a:r>
              <a:rPr lang="de-DE" altLang="en-US"/>
              <a:t>/XX</a:t>
            </a:r>
          </a:p>
        </p:txBody>
      </p:sp>
      <p:sp>
        <p:nvSpPr>
          <p:cNvPr id="681990" name="Line 6"/>
          <p:cNvSpPr>
            <a:spLocks noChangeShapeType="1"/>
          </p:cNvSpPr>
          <p:nvPr/>
        </p:nvSpPr>
        <p:spPr bwMode="auto">
          <a:xfrm>
            <a:off x="250825" y="6381750"/>
            <a:ext cx="864235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681991" name="Rectangle 7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877050" y="6453188"/>
            <a:ext cx="1223963" cy="215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Univers" pitchFamily="34" charset="0"/>
              </a:defRPr>
            </a:lvl1pPr>
          </a:lstStyle>
          <a:p>
            <a:fld id="{D8322974-A432-4766-B458-D65701FF4B39}" type="datetime1">
              <a:rPr lang="de-DE" altLang="en-US"/>
              <a:pPr/>
              <a:t>16.06.2023</a:t>
            </a:fld>
            <a:endParaRPr lang="de-DE" altLang="en-US"/>
          </a:p>
        </p:txBody>
      </p:sp>
      <p:pic>
        <p:nvPicPr>
          <p:cNvPr id="681992" name="Picture 8" descr="disco-lab-logo_300"/>
          <p:cNvPicPr>
            <a:picLocks noChangeAspect="1" noChangeArrowheads="1"/>
          </p:cNvPicPr>
          <p:nvPr/>
        </p:nvPicPr>
        <p:blipFill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050" y="6399213"/>
            <a:ext cx="773113" cy="276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  <p:sldLayoutId id="2147483664" r:id="rId11"/>
  </p:sldLayoutIdLst>
  <p:transition/>
  <p:timing>
    <p:tnLst>
      <p:par>
        <p:cTn id="1" dur="indefinite" restart="never" nodeType="tmRoot"/>
      </p:par>
    </p:tnLst>
  </p:timing>
  <p:hf hdr="0" dt="0"/>
  <p:txStyles>
    <p:titleStyle>
      <a:lvl1pPr algn="l" rtl="0" fontAlgn="base">
        <a:spcBef>
          <a:spcPct val="0"/>
        </a:spcBef>
        <a:spcAft>
          <a:spcPct val="0"/>
        </a:spcAft>
        <a:defRPr sz="2800" b="1" kern="1200">
          <a:solidFill>
            <a:schemeClr val="tx2"/>
          </a:solidFill>
          <a:latin typeface="+mj-lt"/>
          <a:ea typeface="+mj-ea"/>
          <a:cs typeface="+mj-cs"/>
        </a:defRPr>
      </a:lvl1pPr>
      <a:lvl2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2pPr>
      <a:lvl3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3pPr>
      <a:lvl4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4pPr>
      <a:lvl5pPr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2800" b="1">
          <a:solidFill>
            <a:schemeClr val="tx2"/>
          </a:solidFill>
          <a:latin typeface="Arial" panose="020B0604020202020204" pitchFamily="34" charset="0"/>
        </a:defRPr>
      </a:lvl9pPr>
    </p:titleStyle>
    <p:bodyStyle>
      <a:lvl1pPr marL="265113" indent="-2651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33413" indent="-188913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987425" indent="-1746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kern="1200">
          <a:solidFill>
            <a:schemeClr val="tx1"/>
          </a:solidFill>
          <a:latin typeface="+mn-lt"/>
          <a:ea typeface="+mn-ea"/>
          <a:cs typeface="+mn-cs"/>
        </a:defRPr>
      </a:lvl3pPr>
      <a:lvl4pPr marL="1341438" indent="-1746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70000"/>
        <a:buFont typeface="Wingdings" panose="05000000000000000000" pitchFamily="2" charset="2"/>
        <a:buChar char="¨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1695450" indent="-174625" algn="l" rtl="0" fontAlgn="base">
        <a:spcBef>
          <a:spcPct val="20000"/>
        </a:spcBef>
        <a:spcAft>
          <a:spcPct val="0"/>
        </a:spcAft>
        <a:buClr>
          <a:schemeClr val="accent2"/>
        </a:buClr>
        <a:buSzPct val="75000"/>
        <a:buFont typeface="Wingdings" panose="05000000000000000000" pitchFamily="2" charset="2"/>
        <a:buChar char="n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2" name="Rectangle 4"/>
          <p:cNvSpPr>
            <a:spLocks noGrp="1" noChangeArrowheads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en-US" noProof="1" smtClean="0"/>
              <a:t>Seminar </a:t>
            </a:r>
            <a:r>
              <a:rPr lang="en-US" noProof="1" smtClean="0"/>
              <a:t>Seminar: Distributed Computer Systems SS23</a:t>
            </a:r>
            <a:endParaRPr lang="en-US" altLang="en-US" noProof="1"/>
          </a:p>
        </p:txBody>
      </p:sp>
      <p:sp>
        <p:nvSpPr>
          <p:cNvPr id="99333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2000" dirty="0"/>
              <a:t>On the Reliability of LTE Random Access: Performance Bounds for Machine-to-Machine Burst Resolution Time</a:t>
            </a:r>
            <a:endParaRPr lang="en-US" altLang="en-US" sz="20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RACH </a:t>
            </a:r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 smtClean="0"/>
              <a:t>Speaker – Title (</a:t>
            </a:r>
            <a:r>
              <a:rPr lang="de-DE" altLang="en-US" dirty="0" err="1" smtClean="0"/>
              <a:t>set</a:t>
            </a:r>
            <a:r>
              <a:rPr lang="de-DE" altLang="en-US" dirty="0" smtClean="0"/>
              <a:t> in </a:t>
            </a:r>
            <a:r>
              <a:rPr lang="de-DE" altLang="en-US" dirty="0" err="1" smtClean="0"/>
              <a:t>slide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master</a:t>
            </a:r>
            <a:r>
              <a:rPr lang="de-DE" altLang="en-US" dirty="0" smtClean="0"/>
              <a:t>, not </a:t>
            </a:r>
            <a:r>
              <a:rPr lang="de-DE" altLang="en-US" dirty="0" err="1" smtClean="0"/>
              <a:t>footer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settings</a:t>
            </a:r>
            <a:r>
              <a:rPr lang="de-DE" altLang="en-US" dirty="0" smtClean="0"/>
              <a:t>)</a:t>
            </a:r>
            <a:endParaRPr lang="de-DE" alt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10</a:t>
            </a:fld>
            <a:r>
              <a:rPr lang="de-DE" altLang="en-US" smtClean="0"/>
              <a:t>/XX</a:t>
            </a:r>
            <a:endParaRPr lang="de-DE" altLang="en-US"/>
          </a:p>
        </p:txBody>
      </p:sp>
      <p:sp>
        <p:nvSpPr>
          <p:cNvPr id="3" name="Textfeld 2"/>
          <p:cNvSpPr txBox="1"/>
          <p:nvPr/>
        </p:nvSpPr>
        <p:spPr>
          <a:xfrm>
            <a:off x="5760000" y="2091600"/>
            <a:ext cx="3297368" cy="3416320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noProof="1" smtClean="0"/>
              <a:t>Preamble: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/>
              <a:t>Contains no UE specific Data</a:t>
            </a:r>
          </a:p>
          <a:p>
            <a:r>
              <a:rPr lang="en-US" noProof="1" smtClean="0">
                <a:sym typeface="Wingdings" panose="05000000000000000000" pitchFamily="2" charset="2"/>
              </a:rPr>
              <a:t> </a:t>
            </a:r>
            <a:r>
              <a:rPr lang="en-US" noProof="1" smtClean="0"/>
              <a:t>Will collide </a:t>
            </a:r>
            <a:r>
              <a:rPr lang="en-US" noProof="1" smtClean="0">
                <a:solidFill>
                  <a:srgbClr val="FF0000"/>
                </a:solidFill>
              </a:rPr>
              <a:t>constructivly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 smtClean="0"/>
          </a:p>
          <a:p>
            <a:r>
              <a:rPr lang="en-US" noProof="1" smtClean="0">
                <a:sym typeface="Wingdings" panose="05000000000000000000" pitchFamily="2" charset="2"/>
              </a:rPr>
              <a:t>Preamble Response: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sym typeface="Wingdings" panose="05000000000000000000" pitchFamily="2" charset="2"/>
              </a:rPr>
              <a:t>Assigns Grant to multiple Ues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>
              <a:sym typeface="Wingdings" panose="05000000000000000000" pitchFamily="2" charset="2"/>
            </a:endParaRPr>
          </a:p>
          <a:p>
            <a:r>
              <a:rPr lang="en-US" noProof="1" smtClean="0">
                <a:sym typeface="Wingdings" panose="05000000000000000000" pitchFamily="2" charset="2"/>
              </a:rPr>
              <a:t>Connection Request: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>
                <a:sym typeface="Wingdings" panose="05000000000000000000" pitchFamily="2" charset="2"/>
              </a:rPr>
              <a:t>Contains UE specific Data</a:t>
            </a:r>
          </a:p>
          <a:p>
            <a:r>
              <a:rPr lang="en-US" noProof="1" smtClean="0">
                <a:sym typeface="Wingdings" panose="05000000000000000000" pitchFamily="2" charset="2"/>
              </a:rPr>
              <a:t>Will collide </a:t>
            </a:r>
            <a:r>
              <a:rPr lang="en-US" noProof="1" smtClean="0">
                <a:solidFill>
                  <a:srgbClr val="FF0000"/>
                </a:solidFill>
                <a:sym typeface="Wingdings" panose="05000000000000000000" pitchFamily="2" charset="2"/>
              </a:rPr>
              <a:t>destructivly</a:t>
            </a:r>
            <a:endParaRPr lang="en-US" noProof="1">
              <a:solidFill>
                <a:srgbClr val="FF0000"/>
              </a:solidFill>
            </a:endParaRPr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000" y="720000"/>
            <a:ext cx="4931552" cy="5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80403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ransition/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Access Class Barring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 smtClean="0"/>
              <a:t>Speaker – Title (</a:t>
            </a:r>
            <a:r>
              <a:rPr lang="de-DE" altLang="en-US" dirty="0" err="1" smtClean="0"/>
              <a:t>set</a:t>
            </a:r>
            <a:r>
              <a:rPr lang="de-DE" altLang="en-US" dirty="0" smtClean="0"/>
              <a:t> in </a:t>
            </a:r>
            <a:r>
              <a:rPr lang="de-DE" altLang="en-US" dirty="0" err="1" smtClean="0"/>
              <a:t>slide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master</a:t>
            </a:r>
            <a:r>
              <a:rPr lang="de-DE" altLang="en-US" dirty="0" smtClean="0"/>
              <a:t>, not </a:t>
            </a:r>
            <a:r>
              <a:rPr lang="de-DE" altLang="en-US" dirty="0" err="1" smtClean="0"/>
              <a:t>footer</a:t>
            </a:r>
            <a:r>
              <a:rPr lang="de-DE" altLang="en-US" dirty="0" smtClean="0"/>
              <a:t> </a:t>
            </a:r>
            <a:r>
              <a:rPr lang="de-DE" altLang="en-US" dirty="0" err="1" smtClean="0"/>
              <a:t>settings</a:t>
            </a:r>
            <a:r>
              <a:rPr lang="de-DE" altLang="en-US" dirty="0" smtClean="0"/>
              <a:t>)</a:t>
            </a:r>
            <a:endParaRPr lang="de-DE" altLang="en-US" dirty="0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11</a:t>
            </a:fld>
            <a:r>
              <a:rPr lang="de-DE" altLang="en-US" smtClean="0"/>
              <a:t>/XX</a:t>
            </a:r>
            <a:endParaRPr lang="de-DE" altLang="en-US"/>
          </a:p>
        </p:txBody>
      </p:sp>
      <p:sp>
        <p:nvSpPr>
          <p:cNvPr id="7" name="Textfeld 6"/>
          <p:cNvSpPr txBox="1"/>
          <p:nvPr/>
        </p:nvSpPr>
        <p:spPr>
          <a:xfrm>
            <a:off x="467430" y="1052670"/>
            <a:ext cx="3601075" cy="433965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de-DE" sz="1200" noProof="1" smtClean="0">
                <a:latin typeface="+mn-lt"/>
              </a:rPr>
              <a:t>&lt; LTE SIB2 &gt;</a:t>
            </a:r>
          </a:p>
          <a:p>
            <a:r>
              <a:rPr lang="de-DE" sz="1200" noProof="1" smtClean="0">
                <a:latin typeface="+mn-lt"/>
              </a:rPr>
              <a:t> </a:t>
            </a:r>
          </a:p>
          <a:p>
            <a:r>
              <a:rPr lang="de-DE" sz="1200" noProof="1" smtClean="0">
                <a:latin typeface="+mn-lt"/>
              </a:rPr>
              <a:t>sib2</a:t>
            </a:r>
          </a:p>
          <a:p>
            <a:r>
              <a:rPr lang="de-DE" sz="1200" noProof="1" smtClean="0">
                <a:latin typeface="+mn-lt"/>
              </a:rPr>
              <a:t>    ac-BarringInfo</a:t>
            </a:r>
          </a:p>
          <a:p>
            <a:r>
              <a:rPr lang="de-DE" sz="1200" noProof="1" smtClean="0">
                <a:latin typeface="+mn-lt"/>
              </a:rPr>
              <a:t>        </a:t>
            </a:r>
            <a:r>
              <a:rPr lang="de-DE" sz="1200" noProof="1" smtClean="0">
                <a:solidFill>
                  <a:srgbClr val="FF0000"/>
                </a:solidFill>
                <a:latin typeface="+mn-lt"/>
              </a:rPr>
              <a:t>...1 .... ac-BarringForEmergency: True</a:t>
            </a:r>
          </a:p>
          <a:p>
            <a:r>
              <a:rPr lang="de-DE" sz="1200" noProof="1" smtClean="0">
                <a:latin typeface="+mn-lt"/>
              </a:rPr>
              <a:t>        ac-BarringForMO-Signalling</a:t>
            </a:r>
          </a:p>
          <a:p>
            <a:r>
              <a:rPr lang="de-DE" sz="1200" noProof="1" smtClean="0">
                <a:latin typeface="+mn-lt"/>
              </a:rPr>
              <a:t>            </a:t>
            </a:r>
            <a:r>
              <a:rPr lang="de-DE" sz="1200" noProof="1" smtClean="0">
                <a:solidFill>
                  <a:srgbClr val="0070C0"/>
                </a:solidFill>
                <a:latin typeface="+mn-lt"/>
              </a:rPr>
              <a:t>ac-BarringFactor: p00 (0)</a:t>
            </a:r>
          </a:p>
          <a:p>
            <a:r>
              <a:rPr lang="de-DE" sz="1200" noProof="1" smtClean="0">
                <a:latin typeface="+mn-lt"/>
              </a:rPr>
              <a:t>            ac-BarringTime: s4 (0)</a:t>
            </a:r>
          </a:p>
          <a:p>
            <a:r>
              <a:rPr lang="de-DE" sz="1200" noProof="1" smtClean="0">
                <a:latin typeface="+mn-lt"/>
              </a:rPr>
              <a:t>            ac-BarringForSpecialAC: 10000 (bitmap)</a:t>
            </a:r>
          </a:p>
          <a:p>
            <a:r>
              <a:rPr lang="de-DE" sz="1200" noProof="1" smtClean="0">
                <a:latin typeface="+mn-lt"/>
              </a:rPr>
              <a:t>        ac-BarringForMO-Data</a:t>
            </a:r>
          </a:p>
          <a:p>
            <a:r>
              <a:rPr lang="de-DE" sz="1200" noProof="1" smtClean="0">
                <a:latin typeface="+mn-lt"/>
              </a:rPr>
              <a:t>            ac-BarringFactor</a:t>
            </a:r>
            <a:r>
              <a:rPr lang="de-DE" sz="1200" noProof="1" smtClean="0">
                <a:solidFill>
                  <a:srgbClr val="FF0000"/>
                </a:solidFill>
                <a:latin typeface="+mn-lt"/>
              </a:rPr>
              <a:t>: p00 </a:t>
            </a:r>
            <a:r>
              <a:rPr lang="de-DE" sz="1200" noProof="1" smtClean="0">
                <a:latin typeface="+mn-lt"/>
              </a:rPr>
              <a:t>(0)</a:t>
            </a:r>
          </a:p>
          <a:p>
            <a:r>
              <a:rPr lang="de-DE" sz="1200" noProof="1" smtClean="0">
                <a:latin typeface="+mn-lt"/>
              </a:rPr>
              <a:t>            ac-BarringTime: s4 (0)</a:t>
            </a:r>
          </a:p>
          <a:p>
            <a:r>
              <a:rPr lang="de-DE" sz="1200" noProof="1" smtClean="0">
                <a:latin typeface="+mn-lt"/>
              </a:rPr>
              <a:t>            ac-BarringForSpecialAC: 00000 (bitmap)</a:t>
            </a:r>
          </a:p>
          <a:p>
            <a:r>
              <a:rPr lang="de-DE" sz="1200" noProof="1" smtClean="0">
                <a:latin typeface="+mn-lt"/>
              </a:rPr>
              <a:t>    ....</a:t>
            </a:r>
          </a:p>
          <a:p>
            <a:r>
              <a:rPr lang="de-DE" sz="1200" noProof="1" smtClean="0">
                <a:latin typeface="+mn-lt"/>
              </a:rPr>
              <a:t>    ssac-BarringForMMTEL-Voice-r9</a:t>
            </a:r>
          </a:p>
          <a:p>
            <a:r>
              <a:rPr lang="de-DE" sz="1200" noProof="1" smtClean="0">
                <a:latin typeface="+mn-lt"/>
              </a:rPr>
              <a:t>        </a:t>
            </a:r>
            <a:r>
              <a:rPr lang="de-DE" sz="1200" noProof="1" smtClean="0">
                <a:solidFill>
                  <a:srgbClr val="0070C0"/>
                </a:solidFill>
                <a:latin typeface="+mn-lt"/>
              </a:rPr>
              <a:t>ac-BarringFactor: p00 (0)</a:t>
            </a:r>
          </a:p>
          <a:p>
            <a:r>
              <a:rPr lang="de-DE" sz="1200" noProof="1" smtClean="0">
                <a:latin typeface="+mn-lt"/>
              </a:rPr>
              <a:t>        ac-BarringTime: s4 (0)</a:t>
            </a:r>
          </a:p>
          <a:p>
            <a:r>
              <a:rPr lang="de-DE" sz="1200" noProof="1" smtClean="0">
                <a:latin typeface="+mn-lt"/>
              </a:rPr>
              <a:t>        ac-BarringForSpecialAC: 00000 (bitmap)</a:t>
            </a:r>
          </a:p>
          <a:p>
            <a:r>
              <a:rPr lang="de-DE" sz="1200" noProof="1" smtClean="0">
                <a:latin typeface="+mn-lt"/>
              </a:rPr>
              <a:t>    ssac-BarringForMMTEL-Video-r9</a:t>
            </a:r>
          </a:p>
          <a:p>
            <a:r>
              <a:rPr lang="de-DE" sz="1200" noProof="1" smtClean="0">
                <a:latin typeface="+mn-lt"/>
              </a:rPr>
              <a:t>        ac-BarringFactor: p00 (0)</a:t>
            </a:r>
          </a:p>
          <a:p>
            <a:r>
              <a:rPr lang="de-DE" sz="1200" noProof="1" smtClean="0">
                <a:latin typeface="+mn-lt"/>
              </a:rPr>
              <a:t>        ac-BarringTime: s4 (0)</a:t>
            </a:r>
          </a:p>
          <a:p>
            <a:r>
              <a:rPr lang="de-DE" sz="1200" noProof="1" smtClean="0">
                <a:latin typeface="+mn-lt"/>
              </a:rPr>
              <a:t>        ac-BarringForSpecialAC: 00000 (bitmap)</a:t>
            </a:r>
          </a:p>
          <a:p>
            <a:endParaRPr lang="de-DE" sz="1200" noProof="1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feld 7"/>
              <p:cNvSpPr txBox="1"/>
              <p:nvPr/>
            </p:nvSpPr>
            <p:spPr>
              <a:xfrm>
                <a:off x="4455013" y="1052670"/>
                <a:ext cx="4472712" cy="431118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wrap="square" rtlCol="0">
                <a:spAutoFit/>
              </a:bodyPr>
              <a:lstStyle/>
              <a:p>
                <a:r>
                  <a:rPr lang="de-DE" noProof="1" smtClean="0"/>
                  <a:t>Different Access Class Barring Policies:</a:t>
                </a:r>
              </a:p>
              <a:p>
                <a:endParaRPr lang="de-DE" noProof="1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noProof="1" smtClean="0"/>
                  <a:t>No Access Class Barring</a:t>
                </a:r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noProof="1" smtClean="0"/>
                  <a:t>Static Access Class Barring</a:t>
                </a:r>
              </a:p>
              <a:p>
                <a:pPr lvl="1"/>
                <a:r>
                  <a:rPr lang="de-DE" noProof="1" smtClean="0">
                    <a:sym typeface="Wingdings" panose="05000000000000000000" pitchFamily="2" charset="2"/>
                  </a:rPr>
                  <a:t></a:t>
                </a:r>
                <a:r>
                  <a:rPr lang="de-DE" noProof="1" smtClean="0"/>
                  <a:t> Set </a:t>
                </a:r>
                <a14:m>
                  <m:oMath xmlns:m="http://schemas.openxmlformats.org/officeDocument/2006/math">
                    <m:r>
                      <a:rPr lang="de-DE" b="0" i="1" noProof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de-DE" b="0" i="1" noProof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de-DE" noProof="1" smtClean="0"/>
                  <a:t>staticly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noProof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noProof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noProof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de-DE" noProof="1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noProof="1" smtClean="0"/>
                  <a:t>Optimal Dynamic Access Class Barring</a:t>
                </a:r>
              </a:p>
              <a:p>
                <a:pPr marL="628650" lvl="1" indent="-171450">
                  <a:buFont typeface="Wingdings" panose="05000000000000000000" pitchFamily="2" charset="2"/>
                  <a:buChar char="à"/>
                </a:pPr>
                <a:r>
                  <a:rPr lang="de-DE" noProof="1" smtClean="0">
                    <a:sym typeface="Wingdings" panose="05000000000000000000" pitchFamily="2" charset="2"/>
                  </a:rPr>
                  <a:t>Change </a:t>
                </a:r>
                <a14:m>
                  <m:oMath xmlns:m="http://schemas.openxmlformats.org/officeDocument/2006/math">
                    <m:r>
                      <a:rPr lang="de-DE" b="0" i="1" noProof="1" smtClean="0">
                        <a:latin typeface="Cambria Math" panose="02040503050406030204" pitchFamily="18" charset="0"/>
                        <a:sym typeface="Wingdings" panose="05000000000000000000" pitchFamily="2" charset="2"/>
                      </a:rPr>
                      <m:t>𝑝</m:t>
                    </m:r>
                  </m:oMath>
                </a14:m>
                <a:r>
                  <a:rPr lang="de-DE" noProof="1" smtClean="0"/>
                  <a:t> every Frame</a:t>
                </a:r>
              </a:p>
              <a:p>
                <a:pPr lvl="1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noProof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de-DE" b="0" i="1" noProof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de-DE" b="0" i="1" noProof="1" smtClean="0">
                          <a:latin typeface="Cambria Math" panose="02040503050406030204" pitchFamily="18" charset="0"/>
                        </a:rPr>
                        <m:t>𝑚𝑖𝑛</m:t>
                      </m:r>
                      <m:d>
                        <m:dPr>
                          <m:begChr m:val="{"/>
                          <m:endChr m:val="}"/>
                          <m:ctrlPr>
                            <a:rPr lang="de-DE" b="0" i="1" noProof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noProof="1" smtClean="0">
                              <a:latin typeface="Cambria Math" panose="02040503050406030204" pitchFamily="18" charset="0"/>
                            </a:rPr>
                            <m:t>1, </m:t>
                          </m:r>
                          <m:f>
                            <m:fPr>
                              <m:ctrlPr>
                                <a:rPr lang="de-DE" i="1" noProof="1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de-DE" i="1" noProof="1">
                                  <a:latin typeface="Cambria Math" panose="02040503050406030204" pitchFamily="18" charset="0"/>
                                </a:rPr>
                                <m:t>𝑀</m:t>
                              </m:r>
                            </m:num>
                            <m:den>
                              <m:r>
                                <a:rPr lang="de-DE" i="1" noProof="1"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r>
                                <a:rPr lang="de-DE" i="1" noProof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de-DE" i="1" noProof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de-DE" i="1" noProof="1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den>
                          </m:f>
                        </m:e>
                      </m:d>
                    </m:oMath>
                  </m:oMathPara>
                </a14:m>
                <a:endParaRPr lang="de-DE" noProof="1" smtClean="0"/>
              </a:p>
              <a:p>
                <a:pPr marL="228600" indent="-228600">
                  <a:buFont typeface="+mj-lt"/>
                  <a:buAutoNum type="arabicPeriod"/>
                </a:pPr>
                <a:r>
                  <a:rPr lang="de-DE" noProof="1" smtClean="0"/>
                  <a:t>Estimated Dynamic Access Class Barring</a:t>
                </a:r>
              </a:p>
              <a:p>
                <a:pPr lvl="1"/>
                <a:r>
                  <a:rPr lang="de-DE" noProof="1" smtClean="0"/>
                  <a:t>Observe # of idle preambles</a:t>
                </a:r>
              </a:p>
              <a:p>
                <a:pPr lvl="1"/>
                <a:r>
                  <a:rPr lang="de-DE" noProof="1" smtClean="0"/>
                  <a:t>Complex Algorithm based on Bayesian Algorithm</a:t>
                </a:r>
                <a:endParaRPr lang="de-DE" noProof="1"/>
              </a:p>
            </p:txBody>
          </p:sp>
        </mc:Choice>
        <mc:Fallback>
          <p:sp>
            <p:nvSpPr>
              <p:cNvPr id="8" name="Textfeld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55013" y="1052670"/>
                <a:ext cx="4472712" cy="4311180"/>
              </a:xfrm>
              <a:prstGeom prst="rect">
                <a:avLst/>
              </a:prstGeom>
              <a:blipFill rotWithShape="0">
                <a:blip r:embed="rId2"/>
                <a:stretch>
                  <a:fillRect l="-1226" t="-849" b="-1414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0486623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 Quality </a:t>
            </a:r>
            <a:r>
              <a:rPr lang="en-US" dirty="0" smtClean="0"/>
              <a:t>of Service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/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𝑞𝑜𝑠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=(</m:t>
                      </m:r>
                      <m:sSup>
                        <m:sSup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p>
                          <m:r>
                            <m:rPr>
                              <m:sty m:val="p"/>
                            </m:rPr>
                            <a:rPr lang="de-DE" b="0" i="1" smtClean="0">
                              <a:latin typeface="Cambria Math" panose="02040503050406030204" pitchFamily="18" charset="0"/>
                            </a:rPr>
                            <m:t>ϵ</m:t>
                          </m:r>
                        </m:sup>
                      </m:sSup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𝑡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m:rPr>
                          <m:sty m:val="p"/>
                        </m:rPr>
                        <a:rPr lang="de-DE" b="0" i="1" smtClean="0">
                          <a:latin typeface="Cambria Math" panose="02040503050406030204" pitchFamily="18" charset="0"/>
                        </a:rPr>
                        <m:t>ϵ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45814" y="836614"/>
                <a:ext cx="4244975" cy="5735750"/>
              </a:xfrm>
            </p:spPr>
            <p:txBody>
              <a:bodyPr anchor="ctr"/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de-DE" sz="200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2000" i="1">
                            <a:latin typeface="Cambria Math" panose="02040503050406030204" pitchFamily="18" charset="0"/>
                          </a:rPr>
                          <m:t>ϵ</m:t>
                        </m:r>
                      </m:sup>
                    </m:sSup>
                  </m:oMath>
                </a14:m>
                <a:r>
                  <a:rPr lang="en-US" sz="2000" dirty="0" smtClean="0"/>
                  <a:t> is the allowed Backlog</a:t>
                </a:r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de-DE" sz="2000" i="1">
                        <a:latin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en-US" sz="2000" dirty="0" smtClean="0"/>
                  <a:t> is the time by which we demand that </a:t>
                </a:r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  <m:sup>
                        <m:r>
                          <m:rPr>
                            <m:sty m:val="p"/>
                          </m:rPr>
                          <a:rPr lang="de-DE" sz="2000" b="0" i="1" smtClean="0">
                            <a:latin typeface="Cambria Math" panose="02040503050406030204" pitchFamily="18" charset="0"/>
                          </a:rPr>
                          <m:t>ϵ</m:t>
                        </m:r>
                      </m:sup>
                    </m:sSup>
                  </m:oMath>
                </a14:m>
                <a:endParaRPr lang="de-DE" sz="2000" b="0" dirty="0" smtClean="0"/>
              </a:p>
              <a:p>
                <a:endParaRPr lang="en-US" sz="2000" b="0" dirty="0" smtClean="0"/>
              </a:p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e-DE" sz="2000" i="1">
                        <a:latin typeface="Cambria Math" panose="02040503050406030204" pitchFamily="18" charset="0"/>
                      </a:rPr>
                      <m:t>ϵ</m:t>
                    </m:r>
                  </m:oMath>
                </a14:m>
                <a:r>
                  <a:rPr lang="en-US" sz="2000" dirty="0" smtClean="0"/>
                  <a:t> the allowed probability of violating the backlog condition </a:t>
                </a:r>
              </a:p>
              <a:p>
                <a:pPr marL="0" indent="0">
                  <a:buNone/>
                </a:pPr>
                <a:endParaRPr lang="de-DE" sz="2000" dirty="0" smtClean="0"/>
              </a:p>
            </p:txBody>
          </p:sp>
        </mc:Choice>
        <mc:Fallback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45814" y="836614"/>
                <a:ext cx="4244975" cy="5735750"/>
              </a:xfrm>
              <a:blipFill rotWithShape="0">
                <a:blip r:embed="rId3"/>
                <a:stretch>
                  <a:fillRect l="-431" r="-2586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smtClean="0"/>
              <a:t>Speaker – Title (set in slide master, not footer settings)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12</a:t>
            </a:fld>
            <a:r>
              <a:rPr lang="de-DE" altLang="en-US" smtClean="0"/>
              <a:t>/XX</a:t>
            </a: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59701569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Analysis System </a:t>
            </a:r>
            <a:r>
              <a:rPr lang="en-US" dirty="0" smtClean="0"/>
              <a:t>Characteristics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Inhaltsplatzhalter 7"/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𝑠𝑐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=(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𝑀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𝑎𝑐𝑏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de-DE" dirty="0"/>
              </a:p>
            </p:txBody>
          </p:sp>
        </mc:Choice>
        <mc:Fallback>
          <p:sp>
            <p:nvSpPr>
              <p:cNvPr id="8" name="Inhaltsplatzhalter 7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Inhaltsplatzhalter 8"/>
              <p:cNvSpPr>
                <a:spLocks noGrp="1"/>
              </p:cNvSpPr>
              <p:nvPr>
                <p:ph sz="half" idx="2"/>
              </p:nvPr>
            </p:nvSpPr>
            <p:spPr>
              <a:xfrm>
                <a:off x="4545814" y="908650"/>
                <a:ext cx="4244975" cy="5663713"/>
              </a:xfrm>
            </p:spPr>
            <p:txBody>
              <a:bodyPr anchor="ctr"/>
              <a:lstStyle/>
              <a:p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2000" dirty="0" smtClean="0"/>
                  <a:t> is the number of Preambles</a:t>
                </a:r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sz="2000" dirty="0" smtClean="0"/>
                  <a:t> is the number of UEs arriving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endParaRPr lang="de-DE" sz="2000" b="0" dirty="0" smtClean="0"/>
              </a:p>
              <a:p>
                <a:endParaRPr lang="en-US" sz="2000" b="0" dirty="0" smtClean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 smtClean="0"/>
                  <a:t> is the number of UEs arriving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sz="2000" dirty="0" smtClean="0"/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𝑎𝑐𝑏</m:t>
                    </m:r>
                  </m:oMath>
                </a14:m>
                <a:r>
                  <a:rPr lang="en-US" sz="2000" dirty="0" smtClean="0"/>
                  <a:t> is the Access Barring Policy</a:t>
                </a:r>
              </a:p>
              <a:p>
                <a:endParaRPr lang="en-US" sz="2000" dirty="0" smtClean="0"/>
              </a:p>
              <a:p>
                <a14:m>
                  <m:oMath xmlns:m="http://schemas.openxmlformats.org/officeDocument/2006/math">
                    <m:r>
                      <a:rPr lang="de-DE" sz="2000" b="0" i="1" smtClean="0">
                        <a:latin typeface="Cambria Math" panose="02040503050406030204" pitchFamily="18" charset="0"/>
                      </a:rPr>
                      <m:t>𝐵</m:t>
                    </m:r>
                    <m:d>
                      <m:dPr>
                        <m:ctrlPr>
                          <a:rPr lang="de-DE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de-DE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en-US" sz="2000" dirty="0" smtClean="0"/>
                  <a:t> is the Backlog 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de-DE" sz="20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de-DE" sz="20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de-DE" sz="2000" dirty="0" smtClean="0"/>
              </a:p>
              <a:p>
                <a:endParaRPr lang="en-US" dirty="0"/>
              </a:p>
            </p:txBody>
          </p:sp>
        </mc:Choice>
        <mc:Fallback>
          <p:sp>
            <p:nvSpPr>
              <p:cNvPr id="9" name="Inhaltsplatzhalter 8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2"/>
              </p:nvPr>
            </p:nvSpPr>
            <p:spPr>
              <a:xfrm>
                <a:off x="4545814" y="908650"/>
                <a:ext cx="4244975" cy="5663713"/>
              </a:xfrm>
              <a:blipFill rotWithShape="0">
                <a:blip r:embed="rId3"/>
                <a:stretch>
                  <a:fillRect l="-431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smtClean="0"/>
              <a:t>Speaker – Title (set in slide master, not footer settings)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13</a:t>
            </a:fld>
            <a:r>
              <a:rPr lang="de-DE" altLang="en-US" smtClean="0"/>
              <a:t>/XX</a:t>
            </a: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067813488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Recursive </a:t>
            </a:r>
            <a:r>
              <a:rPr lang="de-DE" dirty="0" smtClean="0"/>
              <a:t>Analysis</a:t>
            </a:r>
            <a:endParaRPr lang="de-D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Inhaltsplatzhalter 5"/>
              <p:cNvSpPr>
                <a:spLocks noGrp="1"/>
              </p:cNvSpPr>
              <p:nvPr>
                <p:ph sz="half" idx="1"/>
              </p:nvPr>
            </p:nvSpPr>
            <p:spPr/>
            <p:txBody>
              <a:bodyPr anchor="ctr"/>
              <a:lstStyle/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de-D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de-DE" i="1">
                              <a:latin typeface="Cambria Math" panose="02040503050406030204" pitchFamily="18" charset="0"/>
                            </a:rPr>
                            <m:t>𝑚</m:t>
                          </m:r>
                        </m:sub>
                      </m:sSub>
                      <m:r>
                        <a:rPr lang="de-DE" i="1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begChr m:val="{"/>
                          <m:endChr m:val=""/>
                          <m:ctrlPr>
                            <a:rPr lang="de-DE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de-DE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1  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𝑖𝑓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𝑐h𝑜𝑠𝑒𝑛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𝑏𝑦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1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𝑈𝐸</m:t>
                              </m:r>
                            </m:e>
                            <m:e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0                      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𝑒𝑙𝑠𝑒</m:t>
                              </m:r>
                              <m:r>
                                <a:rPr lang="de-DE" i="1">
                                  <a:latin typeface="Cambria Math" panose="02040503050406030204" pitchFamily="18" charset="0"/>
                                </a:rPr>
                                <m:t>  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de-DE" b="0" i="1" dirty="0" smtClean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de-DE" b="0" i="0" smtClean="0">
                          <a:latin typeface="Cambria Math" panose="02040503050406030204" pitchFamily="18" charset="0"/>
                        </a:rPr>
                        <m:t>max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⁡{0,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𝐵</m:t>
                      </m:r>
                      <m:d>
                        <m:d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de-DE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de-DE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𝑖</m:t>
                      </m:r>
                      <m:r>
                        <a:rPr lang="de-DE" b="0" i="1" smtClean="0">
                          <a:latin typeface="Cambria Math" panose="02040503050406030204" pitchFamily="18" charset="0"/>
                        </a:rPr>
                        <m:t>}</m:t>
                      </m:r>
                    </m:oMath>
                  </m:oMathPara>
                </a14:m>
                <a:endParaRPr lang="de-DE" dirty="0" smtClean="0"/>
              </a:p>
              <a:p>
                <a:pPr marL="0" indent="0">
                  <a:buNone/>
                </a:pPr>
                <a:endParaRPr lang="de-DE" dirty="0" smtClean="0"/>
              </a:p>
              <a:p>
                <a:pPr marL="0" indent="0">
                  <a:buNone/>
                </a:pPr>
                <a:endParaRPr lang="de-DE" dirty="0"/>
              </a:p>
            </p:txBody>
          </p:sp>
        </mc:Choice>
        <mc:Fallback>
          <p:sp>
            <p:nvSpPr>
              <p:cNvPr id="6" name="Inhaltsplatzhalter 5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Inhaltsplatzhalter 6"/>
          <p:cNvSpPr>
            <a:spLocks noGrp="1"/>
          </p:cNvSpPr>
          <p:nvPr>
            <p:ph sz="half" idx="2"/>
          </p:nvPr>
        </p:nvSpPr>
        <p:spPr/>
        <p:txBody>
          <a:bodyPr anchor="ctr"/>
          <a:lstStyle/>
          <a:p>
            <a:r>
              <a:rPr lang="de-DE" dirty="0" err="1" smtClean="0"/>
              <a:t>Enables</a:t>
            </a:r>
            <a:r>
              <a:rPr lang="de-DE" dirty="0"/>
              <a:t> </a:t>
            </a:r>
            <a:r>
              <a:rPr lang="de-DE" dirty="0" err="1" smtClean="0"/>
              <a:t>recursive</a:t>
            </a:r>
            <a:r>
              <a:rPr lang="de-DE" dirty="0" smtClean="0"/>
              <a:t> </a:t>
            </a:r>
            <a:r>
              <a:rPr lang="de-DE" dirty="0" err="1" smtClean="0"/>
              <a:t>calculations</a:t>
            </a:r>
            <a:r>
              <a:rPr lang="de-DE" dirty="0" smtClean="0"/>
              <a:t> </a:t>
            </a:r>
            <a:r>
              <a:rPr lang="de-DE" dirty="0" err="1" smtClean="0"/>
              <a:t>of</a:t>
            </a:r>
            <a:r>
              <a:rPr lang="de-DE" dirty="0" smtClean="0"/>
              <a:t> </a:t>
            </a:r>
            <a:r>
              <a:rPr lang="de-DE" dirty="0" err="1" smtClean="0"/>
              <a:t>Backlog</a:t>
            </a:r>
            <a:endParaRPr lang="de-DE" dirty="0" smtClean="0"/>
          </a:p>
          <a:p>
            <a:endParaRPr lang="de-DE" dirty="0" smtClean="0"/>
          </a:p>
          <a:p>
            <a:r>
              <a:rPr lang="de-DE" dirty="0" smtClean="0"/>
              <a:t>Access </a:t>
            </a:r>
            <a:r>
              <a:rPr lang="de-DE" dirty="0" err="1" smtClean="0"/>
              <a:t>Barring</a:t>
            </a:r>
            <a:r>
              <a:rPr lang="de-DE" dirty="0" smtClean="0"/>
              <a:t> </a:t>
            </a:r>
            <a:r>
              <a:rPr lang="de-DE" dirty="0" err="1" smtClean="0"/>
              <a:t>Policies</a:t>
            </a:r>
            <a:r>
              <a:rPr lang="de-DE" dirty="0" smtClean="0"/>
              <a:t> </a:t>
            </a:r>
            <a:r>
              <a:rPr lang="de-DE" dirty="0" err="1" smtClean="0"/>
              <a:t>can</a:t>
            </a:r>
            <a:r>
              <a:rPr lang="de-DE" dirty="0" smtClean="0"/>
              <a:t> </a:t>
            </a:r>
            <a:r>
              <a:rPr lang="de-DE" dirty="0" err="1" smtClean="0"/>
              <a:t>be</a:t>
            </a:r>
            <a:r>
              <a:rPr lang="de-DE" dirty="0" smtClean="0"/>
              <a:t> </a:t>
            </a:r>
            <a:r>
              <a:rPr lang="de-DE" dirty="0" err="1" smtClean="0"/>
              <a:t>applied</a:t>
            </a:r>
            <a:r>
              <a:rPr lang="de-DE" dirty="0" smtClean="0"/>
              <a:t> </a:t>
            </a:r>
            <a:r>
              <a:rPr lang="de-DE" dirty="0" err="1" smtClean="0"/>
              <a:t>every</a:t>
            </a:r>
            <a:r>
              <a:rPr lang="de-DE" dirty="0" smtClean="0"/>
              <a:t> </a:t>
            </a:r>
            <a:r>
              <a:rPr lang="de-DE" dirty="0" err="1" smtClean="0"/>
              <a:t>step</a:t>
            </a:r>
            <a:endParaRPr lang="de-DE" dirty="0" smtClean="0"/>
          </a:p>
          <a:p>
            <a:endParaRPr lang="de-DE" dirty="0"/>
          </a:p>
          <a:p>
            <a:r>
              <a:rPr lang="de-DE" dirty="0" smtClean="0"/>
              <a:t>Slow</a:t>
            </a:r>
          </a:p>
          <a:p>
            <a:endParaRPr lang="de-DE" dirty="0" smtClean="0"/>
          </a:p>
          <a:p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smtClean="0"/>
              <a:t>Speaker – Title (set in slide master, not footer settings)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14</a:t>
            </a:fld>
            <a:r>
              <a:rPr lang="de-DE" altLang="en-US" smtClean="0"/>
              <a:t>/XX</a:t>
            </a: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275327493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Probabilistic</a:t>
            </a:r>
            <a:r>
              <a:rPr lang="de-DE" dirty="0" smtClean="0"/>
              <a:t> Analysis</a:t>
            </a:r>
            <a:endParaRPr lang="de-DE" dirty="0"/>
          </a:p>
        </p:txBody>
      </p:sp>
      <p:sp>
        <p:nvSpPr>
          <p:cNvPr id="8" name="Inhaltsplatzhalter 7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en-US" dirty="0" smtClean="0"/>
              <a:t>Model Backlog Probability distribution with Moment Generating Functions</a:t>
            </a:r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r>
              <a:rPr lang="en-US" dirty="0" smtClean="0"/>
              <a:t>Fast Analysis</a:t>
            </a:r>
          </a:p>
          <a:p>
            <a:r>
              <a:rPr lang="en-US" dirty="0"/>
              <a:t>Compute </a:t>
            </a:r>
            <a:r>
              <a:rPr lang="en-US" noProof="1" smtClean="0"/>
              <a:t>satisfiable</a:t>
            </a:r>
            <a:r>
              <a:rPr lang="en-US" dirty="0" smtClean="0"/>
              <a:t> </a:t>
            </a:r>
            <a:r>
              <a:rPr lang="en-US" noProof="1" smtClean="0"/>
              <a:t>QoS</a:t>
            </a:r>
            <a:r>
              <a:rPr lang="en-US" dirty="0" smtClean="0"/>
              <a:t> Requirements</a:t>
            </a:r>
          </a:p>
          <a:p>
            <a:r>
              <a:rPr lang="en-US" dirty="0" smtClean="0"/>
              <a:t>Dimension LTE Networks</a:t>
            </a:r>
          </a:p>
          <a:p>
            <a:r>
              <a:rPr lang="en-US" dirty="0" smtClean="0"/>
              <a:t>Compare different Access Barring Policies</a:t>
            </a:r>
            <a:endParaRPr lang="en-US" dirty="0"/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  <a:p>
            <a:endParaRPr lang="en-US" dirty="0" smtClean="0"/>
          </a:p>
          <a:p>
            <a:endParaRPr lang="de-DE" b="0" dirty="0" smtClean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smtClean="0"/>
              <a:t>Speaker – Title (set in slide master, not footer settings)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15</a:t>
            </a:fld>
            <a:r>
              <a:rPr lang="de-DE" altLang="en-US" smtClean="0"/>
              <a:t>/XX</a:t>
            </a:r>
            <a:endParaRPr lang="de-DE" alt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2695" y="1484563"/>
            <a:ext cx="4022725" cy="3240450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16020" y="2276840"/>
            <a:ext cx="3741800" cy="9967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400437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Simulation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smtClean="0"/>
              <a:t>Speaker – Title (set in slide master, not footer settings)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16</a:t>
            </a:fld>
            <a:r>
              <a:rPr lang="de-DE" altLang="en-US" smtClean="0"/>
              <a:t>/XX</a:t>
            </a:r>
            <a:endParaRPr lang="de-DE" alt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9590" y="1340710"/>
            <a:ext cx="4564067" cy="37282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8965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noProof="1" smtClean="0"/>
              <a:t>Simulation Result: Backlog over Time</a:t>
            </a:r>
            <a:endParaRPr lang="en-US" noProof="1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smtClean="0"/>
              <a:t>Speaker – Title (set in slide master, not footer settings)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17</a:t>
            </a:fld>
            <a:r>
              <a:rPr lang="de-DE" altLang="en-US" smtClean="0"/>
              <a:t>/XX</a:t>
            </a:r>
            <a:endParaRPr lang="de-DE" alt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5570" y="1196690"/>
            <a:ext cx="5852172" cy="43891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4434130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Simulation </a:t>
            </a:r>
            <a:r>
              <a:rPr lang="en-US" dirty="0" smtClean="0"/>
              <a:t>Results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smtClean="0"/>
              <a:t>Speaker – Title (set in slide master, not footer settings)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18</a:t>
            </a:fld>
            <a:r>
              <a:rPr lang="de-DE" altLang="en-US" smtClean="0"/>
              <a:t>/XX</a:t>
            </a:r>
            <a:endParaRPr lang="de-DE" altLang="en-US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972770" y="620610"/>
            <a:ext cx="10441450" cy="57070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93078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dirty="0"/>
              <a:t>Speaker – Title (</a:t>
            </a:r>
            <a:r>
              <a:rPr lang="de-DE" altLang="en-US" dirty="0" err="1"/>
              <a:t>set</a:t>
            </a:r>
            <a:r>
              <a:rPr lang="de-DE" altLang="en-US"/>
              <a:t> in slide master, not footer settings)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7194B77C-3752-430E-9898-D6F1EF3E7220}" type="slidenum">
              <a:rPr lang="de-DE" altLang="en-US"/>
              <a:pPr/>
              <a:t>2</a:t>
            </a:fld>
            <a:r>
              <a:rPr lang="de-DE" altLang="en-US"/>
              <a:t>/XX</a:t>
            </a:r>
          </a:p>
        </p:txBody>
      </p:sp>
      <p:sp>
        <p:nvSpPr>
          <p:cNvPr id="13271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 smtClean="0"/>
              <a:t>Table of Contents</a:t>
            </a:r>
            <a:endParaRPr lang="en-US" altLang="en-US" dirty="0"/>
          </a:p>
        </p:txBody>
      </p:sp>
      <p:sp>
        <p:nvSpPr>
          <p:cNvPr id="13271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r>
              <a:rPr lang="de-DE" altLang="en-US" noProof="1" smtClean="0"/>
              <a:t>LTE Networks</a:t>
            </a: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endParaRPr lang="de-DE" altLang="en-US" noProof="1" smtClean="0">
              <a:solidFill>
                <a:schemeClr val="bg2"/>
              </a:solidFill>
            </a:endParaRP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r>
              <a:rPr lang="de-DE" altLang="en-US" noProof="1" smtClean="0"/>
              <a:t>RACH as Bottleneck</a:t>
            </a: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endParaRPr lang="de-DE" altLang="en-US" noProof="1" smtClean="0">
              <a:solidFill>
                <a:schemeClr val="bg2"/>
              </a:solidFill>
            </a:endParaRP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r>
              <a:rPr lang="de-DE" altLang="en-US" noProof="1" smtClean="0"/>
              <a:t>RACH Procedure in Detail</a:t>
            </a: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endParaRPr lang="de-DE" altLang="en-US" noProof="1"/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r>
              <a:rPr lang="de-DE" altLang="en-US" noProof="1" smtClean="0"/>
              <a:t>Access Class Barring</a:t>
            </a: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endParaRPr lang="de-DE" altLang="en-US" noProof="1"/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r>
              <a:rPr lang="de-DE" altLang="en-US" noProof="1" smtClean="0"/>
              <a:t>Analysis</a:t>
            </a:r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endParaRPr lang="de-DE" altLang="en-US" noProof="1"/>
          </a:p>
          <a:p>
            <a:pPr marL="457200" indent="-457200">
              <a:buSzPct val="90000"/>
              <a:buFont typeface="Wingdings" panose="05000000000000000000" pitchFamily="2" charset="2"/>
              <a:buAutoNum type="arabicPeriod"/>
            </a:pPr>
            <a:r>
              <a:rPr lang="de-DE" altLang="en-US" noProof="1" smtClean="0"/>
              <a:t>Simulation</a:t>
            </a:r>
            <a:endParaRPr lang="de-DE" altLang="en-US" noProof="1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altLang="en-US" noProof="1"/>
              <a:t>LTE </a:t>
            </a:r>
            <a:r>
              <a:rPr lang="de-DE" altLang="en-US" noProof="1" smtClean="0"/>
              <a:t>Networks</a:t>
            </a:r>
            <a:endParaRPr lang="de-DE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smtClean="0"/>
              <a:t>Speaker – Title (set in slide master, not footer settings)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3</a:t>
            </a:fld>
            <a:r>
              <a:rPr lang="de-DE" altLang="en-US" smtClean="0"/>
              <a:t>/XX</a:t>
            </a:r>
            <a:endParaRPr lang="de-DE" altLang="en-US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9795" y="1052670"/>
            <a:ext cx="7524410" cy="46718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5431002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410" y="58053"/>
            <a:ext cx="8642350" cy="836613"/>
          </a:xfrm>
        </p:spPr>
        <p:txBody>
          <a:bodyPr/>
          <a:lstStyle/>
          <a:p>
            <a:r>
              <a:rPr lang="en-US" dirty="0" smtClean="0"/>
              <a:t>RACH Procedure as Bottleneck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smtClean="0"/>
              <a:t>Speaker – Title (set in slide master, not footer settings)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4</a:t>
            </a:fld>
            <a:r>
              <a:rPr lang="de-DE" altLang="en-US" smtClean="0"/>
              <a:t>/XX</a:t>
            </a:r>
            <a:endParaRPr lang="de-DE" altLang="en-US"/>
          </a:p>
        </p:txBody>
      </p:sp>
      <p:sp>
        <p:nvSpPr>
          <p:cNvPr id="6" name="Sechseck 5"/>
          <p:cNvSpPr/>
          <p:nvPr/>
        </p:nvSpPr>
        <p:spPr>
          <a:xfrm>
            <a:off x="1691600" y="1712245"/>
            <a:ext cx="4608640" cy="388854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81" y="1040421"/>
            <a:ext cx="876136" cy="87613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760" y="2060810"/>
            <a:ext cx="487401" cy="66944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10" y="3164591"/>
            <a:ext cx="487401" cy="66944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460" y="3933070"/>
            <a:ext cx="487401" cy="66944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58" y="4267790"/>
            <a:ext cx="487401" cy="66944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765" y="3498742"/>
            <a:ext cx="487401" cy="669441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 flipV="1">
            <a:off x="3384623" y="1564107"/>
            <a:ext cx="1434869" cy="718890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900675" y="1778552"/>
            <a:ext cx="1918817" cy="170726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3556642" y="1916557"/>
            <a:ext cx="1414079" cy="1916905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1" idx="0"/>
          </p:cNvCxnSpPr>
          <p:nvPr/>
        </p:nvCxnSpPr>
        <p:spPr>
          <a:xfrm flipV="1">
            <a:off x="4356759" y="1991043"/>
            <a:ext cx="781897" cy="2276747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5214422" y="1923553"/>
            <a:ext cx="22035" cy="157518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649577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323410" y="58053"/>
            <a:ext cx="8642350" cy="836613"/>
          </a:xfrm>
        </p:spPr>
        <p:txBody>
          <a:bodyPr/>
          <a:lstStyle/>
          <a:p>
            <a:r>
              <a:rPr lang="en-US" dirty="0" smtClean="0"/>
              <a:t>RACH Procedure as Bottleneck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smtClean="0"/>
              <a:t>Speaker – Title (set in slide master, not footer settings)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5</a:t>
            </a:fld>
            <a:r>
              <a:rPr lang="de-DE" altLang="en-US" smtClean="0"/>
              <a:t>/XX</a:t>
            </a:r>
            <a:endParaRPr lang="de-DE" altLang="en-US"/>
          </a:p>
        </p:txBody>
      </p:sp>
      <p:sp>
        <p:nvSpPr>
          <p:cNvPr id="6" name="Sechseck 5"/>
          <p:cNvSpPr/>
          <p:nvPr/>
        </p:nvSpPr>
        <p:spPr>
          <a:xfrm>
            <a:off x="1691600" y="1712245"/>
            <a:ext cx="4608640" cy="3888540"/>
          </a:xfrm>
          <a:prstGeom prst="hexagon">
            <a:avLst>
              <a:gd name="adj" fmla="val 27892"/>
              <a:gd name="vf" fmla="val 115470"/>
            </a:avLst>
          </a:prstGeom>
          <a:solidFill>
            <a:schemeClr val="accent1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 dirty="0"/>
          </a:p>
        </p:txBody>
      </p:sp>
      <p:pic>
        <p:nvPicPr>
          <p:cNvPr id="7" name="Grafik 6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4481" y="1040421"/>
            <a:ext cx="876136" cy="876136"/>
          </a:xfrm>
          <a:prstGeom prst="rect">
            <a:avLst/>
          </a:prstGeom>
        </p:spPr>
      </p:pic>
      <p:pic>
        <p:nvPicPr>
          <p:cNvPr id="8" name="Grafik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43760" y="2060810"/>
            <a:ext cx="487401" cy="669441"/>
          </a:xfrm>
          <a:prstGeom prst="rect">
            <a:avLst/>
          </a:prstGeom>
        </p:spPr>
      </p:pic>
      <p:pic>
        <p:nvPicPr>
          <p:cNvPr id="9" name="Grafik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83710" y="3164591"/>
            <a:ext cx="487401" cy="669441"/>
          </a:xfrm>
          <a:prstGeom prst="rect">
            <a:avLst/>
          </a:prstGeom>
        </p:spPr>
      </p:pic>
      <p:pic>
        <p:nvPicPr>
          <p:cNvPr id="10" name="Grafik 9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87460" y="3933070"/>
            <a:ext cx="487401" cy="669441"/>
          </a:xfrm>
          <a:prstGeom prst="rect">
            <a:avLst/>
          </a:prstGeom>
        </p:spPr>
      </p:pic>
      <p:pic>
        <p:nvPicPr>
          <p:cNvPr id="11" name="Grafik 10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3058" y="4267790"/>
            <a:ext cx="487401" cy="669441"/>
          </a:xfrm>
          <a:prstGeom prst="rect">
            <a:avLst/>
          </a:prstGeom>
        </p:spPr>
      </p:pic>
      <p:pic>
        <p:nvPicPr>
          <p:cNvPr id="12" name="Grafik 1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6765" y="3498742"/>
            <a:ext cx="487401" cy="669441"/>
          </a:xfrm>
          <a:prstGeom prst="rect">
            <a:avLst/>
          </a:prstGeom>
        </p:spPr>
      </p:pic>
      <p:cxnSp>
        <p:nvCxnSpPr>
          <p:cNvPr id="14" name="Gerade Verbindung mit Pfeil 13"/>
          <p:cNvCxnSpPr/>
          <p:nvPr/>
        </p:nvCxnSpPr>
        <p:spPr>
          <a:xfrm flipV="1">
            <a:off x="3384623" y="1894249"/>
            <a:ext cx="1038874" cy="38874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 Verbindung mit Pfeil 14"/>
          <p:cNvCxnSpPr/>
          <p:nvPr/>
        </p:nvCxnSpPr>
        <p:spPr>
          <a:xfrm flipV="1">
            <a:off x="2900675" y="2225842"/>
            <a:ext cx="1667370" cy="1259978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 Verbindung mit Pfeil 18"/>
          <p:cNvCxnSpPr/>
          <p:nvPr/>
        </p:nvCxnSpPr>
        <p:spPr>
          <a:xfrm flipV="1">
            <a:off x="3657720" y="2349305"/>
            <a:ext cx="1053299" cy="1650112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Gerade Verbindung mit Pfeil 21"/>
          <p:cNvCxnSpPr>
            <a:stCxn id="11" idx="0"/>
          </p:cNvCxnSpPr>
          <p:nvPr/>
        </p:nvCxnSpPr>
        <p:spPr>
          <a:xfrm flipV="1">
            <a:off x="4356759" y="2553616"/>
            <a:ext cx="661535" cy="1714174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Gerade Verbindung mit Pfeil 26"/>
          <p:cNvCxnSpPr/>
          <p:nvPr/>
        </p:nvCxnSpPr>
        <p:spPr>
          <a:xfrm flipH="1" flipV="1">
            <a:off x="5236457" y="2632184"/>
            <a:ext cx="1" cy="866559"/>
          </a:xfrm>
          <a:prstGeom prst="straightConnector1">
            <a:avLst/>
          </a:prstGeom>
          <a:ln w="38100">
            <a:solidFill>
              <a:schemeClr val="tx1"/>
            </a:solidFill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Grafik 3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1345687">
            <a:off x="4422144" y="1526142"/>
            <a:ext cx="989040" cy="12119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379484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RACH </a:t>
            </a:r>
            <a:r>
              <a:rPr lang="en-US" dirty="0" smtClean="0"/>
              <a:t>Procedure</a:t>
            </a:r>
            <a:r>
              <a:rPr lang="de-DE" dirty="0" smtClean="0"/>
              <a:t> in </a:t>
            </a:r>
            <a:r>
              <a:rPr lang="en-US" dirty="0" smtClean="0"/>
              <a:t>Detail</a:t>
            </a:r>
            <a:endParaRPr lang="en-US" dirty="0"/>
          </a:p>
        </p:txBody>
      </p:sp>
      <p:pic>
        <p:nvPicPr>
          <p:cNvPr id="7" name="Inhaltsplatzhalt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1600" y="1052670"/>
            <a:ext cx="4585774" cy="4950950"/>
          </a:xfrm>
        </p:spPr>
      </p:pic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smtClean="0"/>
              <a:t>Speaker – Title (set in slide master, not footer settings)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6</a:t>
            </a:fld>
            <a:r>
              <a:rPr lang="de-DE" altLang="en-US" smtClean="0"/>
              <a:t>/XX</a:t>
            </a:r>
            <a:endParaRPr lang="de-DE" altLang="en-US"/>
          </a:p>
        </p:txBody>
      </p:sp>
    </p:spTree>
    <p:extLst>
      <p:ext uri="{BB962C8B-B14F-4D97-AF65-F5344CB8AC3E}">
        <p14:creationId xmlns:p14="http://schemas.microsoft.com/office/powerpoint/2010/main" val="11438263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RACH </a:t>
            </a:r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smtClean="0"/>
              <a:t>Speaker – Title (set in slide master, not footer settings)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7</a:t>
            </a:fld>
            <a:r>
              <a:rPr lang="de-DE" altLang="en-US" smtClean="0"/>
              <a:t>/XX</a:t>
            </a:r>
            <a:endParaRPr lang="de-DE" altLang="en-US"/>
          </a:p>
        </p:txBody>
      </p:sp>
      <p:sp>
        <p:nvSpPr>
          <p:cNvPr id="3" name="Textfeld 2"/>
          <p:cNvSpPr txBox="1"/>
          <p:nvPr/>
        </p:nvSpPr>
        <p:spPr>
          <a:xfrm>
            <a:off x="5760000" y="2091600"/>
            <a:ext cx="3297600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dirty="0" smtClean="0"/>
              <a:t>Objectives of UE:</a:t>
            </a:r>
          </a:p>
          <a:p>
            <a:endParaRPr lang="en-US" dirty="0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Synchronization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Sending signal power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smtClean="0"/>
              <a:t>Cell Configuration</a:t>
            </a:r>
            <a:endParaRPr lang="en-US" dirty="0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440" y="720000"/>
            <a:ext cx="4931552" cy="5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4773605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RACH </a:t>
            </a:r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smtClean="0"/>
              <a:t>Speaker – Title (set in slide master, not footer settings)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8</a:t>
            </a:fld>
            <a:r>
              <a:rPr lang="de-DE" altLang="en-US" smtClean="0"/>
              <a:t>/XX</a:t>
            </a:r>
            <a:endParaRPr lang="de-DE" altLang="en-US"/>
          </a:p>
        </p:txBody>
      </p:sp>
      <p:sp>
        <p:nvSpPr>
          <p:cNvPr id="3" name="Textfeld 2"/>
          <p:cNvSpPr txBox="1"/>
          <p:nvPr/>
        </p:nvSpPr>
        <p:spPr>
          <a:xfrm>
            <a:off x="5760727" y="2091338"/>
            <a:ext cx="3297368" cy="258532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noProof="1" smtClean="0"/>
              <a:t>UE</a:t>
            </a:r>
            <a:r>
              <a:rPr lang="en-US" noProof="1" smtClean="0"/>
              <a:t>:</a:t>
            </a:r>
            <a:endParaRPr lang="en-US" noProof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/>
              <a:t>Send </a:t>
            </a:r>
            <a:r>
              <a:rPr lang="en-US" noProof="1" smtClean="0"/>
              <a:t>one of </a:t>
            </a:r>
            <a:r>
              <a:rPr lang="en-US" noProof="1" smtClean="0"/>
              <a:t>M </a:t>
            </a:r>
            <a:r>
              <a:rPr lang="en-US" noProof="1" smtClean="0"/>
              <a:t>Preambles on PRACH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 smtClean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 smtClean="0"/>
          </a:p>
          <a:p>
            <a:r>
              <a:rPr lang="en-US" noProof="1" smtClean="0"/>
              <a:t>eNodeB:</a:t>
            </a:r>
            <a:endParaRPr lang="en-US" noProof="1" smtClean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/>
              <a:t>Reply containing </a:t>
            </a:r>
            <a:r>
              <a:rPr lang="en-US" noProof="1" smtClean="0"/>
              <a:t>UL </a:t>
            </a:r>
            <a:r>
              <a:rPr lang="en-US" noProof="1" smtClean="0"/>
              <a:t>Grant on PRACH</a:t>
            </a:r>
            <a:endParaRPr lang="en-US" noProof="1"/>
          </a:p>
        </p:txBody>
      </p:sp>
      <p:pic>
        <p:nvPicPr>
          <p:cNvPr id="6" name="Grafik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720000"/>
            <a:ext cx="4931552" cy="5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21997654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smtClean="0"/>
              <a:t>RACH </a:t>
            </a:r>
            <a:r>
              <a:rPr lang="en-US" dirty="0" smtClean="0"/>
              <a:t>Procedure</a:t>
            </a:r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r>
              <a:rPr lang="de-DE" altLang="en-US" smtClean="0"/>
              <a:t>Speaker – Title (set in slide master, not footer settings)</a:t>
            </a:r>
            <a:endParaRPr lang="de-DE" alt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C5DE44B6-7407-4F78-9D00-6A453AC7563D}" type="slidenum">
              <a:rPr lang="de-DE" altLang="en-US" smtClean="0"/>
              <a:pPr/>
              <a:t>9</a:t>
            </a:fld>
            <a:r>
              <a:rPr lang="de-DE" altLang="en-US" smtClean="0"/>
              <a:t>/XX</a:t>
            </a:r>
            <a:endParaRPr lang="de-DE" altLang="en-US"/>
          </a:p>
        </p:txBody>
      </p:sp>
      <p:sp>
        <p:nvSpPr>
          <p:cNvPr id="3" name="Textfeld 2"/>
          <p:cNvSpPr txBox="1"/>
          <p:nvPr/>
        </p:nvSpPr>
        <p:spPr>
          <a:xfrm>
            <a:off x="5760000" y="2091600"/>
            <a:ext cx="3297368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noProof="1" smtClean="0"/>
              <a:t>Objective: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/>
              <a:t>Exchange UE specific Data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noProof="1" smtClean="0"/>
              <a:t>Uses granted Resources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noProof="1" smtClean="0"/>
          </a:p>
          <a:p>
            <a:r>
              <a:rPr lang="en-US" noProof="1" smtClean="0">
                <a:sym typeface="Wingdings" panose="05000000000000000000" pitchFamily="2" charset="2"/>
              </a:rPr>
              <a:t> UE is signed up at eNodeB </a:t>
            </a:r>
            <a:endParaRPr lang="en-US" noProof="1"/>
          </a:p>
        </p:txBody>
      </p:sp>
      <p:pic>
        <p:nvPicPr>
          <p:cNvPr id="33" name="Grafik 3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0000" y="720000"/>
            <a:ext cx="4931552" cy="532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530751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disco_slides">
  <a:themeElements>
    <a:clrScheme name="1_disco_slides 15">
      <a:dk1>
        <a:srgbClr val="000000"/>
      </a:dk1>
      <a:lt1>
        <a:srgbClr val="FFFFFF"/>
      </a:lt1>
      <a:dk2>
        <a:srgbClr val="333399"/>
      </a:dk2>
      <a:lt2>
        <a:srgbClr val="808080"/>
      </a:lt2>
      <a:accent1>
        <a:srgbClr val="CCCCE6"/>
      </a:accent1>
      <a:accent2>
        <a:srgbClr val="333399"/>
      </a:accent2>
      <a:accent3>
        <a:srgbClr val="FFFFFF"/>
      </a:accent3>
      <a:accent4>
        <a:srgbClr val="000000"/>
      </a:accent4>
      <a:accent5>
        <a:srgbClr val="E2E2F0"/>
      </a:accent5>
      <a:accent6>
        <a:srgbClr val="2D2D8A"/>
      </a:accent6>
      <a:hlink>
        <a:srgbClr val="9999CC"/>
      </a:hlink>
      <a:folHlink>
        <a:srgbClr val="99CC99"/>
      </a:folHlink>
    </a:clrScheme>
    <a:fontScheme name="1_disco_slides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1_disco_slides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1_disco_slides 13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6699FF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B8CAF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14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993300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CAADAA"/>
        </a:accent5>
        <a:accent6>
          <a:srgbClr val="2D2D8A"/>
        </a:accent6>
        <a:hlink>
          <a:srgbClr val="9999CC"/>
        </a:hlink>
        <a:folHlink>
          <a:srgbClr val="CC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1_disco_slides 15">
        <a:dk1>
          <a:srgbClr val="000000"/>
        </a:dk1>
        <a:lt1>
          <a:srgbClr val="FFFFFF"/>
        </a:lt1>
        <a:dk2>
          <a:srgbClr val="333399"/>
        </a:dk2>
        <a:lt2>
          <a:srgbClr val="808080"/>
        </a:lt2>
        <a:accent1>
          <a:srgbClr val="CCCCE6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E2E2F0"/>
        </a:accent5>
        <a:accent6>
          <a:srgbClr val="2D2D8A"/>
        </a:accent6>
        <a:hlink>
          <a:srgbClr val="9999CC"/>
        </a:hlink>
        <a:folHlink>
          <a:srgbClr val="99CC99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1_disco_slides 15">
    <a:dk1>
      <a:srgbClr val="000000"/>
    </a:dk1>
    <a:lt1>
      <a:srgbClr val="FFFFFF"/>
    </a:lt1>
    <a:dk2>
      <a:srgbClr val="333399"/>
    </a:dk2>
    <a:lt2>
      <a:srgbClr val="808080"/>
    </a:lt2>
    <a:accent1>
      <a:srgbClr val="CCCCE6"/>
    </a:accent1>
    <a:accent2>
      <a:srgbClr val="333399"/>
    </a:accent2>
    <a:accent3>
      <a:srgbClr val="FFFFFF"/>
    </a:accent3>
    <a:accent4>
      <a:srgbClr val="000000"/>
    </a:accent4>
    <a:accent5>
      <a:srgbClr val="E2E2F0"/>
    </a:accent5>
    <a:accent6>
      <a:srgbClr val="2D2D8A"/>
    </a:accent6>
    <a:hlink>
      <a:srgbClr val="9999CC"/>
    </a:hlink>
    <a:folHlink>
      <a:srgbClr val="99CC99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492</Words>
  <Application>Microsoft Office PowerPoint</Application>
  <PresentationFormat>Bildschirmpräsentation (4:3)</PresentationFormat>
  <Paragraphs>164</Paragraphs>
  <Slides>18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5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18</vt:i4>
      </vt:variant>
    </vt:vector>
  </HeadingPairs>
  <TitlesOfParts>
    <vt:vector size="24" baseType="lpstr">
      <vt:lpstr>Arial</vt:lpstr>
      <vt:lpstr>Cambria Math</vt:lpstr>
      <vt:lpstr>Times New Roman</vt:lpstr>
      <vt:lpstr>Univers</vt:lpstr>
      <vt:lpstr>Wingdings</vt:lpstr>
      <vt:lpstr>1_disco_slides</vt:lpstr>
      <vt:lpstr>Seminar Seminar: Distributed Computer Systems SS23</vt:lpstr>
      <vt:lpstr>Table of Contents</vt:lpstr>
      <vt:lpstr>LTE Networks</vt:lpstr>
      <vt:lpstr>RACH Procedure as Bottleneck</vt:lpstr>
      <vt:lpstr>RACH Procedure as Bottleneck</vt:lpstr>
      <vt:lpstr>RACH Procedure in Detail</vt:lpstr>
      <vt:lpstr>RACH Procedure</vt:lpstr>
      <vt:lpstr>RACH Procedure</vt:lpstr>
      <vt:lpstr>RACH Procedure</vt:lpstr>
      <vt:lpstr>RACH Procedure</vt:lpstr>
      <vt:lpstr>Access Class Barring</vt:lpstr>
      <vt:lpstr>Analysis Quality of Service</vt:lpstr>
      <vt:lpstr>Analysis System Characteristics</vt:lpstr>
      <vt:lpstr>Recursive Analysis</vt:lpstr>
      <vt:lpstr>Probabilistic Analysis</vt:lpstr>
      <vt:lpstr>Simulation</vt:lpstr>
      <vt:lpstr>Simulation Result: Backlog over Time</vt:lpstr>
      <vt:lpstr>Simulation Results</vt:lpstr>
    </vt:vector>
  </TitlesOfParts>
  <Company>Distributed Computer Systems Lab (DISCO), University of Kaiserslautern</Company>
  <LinksUpToDate>false</LinksUpToDate>
  <SharedDoc>false</SharedDoc>
  <HyperlinkBase/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Folie 1</dc:title>
  <dc:subject/>
  <dc:creator>Matthias</dc:creator>
  <cp:keywords/>
  <dc:description/>
  <cp:lastModifiedBy>Microsoft-Konto</cp:lastModifiedBy>
  <cp:revision>235</cp:revision>
  <cp:lastPrinted>1999-03-21T16:18:22Z</cp:lastPrinted>
  <dcterms:created xsi:type="dcterms:W3CDTF">2004-03-30T13:21:28Z</dcterms:created>
  <dcterms:modified xsi:type="dcterms:W3CDTF">2023-06-16T21:09:17Z</dcterms:modified>
  <cp:category/>
</cp:coreProperties>
</file>