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59" r:id="rId6"/>
    <p:sldId id="275" r:id="rId7"/>
    <p:sldId id="274" r:id="rId8"/>
    <p:sldId id="261" r:id="rId9"/>
    <p:sldId id="267" r:id="rId10"/>
    <p:sldId id="268" r:id="rId11"/>
    <p:sldId id="280" r:id="rId12"/>
    <p:sldId id="269" r:id="rId13"/>
    <p:sldId id="270" r:id="rId14"/>
    <p:sldId id="278" r:id="rId15"/>
    <p:sldId id="279" r:id="rId16"/>
    <p:sldId id="262" r:id="rId17"/>
    <p:sldId id="281" r:id="rId18"/>
    <p:sldId id="272" r:id="rId19"/>
    <p:sldId id="27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803B3-24CE-4663-9C3B-D93F78A314A8}" v="3" dt="2023-03-03T01:50:09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0" autoAdjust="0"/>
    <p:restoredTop sz="88664" autoAdjust="0"/>
  </p:normalViewPr>
  <p:slideViewPr>
    <p:cSldViewPr snapToGrid="0">
      <p:cViewPr varScale="1">
        <p:scale>
          <a:sx n="64" d="100"/>
          <a:sy n="64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FDBB1-7408-4372-A8C6-96175E6ED28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344F7-DDA2-423C-B887-BF3D6036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if there are any 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8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Fix chart to fill by beer type verses state to prove if there is any correlation and see if we can make a red line rather then blue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the title shorter for chart (K.I.S.)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4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8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25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this chart to have red as the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graph…and colors these all have the same value from us adding the median into missing values Lani is working on a fix…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graph needs to be fixed. Change colors and arrange from small to big or visa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make this have colors that match the next chart?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6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3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344F7-DDA2-423C-B887-BF3D603608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6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oddg@mail.smu.edu" TargetMode="External"/><Relationship Id="rId2" Type="http://schemas.openxmlformats.org/officeDocument/2006/relationships/hyperlink" Target="mailto:lanil@mail.smu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Right Bud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EDA 1 </a:t>
            </a:r>
            <a:r>
              <a:rPr lang="en-US"/>
              <a:t>| Group 3 </a:t>
            </a:r>
            <a:r>
              <a:rPr lang="en-US" dirty="0"/>
              <a:t>- 2023</a:t>
            </a:r>
            <a:br>
              <a:rPr lang="en-US" dirty="0"/>
            </a:br>
            <a:r>
              <a:rPr lang="en-US" dirty="0"/>
              <a:t>Lani Lewis &amp; Todd Garner</a:t>
            </a:r>
            <a:br>
              <a:rPr lang="en-US" dirty="0"/>
            </a:br>
            <a:r>
              <a:rPr lang="en-US" dirty="0"/>
              <a:t>SMU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D347-19E9-6CD9-D271-C3F42D95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9526"/>
            <a:ext cx="10047352" cy="1325563"/>
          </a:xfrm>
        </p:spPr>
        <p:txBody>
          <a:bodyPr/>
          <a:lstStyle/>
          <a:p>
            <a:r>
              <a:rPr lang="en-US" dirty="0"/>
              <a:t>Median ABV values by State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519C83-1200-B207-AE5E-8B518A86F039}"/>
              </a:ext>
            </a:extLst>
          </p:cNvPr>
          <p:cNvSpPr/>
          <p:nvPr/>
        </p:nvSpPr>
        <p:spPr>
          <a:xfrm>
            <a:off x="8143810" y="1475089"/>
            <a:ext cx="1933731" cy="1079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KY Stats:</a:t>
            </a:r>
            <a:b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ABV: 6.5%</a:t>
            </a:r>
            <a:b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IBU: 35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D347-19E9-6CD9-D271-C3F42D95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9526"/>
            <a:ext cx="10047352" cy="1325563"/>
          </a:xfrm>
        </p:spPr>
        <p:txBody>
          <a:bodyPr/>
          <a:lstStyle/>
          <a:p>
            <a:r>
              <a:rPr lang="en-US" dirty="0"/>
              <a:t>Median IBU values by State</a:t>
            </a:r>
          </a:p>
        </p:txBody>
      </p:sp>
    </p:spTree>
    <p:extLst>
      <p:ext uri="{BB962C8B-B14F-4D97-AF65-F5344CB8AC3E}">
        <p14:creationId xmlns:p14="http://schemas.microsoft.com/office/powerpoint/2010/main" val="91383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D92F-7C1C-47C6-FF19-BD07D422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 &amp; MAX IBU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9DDB10-2541-0083-99FF-F1EE6163BE25}"/>
              </a:ext>
            </a:extLst>
          </p:cNvPr>
          <p:cNvSpPr/>
          <p:nvPr/>
        </p:nvSpPr>
        <p:spPr>
          <a:xfrm>
            <a:off x="2329543" y="1709646"/>
            <a:ext cx="6281057" cy="17193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 ABV: </a:t>
            </a:r>
            <a:r>
              <a:rPr lang="en-US" sz="2400" u="sng" dirty="0"/>
              <a:t>12.8%</a:t>
            </a:r>
          </a:p>
          <a:p>
            <a:pPr algn="ctr"/>
            <a:r>
              <a:rPr lang="en-US" b="1" dirty="0"/>
              <a:t>Type: </a:t>
            </a:r>
            <a:r>
              <a:rPr lang="en-US" dirty="0"/>
              <a:t>52 Lee Hill Series Vol. 5 </a:t>
            </a:r>
          </a:p>
          <a:p>
            <a:pPr algn="ctr"/>
            <a:r>
              <a:rPr lang="en-US" b="1" dirty="0"/>
              <a:t>Location: </a:t>
            </a:r>
            <a:r>
              <a:rPr lang="en-US" dirty="0"/>
              <a:t>Boulder, CO</a:t>
            </a:r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E10470-35F7-6059-47A4-031080C26AED}"/>
              </a:ext>
            </a:extLst>
          </p:cNvPr>
          <p:cNvSpPr/>
          <p:nvPr/>
        </p:nvSpPr>
        <p:spPr>
          <a:xfrm>
            <a:off x="2329544" y="3934918"/>
            <a:ext cx="6281056" cy="18671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 IBU: </a:t>
            </a:r>
            <a:r>
              <a:rPr lang="en-US" sz="2400" u="sng" dirty="0"/>
              <a:t>138 </a:t>
            </a:r>
          </a:p>
          <a:p>
            <a:pPr algn="ctr"/>
            <a:r>
              <a:rPr lang="en-US" b="1" dirty="0"/>
              <a:t>Type: </a:t>
            </a:r>
            <a:r>
              <a:rPr lang="en-US" dirty="0"/>
              <a:t>375 Bitter Bitch Imperial IPA </a:t>
            </a:r>
            <a:endParaRPr lang="en-US" u="sng" dirty="0"/>
          </a:p>
          <a:p>
            <a:pPr algn="ctr"/>
            <a:r>
              <a:rPr lang="en-US" b="1" dirty="0"/>
              <a:t>Location: </a:t>
            </a:r>
            <a:r>
              <a:rPr lang="en-US" dirty="0"/>
              <a:t>Astoria, OR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0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A368-61B9-0A05-4C6C-A7D60E8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&amp; IBU with the Entire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C9F4A-371B-17FB-2DE9-51C8D5B4F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8008"/>
            <a:ext cx="8458320" cy="5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A368-61B9-0A05-4C6C-A7D60E8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10298034" cy="1325563"/>
          </a:xfrm>
        </p:spPr>
        <p:txBody>
          <a:bodyPr/>
          <a:lstStyle/>
          <a:p>
            <a:r>
              <a:rPr lang="en-US" dirty="0"/>
              <a:t>Relationship Between Median ABV &amp; IBU with a 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E594F-20E4-5D6E-85BB-340680AFD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30"/>
            <a:ext cx="8347289" cy="51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6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D92F-7C1C-47C6-FF19-BD07D422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Selecting a Beer Similar to Budweiser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9DDB10-2541-0083-99FF-F1EE6163BE25}"/>
              </a:ext>
            </a:extLst>
          </p:cNvPr>
          <p:cNvSpPr/>
          <p:nvPr/>
        </p:nvSpPr>
        <p:spPr>
          <a:xfrm>
            <a:off x="629793" y="2862377"/>
            <a:ext cx="3807910" cy="2032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40% Chance</a:t>
            </a:r>
            <a:endParaRPr lang="en-US" sz="3600" u="sng" dirty="0"/>
          </a:p>
          <a:p>
            <a:pPr algn="ctr"/>
            <a:r>
              <a:rPr lang="en-US" sz="2400" b="1" dirty="0"/>
              <a:t>Style: </a:t>
            </a:r>
            <a:r>
              <a:rPr lang="en-US" sz="2000" b="1" dirty="0" err="1"/>
              <a:t>Gose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4ECEB-ACE6-FD1B-9426-69E5F5CBE408}"/>
              </a:ext>
            </a:extLst>
          </p:cNvPr>
          <p:cNvSpPr/>
          <p:nvPr/>
        </p:nvSpPr>
        <p:spPr>
          <a:xfrm>
            <a:off x="4916773" y="1978702"/>
            <a:ext cx="2938072" cy="4721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Confusion Matrix and Statistics</a:t>
            </a:r>
          </a:p>
          <a:p>
            <a:pPr algn="ctr"/>
            <a:endParaRPr lang="en-US" sz="1100" dirty="0">
              <a:solidFill>
                <a:srgbClr val="FF0000"/>
              </a:solidFill>
            </a:endParaRP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class4 Ale IPA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Ale 923  78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IPA  53 480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               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Accuracy : 0.9146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95% CI : (0.8995, 0.9281)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No Information Rate : 0.6362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P-Value [Acc &gt; NIR] : &lt;2e-16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               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 Kappa : 0.8137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               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Mcnemar's</a:t>
            </a:r>
            <a:r>
              <a:rPr lang="en-US" sz="1100" dirty="0">
                <a:solidFill>
                  <a:srgbClr val="FF0000"/>
                </a:solidFill>
              </a:rPr>
              <a:t> Test P-Value : 0.036 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               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Sensitivity : 0.9457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Specificity : 0.8602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Pos Pred Value : 0.9221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Neg Pred Value : 0.9006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Prevalence : 0.6362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Detection Rate : 0.6017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Detection Prevalence : 0.6525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Balanced Accuracy : 0.9030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                                        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       'Positive' Class : Ale   </a:t>
            </a:r>
            <a:r>
              <a:rPr lang="en-US" sz="1100" dirty="0">
                <a:solidFill>
                  <a:srgbClr val="FF0000"/>
                </a:solidFill>
              </a:rPr>
              <a:t>         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04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C282-2FA0-EE8D-F0F6-928A319D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Beer Type of Choice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FAB23-0AF1-0815-B000-C31824995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705" y="1558340"/>
            <a:ext cx="4816257" cy="4352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BFD25-F363-1507-F58C-725F50C16399}"/>
              </a:ext>
            </a:extLst>
          </p:cNvPr>
          <p:cNvSpPr txBox="1"/>
          <p:nvPr/>
        </p:nvSpPr>
        <p:spPr>
          <a:xfrm>
            <a:off x="1824255" y="5910237"/>
            <a:ext cx="46471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https://www.statista.com/chart/28572/popularity-of-beer-styles-in-the-us/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737FA-D8B7-35AE-B855-170FB744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08" y="1803537"/>
            <a:ext cx="2271273" cy="4352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EBBBB1-F736-00EE-FE02-957AFEF56581}"/>
              </a:ext>
            </a:extLst>
          </p:cNvPr>
          <p:cNvSpPr txBox="1"/>
          <p:nvPr/>
        </p:nvSpPr>
        <p:spPr>
          <a:xfrm>
            <a:off x="7006708" y="1434205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IBU By Beer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BE6FF-AA86-2D70-94BA-A393BC93808A}"/>
              </a:ext>
            </a:extLst>
          </p:cNvPr>
          <p:cNvSpPr txBox="1"/>
          <p:nvPr/>
        </p:nvSpPr>
        <p:spPr>
          <a:xfrm>
            <a:off x="5871575" y="6159682"/>
            <a:ext cx="32933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https://www.firestonebeer.com/what-really-is-ibu/</a:t>
            </a:r>
          </a:p>
        </p:txBody>
      </p:sp>
    </p:spTree>
    <p:extLst>
      <p:ext uri="{BB962C8B-B14F-4D97-AF65-F5344CB8AC3E}">
        <p14:creationId xmlns:p14="http://schemas.microsoft.com/office/powerpoint/2010/main" val="411104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370F0-709E-65ED-90A9-AD89C8D97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Supplemental Information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4AEC7A-B946-F16D-B5AF-5C719DA5D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165687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9BA-EDCD-9598-49BC-6F72A718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Missing Data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C175E1-080C-F490-3001-9A7A44236FE7}"/>
              </a:ext>
            </a:extLst>
          </p:cNvPr>
          <p:cNvSpPr/>
          <p:nvPr/>
        </p:nvSpPr>
        <p:spPr>
          <a:xfrm>
            <a:off x="3909933" y="3014893"/>
            <a:ext cx="2985542" cy="1023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62 missing ABV values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032DA5-9049-7F04-0D61-DA1AFE2B44AB}"/>
              </a:ext>
            </a:extLst>
          </p:cNvPr>
          <p:cNvSpPr/>
          <p:nvPr/>
        </p:nvSpPr>
        <p:spPr>
          <a:xfrm>
            <a:off x="3909933" y="4264698"/>
            <a:ext cx="2985542" cy="1023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1,005 missing IBU values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6F14B4-C30B-4535-0890-0258898BEBAF}"/>
              </a:ext>
            </a:extLst>
          </p:cNvPr>
          <p:cNvSpPr/>
          <p:nvPr/>
        </p:nvSpPr>
        <p:spPr>
          <a:xfrm>
            <a:off x="3909933" y="1765088"/>
            <a:ext cx="2985542" cy="1023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2,410 observations</a:t>
            </a:r>
          </a:p>
        </p:txBody>
      </p:sp>
    </p:spTree>
    <p:extLst>
      <p:ext uri="{BB962C8B-B14F-4D97-AF65-F5344CB8AC3E}">
        <p14:creationId xmlns:p14="http://schemas.microsoft.com/office/powerpoint/2010/main" val="104691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491A76-0A06-D634-9A08-9994EE7B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7499BA-EDCD-9598-49BC-6F72A718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210" y="927042"/>
            <a:ext cx="3961554" cy="1325563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14794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Budweiser 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639563"/>
            <a:ext cx="10170292" cy="4599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“Budweiser is a medium-bodied, flavorful, crips American-style lager.”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797F6-27CC-30F1-5F8C-0DBFDBBBB126}"/>
              </a:ext>
            </a:extLst>
          </p:cNvPr>
          <p:cNvSpPr txBox="1"/>
          <p:nvPr/>
        </p:nvSpPr>
        <p:spPr>
          <a:xfrm>
            <a:off x="436990" y="5371242"/>
            <a:ext cx="2197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https://us.budweiser.com/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156C8A-503E-CC2E-C1F6-36EF783F48A4}"/>
              </a:ext>
            </a:extLst>
          </p:cNvPr>
          <p:cNvSpPr/>
          <p:nvPr/>
        </p:nvSpPr>
        <p:spPr>
          <a:xfrm>
            <a:off x="6761214" y="2531165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5% Alcohol by Volume (ABV)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FFD51-E694-2AE6-B466-C5848EAA80A4}"/>
              </a:ext>
            </a:extLst>
          </p:cNvPr>
          <p:cNvSpPr/>
          <p:nvPr/>
        </p:nvSpPr>
        <p:spPr>
          <a:xfrm>
            <a:off x="6761214" y="4284111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12% International Bitterness Units (IBU)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D4224-E305-0C70-D0A1-7EE9CC9B5B81}"/>
              </a:ext>
            </a:extLst>
          </p:cNvPr>
          <p:cNvSpPr txBox="1"/>
          <p:nvPr/>
        </p:nvSpPr>
        <p:spPr>
          <a:xfrm>
            <a:off x="4863548" y="5500027"/>
            <a:ext cx="5181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https://worldfood.guide/list/list_of_beers_in_america_by_alcohol_content_abv/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16EB45-3089-4DC6-7EB1-552A66C0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3" y="2591373"/>
            <a:ext cx="6134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3BF01A-71B5-1D1B-6951-2EBC1F412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Business!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B147CE-4EB4-A608-44F9-DFA0D446E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Lani Lewis - 	</a:t>
            </a:r>
            <a:r>
              <a:rPr lang="en-US" dirty="0">
                <a:hlinkClick r:id="rId2"/>
              </a:rPr>
              <a:t>lanil@mail.smu.edu</a:t>
            </a:r>
            <a:endParaRPr lang="en-US" dirty="0"/>
          </a:p>
          <a:p>
            <a:r>
              <a:rPr lang="en-US" dirty="0"/>
              <a:t>&amp; Todd Garner - 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  <a:hlinkClick r:id="rId3"/>
              </a:rPr>
              <a:t>toddg@mail.smu.edu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 </a:t>
            </a:r>
          </a:p>
          <a:p>
            <a:r>
              <a:rPr lang="en-US" b="1" dirty="0">
                <a:solidFill>
                  <a:srgbClr val="222222"/>
                </a:solidFill>
                <a:latin typeface="Google Sans"/>
              </a:rPr>
              <a:t>Git Repo: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543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6624CD-6B64-FC3F-6372-F13B8B3C2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44" y="1742939"/>
            <a:ext cx="7753350" cy="4257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9C134F-F12D-C7DF-1224-CDA1B0DA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Overall State Expansion</a:t>
            </a:r>
          </a:p>
        </p:txBody>
      </p:sp>
      <p:sp>
        <p:nvSpPr>
          <p:cNvPr id="12" name="Hexagone 11">
            <a:extLst>
              <a:ext uri="{FF2B5EF4-FFF2-40B4-BE49-F238E27FC236}">
                <a16:creationId xmlns:a16="http://schemas.microsoft.com/office/drawing/2014/main" id="{581DC63B-2E95-4D7A-9D52-30B3192FBA07}"/>
              </a:ext>
            </a:extLst>
          </p:cNvPr>
          <p:cNvSpPr/>
          <p:nvPr/>
        </p:nvSpPr>
        <p:spPr>
          <a:xfrm>
            <a:off x="3528450" y="5025210"/>
            <a:ext cx="923630" cy="701032"/>
          </a:xfrm>
          <a:prstGeom prst="hexagon">
            <a:avLst>
              <a:gd name="adj" fmla="val 28868"/>
              <a:gd name="vf" fmla="val 115470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24AE-A508-A91A-AEF2-AD372B62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Top Ten States with the Highest Brewery Count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D0E8A89-D373-1697-B79B-E081E35E4E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95568-2943-DE12-2B2E-EB67F048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05" y="1656414"/>
            <a:ext cx="7444766" cy="45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7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254398B-EAA9-F05A-328A-3CA80AE3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7" y="1451599"/>
            <a:ext cx="5076967" cy="50769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A8FBD-4A16-3116-88BB-77213065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Beer History</a:t>
            </a:r>
          </a:p>
        </p:txBody>
      </p:sp>
    </p:spTree>
    <p:extLst>
      <p:ext uri="{BB962C8B-B14F-4D97-AF65-F5344CB8AC3E}">
        <p14:creationId xmlns:p14="http://schemas.microsoft.com/office/powerpoint/2010/main" val="37058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8FBD-4A16-3116-88BB-77213065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Beer History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0D7BBD-3BC8-8FD2-21E0-D3B5C18E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90" y="2353568"/>
            <a:ext cx="2124075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414119-D2EA-0146-31E8-E65E777EC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17" y="1675788"/>
            <a:ext cx="13335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9752B7-4AE8-3274-5B79-E0EDC35CD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1385"/>
            <a:ext cx="304800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D0AAB-2C1B-F82B-4E5F-C93F3EA66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53568"/>
            <a:ext cx="23145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855519-A474-5CCB-AE70-DBE92B834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76588"/>
            <a:ext cx="2828925" cy="50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C3852E-1CCA-4805-0C01-F4F04DD2E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90083"/>
            <a:ext cx="3381375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6C75A3-58ED-320A-D7C3-3F17255B2D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049" y="4761790"/>
            <a:ext cx="2790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8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3285-B495-C688-F1C4-8674CB34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012" y="417376"/>
            <a:ext cx="11582399" cy="1325563"/>
          </a:xfrm>
        </p:spPr>
        <p:txBody>
          <a:bodyPr/>
          <a:lstStyle/>
          <a:p>
            <a:r>
              <a:rPr lang="en-US" dirty="0"/>
              <a:t>Median Values for IBU &amp; ABV by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334EA-6902-2171-1103-A7B3C62E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2" y="1492056"/>
            <a:ext cx="8304551" cy="53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9D29-AEC4-EDF7-D04F-5D4F1AD7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Five States by IBU &amp; ABV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E451C-21FA-6C4F-C73C-6145B15A0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05" y="1425128"/>
            <a:ext cx="7551511" cy="466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7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E9E2-4419-7760-CBB1-14920258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7377"/>
            <a:ext cx="11026588" cy="64942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Statistics and Distribution by ABV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430E07-8112-7D7A-AB90-EC0E798ED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155" y="1504174"/>
            <a:ext cx="7507007" cy="378075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F63D082-0184-48EA-BC65-0A71AC6C3EB8}"/>
              </a:ext>
            </a:extLst>
          </p:cNvPr>
          <p:cNvSpPr/>
          <p:nvPr/>
        </p:nvSpPr>
        <p:spPr>
          <a:xfrm>
            <a:off x="6308333" y="1787703"/>
            <a:ext cx="3640477" cy="1641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  <a:p>
            <a:pPr lvl="1"/>
            <a:r>
              <a:rPr lang="en-US" sz="1400" dirty="0"/>
              <a:t>MIN: 		0.10%</a:t>
            </a:r>
          </a:p>
          <a:p>
            <a:pPr lvl="1"/>
            <a:r>
              <a:rPr lang="en-US" sz="1400" dirty="0"/>
              <a:t>MAX: 		12.8%</a:t>
            </a:r>
          </a:p>
          <a:p>
            <a:pPr lvl="1"/>
            <a:r>
              <a:rPr lang="en-US" sz="1400" dirty="0"/>
              <a:t>MEAN:	5.977%</a:t>
            </a:r>
          </a:p>
          <a:p>
            <a:pPr lvl="1"/>
            <a:r>
              <a:rPr lang="en-US" sz="1400" dirty="0"/>
              <a:t>MEDIAN: 	5.7%</a:t>
            </a:r>
          </a:p>
          <a:p>
            <a:pPr algn="ctr"/>
            <a:endParaRPr lang="en-US" sz="1400" dirty="0">
              <a:ln>
                <a:solidFill>
                  <a:srgbClr val="DE193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6690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a4925a9-fd8e-4866-b31c-f719fb05dce6}" enabled="0" method="" siteId="{8a4925a9-fd8e-4866-b31c-f719fb05dce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1757</TotalTime>
  <Words>554</Words>
  <Application>Microsoft Office PowerPoint</Application>
  <PresentationFormat>Widescreen</PresentationFormat>
  <Paragraphs>97</Paragraphs>
  <Slides>20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Google Sans</vt:lpstr>
      <vt:lpstr>Trebuchet MS</vt:lpstr>
      <vt:lpstr>Office Theme</vt:lpstr>
      <vt:lpstr>Finding The Right Bud</vt:lpstr>
      <vt:lpstr>Budweiser Beer</vt:lpstr>
      <vt:lpstr>Understanding Overall State Expansion</vt:lpstr>
      <vt:lpstr>Top Ten States with the Highest Brewery Count</vt:lpstr>
      <vt:lpstr>Colorado Beer History</vt:lpstr>
      <vt:lpstr>Colorado Beer History</vt:lpstr>
      <vt:lpstr>Median Values for IBU &amp; ABV by State</vt:lpstr>
      <vt:lpstr>Top Five States by IBU &amp; ABV</vt:lpstr>
      <vt:lpstr>Summary Statistics and Distribution by ABV</vt:lpstr>
      <vt:lpstr>Median ABV values by State</vt:lpstr>
      <vt:lpstr>Median IBU values by State</vt:lpstr>
      <vt:lpstr>MAX ABV &amp; MAX IBU</vt:lpstr>
      <vt:lpstr>Relationship Between ABV &amp; IBU with the Entire Dataset</vt:lpstr>
      <vt:lpstr>Relationship Between Median ABV &amp; IBU with a Sample</vt:lpstr>
      <vt:lpstr>Probability of Selecting a Beer Similar to Budweiser</vt:lpstr>
      <vt:lpstr>US Beer Type of Choice</vt:lpstr>
      <vt:lpstr>Supplemental Information</vt:lpstr>
      <vt:lpstr>Addressing Missing Data</vt:lpstr>
      <vt:lpstr>Missing Data</vt:lpstr>
      <vt:lpstr>Thank You For Your Business!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Right Bud</dc:title>
  <dc:creator>Lani Lewis</dc:creator>
  <cp:lastModifiedBy>Lani Lewis</cp:lastModifiedBy>
  <cp:revision>12</cp:revision>
  <dcterms:created xsi:type="dcterms:W3CDTF">2023-02-21T02:19:58Z</dcterms:created>
  <dcterms:modified xsi:type="dcterms:W3CDTF">2023-03-03T02:05:22Z</dcterms:modified>
</cp:coreProperties>
</file>