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6" r:id="rId4"/>
    <p:sldId id="272" r:id="rId5"/>
    <p:sldId id="277" r:id="rId6"/>
    <p:sldId id="258" r:id="rId7"/>
    <p:sldId id="259" r:id="rId8"/>
    <p:sldId id="275" r:id="rId9"/>
    <p:sldId id="274" r:id="rId10"/>
    <p:sldId id="260" r:id="rId11"/>
    <p:sldId id="261" r:id="rId12"/>
    <p:sldId id="267" r:id="rId13"/>
    <p:sldId id="268" r:id="rId14"/>
    <p:sldId id="270" r:id="rId15"/>
    <p:sldId id="269" r:id="rId16"/>
    <p:sldId id="262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1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CEC6DD-03C9-44A9-A2B7-4AE682BA71AC}" v="4" dt="2023-02-25T22:59:45.0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8" autoAdjust="0"/>
    <p:restoredTop sz="88664" autoAdjust="0"/>
  </p:normalViewPr>
  <p:slideViewPr>
    <p:cSldViewPr snapToGrid="0">
      <p:cViewPr varScale="1">
        <p:scale>
          <a:sx n="64" d="100"/>
          <a:sy n="64" d="100"/>
        </p:scale>
        <p:origin x="11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FDBB1-7408-4372-A8C6-96175E6ED284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344F7-DDA2-423C-B887-BF3D60360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37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344F7-DDA2-423C-B887-BF3D603608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98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344F7-DDA2-423C-B887-BF3D603608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6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this chart to have red as the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344F7-DDA2-423C-B887-BF3D603608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1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if there are any other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344F7-DDA2-423C-B887-BF3D603608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88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 graph…and colors these all have the same value from us adding the median into missing values Lani is working on a fix…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344F7-DDA2-423C-B887-BF3D603608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46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graph needs to be fixed. Change colors and arrange from small to big or visa versa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344F7-DDA2-423C-B887-BF3D603608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5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we make this have colors that match the next chart?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344F7-DDA2-423C-B887-BF3D603608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66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this whole </a:t>
            </a:r>
            <a:r>
              <a:rPr lang="en-US" dirty="0" err="1"/>
              <a:t>powerpoint</a:t>
            </a:r>
            <a:r>
              <a:rPr lang="en-US" dirty="0"/>
              <a:t> slide we have </a:t>
            </a:r>
            <a:r>
              <a:rPr lang="en-US" b="1" dirty="0"/>
              <a:t>Median</a:t>
            </a:r>
            <a:r>
              <a:rPr lang="en-US" dirty="0"/>
              <a:t> and </a:t>
            </a:r>
            <a:r>
              <a:rPr lang="en-US" b="1" dirty="0"/>
              <a:t>Mean </a:t>
            </a:r>
            <a:r>
              <a:rPr lang="en-US" dirty="0"/>
              <a:t>on this one slide which one is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344F7-DDA2-423C-B887-BF3D603608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1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Fix chart to fill by beer type verses state to prove if there is any correlation and see if we can make a red line rather then blue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Make the title shorter for chart (K.I.S.)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344F7-DDA2-423C-B887-BF3D603608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62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9292" y="1028913"/>
            <a:ext cx="766404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9292" y="3508588"/>
            <a:ext cx="766404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10047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9470577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19" y="6356349"/>
            <a:ext cx="942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4" y="6356350"/>
            <a:ext cx="1428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E193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toddg@mail.smu.edu" TargetMode="External"/><Relationship Id="rId2" Type="http://schemas.openxmlformats.org/officeDocument/2006/relationships/hyperlink" Target="mailto:lanil@mail.smu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The Right Bud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EDA 1 - 2023</a:t>
            </a:r>
            <a:br>
              <a:rPr lang="en-US" dirty="0"/>
            </a:br>
            <a:r>
              <a:rPr lang="en-US" dirty="0"/>
              <a:t>Lani Lewis &amp; Todd Garner</a:t>
            </a:r>
            <a:br>
              <a:rPr lang="en-US" dirty="0"/>
            </a:br>
            <a:r>
              <a:rPr lang="en-US" dirty="0"/>
              <a:t>SMU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9FCA-B3A7-3FE0-7EB8-F9556DEC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or IBU Medians by State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046382-2F17-5B29-A9E8-53C0C4062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906" y="2244434"/>
            <a:ext cx="4681393" cy="2954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04586B-49DB-27A0-D068-1A06DED4E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60" y="2244434"/>
            <a:ext cx="4943814" cy="3077923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7B394531-6D74-4146-8546-41A7E491D56A}"/>
              </a:ext>
            </a:extLst>
          </p:cNvPr>
          <p:cNvSpPr/>
          <p:nvPr/>
        </p:nvSpPr>
        <p:spPr>
          <a:xfrm>
            <a:off x="940358" y="4695327"/>
            <a:ext cx="548640" cy="36576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E71224"/>
              </a:solidFill>
            </a:endParaRPr>
          </a:p>
        </p:txBody>
      </p:sp>
      <p:sp>
        <p:nvSpPr>
          <p:cNvPr id="13" name="矩形 21">
            <a:extLst>
              <a:ext uri="{FF2B5EF4-FFF2-40B4-BE49-F238E27FC236}">
                <a16:creationId xmlns:a16="http://schemas.microsoft.com/office/drawing/2014/main" id="{F593E5A6-2C24-58F6-9D88-A78214E276FF}"/>
              </a:ext>
            </a:extLst>
          </p:cNvPr>
          <p:cNvSpPr/>
          <p:nvPr/>
        </p:nvSpPr>
        <p:spPr>
          <a:xfrm>
            <a:off x="5907356" y="4553391"/>
            <a:ext cx="548640" cy="36576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A67708-7AF7-4582-A658-9D886237FAEC}"/>
              </a:ext>
            </a:extLst>
          </p:cNvPr>
          <p:cNvSpPr/>
          <p:nvPr/>
        </p:nvSpPr>
        <p:spPr>
          <a:xfrm>
            <a:off x="285750" y="4668195"/>
            <a:ext cx="661500" cy="392892"/>
          </a:xfrm>
          <a:prstGeom prst="rect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36000">
            <a:gradFill>
              <a:gsLst>
                <a:gs pos="1000">
                  <a:srgbClr val="489CD1"/>
                </a:gs>
                <a:gs pos="25000">
                  <a:srgbClr val="A9D7B2"/>
                </a:gs>
                <a:gs pos="50000">
                  <a:srgbClr val="B92B65"/>
                </a:gs>
                <a:gs pos="76000">
                  <a:srgbClr val="9B2486"/>
                </a:gs>
                <a:gs pos="100000">
                  <a:srgbClr val="244F85"/>
                </a:gs>
              </a:gsLst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36C466-00E0-BC4F-32C9-849B60A091D8}"/>
              </a:ext>
            </a:extLst>
          </p:cNvPr>
          <p:cNvSpPr/>
          <p:nvPr/>
        </p:nvSpPr>
        <p:spPr>
          <a:xfrm>
            <a:off x="8724900" y="3390503"/>
            <a:ext cx="661500" cy="392892"/>
          </a:xfrm>
          <a:prstGeom prst="rect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36000">
            <a:gradFill>
              <a:gsLst>
                <a:gs pos="1000">
                  <a:srgbClr val="489CD1"/>
                </a:gs>
                <a:gs pos="25000">
                  <a:srgbClr val="A9D7B2"/>
                </a:gs>
                <a:gs pos="50000">
                  <a:srgbClr val="B92B65"/>
                </a:gs>
                <a:gs pos="76000">
                  <a:srgbClr val="9B2486"/>
                </a:gs>
                <a:gs pos="100000">
                  <a:srgbClr val="244F85"/>
                </a:gs>
              </a:gsLst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8306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3" grpId="0" animBg="1"/>
      <p:bldP spid="21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9D29-AEC4-EDF7-D04F-5D4F1AD7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Five States by ABV or IBU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BB1A36-1C6A-7A10-811D-222BA6015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4798" y="1742939"/>
            <a:ext cx="6967641" cy="43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72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E9E2-4419-7760-CBB1-14920258C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7377"/>
            <a:ext cx="11026588" cy="64942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Statistics and Distribution by ABV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430E07-8112-7D7A-AB90-EC0E798ED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155" y="1504174"/>
            <a:ext cx="7507007" cy="378075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F63D082-0184-48EA-BC65-0A71AC6C3EB8}"/>
              </a:ext>
            </a:extLst>
          </p:cNvPr>
          <p:cNvSpPr/>
          <p:nvPr/>
        </p:nvSpPr>
        <p:spPr>
          <a:xfrm>
            <a:off x="6308333" y="1787703"/>
            <a:ext cx="3640477" cy="16412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  <a:p>
            <a:pPr lvl="1"/>
            <a:r>
              <a:rPr lang="en-US" sz="1400" dirty="0"/>
              <a:t>MIN: 		0.10%</a:t>
            </a:r>
          </a:p>
          <a:p>
            <a:pPr lvl="1"/>
            <a:r>
              <a:rPr lang="en-US" sz="1400" dirty="0"/>
              <a:t>MAX: 		12.8%</a:t>
            </a:r>
          </a:p>
          <a:p>
            <a:pPr lvl="1"/>
            <a:r>
              <a:rPr lang="en-US" sz="1400" dirty="0"/>
              <a:t>MEAN:	5.977%</a:t>
            </a:r>
          </a:p>
          <a:p>
            <a:pPr lvl="1"/>
            <a:r>
              <a:rPr lang="en-US" sz="1400" dirty="0"/>
              <a:t>MEDIAN: 	5.7%</a:t>
            </a:r>
          </a:p>
          <a:p>
            <a:pPr algn="ctr"/>
            <a:endParaRPr lang="en-US" sz="1400" dirty="0">
              <a:ln>
                <a:solidFill>
                  <a:srgbClr val="DE193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66909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D198DE-0155-2FB0-104A-BC5E290A5A6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04" y="1175813"/>
            <a:ext cx="9271591" cy="46694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BD347-19E9-6CD9-D271-C3F42D95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149526"/>
            <a:ext cx="10047352" cy="1325563"/>
          </a:xfrm>
        </p:spPr>
        <p:txBody>
          <a:bodyPr/>
          <a:lstStyle/>
          <a:p>
            <a:r>
              <a:rPr lang="en-US" dirty="0"/>
              <a:t>Mean Alcohol by Volume by State</a:t>
            </a:r>
          </a:p>
        </p:txBody>
      </p:sp>
    </p:spTree>
    <p:extLst>
      <p:ext uri="{BB962C8B-B14F-4D97-AF65-F5344CB8AC3E}">
        <p14:creationId xmlns:p14="http://schemas.microsoft.com/office/powerpoint/2010/main" val="11240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A368-61B9-0A05-4C6C-A7D60E8A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ABV &amp; IBU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7DD28D-E29C-1E48-BB91-4CDA49E27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7672" y="1480008"/>
            <a:ext cx="8873456" cy="446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18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D92F-7C1C-47C6-FF19-BD07D422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ABV &amp; MAX IBU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B9DDB10-2541-0083-99FF-F1EE6163BE25}"/>
              </a:ext>
            </a:extLst>
          </p:cNvPr>
          <p:cNvSpPr/>
          <p:nvPr/>
        </p:nvSpPr>
        <p:spPr>
          <a:xfrm>
            <a:off x="2329543" y="1709646"/>
            <a:ext cx="6281057" cy="17193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MAX ABV: </a:t>
            </a:r>
            <a:r>
              <a:rPr lang="en-US" sz="2400" u="sng" dirty="0"/>
              <a:t>12.8%</a:t>
            </a:r>
          </a:p>
          <a:p>
            <a:pPr algn="ctr"/>
            <a:r>
              <a:rPr lang="en-US" b="1" dirty="0"/>
              <a:t>Type: </a:t>
            </a:r>
            <a:r>
              <a:rPr lang="en-US" dirty="0"/>
              <a:t>52 Lee Hill Series Vol. 5 </a:t>
            </a:r>
          </a:p>
          <a:p>
            <a:pPr algn="ctr"/>
            <a:r>
              <a:rPr lang="en-US" b="1" dirty="0"/>
              <a:t>Location: </a:t>
            </a:r>
            <a:r>
              <a:rPr lang="en-US" dirty="0"/>
              <a:t>Boulder, CO</a:t>
            </a:r>
          </a:p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E10470-35F7-6059-47A4-031080C26AED}"/>
              </a:ext>
            </a:extLst>
          </p:cNvPr>
          <p:cNvSpPr/>
          <p:nvPr/>
        </p:nvSpPr>
        <p:spPr>
          <a:xfrm>
            <a:off x="2329544" y="3934918"/>
            <a:ext cx="6281056" cy="18671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MAX IBU: </a:t>
            </a:r>
            <a:r>
              <a:rPr lang="en-US" sz="2400" u="sng" dirty="0"/>
              <a:t>138 </a:t>
            </a:r>
          </a:p>
          <a:p>
            <a:pPr algn="ctr"/>
            <a:r>
              <a:rPr lang="en-US" b="1" dirty="0"/>
              <a:t>Type: </a:t>
            </a:r>
            <a:r>
              <a:rPr lang="en-US" dirty="0"/>
              <a:t>375 Bitter Bitch Imperial IPA </a:t>
            </a:r>
            <a:endParaRPr lang="en-US" u="sng" dirty="0"/>
          </a:p>
          <a:p>
            <a:pPr algn="ctr"/>
            <a:r>
              <a:rPr lang="en-US" b="1" dirty="0"/>
              <a:t>Location: </a:t>
            </a:r>
            <a:r>
              <a:rPr lang="en-US" dirty="0"/>
              <a:t>Astoria, OR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09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C282-2FA0-EE8D-F0F6-928A319D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Beer Type of Choice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2FAB23-0AF1-0815-B000-C31824995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705" y="1558340"/>
            <a:ext cx="4816257" cy="4352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8BFD25-F363-1507-F58C-725F50C16399}"/>
              </a:ext>
            </a:extLst>
          </p:cNvPr>
          <p:cNvSpPr txBox="1"/>
          <p:nvPr/>
        </p:nvSpPr>
        <p:spPr>
          <a:xfrm>
            <a:off x="1824255" y="5910237"/>
            <a:ext cx="46471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https://www.statista.com/chart/28572/popularity-of-beer-styles-in-the-us/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737FA-D8B7-35AE-B855-170FB7446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708" y="1803537"/>
            <a:ext cx="2271273" cy="43529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EBBBB1-F736-00EE-FE02-957AFEF56581}"/>
              </a:ext>
            </a:extLst>
          </p:cNvPr>
          <p:cNvSpPr txBox="1"/>
          <p:nvPr/>
        </p:nvSpPr>
        <p:spPr>
          <a:xfrm>
            <a:off x="7006708" y="1434205"/>
            <a:ext cx="192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IBU By Beer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FBE6FF-AA86-2D70-94BA-A393BC93808A}"/>
              </a:ext>
            </a:extLst>
          </p:cNvPr>
          <p:cNvSpPr txBox="1"/>
          <p:nvPr/>
        </p:nvSpPr>
        <p:spPr>
          <a:xfrm>
            <a:off x="5871575" y="6159682"/>
            <a:ext cx="32933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https://www.firestonebeer.com/what-really-is-ibu/</a:t>
            </a:r>
          </a:p>
        </p:txBody>
      </p:sp>
    </p:spTree>
    <p:extLst>
      <p:ext uri="{BB962C8B-B14F-4D97-AF65-F5344CB8AC3E}">
        <p14:creationId xmlns:p14="http://schemas.microsoft.com/office/powerpoint/2010/main" val="4111047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3BF01A-71B5-1D1B-6951-2EBC1F4124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Business!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B147CE-4EB4-A608-44F9-DFA0D446E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Lani Lewis - 	</a:t>
            </a:r>
            <a:r>
              <a:rPr lang="en-US" dirty="0">
                <a:hlinkClick r:id="rId2"/>
              </a:rPr>
              <a:t>lanil@mail.smu.edu</a:t>
            </a:r>
            <a:endParaRPr lang="en-US" dirty="0"/>
          </a:p>
          <a:p>
            <a:r>
              <a:rPr lang="en-US" dirty="0"/>
              <a:t>&amp; Todd Garner - 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"/>
                <a:hlinkClick r:id="rId3"/>
              </a:rPr>
              <a:t>toddg@mail.smu.edu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"/>
              </a:rPr>
              <a:t> </a:t>
            </a:r>
          </a:p>
          <a:p>
            <a:r>
              <a:rPr lang="en-US" b="1" dirty="0">
                <a:solidFill>
                  <a:srgbClr val="222222"/>
                </a:solidFill>
                <a:latin typeface="Google Sans"/>
              </a:rPr>
              <a:t>Git Repo: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543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Budweiser Beer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3" y="1639563"/>
            <a:ext cx="10170292" cy="4599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“Budweiser is a medium-bodied, flavorful, crips American-style lager.”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4797F6-27CC-30F1-5F8C-0DBFDBBBB126}"/>
              </a:ext>
            </a:extLst>
          </p:cNvPr>
          <p:cNvSpPr txBox="1"/>
          <p:nvPr/>
        </p:nvSpPr>
        <p:spPr>
          <a:xfrm>
            <a:off x="436990" y="5371242"/>
            <a:ext cx="219725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https://us.budweiser.com/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156C8A-503E-CC2E-C1F6-36EF783F48A4}"/>
              </a:ext>
            </a:extLst>
          </p:cNvPr>
          <p:cNvSpPr/>
          <p:nvPr/>
        </p:nvSpPr>
        <p:spPr>
          <a:xfrm>
            <a:off x="6761214" y="2531165"/>
            <a:ext cx="2727343" cy="1113556"/>
          </a:xfrm>
          <a:prstGeom prst="ellipse">
            <a:avLst/>
          </a:prstGeom>
          <a:solidFill>
            <a:srgbClr val="DE1930"/>
          </a:solidFill>
          <a:ln>
            <a:solidFill>
              <a:srgbClr val="DE19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5% Alcohol by Volume (ABV)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EFFD51-E694-2AE6-B466-C5848EAA80A4}"/>
              </a:ext>
            </a:extLst>
          </p:cNvPr>
          <p:cNvSpPr/>
          <p:nvPr/>
        </p:nvSpPr>
        <p:spPr>
          <a:xfrm>
            <a:off x="6761214" y="4284111"/>
            <a:ext cx="2727343" cy="1113556"/>
          </a:xfrm>
          <a:prstGeom prst="ellipse">
            <a:avLst/>
          </a:prstGeom>
          <a:solidFill>
            <a:srgbClr val="DE1930"/>
          </a:solidFill>
          <a:ln>
            <a:solidFill>
              <a:srgbClr val="DE19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12% International Bitterness Units (IBU)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CD4224-E305-0C70-D0A1-7EE9CC9B5B81}"/>
              </a:ext>
            </a:extLst>
          </p:cNvPr>
          <p:cNvSpPr txBox="1"/>
          <p:nvPr/>
        </p:nvSpPr>
        <p:spPr>
          <a:xfrm>
            <a:off x="4863548" y="5500027"/>
            <a:ext cx="51816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https://worldfood.guide/list/list_of_beers_in_america_by_alcohol_content_abv/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16EB45-3089-4DC6-7EB1-552A66C06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3" y="2591373"/>
            <a:ext cx="61341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491A76-0A06-D634-9A08-9994EE7B1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7499BA-EDCD-9598-49BC-6F72A718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210" y="927042"/>
            <a:ext cx="3961554" cy="1325563"/>
          </a:xfrm>
        </p:spPr>
        <p:txBody>
          <a:bodyPr/>
          <a:lstStyle/>
          <a:p>
            <a:r>
              <a:rPr lang="en-US" dirty="0"/>
              <a:t>Missing Data</a:t>
            </a:r>
          </a:p>
        </p:txBody>
      </p:sp>
    </p:spTree>
    <p:extLst>
      <p:ext uri="{BB962C8B-B14F-4D97-AF65-F5344CB8AC3E}">
        <p14:creationId xmlns:p14="http://schemas.microsoft.com/office/powerpoint/2010/main" val="122498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99BA-EDCD-9598-49BC-6F72A718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Missing Data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C175E1-080C-F490-3001-9A7A44236FE7}"/>
              </a:ext>
            </a:extLst>
          </p:cNvPr>
          <p:cNvSpPr/>
          <p:nvPr/>
        </p:nvSpPr>
        <p:spPr>
          <a:xfrm>
            <a:off x="3909933" y="3014893"/>
            <a:ext cx="2985542" cy="1023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62 missing ABV values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032DA5-9049-7F04-0D61-DA1AFE2B44AB}"/>
              </a:ext>
            </a:extLst>
          </p:cNvPr>
          <p:cNvSpPr/>
          <p:nvPr/>
        </p:nvSpPr>
        <p:spPr>
          <a:xfrm>
            <a:off x="3909933" y="4264698"/>
            <a:ext cx="2985542" cy="1023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1,005 missing IBU values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6F14B4-C30B-4535-0890-0258898BEBAF}"/>
              </a:ext>
            </a:extLst>
          </p:cNvPr>
          <p:cNvSpPr/>
          <p:nvPr/>
        </p:nvSpPr>
        <p:spPr>
          <a:xfrm>
            <a:off x="3909933" y="1765088"/>
            <a:ext cx="2985542" cy="1023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2,410 observations</a:t>
            </a:r>
          </a:p>
        </p:txBody>
      </p:sp>
    </p:spTree>
    <p:extLst>
      <p:ext uri="{BB962C8B-B14F-4D97-AF65-F5344CB8AC3E}">
        <p14:creationId xmlns:p14="http://schemas.microsoft.com/office/powerpoint/2010/main" val="4178559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24AE-A508-A91A-AEF2-AD372B62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417376"/>
            <a:ext cx="1004735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Top Ten States with the Highest Brewery Count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ACB01D7-3389-56C6-8570-5578A735E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3830" y="1711973"/>
            <a:ext cx="7315199" cy="451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7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6624CD-6B64-FC3F-6372-F13B8B3C2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44" y="1742939"/>
            <a:ext cx="7753350" cy="4257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9C134F-F12D-C7DF-1224-CDA1B0DA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State Expansion</a:t>
            </a:r>
          </a:p>
        </p:txBody>
      </p:sp>
      <p:sp>
        <p:nvSpPr>
          <p:cNvPr id="12" name="Hexagone 11">
            <a:extLst>
              <a:ext uri="{FF2B5EF4-FFF2-40B4-BE49-F238E27FC236}">
                <a16:creationId xmlns:a16="http://schemas.microsoft.com/office/drawing/2014/main" id="{581DC63B-2E95-4D7A-9D52-30B3192FBA07}"/>
              </a:ext>
            </a:extLst>
          </p:cNvPr>
          <p:cNvSpPr/>
          <p:nvPr/>
        </p:nvSpPr>
        <p:spPr>
          <a:xfrm>
            <a:off x="3528450" y="5025210"/>
            <a:ext cx="923630" cy="701032"/>
          </a:xfrm>
          <a:prstGeom prst="hexagon">
            <a:avLst>
              <a:gd name="adj" fmla="val 28868"/>
              <a:gd name="vf" fmla="val 115470"/>
            </a:avLst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38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254398B-EAA9-F05A-328A-3CA80AE37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507" y="1451599"/>
            <a:ext cx="5076967" cy="50769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9A8FBD-4A16-3116-88BB-77213065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Colorado Beer History</a:t>
            </a:r>
          </a:p>
        </p:txBody>
      </p:sp>
    </p:spTree>
    <p:extLst>
      <p:ext uri="{BB962C8B-B14F-4D97-AF65-F5344CB8AC3E}">
        <p14:creationId xmlns:p14="http://schemas.microsoft.com/office/powerpoint/2010/main" val="370588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8FBD-4A16-3116-88BB-77213065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Colorado Beer History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0D7BBD-3BC8-8FD2-21E0-D3B5C18E6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190" y="2353568"/>
            <a:ext cx="2124075" cy="2152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414119-D2EA-0146-31E8-E65E777EC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17" y="1675788"/>
            <a:ext cx="1333500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9752B7-4AE8-3274-5B79-E0EDC35CD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91385"/>
            <a:ext cx="3048000" cy="542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FD0AAB-2C1B-F82B-4E5F-C93F3EA66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353568"/>
            <a:ext cx="2314575" cy="514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855519-A474-5CCB-AE70-DBE92B8340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176588"/>
            <a:ext cx="2828925" cy="504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C3852E-1CCA-4805-0C01-F4F04DD2E9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990083"/>
            <a:ext cx="3381375" cy="495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26C75A3-58ED-320A-D7C3-3F17255B2D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5049" y="4761790"/>
            <a:ext cx="27908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8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3285-B495-C688-F1C4-8674CB34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012" y="417376"/>
            <a:ext cx="11582399" cy="1325563"/>
          </a:xfrm>
        </p:spPr>
        <p:txBody>
          <a:bodyPr/>
          <a:lstStyle/>
          <a:p>
            <a:r>
              <a:rPr lang="en-US" dirty="0"/>
              <a:t>Median Values for ABV &amp; IBU by State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922736-ABE6-51A0-8CDE-8D8088805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2112" y="1484771"/>
            <a:ext cx="8637241" cy="434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0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0499D2BE-43F9-F04C-B22B-EB336B2462FB}" vid="{8AF3550B-44D4-9340-B54A-CCBECFB3C9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a4925a9-fd8e-4866-b31c-f719fb05dce6}" enabled="0" method="" siteId="{8a4925a9-fd8e-4866-b31c-f719fb05dce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Budweiser-PowerPoint-Template</Template>
  <TotalTime>475</TotalTime>
  <Words>417</Words>
  <Application>Microsoft Office PowerPoint</Application>
  <PresentationFormat>Widescreen</PresentationFormat>
  <Paragraphs>60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Google Sans</vt:lpstr>
      <vt:lpstr>Trebuchet MS</vt:lpstr>
      <vt:lpstr>Office Theme</vt:lpstr>
      <vt:lpstr>Finding The Right Bud</vt:lpstr>
      <vt:lpstr>Budweiser Beer</vt:lpstr>
      <vt:lpstr>Missing Data</vt:lpstr>
      <vt:lpstr>Addressing Missing Data</vt:lpstr>
      <vt:lpstr>Top Ten States with the Highest Brewery Count</vt:lpstr>
      <vt:lpstr>Understanding State Expansion</vt:lpstr>
      <vt:lpstr>Colorado Beer History</vt:lpstr>
      <vt:lpstr>Colorado Beer History</vt:lpstr>
      <vt:lpstr>Median Values for ABV &amp; IBU by State</vt:lpstr>
      <vt:lpstr>ABV or IBU Medians by State</vt:lpstr>
      <vt:lpstr>Top Five States by ABV or IBU</vt:lpstr>
      <vt:lpstr>Summary Statistics and Distribution by ABV</vt:lpstr>
      <vt:lpstr>Mean Alcohol by Volume by State</vt:lpstr>
      <vt:lpstr>Relationship Between ABV &amp; IBU</vt:lpstr>
      <vt:lpstr>MAX ABV &amp; MAX IBU</vt:lpstr>
      <vt:lpstr>US Beer Type of Choice</vt:lpstr>
      <vt:lpstr>Thank You For Your Business!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Right Bud</dc:title>
  <dc:creator>Lani Lewis</dc:creator>
  <cp:lastModifiedBy>Lani Lewis</cp:lastModifiedBy>
  <cp:revision>9</cp:revision>
  <dcterms:created xsi:type="dcterms:W3CDTF">2023-02-21T02:19:58Z</dcterms:created>
  <dcterms:modified xsi:type="dcterms:W3CDTF">2023-02-25T23:03:09Z</dcterms:modified>
</cp:coreProperties>
</file>