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59" r:id="rId6"/>
    <p:sldId id="275" r:id="rId7"/>
    <p:sldId id="274" r:id="rId8"/>
    <p:sldId id="261" r:id="rId9"/>
    <p:sldId id="268" r:id="rId10"/>
    <p:sldId id="280" r:id="rId11"/>
    <p:sldId id="279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18876-2684-4B13-BC7F-BD704065B52F}" v="6" dt="2023-03-04T15:20:09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0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9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FDBB1-7408-4372-A8C6-96175E6ED28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344F7-DDA2-423C-B887-BF3D6036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klewis83/EDA-1---2023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Right Bud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1 | Group 3 - 2023</a:t>
            </a:r>
            <a:br>
              <a:rPr lang="en-US" dirty="0"/>
            </a:br>
            <a:r>
              <a:rPr lang="en-US" dirty="0"/>
              <a:t>Lani Lewis</a:t>
            </a:r>
            <a:br>
              <a:rPr lang="en-US" dirty="0"/>
            </a:br>
            <a:r>
              <a:rPr lang="en-US" dirty="0"/>
              <a:t>SMU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347-19E9-6CD9-D271-C3F42D95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9526"/>
            <a:ext cx="10047352" cy="1325563"/>
          </a:xfrm>
        </p:spPr>
        <p:txBody>
          <a:bodyPr/>
          <a:lstStyle/>
          <a:p>
            <a:r>
              <a:rPr lang="en-US" dirty="0"/>
              <a:t>Median IBU values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3F5E6-D96A-A178-5D45-8B9AB863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" y="1398680"/>
            <a:ext cx="8490307" cy="52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3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D92F-7C1C-47C6-FF19-BD07D422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Selecting a Beer Similar to Budweiser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9DDB10-2541-0083-99FF-F1EE6163BE25}"/>
              </a:ext>
            </a:extLst>
          </p:cNvPr>
          <p:cNvSpPr/>
          <p:nvPr/>
        </p:nvSpPr>
        <p:spPr>
          <a:xfrm>
            <a:off x="629793" y="2862377"/>
            <a:ext cx="3807910" cy="2032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40% Chance</a:t>
            </a:r>
            <a:endParaRPr lang="en-US" sz="3600" u="sng" dirty="0"/>
          </a:p>
          <a:p>
            <a:pPr algn="ctr"/>
            <a:r>
              <a:rPr lang="en-US" sz="2400" b="1" dirty="0"/>
              <a:t>Style: </a:t>
            </a:r>
            <a:r>
              <a:rPr lang="en-US" sz="2000" b="1" dirty="0" err="1"/>
              <a:t>Gose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4ECEB-ACE6-FD1B-9426-69E5F5CBE408}"/>
              </a:ext>
            </a:extLst>
          </p:cNvPr>
          <p:cNvSpPr/>
          <p:nvPr/>
        </p:nvSpPr>
        <p:spPr>
          <a:xfrm>
            <a:off x="4916773" y="1978702"/>
            <a:ext cx="2938072" cy="4721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Confusion Matrix and Statistics</a:t>
            </a:r>
          </a:p>
          <a:p>
            <a:pPr algn="ctr"/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class4 Ale IPA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Ale 923  78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IPA  53 480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Accuracy : 0.9146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95% CI : (0.8995, 0.9281)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No Information Rate : 0.6362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P-Value [Acc &gt; NIR] : &lt;2e-16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Kappa : 0.8137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Mcnemar's</a:t>
            </a:r>
            <a:r>
              <a:rPr lang="en-US" sz="1100" dirty="0">
                <a:solidFill>
                  <a:srgbClr val="FF0000"/>
                </a:solidFill>
              </a:rPr>
              <a:t> Test P-Value : 0.036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Sensitivity : 0.9457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Specificity : 0.8602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Pos Pred Value : 0.9221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Neg Pred Value : 0.9006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Prevalence : 0.6362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Detection Rate : 0.6017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Detection Prevalence : 0.6525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Balanced Accuracy : 0.9030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      'Positive' Class : Ale   </a:t>
            </a:r>
            <a:r>
              <a:rPr lang="en-US" sz="1100" dirty="0">
                <a:solidFill>
                  <a:srgbClr val="FF0000"/>
                </a:solidFill>
              </a:rPr>
              <a:t>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4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C282-2FA0-EE8D-F0F6-928A319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Beer Type of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AB23-0AF1-0815-B000-C3182499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05" y="1558340"/>
            <a:ext cx="4816257" cy="435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BFD25-F363-1507-F58C-725F50C16399}"/>
              </a:ext>
            </a:extLst>
          </p:cNvPr>
          <p:cNvSpPr txBox="1"/>
          <p:nvPr/>
        </p:nvSpPr>
        <p:spPr>
          <a:xfrm>
            <a:off x="1824255" y="5910237"/>
            <a:ext cx="4647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https://www.statista.com/chart/28572/popularity-of-beer-styles-in-the-us/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37FA-D8B7-35AE-B855-170FB744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08" y="1803537"/>
            <a:ext cx="2271273" cy="43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BBBB1-F736-00EE-FE02-957AFEF56581}"/>
              </a:ext>
            </a:extLst>
          </p:cNvPr>
          <p:cNvSpPr txBox="1"/>
          <p:nvPr/>
        </p:nvSpPr>
        <p:spPr>
          <a:xfrm>
            <a:off x="7006708" y="1434205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IBU By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BE6FF-AA86-2D70-94BA-A393BC93808A}"/>
              </a:ext>
            </a:extLst>
          </p:cNvPr>
          <p:cNvSpPr txBox="1"/>
          <p:nvPr/>
        </p:nvSpPr>
        <p:spPr>
          <a:xfrm>
            <a:off x="5871575" y="6159682"/>
            <a:ext cx="32933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https://www.firestonebeer.com/what-really-is-ibu/</a:t>
            </a:r>
          </a:p>
        </p:txBody>
      </p:sp>
    </p:spTree>
    <p:extLst>
      <p:ext uri="{BB962C8B-B14F-4D97-AF65-F5344CB8AC3E}">
        <p14:creationId xmlns:p14="http://schemas.microsoft.com/office/powerpoint/2010/main" val="411104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BF01A-71B5-1D1B-6951-2EBC1F41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Business!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B147CE-4EB4-A608-44F9-DFA0D446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Lani Lewis - 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lani.k.lewis@gmail.com</a:t>
            </a:r>
          </a:p>
          <a:p>
            <a:r>
              <a:rPr lang="en-US" dirty="0"/>
              <a:t>Git Repo: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https://github.com/lklewis83/EDA-1---2023.git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Google Sans"/>
              </a:rPr>
              <a:t>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39563"/>
            <a:ext cx="10170292" cy="4599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“Budweiser is a medium-bodied, flavorful, crips American-style lager.”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797F6-27CC-30F1-5F8C-0DBFDBBBB126}"/>
              </a:ext>
            </a:extLst>
          </p:cNvPr>
          <p:cNvSpPr txBox="1"/>
          <p:nvPr/>
        </p:nvSpPr>
        <p:spPr>
          <a:xfrm>
            <a:off x="436990" y="5371242"/>
            <a:ext cx="2197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https://us.budweiser.com/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56C8A-503E-CC2E-C1F6-36EF783F48A4}"/>
              </a:ext>
            </a:extLst>
          </p:cNvPr>
          <p:cNvSpPr/>
          <p:nvPr/>
        </p:nvSpPr>
        <p:spPr>
          <a:xfrm>
            <a:off x="6761214" y="2531165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5% Alcohol by Volume (ABV)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FFD51-E694-2AE6-B466-C5848EAA80A4}"/>
              </a:ext>
            </a:extLst>
          </p:cNvPr>
          <p:cNvSpPr/>
          <p:nvPr/>
        </p:nvSpPr>
        <p:spPr>
          <a:xfrm>
            <a:off x="6761214" y="4284111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12% International Bitterness Units (IBU)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D4224-E305-0C70-D0A1-7EE9CC9B5B81}"/>
              </a:ext>
            </a:extLst>
          </p:cNvPr>
          <p:cNvSpPr txBox="1"/>
          <p:nvPr/>
        </p:nvSpPr>
        <p:spPr>
          <a:xfrm>
            <a:off x="4863548" y="5500027"/>
            <a:ext cx="5181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https://worldfood.guide/list/list_of_beers_in_america_by_alcohol_content_abv/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16EB45-3089-4DC6-7EB1-552A66C0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3" y="2591373"/>
            <a:ext cx="6134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6624CD-6B64-FC3F-6372-F13B8B3C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4" y="1742939"/>
            <a:ext cx="7753350" cy="4257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C134F-F12D-C7DF-1224-CDA1B0DA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Overall State Expansion</a:t>
            </a:r>
          </a:p>
        </p:txBody>
      </p:sp>
      <p:sp>
        <p:nvSpPr>
          <p:cNvPr id="12" name="Hexagone 11">
            <a:extLst>
              <a:ext uri="{FF2B5EF4-FFF2-40B4-BE49-F238E27FC236}">
                <a16:creationId xmlns:a16="http://schemas.microsoft.com/office/drawing/2014/main" id="{581DC63B-2E95-4D7A-9D52-30B3192FBA07}"/>
              </a:ext>
            </a:extLst>
          </p:cNvPr>
          <p:cNvSpPr/>
          <p:nvPr/>
        </p:nvSpPr>
        <p:spPr>
          <a:xfrm>
            <a:off x="3528450" y="5025210"/>
            <a:ext cx="923630" cy="701032"/>
          </a:xfrm>
          <a:prstGeom prst="hexagon">
            <a:avLst>
              <a:gd name="adj" fmla="val 28868"/>
              <a:gd name="vf" fmla="val 11547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24AE-A508-A91A-AEF2-AD372B62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Top Ten States with the Highest Brewery Count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D0E8A89-D373-1697-B79B-E081E35E4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95568-2943-DE12-2B2E-EB67F048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05" y="1656414"/>
            <a:ext cx="7444766" cy="4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7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254398B-EAA9-F05A-328A-3CA80AE3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7" y="1451599"/>
            <a:ext cx="5076967" cy="5076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</p:spTree>
    <p:extLst>
      <p:ext uri="{BB962C8B-B14F-4D97-AF65-F5344CB8AC3E}">
        <p14:creationId xmlns:p14="http://schemas.microsoft.com/office/powerpoint/2010/main" val="37058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D7BBD-3BC8-8FD2-21E0-D3B5C18E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90" y="2353568"/>
            <a:ext cx="2124075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14119-D2EA-0146-31E8-E65E777E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7" y="1675788"/>
            <a:ext cx="13335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752B7-4AE8-3274-5B79-E0EDC35CD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1385"/>
            <a:ext cx="30480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D0AAB-2C1B-F82B-4E5F-C93F3EA6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53568"/>
            <a:ext cx="23145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855519-A474-5CCB-AE70-DBE92B83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76588"/>
            <a:ext cx="28289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3852E-1CCA-4805-0C01-F4F04DD2E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90083"/>
            <a:ext cx="3381375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6C75A3-58ED-320A-D7C3-3F17255B2D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049" y="4761790"/>
            <a:ext cx="2790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285-B495-C688-F1C4-8674CB34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012" y="417376"/>
            <a:ext cx="11582399" cy="1325563"/>
          </a:xfrm>
        </p:spPr>
        <p:txBody>
          <a:bodyPr/>
          <a:lstStyle/>
          <a:p>
            <a:r>
              <a:rPr lang="en-US" dirty="0"/>
              <a:t>Median Values for IBU &amp; ABV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61E0B-582A-0686-DCEB-F8D944EE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" y="1453074"/>
            <a:ext cx="8754257" cy="540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9D29-AEC4-EDF7-D04F-5D4F1AD7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97456"/>
            <a:ext cx="10047352" cy="1325563"/>
          </a:xfrm>
        </p:spPr>
        <p:txBody>
          <a:bodyPr>
            <a:normAutofit/>
          </a:bodyPr>
          <a:lstStyle/>
          <a:p>
            <a:r>
              <a:rPr lang="en-US" dirty="0"/>
              <a:t>Median Values for IBU &amp; ABV by Top Five States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8942BA-3A70-BE92-64ED-F5D0CCC9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3019"/>
            <a:ext cx="94773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347-19E9-6CD9-D271-C3F42D95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9526"/>
            <a:ext cx="10047352" cy="1325563"/>
          </a:xfrm>
        </p:spPr>
        <p:txBody>
          <a:bodyPr/>
          <a:lstStyle/>
          <a:p>
            <a:r>
              <a:rPr lang="en-US" dirty="0"/>
              <a:t>Median ABV values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6268A-C491-14A5-686F-E203A574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2" y="1357237"/>
            <a:ext cx="8533148" cy="52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3205</TotalTime>
  <Words>322</Words>
  <Application>Microsoft Office PowerPoint</Application>
  <PresentationFormat>Widescreen</PresentationFormat>
  <Paragraphs>60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Google Sans</vt:lpstr>
      <vt:lpstr>Trebuchet MS</vt:lpstr>
      <vt:lpstr>Office Theme</vt:lpstr>
      <vt:lpstr>Finding The Right Bud</vt:lpstr>
      <vt:lpstr>Budweiser Beer</vt:lpstr>
      <vt:lpstr>Understanding Overall State Expansion</vt:lpstr>
      <vt:lpstr>Top Ten States with the Highest Brewery Count</vt:lpstr>
      <vt:lpstr>Colorado Beer History</vt:lpstr>
      <vt:lpstr>Colorado Beer History</vt:lpstr>
      <vt:lpstr>Median Values for IBU &amp; ABV by State</vt:lpstr>
      <vt:lpstr>Median Values for IBU &amp; ABV by Top Five States</vt:lpstr>
      <vt:lpstr>Median ABV values by State</vt:lpstr>
      <vt:lpstr>Median IBU values by State</vt:lpstr>
      <vt:lpstr>Probability of Selecting a Beer Similar to Budweiser</vt:lpstr>
      <vt:lpstr>US Beer Type of Choice</vt:lpstr>
      <vt:lpstr>Thank You For Your Business!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Bud</dc:title>
  <dc:creator>Lani Lewis</dc:creator>
  <cp:lastModifiedBy>Lani Lewis</cp:lastModifiedBy>
  <cp:revision>14</cp:revision>
  <dcterms:created xsi:type="dcterms:W3CDTF">2023-02-21T02:19:58Z</dcterms:created>
  <dcterms:modified xsi:type="dcterms:W3CDTF">2023-03-04T21:09:34Z</dcterms:modified>
</cp:coreProperties>
</file>