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1" r:id="rId1"/>
  </p:sldMasterIdLst>
  <p:notesMasterIdLst>
    <p:notesMasterId r:id="rId53"/>
  </p:notesMasterIdLst>
  <p:sldIdLst>
    <p:sldId id="273" r:id="rId2"/>
    <p:sldId id="305" r:id="rId3"/>
    <p:sldId id="257" r:id="rId4"/>
    <p:sldId id="318" r:id="rId5"/>
    <p:sldId id="353" r:id="rId6"/>
    <p:sldId id="362" r:id="rId7"/>
    <p:sldId id="258" r:id="rId8"/>
    <p:sldId id="259" r:id="rId9"/>
    <p:sldId id="299" r:id="rId10"/>
    <p:sldId id="325" r:id="rId11"/>
    <p:sldId id="335" r:id="rId12"/>
    <p:sldId id="334" r:id="rId13"/>
    <p:sldId id="312" r:id="rId14"/>
    <p:sldId id="307" r:id="rId15"/>
    <p:sldId id="309" r:id="rId16"/>
    <p:sldId id="310" r:id="rId17"/>
    <p:sldId id="311" r:id="rId18"/>
    <p:sldId id="327" r:id="rId19"/>
    <p:sldId id="326" r:id="rId20"/>
    <p:sldId id="336" r:id="rId21"/>
    <p:sldId id="343" r:id="rId22"/>
    <p:sldId id="342" r:id="rId23"/>
    <p:sldId id="341" r:id="rId24"/>
    <p:sldId id="340" r:id="rId25"/>
    <p:sldId id="339" r:id="rId26"/>
    <p:sldId id="338" r:id="rId27"/>
    <p:sldId id="337" r:id="rId28"/>
    <p:sldId id="304" r:id="rId29"/>
    <p:sldId id="314" r:id="rId30"/>
    <p:sldId id="315" r:id="rId31"/>
    <p:sldId id="317" r:id="rId32"/>
    <p:sldId id="329" r:id="rId33"/>
    <p:sldId id="328" r:id="rId34"/>
    <p:sldId id="355" r:id="rId35"/>
    <p:sldId id="356" r:id="rId36"/>
    <p:sldId id="361" r:id="rId37"/>
    <p:sldId id="357" r:id="rId38"/>
    <p:sldId id="358" r:id="rId39"/>
    <p:sldId id="359" r:id="rId40"/>
    <p:sldId id="360" r:id="rId41"/>
    <p:sldId id="330" r:id="rId42"/>
    <p:sldId id="331" r:id="rId43"/>
    <p:sldId id="349" r:id="rId44"/>
    <p:sldId id="348" r:id="rId45"/>
    <p:sldId id="345" r:id="rId46"/>
    <p:sldId id="333" r:id="rId47"/>
    <p:sldId id="354" r:id="rId48"/>
    <p:sldId id="350" r:id="rId49"/>
    <p:sldId id="351" r:id="rId50"/>
    <p:sldId id="352" r:id="rId51"/>
    <p:sldId id="282" r:id="rId52"/>
  </p:sldIdLst>
  <p:sldSz cx="12192000" cy="6858000"/>
  <p:notesSz cx="6858000" cy="9144000"/>
  <p:embeddedFontLst>
    <p:embeddedFont>
      <p:font typeface="Noto Sans SemiBold" panose="020B070204050402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6040" userDrawn="1">
          <p15:clr>
            <a:srgbClr val="A4A3A4"/>
          </p15:clr>
        </p15:guide>
        <p15:guide id="8" pos="213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CB7428-7C77-C6BC-A714-18CEC076DCBD}" name="Lewis, Lani" initials="LL" userId="S::lanil@smu.edu::3806d083-8799-4f43-b9d0-af3c8e0bfe1d" providerId="AD"/>
  <p188:author id="{66DB6FCC-D2FB-04BD-3D91-9E4D1969A5E5}" name="Kenya Roy" initials="KR" userId="S::kroy@smu.edu::41a054a9-3557-422d-89da-7d4507eacde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CF5F5"/>
    <a:srgbClr val="FFB718"/>
    <a:srgbClr val="1A75CF"/>
    <a:srgbClr val="1D80E3"/>
    <a:srgbClr val="767171"/>
    <a:srgbClr val="DDB461"/>
    <a:srgbClr val="EAD09D"/>
    <a:srgbClr val="FAFCFC"/>
    <a:srgbClr val="CBCBCB"/>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23EDD-0481-E6BA-C613-D6194E5BC56F}" v="132" dt="2024-12-08T17:16:43.932"/>
    <p1510:client id="{046492FC-80E7-054B-A802-EF13E446E3CB}" v="489" dt="2024-12-09T03:47:06.111"/>
    <p1510:client id="{07ABBFA6-28A3-583C-63BE-1B3E49209DE4}" v="1132" dt="2024-12-08T22:56:11.327"/>
    <p1510:client id="{1AD8AC65-9682-EABE-3190-2F5DCA548CB4}" v="69" dt="2024-12-08T23:18:29.818"/>
    <p1510:client id="{7DCDFC83-33C1-4B4C-B117-2B96D7EEB55A}" v="2980" dt="2024-12-08T23:41:50.526"/>
    <p1510:client id="{F45AED7F-304B-4984-B482-857814B17857}" vWet="7" dt="2024-12-09T00:29:35.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1"/>
  </p:normalViewPr>
  <p:slideViewPr>
    <p:cSldViewPr snapToGrid="0">
      <p:cViewPr varScale="1">
        <p:scale>
          <a:sx n="108" d="100"/>
          <a:sy n="108" d="100"/>
        </p:scale>
        <p:origin x="736" y="200"/>
      </p:cViewPr>
      <p:guideLst>
        <p:guide pos="3840"/>
        <p:guide pos="415"/>
        <p:guide pos="7242"/>
        <p:guide orient="horz" pos="300"/>
        <p:guide orient="horz" pos="4020"/>
        <p:guide pos="6040"/>
        <p:guide pos="21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presProps" Target="presProps.xml"/><Relationship Id="rId66"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65"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49051-BE6A-AE47-BA9C-19A345CD2EEE}"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6B37C-F3DC-9A44-842E-DCD30B87E157}" type="slidenum">
              <a:rPr lang="en-US" smtClean="0"/>
              <a:t>‹#›</a:t>
            </a:fld>
            <a:endParaRPr lang="en-US"/>
          </a:p>
        </p:txBody>
      </p:sp>
    </p:spTree>
    <p:extLst>
      <p:ext uri="{BB962C8B-B14F-4D97-AF65-F5344CB8AC3E}">
        <p14:creationId xmlns:p14="http://schemas.microsoft.com/office/powerpoint/2010/main" val="3235385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1</a:t>
            </a:fld>
            <a:endParaRPr lang="en-US"/>
          </a:p>
        </p:txBody>
      </p:sp>
    </p:spTree>
    <p:extLst>
      <p:ext uri="{BB962C8B-B14F-4D97-AF65-F5344CB8AC3E}">
        <p14:creationId xmlns:p14="http://schemas.microsoft.com/office/powerpoint/2010/main" val="3294254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Scaled$weekly_sales</a:t>
            </a:r>
            <a:r>
              <a:rPr lang="en-US"/>
              <a:t> data is </a:t>
            </a:r>
            <a:r>
              <a:rPr lang="en-US" err="1"/>
              <a:t>stationarized</a:t>
            </a:r>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28</a:t>
            </a:fld>
            <a:endParaRPr lang="en-US"/>
          </a:p>
        </p:txBody>
      </p:sp>
    </p:spTree>
    <p:extLst>
      <p:ext uri="{BB962C8B-B14F-4D97-AF65-F5344CB8AC3E}">
        <p14:creationId xmlns:p14="http://schemas.microsoft.com/office/powerpoint/2010/main" val="124215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Varselect</a:t>
            </a:r>
            <a:r>
              <a:rPr lang="en-US"/>
              <a:t> gave us a VAR(5) model using the scaled data.</a:t>
            </a:r>
            <a:br>
              <a:rPr lang="en-US"/>
            </a:br>
            <a:r>
              <a:rPr lang="en-US"/>
              <a:t>Covariance: Low residual variance for target variable shows that the model is good at predicting sales</a:t>
            </a:r>
          </a:p>
          <a:p>
            <a:r>
              <a:rPr lang="en-US"/>
              <a:t>Correlation: sales and week’s residual shows that the model didn’t fully capture the trend in the TS</a:t>
            </a:r>
          </a:p>
        </p:txBody>
      </p:sp>
      <p:sp>
        <p:nvSpPr>
          <p:cNvPr id="4" name="Slide Number Placeholder 3"/>
          <p:cNvSpPr>
            <a:spLocks noGrp="1"/>
          </p:cNvSpPr>
          <p:nvPr>
            <p:ph type="sldNum" sz="quarter" idx="5"/>
          </p:nvPr>
        </p:nvSpPr>
        <p:spPr/>
        <p:txBody>
          <a:bodyPr/>
          <a:lstStyle/>
          <a:p>
            <a:fld id="{9696B37C-F3DC-9A44-842E-DCD30B87E157}" type="slidenum">
              <a:rPr lang="en-US" smtClean="0"/>
              <a:t>29</a:t>
            </a:fld>
            <a:endParaRPr lang="en-US"/>
          </a:p>
        </p:txBody>
      </p:sp>
    </p:spTree>
    <p:extLst>
      <p:ext uri="{BB962C8B-B14F-4D97-AF65-F5344CB8AC3E}">
        <p14:creationId xmlns:p14="http://schemas.microsoft.com/office/powerpoint/2010/main" val="84639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Fitting a model with seasonal dummy of 52, we calculated forecasts and found a pretty accurate model in VAR(5). We also found the upper and lower bounds of the confidence interval. Essentially, the VAR model </a:t>
            </a:r>
          </a:p>
        </p:txBody>
      </p:sp>
      <p:sp>
        <p:nvSpPr>
          <p:cNvPr id="4" name="Slide Number Placeholder 3"/>
          <p:cNvSpPr>
            <a:spLocks noGrp="1"/>
          </p:cNvSpPr>
          <p:nvPr>
            <p:ph type="sldNum" sz="quarter" idx="5"/>
          </p:nvPr>
        </p:nvSpPr>
        <p:spPr/>
        <p:txBody>
          <a:bodyPr/>
          <a:lstStyle/>
          <a:p>
            <a:fld id="{9696B37C-F3DC-9A44-842E-DCD30B87E157}" type="slidenum">
              <a:rPr lang="en-US" smtClean="0"/>
              <a:t>31</a:t>
            </a:fld>
            <a:endParaRPr lang="en-US"/>
          </a:p>
        </p:txBody>
      </p:sp>
    </p:spTree>
    <p:extLst>
      <p:ext uri="{BB962C8B-B14F-4D97-AF65-F5344CB8AC3E}">
        <p14:creationId xmlns:p14="http://schemas.microsoft.com/office/powerpoint/2010/main" val="3859810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could have taken advantage of the different lags observed in these ACF plots but our content knowledge of the effect of Holidays on sales led us to decide to lag every variable by 1. </a:t>
            </a:r>
          </a:p>
          <a:p>
            <a:endParaRPr lang="en-US"/>
          </a:p>
          <a:p>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34</a:t>
            </a:fld>
            <a:endParaRPr lang="en-US"/>
          </a:p>
        </p:txBody>
      </p:sp>
    </p:spTree>
    <p:extLst>
      <p:ext uri="{BB962C8B-B14F-4D97-AF65-F5344CB8AC3E}">
        <p14:creationId xmlns:p14="http://schemas.microsoft.com/office/powerpoint/2010/main" val="288922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range of residuals shows there’s unexplained relationships with the scaled data. We elected to do a seasonal difference of 52 on the data which improved the autocorrelations. </a:t>
            </a:r>
          </a:p>
        </p:txBody>
      </p:sp>
      <p:sp>
        <p:nvSpPr>
          <p:cNvPr id="4" name="Slide Number Placeholder 3"/>
          <p:cNvSpPr>
            <a:spLocks noGrp="1"/>
          </p:cNvSpPr>
          <p:nvPr>
            <p:ph type="sldNum" sz="quarter" idx="5"/>
          </p:nvPr>
        </p:nvSpPr>
        <p:spPr/>
        <p:txBody>
          <a:bodyPr/>
          <a:lstStyle/>
          <a:p>
            <a:fld id="{9696B37C-F3DC-9A44-842E-DCD30B87E157}" type="slidenum">
              <a:rPr lang="en-US" smtClean="0"/>
              <a:t>35</a:t>
            </a:fld>
            <a:endParaRPr lang="en-US"/>
          </a:p>
        </p:txBody>
      </p:sp>
    </p:spTree>
    <p:extLst>
      <p:ext uri="{BB962C8B-B14F-4D97-AF65-F5344CB8AC3E}">
        <p14:creationId xmlns:p14="http://schemas.microsoft.com/office/powerpoint/2010/main" val="62737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DDF8D-A25A-B88F-EA52-39ED93B76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8A6F3-C169-6D82-15DA-29BC8659AF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BDFF5-A3BC-0B6E-7D43-DBBAC5D27F9C}"/>
              </a:ext>
            </a:extLst>
          </p:cNvPr>
          <p:cNvSpPr>
            <a:spLocks noGrp="1"/>
          </p:cNvSpPr>
          <p:nvPr>
            <p:ph type="body" idx="1"/>
          </p:nvPr>
        </p:nvSpPr>
        <p:spPr/>
        <p:txBody>
          <a:bodyPr/>
          <a:lstStyle/>
          <a:p>
            <a:r>
              <a:rPr lang="en-US"/>
              <a:t>AIC recommended an order of 1,1,0  and returned an improved autocorrelation plot.</a:t>
            </a:r>
          </a:p>
        </p:txBody>
      </p:sp>
      <p:sp>
        <p:nvSpPr>
          <p:cNvPr id="4" name="Slide Number Placeholder 3">
            <a:extLst>
              <a:ext uri="{FF2B5EF4-FFF2-40B4-BE49-F238E27FC236}">
                <a16:creationId xmlns:a16="http://schemas.microsoft.com/office/drawing/2014/main" id="{12DA1598-CEAB-BB12-2BF4-5CBEEFC308F6}"/>
              </a:ext>
            </a:extLst>
          </p:cNvPr>
          <p:cNvSpPr>
            <a:spLocks noGrp="1"/>
          </p:cNvSpPr>
          <p:nvPr>
            <p:ph type="sldNum" sz="quarter" idx="5"/>
          </p:nvPr>
        </p:nvSpPr>
        <p:spPr/>
        <p:txBody>
          <a:bodyPr/>
          <a:lstStyle/>
          <a:p>
            <a:fld id="{9696B37C-F3DC-9A44-842E-DCD30B87E157}" type="slidenum">
              <a:rPr lang="en-US" smtClean="0"/>
              <a:t>36</a:t>
            </a:fld>
            <a:endParaRPr lang="en-US"/>
          </a:p>
        </p:txBody>
      </p:sp>
    </p:spTree>
    <p:extLst>
      <p:ext uri="{BB962C8B-B14F-4D97-AF65-F5344CB8AC3E}">
        <p14:creationId xmlns:p14="http://schemas.microsoft.com/office/powerpoint/2010/main" val="3534188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37</a:t>
            </a:fld>
            <a:endParaRPr lang="en-US"/>
          </a:p>
        </p:txBody>
      </p:sp>
    </p:spTree>
    <p:extLst>
      <p:ext uri="{BB962C8B-B14F-4D97-AF65-F5344CB8AC3E}">
        <p14:creationId xmlns:p14="http://schemas.microsoft.com/office/powerpoint/2010/main" val="2419058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Despite the low ASE, the forecasts don’t line up which can be seen with the comparison of ACF and spectral densities.</a:t>
            </a:r>
          </a:p>
        </p:txBody>
      </p:sp>
      <p:sp>
        <p:nvSpPr>
          <p:cNvPr id="4" name="Slide Number Placeholder 3"/>
          <p:cNvSpPr>
            <a:spLocks noGrp="1"/>
          </p:cNvSpPr>
          <p:nvPr>
            <p:ph type="sldNum" sz="quarter" idx="5"/>
          </p:nvPr>
        </p:nvSpPr>
        <p:spPr/>
        <p:txBody>
          <a:bodyPr/>
          <a:lstStyle/>
          <a:p>
            <a:fld id="{9696B37C-F3DC-9A44-842E-DCD30B87E157}" type="slidenum">
              <a:rPr lang="en-US" smtClean="0"/>
              <a:t>39</a:t>
            </a:fld>
            <a:endParaRPr lang="en-US"/>
          </a:p>
        </p:txBody>
      </p:sp>
    </p:spTree>
    <p:extLst>
      <p:ext uri="{BB962C8B-B14F-4D97-AF65-F5344CB8AC3E}">
        <p14:creationId xmlns:p14="http://schemas.microsoft.com/office/powerpoint/2010/main" val="1766719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15 seconds</a:t>
            </a:r>
          </a:p>
        </p:txBody>
      </p:sp>
      <p:sp>
        <p:nvSpPr>
          <p:cNvPr id="4" name="Slide Number Placeholder 3"/>
          <p:cNvSpPr>
            <a:spLocks noGrp="1"/>
          </p:cNvSpPr>
          <p:nvPr>
            <p:ph type="sldNum" sz="quarter" idx="5"/>
          </p:nvPr>
        </p:nvSpPr>
        <p:spPr/>
        <p:txBody>
          <a:bodyPr/>
          <a:lstStyle/>
          <a:p>
            <a:fld id="{9696B37C-F3DC-9A44-842E-DCD30B87E157}" type="slidenum">
              <a:rPr lang="en-US" smtClean="0"/>
              <a:t>46</a:t>
            </a:fld>
            <a:endParaRPr lang="en-US"/>
          </a:p>
        </p:txBody>
      </p:sp>
    </p:spTree>
    <p:extLst>
      <p:ext uri="{BB962C8B-B14F-4D97-AF65-F5344CB8AC3E}">
        <p14:creationId xmlns:p14="http://schemas.microsoft.com/office/powerpoint/2010/main" val="107382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Ensemble predictions were averages of the mean forecasts of MLP and VAR predictions.</a:t>
            </a:r>
          </a:p>
        </p:txBody>
      </p:sp>
      <p:sp>
        <p:nvSpPr>
          <p:cNvPr id="4" name="Slide Number Placeholder 3"/>
          <p:cNvSpPr>
            <a:spLocks noGrp="1"/>
          </p:cNvSpPr>
          <p:nvPr>
            <p:ph type="sldNum" sz="quarter" idx="5"/>
          </p:nvPr>
        </p:nvSpPr>
        <p:spPr/>
        <p:txBody>
          <a:bodyPr/>
          <a:lstStyle/>
          <a:p>
            <a:fld id="{9696B37C-F3DC-9A44-842E-DCD30B87E157}" type="slidenum">
              <a:rPr lang="en-US" smtClean="0"/>
              <a:t>47</a:t>
            </a:fld>
            <a:endParaRPr lang="en-US"/>
          </a:p>
        </p:txBody>
      </p:sp>
    </p:spTree>
    <p:extLst>
      <p:ext uri="{BB962C8B-B14F-4D97-AF65-F5344CB8AC3E}">
        <p14:creationId xmlns:p14="http://schemas.microsoft.com/office/powerpoint/2010/main" val="125758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quick</a:t>
            </a:r>
          </a:p>
        </p:txBody>
      </p:sp>
      <p:sp>
        <p:nvSpPr>
          <p:cNvPr id="4" name="Slide Number Placeholder 3"/>
          <p:cNvSpPr>
            <a:spLocks noGrp="1"/>
          </p:cNvSpPr>
          <p:nvPr>
            <p:ph type="sldNum" sz="quarter" idx="5"/>
          </p:nvPr>
        </p:nvSpPr>
        <p:spPr/>
        <p:txBody>
          <a:bodyPr/>
          <a:lstStyle/>
          <a:p>
            <a:fld id="{9696B37C-F3DC-9A44-842E-DCD30B87E157}" type="slidenum">
              <a:rPr lang="en-US" smtClean="0"/>
              <a:t>3</a:t>
            </a:fld>
            <a:endParaRPr lang="en-US"/>
          </a:p>
        </p:txBody>
      </p:sp>
    </p:spTree>
    <p:extLst>
      <p:ext uri="{BB962C8B-B14F-4D97-AF65-F5344CB8AC3E}">
        <p14:creationId xmlns:p14="http://schemas.microsoft.com/office/powerpoint/2010/main" val="39654814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minute tops</a:t>
            </a:r>
          </a:p>
        </p:txBody>
      </p:sp>
      <p:sp>
        <p:nvSpPr>
          <p:cNvPr id="4" name="Slide Number Placeholder 3"/>
          <p:cNvSpPr>
            <a:spLocks noGrp="1"/>
          </p:cNvSpPr>
          <p:nvPr>
            <p:ph type="sldNum" sz="quarter" idx="5"/>
          </p:nvPr>
        </p:nvSpPr>
        <p:spPr/>
        <p:txBody>
          <a:bodyPr/>
          <a:lstStyle/>
          <a:p>
            <a:fld id="{9696B37C-F3DC-9A44-842E-DCD30B87E157}" type="slidenum">
              <a:rPr lang="en-US" smtClean="0"/>
              <a:t>48</a:t>
            </a:fld>
            <a:endParaRPr lang="en-US"/>
          </a:p>
        </p:txBody>
      </p:sp>
    </p:spTree>
    <p:extLst>
      <p:ext uri="{BB962C8B-B14F-4D97-AF65-F5344CB8AC3E}">
        <p14:creationId xmlns:p14="http://schemas.microsoft.com/office/powerpoint/2010/main" val="2406951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pt-BR" sz="1800">
                <a:effectLst/>
              </a:rPr>
            </a:br>
            <a:r>
              <a:rPr lang="pt-BR" sz="1800">
                <a:effectLst/>
              </a:rPr>
              <a:t>MLP 0.10268216</a:t>
            </a:r>
          </a:p>
          <a:p>
            <a:r>
              <a:rPr lang="pt-BR" sz="1800">
                <a:effectLst/>
              </a:rPr>
              <a:t>VAR(5) 0.16538168</a:t>
            </a:r>
          </a:p>
          <a:p>
            <a:r>
              <a:rPr lang="pt-BR" sz="1800">
                <a:effectLst/>
              </a:rPr>
              <a:t>Ensemble 0.20804375</a:t>
            </a:r>
          </a:p>
          <a:p>
            <a:r>
              <a:rPr lang="pt-BR" sz="1800">
                <a:effectLst/>
              </a:rPr>
              <a:t>Multivariate(1,0,0) s=52  0.25491121</a:t>
            </a:r>
          </a:p>
          <a:p>
            <a:r>
              <a:rPr lang="pt-BR" sz="1800">
                <a:effectLst/>
              </a:rPr>
              <a:t>ARMA(5,3)1.01474772</a:t>
            </a:r>
          </a:p>
          <a:p>
            <a:r>
              <a:rPr lang="pt-BR" sz="1800">
                <a:effectLst/>
              </a:rPr>
              <a:t>ARIMA(5,1,3)1.07779773</a:t>
            </a:r>
          </a:p>
          <a:p>
            <a:r>
              <a:rPr lang="pt-BR" sz="1800">
                <a:effectLst/>
              </a:rPr>
              <a:t>ARUMA(3,1,0) s=52 1.09979194</a:t>
            </a:r>
          </a:p>
          <a:p>
            <a:r>
              <a:rPr lang="pt-BR" sz="1800">
                <a:effectLst/>
              </a:rPr>
              <a:t>Signal+Noise1.1394492</a:t>
            </a:r>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49</a:t>
            </a:fld>
            <a:endParaRPr lang="en-US"/>
          </a:p>
        </p:txBody>
      </p:sp>
    </p:spTree>
    <p:extLst>
      <p:ext uri="{BB962C8B-B14F-4D97-AF65-F5344CB8AC3E}">
        <p14:creationId xmlns:p14="http://schemas.microsoft.com/office/powerpoint/2010/main" val="375188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50</a:t>
            </a:fld>
            <a:endParaRPr lang="en-US"/>
          </a:p>
        </p:txBody>
      </p:sp>
    </p:spTree>
    <p:extLst>
      <p:ext uri="{BB962C8B-B14F-4D97-AF65-F5344CB8AC3E}">
        <p14:creationId xmlns:p14="http://schemas.microsoft.com/office/powerpoint/2010/main" val="2975777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Weekly sales of </a:t>
            </a:r>
            <a:r>
              <a:rPr lang="en-US" err="1">
                <a:latin typeface="Calibri"/>
                <a:ea typeface="Calibri"/>
                <a:cs typeface="Calibri"/>
              </a:rPr>
              <a:t>walmarts</a:t>
            </a:r>
            <a:r>
              <a:rPr lang="en-US">
                <a:latin typeface="Calibri"/>
                <a:ea typeface="Calibri"/>
                <a:cs typeface="Calibri"/>
              </a:rPr>
              <a:t> were in the millions -&gt; scaled</a:t>
            </a:r>
          </a:p>
          <a:p>
            <a:endParaRPr lang="en-US">
              <a:latin typeface="Calibri"/>
              <a:ea typeface="Calibri"/>
              <a:cs typeface="Calibri"/>
            </a:endParaRPr>
          </a:p>
          <a:p>
            <a:r>
              <a:rPr lang="en-US">
                <a:latin typeface="Calibri"/>
                <a:ea typeface="Calibri"/>
                <a:cs typeface="Calibri"/>
              </a:rPr>
              <a:t>Upon further exploration, we found that doing a first difference on the data was beneficial, we then applied a seasonal difference of 52</a:t>
            </a:r>
          </a:p>
          <a:p>
            <a:r>
              <a:rPr lang="en-US">
                <a:latin typeface="Calibri"/>
                <a:ea typeface="Calibri"/>
                <a:cs typeface="Calibri"/>
              </a:rPr>
              <a:t>Applied log transformations to Fuel Price and Temperature (linearize the highly skewed data)</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9696B37C-F3DC-9A44-842E-DCD30B87E157}" type="slidenum">
              <a:rPr lang="en-US" smtClean="0"/>
              <a:t>4</a:t>
            </a:fld>
            <a:endParaRPr lang="en-US"/>
          </a:p>
        </p:txBody>
      </p:sp>
    </p:spTree>
    <p:extLst>
      <p:ext uri="{BB962C8B-B14F-4D97-AF65-F5344CB8AC3E}">
        <p14:creationId xmlns:p14="http://schemas.microsoft.com/office/powerpoint/2010/main" val="173572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quick</a:t>
            </a:r>
          </a:p>
        </p:txBody>
      </p:sp>
      <p:sp>
        <p:nvSpPr>
          <p:cNvPr id="4" name="Slide Number Placeholder 3"/>
          <p:cNvSpPr>
            <a:spLocks noGrp="1"/>
          </p:cNvSpPr>
          <p:nvPr>
            <p:ph type="sldNum" sz="quarter" idx="5"/>
          </p:nvPr>
        </p:nvSpPr>
        <p:spPr/>
        <p:txBody>
          <a:bodyPr/>
          <a:lstStyle/>
          <a:p>
            <a:fld id="{9696B37C-F3DC-9A44-842E-DCD30B87E157}" type="slidenum">
              <a:rPr lang="en-US" smtClean="0"/>
              <a:t>5</a:t>
            </a:fld>
            <a:endParaRPr lang="en-US"/>
          </a:p>
        </p:txBody>
      </p:sp>
    </p:spTree>
    <p:extLst>
      <p:ext uri="{BB962C8B-B14F-4D97-AF65-F5344CB8AC3E}">
        <p14:creationId xmlns:p14="http://schemas.microsoft.com/office/powerpoint/2010/main" val="2294063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quick</a:t>
            </a:r>
          </a:p>
        </p:txBody>
      </p:sp>
      <p:sp>
        <p:nvSpPr>
          <p:cNvPr id="4" name="Slide Number Placeholder 3"/>
          <p:cNvSpPr>
            <a:spLocks noGrp="1"/>
          </p:cNvSpPr>
          <p:nvPr>
            <p:ph type="sldNum" sz="quarter" idx="5"/>
          </p:nvPr>
        </p:nvSpPr>
        <p:spPr/>
        <p:txBody>
          <a:bodyPr/>
          <a:lstStyle/>
          <a:p>
            <a:fld id="{9696B37C-F3DC-9A44-842E-DCD30B87E157}" type="slidenum">
              <a:rPr lang="en-US" smtClean="0"/>
              <a:t>6</a:t>
            </a:fld>
            <a:endParaRPr lang="en-US"/>
          </a:p>
        </p:txBody>
      </p:sp>
    </p:spTree>
    <p:extLst>
      <p:ext uri="{BB962C8B-B14F-4D97-AF65-F5344CB8AC3E}">
        <p14:creationId xmlns:p14="http://schemas.microsoft.com/office/powerpoint/2010/main" val="3189261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Realization: The sharp spikes and upward or downward trends suggest that the series is non-stationary (mean and variance are not constant over time).</a:t>
            </a:r>
          </a:p>
          <a:p>
            <a:r>
              <a:rPr lang="en-US"/>
              <a:t>- ACF: Strong correlations at lag 1 and lag 2, gradually decreasing, also indicating non-stationarity.</a:t>
            </a:r>
          </a:p>
          <a:p>
            <a:r>
              <a:rPr lang="en-US"/>
              <a:t>- Spectral Density: looks like we have three high peaks the first is the strongest and we see high peaks around period 12 (13/14)</a:t>
            </a:r>
          </a:p>
          <a:p>
            <a:r>
              <a:rPr lang="en-US"/>
              <a:t>- The next import periods are around 3 then 2...</a:t>
            </a:r>
          </a:p>
          <a:p>
            <a:r>
              <a:rPr lang="en-US"/>
              <a:t>- The overall behavior indicates that differencing might be required to stabilize the series.</a:t>
            </a:r>
            <a:br>
              <a:rPr lang="en-US">
                <a:latin typeface="Aptos"/>
                <a:ea typeface="Calibri"/>
                <a:cs typeface="Calibri"/>
              </a:rPr>
            </a:br>
            <a:r>
              <a:rPr lang="en-US">
                <a:latin typeface="Aptos"/>
                <a:ea typeface="Calibri"/>
                <a:cs typeface="Calibri"/>
              </a:rPr>
              <a:t>----------------------------------------------------</a:t>
            </a:r>
            <a:br>
              <a:rPr lang="en-US">
                <a:latin typeface="Aptos"/>
                <a:ea typeface="Calibri"/>
                <a:cs typeface="Calibri"/>
              </a:rPr>
            </a:br>
            <a:r>
              <a:rPr lang="en-US">
                <a:latin typeface="Calibri"/>
                <a:ea typeface="Calibri"/>
                <a:cs typeface="Calibri"/>
              </a:rPr>
              <a:t>How we found 1-B</a:t>
            </a:r>
            <a:endParaRPr lang="en-US"/>
          </a:p>
          <a:p>
            <a:r>
              <a:rPr lang="en-US"/>
              <a:t>Looking at the frequencies and spikes in the time series, we recognized a frequency of 52 and 12 in the TS </a:t>
            </a:r>
          </a:p>
          <a:p>
            <a:r>
              <a:rPr lang="en-US">
                <a:latin typeface="Calibri"/>
                <a:ea typeface="Calibri"/>
                <a:cs typeface="Calibri"/>
              </a:rPr>
              <a:t>How we came up with 52 and 12 for spec dens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9696B37C-F3DC-9A44-842E-DCD30B87E157}" type="slidenum">
              <a:rPr lang="en-US" smtClean="0"/>
              <a:t>7</a:t>
            </a:fld>
            <a:endParaRPr lang="en-US"/>
          </a:p>
        </p:txBody>
      </p:sp>
    </p:spTree>
    <p:extLst>
      <p:ext uri="{BB962C8B-B14F-4D97-AF65-F5344CB8AC3E}">
        <p14:creationId xmlns:p14="http://schemas.microsoft.com/office/powerpoint/2010/main" val="331914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TBD</a:t>
            </a:r>
          </a:p>
          <a:p>
            <a:r>
              <a:rPr lang="en-US" err="1">
                <a:latin typeface="Calibri"/>
                <a:ea typeface="Calibri"/>
                <a:cs typeface="Calibri"/>
              </a:rPr>
              <a:t>Acf</a:t>
            </a:r>
            <a:r>
              <a:rPr lang="en-US">
                <a:latin typeface="Calibri"/>
                <a:ea typeface="Calibri"/>
                <a:cs typeface="Calibri"/>
              </a:rPr>
              <a:t> </a:t>
            </a:r>
            <a:r>
              <a:rPr lang="en-US"/>
              <a:t>- Maybe MA(4) don't </a:t>
            </a:r>
            <a:r>
              <a:rPr lang="en-US" err="1"/>
              <a:t>coun</a:t>
            </a:r>
            <a:r>
              <a:rPr lang="en-US"/>
              <a:t> the first lag</a:t>
            </a:r>
          </a:p>
          <a:p>
            <a:r>
              <a:rPr lang="en-US">
                <a:latin typeface="Calibri"/>
                <a:ea typeface="Calibri"/>
                <a:cs typeface="Calibri"/>
              </a:rPr>
              <a:t>PACF </a:t>
            </a:r>
            <a:r>
              <a:rPr lang="en-US"/>
              <a:t>- maybe a AR(4)</a:t>
            </a:r>
          </a:p>
          <a:p>
            <a:r>
              <a:rPr lang="en-US"/>
              <a:t>- scaled it looks like an AR(2)</a:t>
            </a:r>
          </a:p>
          <a:p>
            <a:pPr marL="171450" indent="-171450">
              <a:buFont typeface="Calibri"/>
              <a:buChar char="-"/>
            </a:pPr>
            <a:r>
              <a:rPr lang="en-US"/>
              <a:t>You could the first lag</a:t>
            </a:r>
          </a:p>
        </p:txBody>
      </p:sp>
      <p:sp>
        <p:nvSpPr>
          <p:cNvPr id="4" name="Slide Number Placeholder 3"/>
          <p:cNvSpPr>
            <a:spLocks noGrp="1"/>
          </p:cNvSpPr>
          <p:nvPr>
            <p:ph type="sldNum" sz="quarter" idx="5"/>
          </p:nvPr>
        </p:nvSpPr>
        <p:spPr/>
        <p:txBody>
          <a:bodyPr/>
          <a:lstStyle/>
          <a:p>
            <a:fld id="{9696B37C-F3DC-9A44-842E-DCD30B87E157}" type="slidenum">
              <a:rPr lang="en-US" smtClean="0"/>
              <a:t>8</a:t>
            </a:fld>
            <a:endParaRPr lang="en-US"/>
          </a:p>
        </p:txBody>
      </p:sp>
    </p:spTree>
    <p:extLst>
      <p:ext uri="{BB962C8B-B14F-4D97-AF65-F5344CB8AC3E}">
        <p14:creationId xmlns:p14="http://schemas.microsoft.com/office/powerpoint/2010/main" val="501976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Reject the null hypothesis of Non-Stationarity</a:t>
            </a:r>
          </a:p>
          <a:p>
            <a:r>
              <a:rPr lang="en-US"/>
              <a:t>- This test was not as helpful as I had hopped cause we know that we need to difference the model from the plots above.</a:t>
            </a:r>
          </a:p>
          <a:p>
            <a:r>
              <a:rPr lang="en-US"/>
              <a:t>- This is actually a non-stationary model based off Kaggle as well. On the site they already mention this is a non-stationary model</a:t>
            </a:r>
          </a:p>
        </p:txBody>
      </p:sp>
      <p:sp>
        <p:nvSpPr>
          <p:cNvPr id="4" name="Slide Number Placeholder 3"/>
          <p:cNvSpPr>
            <a:spLocks noGrp="1"/>
          </p:cNvSpPr>
          <p:nvPr>
            <p:ph type="sldNum" sz="quarter" idx="5"/>
          </p:nvPr>
        </p:nvSpPr>
        <p:spPr/>
        <p:txBody>
          <a:bodyPr/>
          <a:lstStyle/>
          <a:p>
            <a:fld id="{9696B37C-F3DC-9A44-842E-DCD30B87E157}" type="slidenum">
              <a:rPr lang="en-US" smtClean="0"/>
              <a:t>10</a:t>
            </a:fld>
            <a:endParaRPr lang="en-US"/>
          </a:p>
        </p:txBody>
      </p:sp>
    </p:spTree>
    <p:extLst>
      <p:ext uri="{BB962C8B-B14F-4D97-AF65-F5344CB8AC3E}">
        <p14:creationId xmlns:p14="http://schemas.microsoft.com/office/powerpoint/2010/main" val="366215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96B37C-F3DC-9A44-842E-DCD30B87E157}" type="slidenum">
              <a:rPr lang="en-US" smtClean="0"/>
              <a:t>12</a:t>
            </a:fld>
            <a:endParaRPr lang="en-US"/>
          </a:p>
        </p:txBody>
      </p:sp>
    </p:spTree>
    <p:extLst>
      <p:ext uri="{BB962C8B-B14F-4D97-AF65-F5344CB8AC3E}">
        <p14:creationId xmlns:p14="http://schemas.microsoft.com/office/powerpoint/2010/main" val="633575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03AA6C1-0D4C-EE82-03A3-81C79CB4C5B0}"/>
              </a:ext>
            </a:extLst>
          </p:cNvPr>
          <p:cNvSpPr>
            <a:spLocks noGrp="1"/>
          </p:cNvSpPr>
          <p:nvPr>
            <p:ph type="pic" sz="quarter" idx="10"/>
          </p:nvPr>
        </p:nvSpPr>
        <p:spPr>
          <a:xfrm>
            <a:off x="942975" y="1681163"/>
            <a:ext cx="3371849" cy="2614613"/>
          </a:xfrm>
          <a:custGeom>
            <a:avLst/>
            <a:gdLst>
              <a:gd name="connsiteX0" fmla="*/ 0 w 3371849"/>
              <a:gd name="connsiteY0" fmla="*/ 0 h 2614613"/>
              <a:gd name="connsiteX1" fmla="*/ 3371849 w 3371849"/>
              <a:gd name="connsiteY1" fmla="*/ 0 h 2614613"/>
              <a:gd name="connsiteX2" fmla="*/ 3371849 w 3371849"/>
              <a:gd name="connsiteY2" fmla="*/ 2614613 h 2614613"/>
              <a:gd name="connsiteX3" fmla="*/ 0 w 3371849"/>
              <a:gd name="connsiteY3" fmla="*/ 2614613 h 2614613"/>
            </a:gdLst>
            <a:ahLst/>
            <a:cxnLst>
              <a:cxn ang="0">
                <a:pos x="connsiteX0" y="connsiteY0"/>
              </a:cxn>
              <a:cxn ang="0">
                <a:pos x="connsiteX1" y="connsiteY1"/>
              </a:cxn>
              <a:cxn ang="0">
                <a:pos x="connsiteX2" y="connsiteY2"/>
              </a:cxn>
              <a:cxn ang="0">
                <a:pos x="connsiteX3" y="connsiteY3"/>
              </a:cxn>
            </a:cxnLst>
            <a:rect l="l" t="t" r="r" b="b"/>
            <a:pathLst>
              <a:path w="3371849" h="2614613">
                <a:moveTo>
                  <a:pt x="0" y="0"/>
                </a:moveTo>
                <a:lnTo>
                  <a:pt x="3371849" y="0"/>
                </a:lnTo>
                <a:lnTo>
                  <a:pt x="3371849" y="2614613"/>
                </a:lnTo>
                <a:lnTo>
                  <a:pt x="0" y="2614613"/>
                </a:lnTo>
                <a:close/>
              </a:path>
            </a:pathLst>
          </a:custGeom>
        </p:spPr>
        <p:txBody>
          <a:bodyPr wrap="square">
            <a:noAutofit/>
          </a:bodyPr>
          <a:lstStyle/>
          <a:p>
            <a:endParaRPr lang="en-IN"/>
          </a:p>
        </p:txBody>
      </p:sp>
      <p:sp>
        <p:nvSpPr>
          <p:cNvPr id="13" name="Picture Placeholder 12">
            <a:extLst>
              <a:ext uri="{FF2B5EF4-FFF2-40B4-BE49-F238E27FC236}">
                <a16:creationId xmlns:a16="http://schemas.microsoft.com/office/drawing/2014/main" id="{F57131F8-8923-A235-B865-F2BCDCFB58A8}"/>
              </a:ext>
            </a:extLst>
          </p:cNvPr>
          <p:cNvSpPr>
            <a:spLocks noGrp="1"/>
          </p:cNvSpPr>
          <p:nvPr>
            <p:ph type="pic" sz="quarter" idx="11"/>
          </p:nvPr>
        </p:nvSpPr>
        <p:spPr>
          <a:xfrm>
            <a:off x="4629150" y="1681163"/>
            <a:ext cx="3371849" cy="2614613"/>
          </a:xfrm>
          <a:custGeom>
            <a:avLst/>
            <a:gdLst>
              <a:gd name="connsiteX0" fmla="*/ 0 w 3371849"/>
              <a:gd name="connsiteY0" fmla="*/ 0 h 2614613"/>
              <a:gd name="connsiteX1" fmla="*/ 3371849 w 3371849"/>
              <a:gd name="connsiteY1" fmla="*/ 0 h 2614613"/>
              <a:gd name="connsiteX2" fmla="*/ 3371849 w 3371849"/>
              <a:gd name="connsiteY2" fmla="*/ 2614613 h 2614613"/>
              <a:gd name="connsiteX3" fmla="*/ 0 w 3371849"/>
              <a:gd name="connsiteY3" fmla="*/ 2614613 h 2614613"/>
            </a:gdLst>
            <a:ahLst/>
            <a:cxnLst>
              <a:cxn ang="0">
                <a:pos x="connsiteX0" y="connsiteY0"/>
              </a:cxn>
              <a:cxn ang="0">
                <a:pos x="connsiteX1" y="connsiteY1"/>
              </a:cxn>
              <a:cxn ang="0">
                <a:pos x="connsiteX2" y="connsiteY2"/>
              </a:cxn>
              <a:cxn ang="0">
                <a:pos x="connsiteX3" y="connsiteY3"/>
              </a:cxn>
            </a:cxnLst>
            <a:rect l="l" t="t" r="r" b="b"/>
            <a:pathLst>
              <a:path w="3371849" h="2614613">
                <a:moveTo>
                  <a:pt x="0" y="0"/>
                </a:moveTo>
                <a:lnTo>
                  <a:pt x="3371849" y="0"/>
                </a:lnTo>
                <a:lnTo>
                  <a:pt x="3371849" y="2614613"/>
                </a:lnTo>
                <a:lnTo>
                  <a:pt x="0" y="2614613"/>
                </a:lnTo>
                <a:close/>
              </a:path>
            </a:pathLst>
          </a:custGeom>
        </p:spPr>
        <p:txBody>
          <a:bodyPr wrap="square">
            <a:noAutofit/>
          </a:bodyPr>
          <a:lstStyle/>
          <a:p>
            <a:endParaRPr lang="en-IN"/>
          </a:p>
        </p:txBody>
      </p:sp>
    </p:spTree>
    <p:extLst>
      <p:ext uri="{BB962C8B-B14F-4D97-AF65-F5344CB8AC3E}">
        <p14:creationId xmlns:p14="http://schemas.microsoft.com/office/powerpoint/2010/main" val="21660639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6A83-9487-4EB6-8CB2-AD4C3EF5A5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838ED3-0025-4F7A-9267-31DD264D0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E56656-4618-462B-BCB7-04789B8C950B}"/>
              </a:ext>
            </a:extLst>
          </p:cNvPr>
          <p:cNvSpPr>
            <a:spLocks noGrp="1"/>
          </p:cNvSpPr>
          <p:nvPr>
            <p:ph type="dt" sz="half" idx="10"/>
          </p:nvPr>
        </p:nvSpPr>
        <p:spPr/>
        <p:txBody>
          <a:bodyPr/>
          <a:lstStyle/>
          <a:p>
            <a:fld id="{7EBE7F2F-AABE-4892-8D4C-C67BF5CA2C98}" type="datetimeFigureOut">
              <a:rPr lang="en-GB" smtClean="0"/>
              <a:t>08/12/2024</a:t>
            </a:fld>
            <a:endParaRPr lang="en-GB"/>
          </a:p>
        </p:txBody>
      </p:sp>
      <p:sp>
        <p:nvSpPr>
          <p:cNvPr id="5" name="Footer Placeholder 4">
            <a:extLst>
              <a:ext uri="{FF2B5EF4-FFF2-40B4-BE49-F238E27FC236}">
                <a16:creationId xmlns:a16="http://schemas.microsoft.com/office/drawing/2014/main" id="{86046534-FB55-49CF-A2B6-E853082275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B60703-50BB-4E5C-A126-DEF6F814866A}"/>
              </a:ext>
            </a:extLst>
          </p:cNvPr>
          <p:cNvSpPr>
            <a:spLocks noGrp="1"/>
          </p:cNvSpPr>
          <p:nvPr>
            <p:ph type="sldNum" sz="quarter" idx="12"/>
          </p:nvPr>
        </p:nvSpPr>
        <p:spPr/>
        <p:txBody>
          <a:bodyPr/>
          <a:lstStyle/>
          <a:p>
            <a:fld id="{20B63F60-ACF9-4F7B-8317-B93A3EF12787}" type="slidenum">
              <a:rPr lang="en-GB" smtClean="0"/>
              <a:t>‹#›</a:t>
            </a:fld>
            <a:endParaRPr lang="en-GB"/>
          </a:p>
        </p:txBody>
      </p:sp>
    </p:spTree>
    <p:extLst>
      <p:ext uri="{BB962C8B-B14F-4D97-AF65-F5344CB8AC3E}">
        <p14:creationId xmlns:p14="http://schemas.microsoft.com/office/powerpoint/2010/main" val="32657717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6DDA148-8E7C-CF56-07E4-A89A62101969}"/>
              </a:ext>
            </a:extLst>
          </p:cNvPr>
          <p:cNvSpPr>
            <a:spLocks noGrp="1"/>
          </p:cNvSpPr>
          <p:nvPr>
            <p:ph type="pic" sz="quarter" idx="10"/>
          </p:nvPr>
        </p:nvSpPr>
        <p:spPr>
          <a:xfrm>
            <a:off x="0" y="3429000"/>
            <a:ext cx="3543299" cy="3429000"/>
          </a:xfrm>
          <a:custGeom>
            <a:avLst/>
            <a:gdLst>
              <a:gd name="connsiteX0" fmla="*/ 0 w 3543299"/>
              <a:gd name="connsiteY0" fmla="*/ 0 h 3429000"/>
              <a:gd name="connsiteX1" fmla="*/ 3543299 w 3543299"/>
              <a:gd name="connsiteY1" fmla="*/ 0 h 3429000"/>
              <a:gd name="connsiteX2" fmla="*/ 3543299 w 3543299"/>
              <a:gd name="connsiteY2" fmla="*/ 3429000 h 3429000"/>
              <a:gd name="connsiteX3" fmla="*/ 0 w 354329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543299" h="3429000">
                <a:moveTo>
                  <a:pt x="0" y="0"/>
                </a:moveTo>
                <a:lnTo>
                  <a:pt x="3543299" y="0"/>
                </a:lnTo>
                <a:lnTo>
                  <a:pt x="3543299" y="3429000"/>
                </a:lnTo>
                <a:lnTo>
                  <a:pt x="0" y="3429000"/>
                </a:lnTo>
                <a:close/>
              </a:path>
            </a:pathLst>
          </a:custGeom>
        </p:spPr>
        <p:txBody>
          <a:bodyPr wrap="square">
            <a:noAutofit/>
          </a:bodyPr>
          <a:lstStyle/>
          <a:p>
            <a:endParaRPr lang="en-IN"/>
          </a:p>
        </p:txBody>
      </p:sp>
      <p:sp>
        <p:nvSpPr>
          <p:cNvPr id="14" name="Picture Placeholder 13">
            <a:extLst>
              <a:ext uri="{FF2B5EF4-FFF2-40B4-BE49-F238E27FC236}">
                <a16:creationId xmlns:a16="http://schemas.microsoft.com/office/drawing/2014/main" id="{6520CF20-2428-F80D-5702-E0C842F3FE3F}"/>
              </a:ext>
            </a:extLst>
          </p:cNvPr>
          <p:cNvSpPr>
            <a:spLocks noGrp="1"/>
          </p:cNvSpPr>
          <p:nvPr>
            <p:ph type="pic" sz="quarter" idx="11"/>
          </p:nvPr>
        </p:nvSpPr>
        <p:spPr>
          <a:xfrm>
            <a:off x="8647956" y="0"/>
            <a:ext cx="3543299" cy="3429000"/>
          </a:xfrm>
          <a:custGeom>
            <a:avLst/>
            <a:gdLst>
              <a:gd name="connsiteX0" fmla="*/ 0 w 3543299"/>
              <a:gd name="connsiteY0" fmla="*/ 0 h 3429000"/>
              <a:gd name="connsiteX1" fmla="*/ 3543299 w 3543299"/>
              <a:gd name="connsiteY1" fmla="*/ 0 h 3429000"/>
              <a:gd name="connsiteX2" fmla="*/ 3543299 w 3543299"/>
              <a:gd name="connsiteY2" fmla="*/ 3429000 h 3429000"/>
              <a:gd name="connsiteX3" fmla="*/ 0 w 3543299"/>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543299" h="3429000">
                <a:moveTo>
                  <a:pt x="0" y="0"/>
                </a:moveTo>
                <a:lnTo>
                  <a:pt x="3543299" y="0"/>
                </a:lnTo>
                <a:lnTo>
                  <a:pt x="3543299" y="3429000"/>
                </a:lnTo>
                <a:lnTo>
                  <a:pt x="0" y="3429000"/>
                </a:lnTo>
                <a:close/>
              </a:path>
            </a:pathLst>
          </a:custGeom>
        </p:spPr>
        <p:txBody>
          <a:bodyPr wrap="square">
            <a:noAutofit/>
          </a:bodyPr>
          <a:lstStyle/>
          <a:p>
            <a:endParaRPr lang="en-IN"/>
          </a:p>
        </p:txBody>
      </p:sp>
    </p:spTree>
    <p:extLst>
      <p:ext uri="{BB962C8B-B14F-4D97-AF65-F5344CB8AC3E}">
        <p14:creationId xmlns:p14="http://schemas.microsoft.com/office/powerpoint/2010/main" val="4143889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96B90BDE-82F3-0264-4DD5-E468B81C8EC9}"/>
              </a:ext>
            </a:extLst>
          </p:cNvPr>
          <p:cNvSpPr>
            <a:spLocks noGrp="1"/>
          </p:cNvSpPr>
          <p:nvPr>
            <p:ph type="pic" sz="quarter" idx="10"/>
          </p:nvPr>
        </p:nvSpPr>
        <p:spPr>
          <a:xfrm>
            <a:off x="5605462" y="2576993"/>
            <a:ext cx="2765425" cy="3792538"/>
          </a:xfrm>
          <a:custGeom>
            <a:avLst/>
            <a:gdLst>
              <a:gd name="connsiteX0" fmla="*/ 0 w 2765425"/>
              <a:gd name="connsiteY0" fmla="*/ 0 h 3792538"/>
              <a:gd name="connsiteX1" fmla="*/ 2765425 w 2765425"/>
              <a:gd name="connsiteY1" fmla="*/ 0 h 3792538"/>
              <a:gd name="connsiteX2" fmla="*/ 2765425 w 2765425"/>
              <a:gd name="connsiteY2" fmla="*/ 3792538 h 3792538"/>
              <a:gd name="connsiteX3" fmla="*/ 0 w 2765425"/>
              <a:gd name="connsiteY3" fmla="*/ 3792538 h 3792538"/>
            </a:gdLst>
            <a:ahLst/>
            <a:cxnLst>
              <a:cxn ang="0">
                <a:pos x="connsiteX0" y="connsiteY0"/>
              </a:cxn>
              <a:cxn ang="0">
                <a:pos x="connsiteX1" y="connsiteY1"/>
              </a:cxn>
              <a:cxn ang="0">
                <a:pos x="connsiteX2" y="connsiteY2"/>
              </a:cxn>
              <a:cxn ang="0">
                <a:pos x="connsiteX3" y="connsiteY3"/>
              </a:cxn>
            </a:cxnLst>
            <a:rect l="l" t="t" r="r" b="b"/>
            <a:pathLst>
              <a:path w="2765425" h="3792538">
                <a:moveTo>
                  <a:pt x="0" y="0"/>
                </a:moveTo>
                <a:lnTo>
                  <a:pt x="2765425" y="0"/>
                </a:lnTo>
                <a:lnTo>
                  <a:pt x="2765425" y="3792538"/>
                </a:lnTo>
                <a:lnTo>
                  <a:pt x="0" y="3792538"/>
                </a:lnTo>
                <a:close/>
              </a:path>
            </a:pathLst>
          </a:custGeom>
        </p:spPr>
        <p:txBody>
          <a:bodyPr wrap="square">
            <a:noAutofit/>
          </a:bodyPr>
          <a:lstStyle/>
          <a:p>
            <a:endParaRPr lang="en-IN"/>
          </a:p>
        </p:txBody>
      </p:sp>
      <p:sp>
        <p:nvSpPr>
          <p:cNvPr id="18" name="Picture Placeholder 17">
            <a:extLst>
              <a:ext uri="{FF2B5EF4-FFF2-40B4-BE49-F238E27FC236}">
                <a16:creationId xmlns:a16="http://schemas.microsoft.com/office/drawing/2014/main" id="{AADD4239-2D17-2CE2-0E45-A739A6AE2833}"/>
              </a:ext>
            </a:extLst>
          </p:cNvPr>
          <p:cNvSpPr>
            <a:spLocks noGrp="1"/>
          </p:cNvSpPr>
          <p:nvPr>
            <p:ph type="pic" sz="quarter" idx="11"/>
          </p:nvPr>
        </p:nvSpPr>
        <p:spPr>
          <a:xfrm>
            <a:off x="8783637" y="2576993"/>
            <a:ext cx="2765425" cy="3792538"/>
          </a:xfrm>
          <a:custGeom>
            <a:avLst/>
            <a:gdLst>
              <a:gd name="connsiteX0" fmla="*/ 0 w 2765425"/>
              <a:gd name="connsiteY0" fmla="*/ 0 h 3792538"/>
              <a:gd name="connsiteX1" fmla="*/ 2765425 w 2765425"/>
              <a:gd name="connsiteY1" fmla="*/ 0 h 3792538"/>
              <a:gd name="connsiteX2" fmla="*/ 2765425 w 2765425"/>
              <a:gd name="connsiteY2" fmla="*/ 3792538 h 3792538"/>
              <a:gd name="connsiteX3" fmla="*/ 0 w 2765425"/>
              <a:gd name="connsiteY3" fmla="*/ 3792538 h 3792538"/>
            </a:gdLst>
            <a:ahLst/>
            <a:cxnLst>
              <a:cxn ang="0">
                <a:pos x="connsiteX0" y="connsiteY0"/>
              </a:cxn>
              <a:cxn ang="0">
                <a:pos x="connsiteX1" y="connsiteY1"/>
              </a:cxn>
              <a:cxn ang="0">
                <a:pos x="connsiteX2" y="connsiteY2"/>
              </a:cxn>
              <a:cxn ang="0">
                <a:pos x="connsiteX3" y="connsiteY3"/>
              </a:cxn>
            </a:cxnLst>
            <a:rect l="l" t="t" r="r" b="b"/>
            <a:pathLst>
              <a:path w="2765425" h="3792538">
                <a:moveTo>
                  <a:pt x="0" y="0"/>
                </a:moveTo>
                <a:lnTo>
                  <a:pt x="2765425" y="0"/>
                </a:lnTo>
                <a:lnTo>
                  <a:pt x="2765425" y="3792538"/>
                </a:lnTo>
                <a:lnTo>
                  <a:pt x="0" y="3792538"/>
                </a:lnTo>
                <a:close/>
              </a:path>
            </a:pathLst>
          </a:custGeom>
        </p:spPr>
        <p:txBody>
          <a:bodyPr wrap="square">
            <a:noAutofit/>
          </a:bodyPr>
          <a:lstStyle/>
          <a:p>
            <a:endParaRPr lang="en-IN"/>
          </a:p>
        </p:txBody>
      </p:sp>
      <p:sp>
        <p:nvSpPr>
          <p:cNvPr id="19" name="Picture Placeholder 18">
            <a:extLst>
              <a:ext uri="{FF2B5EF4-FFF2-40B4-BE49-F238E27FC236}">
                <a16:creationId xmlns:a16="http://schemas.microsoft.com/office/drawing/2014/main" id="{2EE444BF-0DA9-B077-248C-37D93D609602}"/>
              </a:ext>
            </a:extLst>
          </p:cNvPr>
          <p:cNvSpPr>
            <a:spLocks noGrp="1"/>
          </p:cNvSpPr>
          <p:nvPr>
            <p:ph type="pic" sz="quarter" idx="12"/>
          </p:nvPr>
        </p:nvSpPr>
        <p:spPr>
          <a:xfrm>
            <a:off x="8783637" y="476250"/>
            <a:ext cx="2765425" cy="1908488"/>
          </a:xfrm>
          <a:custGeom>
            <a:avLst/>
            <a:gdLst>
              <a:gd name="connsiteX0" fmla="*/ 0 w 2765425"/>
              <a:gd name="connsiteY0" fmla="*/ 0 h 1908488"/>
              <a:gd name="connsiteX1" fmla="*/ 2765425 w 2765425"/>
              <a:gd name="connsiteY1" fmla="*/ 0 h 1908488"/>
              <a:gd name="connsiteX2" fmla="*/ 2765425 w 2765425"/>
              <a:gd name="connsiteY2" fmla="*/ 1908488 h 1908488"/>
              <a:gd name="connsiteX3" fmla="*/ 0 w 2765425"/>
              <a:gd name="connsiteY3" fmla="*/ 1908488 h 1908488"/>
            </a:gdLst>
            <a:ahLst/>
            <a:cxnLst>
              <a:cxn ang="0">
                <a:pos x="connsiteX0" y="connsiteY0"/>
              </a:cxn>
              <a:cxn ang="0">
                <a:pos x="connsiteX1" y="connsiteY1"/>
              </a:cxn>
              <a:cxn ang="0">
                <a:pos x="connsiteX2" y="connsiteY2"/>
              </a:cxn>
              <a:cxn ang="0">
                <a:pos x="connsiteX3" y="connsiteY3"/>
              </a:cxn>
            </a:cxnLst>
            <a:rect l="l" t="t" r="r" b="b"/>
            <a:pathLst>
              <a:path w="2765425" h="1908488">
                <a:moveTo>
                  <a:pt x="0" y="0"/>
                </a:moveTo>
                <a:lnTo>
                  <a:pt x="2765425" y="0"/>
                </a:lnTo>
                <a:lnTo>
                  <a:pt x="2765425" y="1908488"/>
                </a:lnTo>
                <a:lnTo>
                  <a:pt x="0" y="1908488"/>
                </a:lnTo>
                <a:close/>
              </a:path>
            </a:pathLst>
          </a:custGeom>
        </p:spPr>
        <p:txBody>
          <a:bodyPr wrap="square">
            <a:noAutofit/>
          </a:bodyPr>
          <a:lstStyle/>
          <a:p>
            <a:endParaRPr lang="en-IN"/>
          </a:p>
        </p:txBody>
      </p:sp>
    </p:spTree>
    <p:extLst>
      <p:ext uri="{BB962C8B-B14F-4D97-AF65-F5344CB8AC3E}">
        <p14:creationId xmlns:p14="http://schemas.microsoft.com/office/powerpoint/2010/main" val="11921808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1DEA75E-6FCB-D0E5-32A9-6B84C14BCF90}"/>
              </a:ext>
            </a:extLst>
          </p:cNvPr>
          <p:cNvSpPr>
            <a:spLocks noGrp="1"/>
          </p:cNvSpPr>
          <p:nvPr>
            <p:ph type="pic" sz="quarter" idx="10"/>
          </p:nvPr>
        </p:nvSpPr>
        <p:spPr>
          <a:xfrm>
            <a:off x="1" y="0"/>
            <a:ext cx="2765425" cy="6858000"/>
          </a:xfrm>
          <a:custGeom>
            <a:avLst/>
            <a:gdLst>
              <a:gd name="connsiteX0" fmla="*/ 0 w 2765425"/>
              <a:gd name="connsiteY0" fmla="*/ 0 h 6858000"/>
              <a:gd name="connsiteX1" fmla="*/ 2765425 w 2765425"/>
              <a:gd name="connsiteY1" fmla="*/ 0 h 6858000"/>
              <a:gd name="connsiteX2" fmla="*/ 2765425 w 2765425"/>
              <a:gd name="connsiteY2" fmla="*/ 6858000 h 6858000"/>
              <a:gd name="connsiteX3" fmla="*/ 0 w 27654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765425" h="6858000">
                <a:moveTo>
                  <a:pt x="0" y="0"/>
                </a:moveTo>
                <a:lnTo>
                  <a:pt x="2765425" y="0"/>
                </a:lnTo>
                <a:lnTo>
                  <a:pt x="2765425" y="6858000"/>
                </a:lnTo>
                <a:lnTo>
                  <a:pt x="0" y="6858000"/>
                </a:lnTo>
                <a:close/>
              </a:path>
            </a:pathLst>
          </a:custGeom>
        </p:spPr>
        <p:txBody>
          <a:bodyPr wrap="square">
            <a:noAutofit/>
          </a:bodyPr>
          <a:lstStyle/>
          <a:p>
            <a:endParaRPr lang="en-IN"/>
          </a:p>
        </p:txBody>
      </p:sp>
    </p:spTree>
    <p:extLst>
      <p:ext uri="{BB962C8B-B14F-4D97-AF65-F5344CB8AC3E}">
        <p14:creationId xmlns:p14="http://schemas.microsoft.com/office/powerpoint/2010/main" val="13668552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08/12/24</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08/12/24</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08/12/24</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08/12/24</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08/12/24</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08/12/24</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6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mailto:kroy@mail.smu.edu" TargetMode="External"/><Relationship Id="rId2" Type="http://schemas.openxmlformats.org/officeDocument/2006/relationships/hyperlink" Target="mailto:llewis@mail.smu.edu"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2E9C32F-8D02-CFC7-549F-67530898E06B}"/>
              </a:ext>
            </a:extLst>
          </p:cNvPr>
          <p:cNvGrpSpPr/>
          <p:nvPr/>
        </p:nvGrpSpPr>
        <p:grpSpPr>
          <a:xfrm>
            <a:off x="6332100" y="2044508"/>
            <a:ext cx="3274612" cy="3662038"/>
            <a:chOff x="926333" y="909663"/>
            <a:chExt cx="4509235" cy="5042732"/>
          </a:xfrm>
          <a:solidFill>
            <a:srgbClr val="FFB718"/>
          </a:solidFill>
        </p:grpSpPr>
        <p:sp>
          <p:nvSpPr>
            <p:cNvPr id="5" name="Freeform: Shape 4">
              <a:extLst>
                <a:ext uri="{FF2B5EF4-FFF2-40B4-BE49-F238E27FC236}">
                  <a16:creationId xmlns:a16="http://schemas.microsoft.com/office/drawing/2014/main" id="{C9B68030-370F-8D67-AB67-74AA016E5FAF}"/>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6A2FAC93-0DDC-6DF8-06D4-627F4CE71E61}"/>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9525"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B1E64C6D-A572-2460-045F-2FD76B6119EE}"/>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04FF7DCD-6583-5ACC-156E-BB7989B8B225}"/>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9525"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CA6B601A-6800-350F-4785-7A00B197378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5F284CF6-9138-44AC-E003-D99131C92252}"/>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9525" cap="flat">
              <a:noFill/>
              <a:prstDash val="solid"/>
              <a:miter/>
            </a:ln>
          </p:spPr>
          <p:txBody>
            <a:bodyPr rtlCol="0" anchor="ctr"/>
            <a:lstStyle/>
            <a:p>
              <a:endParaRPr lang="en-IN"/>
            </a:p>
          </p:txBody>
        </p:sp>
      </p:grpSp>
      <p:sp>
        <p:nvSpPr>
          <p:cNvPr id="2" name="TextBox 1">
            <a:extLst>
              <a:ext uri="{FF2B5EF4-FFF2-40B4-BE49-F238E27FC236}">
                <a16:creationId xmlns:a16="http://schemas.microsoft.com/office/drawing/2014/main" id="{DA60E7E7-D890-A41D-349A-755DAE5FE3BE}"/>
              </a:ext>
            </a:extLst>
          </p:cNvPr>
          <p:cNvSpPr txBox="1"/>
          <p:nvPr/>
        </p:nvSpPr>
        <p:spPr>
          <a:xfrm>
            <a:off x="641299" y="674651"/>
            <a:ext cx="6194398" cy="2462213"/>
          </a:xfrm>
          <a:prstGeom prst="rect">
            <a:avLst/>
          </a:prstGeom>
          <a:noFill/>
          <a:ln>
            <a:noFill/>
          </a:ln>
        </p:spPr>
        <p:txBody>
          <a:bodyPr wrap="square" lIns="91440" tIns="45720" rIns="91440" bIns="45720" rtlCol="0" anchor="t">
            <a:spAutoFit/>
          </a:bodyPr>
          <a:lstStyle/>
          <a:p>
            <a:r>
              <a:rPr lang="en-US" sz="4800">
                <a:ln>
                  <a:solidFill>
                    <a:srgbClr val="FFB718"/>
                  </a:solidFill>
                </a:ln>
                <a:solidFill>
                  <a:srgbClr val="FFB718"/>
                </a:solidFill>
                <a:latin typeface="Noto Sans SemiBold"/>
                <a:ea typeface="Noto Sans SemiBold"/>
                <a:cs typeface="Noto Sans SemiBold"/>
              </a:rPr>
              <a:t>WALMART SALES Predictive Modeling</a:t>
            </a:r>
          </a:p>
          <a:p>
            <a:r>
              <a:rPr lang="en-US" sz="2400">
                <a:ln>
                  <a:solidFill>
                    <a:srgbClr val="FFB718"/>
                  </a:solidFill>
                </a:ln>
                <a:solidFill>
                  <a:srgbClr val="FFB718"/>
                </a:solidFill>
                <a:latin typeface="Noto Sans SemiBold" panose="020B0702040504020204" pitchFamily="34" charset="0"/>
                <a:ea typeface="Noto Sans SemiBold" panose="020B0702040504020204" pitchFamily="34" charset="0"/>
                <a:cs typeface="Noto Sans SemiBold" panose="020B0702040504020204" pitchFamily="34" charset="0"/>
              </a:rPr>
              <a:t>TS Project</a:t>
            </a:r>
          </a:p>
          <a:p>
            <a:r>
              <a:rPr lang="en-US">
                <a:ln>
                  <a:solidFill>
                    <a:srgbClr val="FFB718"/>
                  </a:solidFill>
                </a:ln>
                <a:solidFill>
                  <a:srgbClr val="FFB718"/>
                </a:solidFill>
                <a:latin typeface="Noto Sans SemiBold" panose="020B0702040504020204" pitchFamily="34" charset="0"/>
                <a:ea typeface="Noto Sans SemiBold" panose="020B0702040504020204" pitchFamily="34" charset="0"/>
                <a:cs typeface="Noto Sans SemiBold" panose="020B0702040504020204" pitchFamily="34" charset="0"/>
              </a:rPr>
              <a:t>By: Lani Lewis &amp; Kenya Roy</a:t>
            </a:r>
          </a:p>
          <a:p>
            <a:r>
              <a:rPr lang="en-US" sz="1600">
                <a:ln>
                  <a:solidFill>
                    <a:srgbClr val="FFB718"/>
                  </a:solidFill>
                </a:ln>
                <a:solidFill>
                  <a:srgbClr val="FFB718"/>
                </a:solidFill>
                <a:latin typeface="Noto Sans SemiBold" panose="020B0702040504020204" pitchFamily="34" charset="0"/>
                <a:ea typeface="Noto Sans SemiBold" panose="020B0702040504020204" pitchFamily="34" charset="0"/>
                <a:cs typeface="Noto Sans SemiBold" panose="020B0702040504020204" pitchFamily="34" charset="0"/>
              </a:rPr>
              <a:t>December 8, 2024</a:t>
            </a:r>
            <a:endParaRPr lang="en-IN" sz="1600">
              <a:ln>
                <a:solidFill>
                  <a:srgbClr val="FFB718"/>
                </a:solidFill>
              </a:ln>
              <a:solidFill>
                <a:srgbClr val="FFB718"/>
              </a:solidFill>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11045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3D4F-9655-6277-1B64-F9420EE8FA9D}"/>
              </a:ext>
            </a:extLst>
          </p:cNvPr>
          <p:cNvSpPr>
            <a:spLocks noGrp="1"/>
          </p:cNvSpPr>
          <p:nvPr>
            <p:ph type="title"/>
          </p:nvPr>
        </p:nvSpPr>
        <p:spPr>
          <a:xfrm>
            <a:off x="598357" y="380115"/>
            <a:ext cx="10515600" cy="1325563"/>
          </a:xfrm>
        </p:spPr>
        <p:txBody>
          <a:bodyPr>
            <a:normAutofit/>
          </a:bodyPr>
          <a:lstStyle/>
          <a:p>
            <a:r>
              <a:rPr lang="en-US" sz="4800" b="1">
                <a:solidFill>
                  <a:srgbClr val="0070C0"/>
                </a:solidFill>
              </a:rPr>
              <a:t>Dickey-Fuller Test for Stationarity</a:t>
            </a:r>
          </a:p>
        </p:txBody>
      </p:sp>
      <p:grpSp>
        <p:nvGrpSpPr>
          <p:cNvPr id="12" name="Group 11">
            <a:extLst>
              <a:ext uri="{FF2B5EF4-FFF2-40B4-BE49-F238E27FC236}">
                <a16:creationId xmlns:a16="http://schemas.microsoft.com/office/drawing/2014/main" id="{D806E6E9-EEB6-43AB-37F5-2B1DDD863C82}"/>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B6D45D9B-C5F3-445E-BDE5-67743022EBF8}"/>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2F6A8CE7-CD2E-9B40-3B06-849265FA562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2DE2F2D-934E-7D18-FDF0-E4E60F3802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CA8A0DF-6AE6-0263-B260-3306E6C71BC1}"/>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E0DED37-4AAB-CC57-3084-7864AC338C4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30B7F8B-88A7-6CBA-22D9-F947783AFD2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4" name="Picture 3" descr="A screenshot of a computer&#10;&#10;Description automatically generated">
            <a:extLst>
              <a:ext uri="{FF2B5EF4-FFF2-40B4-BE49-F238E27FC236}">
                <a16:creationId xmlns:a16="http://schemas.microsoft.com/office/drawing/2014/main" id="{1CB88CBB-D269-BC9E-FE09-0D66128616DA}"/>
              </a:ext>
            </a:extLst>
          </p:cNvPr>
          <p:cNvPicPr>
            <a:picLocks noChangeAspect="1"/>
          </p:cNvPicPr>
          <p:nvPr/>
        </p:nvPicPr>
        <p:blipFill>
          <a:blip r:embed="rId3"/>
          <a:stretch>
            <a:fillRect/>
          </a:stretch>
        </p:blipFill>
        <p:spPr>
          <a:xfrm>
            <a:off x="1708098" y="2361342"/>
            <a:ext cx="8788295" cy="2122825"/>
          </a:xfrm>
          <a:prstGeom prst="rect">
            <a:avLst/>
          </a:prstGeom>
        </p:spPr>
      </p:pic>
    </p:spTree>
    <p:extLst>
      <p:ext uri="{BB962C8B-B14F-4D97-AF65-F5344CB8AC3E}">
        <p14:creationId xmlns:p14="http://schemas.microsoft.com/office/powerpoint/2010/main" val="389153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C646B7A-5194-46CA-02EB-5131988BDF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C50885-9A5A-A98C-12D8-1155137C4EC4}"/>
              </a:ext>
            </a:extLst>
          </p:cNvPr>
          <p:cNvSpPr txBox="1"/>
          <p:nvPr/>
        </p:nvSpPr>
        <p:spPr>
          <a:xfrm>
            <a:off x="4040797" y="3105835"/>
            <a:ext cx="4110421" cy="1323439"/>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PROJECT MODELS</a:t>
            </a:r>
          </a:p>
          <a:p>
            <a:pPr algn="ctr">
              <a:defRPr/>
            </a:pPr>
            <a:r>
              <a:rPr lang="en-US" sz="1100">
                <a:solidFill>
                  <a:prstClr val="white"/>
                </a:solidFill>
                <a:latin typeface="Calibri"/>
                <a:ea typeface="Calibri"/>
                <a:cs typeface="Calibri"/>
              </a:rPr>
              <a:t>At least 2: ARMA  / ARIMA  / ARUMA  / Signal Plus Noise </a:t>
            </a:r>
          </a:p>
          <a:p>
            <a:pPr algn="ctr">
              <a:defRPr/>
            </a:pPr>
            <a:r>
              <a:rPr lang="en-US" sz="1100">
                <a:solidFill>
                  <a:prstClr val="white"/>
                </a:solidFill>
                <a:latin typeface="Calibri"/>
                <a:ea typeface="Calibri"/>
                <a:cs typeface="Calibri"/>
              </a:rPr>
              <a:t>At least 1: VAR </a:t>
            </a:r>
          </a:p>
          <a:p>
            <a:pPr algn="ctr">
              <a:defRPr/>
            </a:pPr>
            <a:r>
              <a:rPr lang="en-US" sz="1100">
                <a:solidFill>
                  <a:prstClr val="white"/>
                </a:solidFill>
                <a:latin typeface="Calibri"/>
                <a:ea typeface="Calibri"/>
                <a:cs typeface="Calibri"/>
              </a:rPr>
              <a:t>At least 1: Neural Network (MLP) </a:t>
            </a:r>
          </a:p>
          <a:p>
            <a:pPr algn="ctr">
              <a:defRPr/>
            </a:pPr>
            <a:r>
              <a:rPr lang="en-US" sz="1100">
                <a:solidFill>
                  <a:prstClr val="white"/>
                </a:solidFill>
                <a:latin typeface="Calibri"/>
                <a:ea typeface="Calibri"/>
                <a:cs typeface="Calibri"/>
              </a:rPr>
              <a:t>At least 1: Ensemble model </a:t>
            </a:r>
          </a:p>
        </p:txBody>
      </p:sp>
      <p:sp>
        <p:nvSpPr>
          <p:cNvPr id="3" name="TextBox 2">
            <a:extLst>
              <a:ext uri="{FF2B5EF4-FFF2-40B4-BE49-F238E27FC236}">
                <a16:creationId xmlns:a16="http://schemas.microsoft.com/office/drawing/2014/main" id="{371B51E9-EEF2-16A9-95F0-58019C51CF36}"/>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73976E72-C93D-5B3A-0589-2742B9866626}"/>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124478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3D4F-9655-6277-1B64-F9420EE8FA9D}"/>
              </a:ext>
            </a:extLst>
          </p:cNvPr>
          <p:cNvSpPr>
            <a:spLocks noGrp="1"/>
          </p:cNvSpPr>
          <p:nvPr>
            <p:ph type="title"/>
          </p:nvPr>
        </p:nvSpPr>
        <p:spPr>
          <a:xfrm>
            <a:off x="3259111" y="380115"/>
            <a:ext cx="5206584" cy="1325563"/>
          </a:xfrm>
        </p:spPr>
        <p:txBody>
          <a:bodyPr>
            <a:normAutofit fontScale="90000"/>
          </a:bodyPr>
          <a:lstStyle/>
          <a:p>
            <a:r>
              <a:rPr lang="en-US" sz="4800" b="1">
                <a:solidFill>
                  <a:srgbClr val="0070C0"/>
                </a:solidFill>
              </a:rPr>
              <a:t>ASE MODEL REVIEW</a:t>
            </a:r>
          </a:p>
        </p:txBody>
      </p:sp>
      <p:grpSp>
        <p:nvGrpSpPr>
          <p:cNvPr id="12" name="Group 11">
            <a:extLst>
              <a:ext uri="{FF2B5EF4-FFF2-40B4-BE49-F238E27FC236}">
                <a16:creationId xmlns:a16="http://schemas.microsoft.com/office/drawing/2014/main" id="{D806E6E9-EEB6-43AB-37F5-2B1DDD863C82}"/>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B6D45D9B-C5F3-445E-BDE5-67743022EBF8}"/>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2F6A8CE7-CD2E-9B40-3B06-849265FA562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2DE2F2D-934E-7D18-FDF0-E4E60F3802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CA8A0DF-6AE6-0263-B260-3306E6C71BC1}"/>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E0DED37-4AAB-CC57-3084-7864AC338C4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30B7F8B-88A7-6CBA-22D9-F947783AFD2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6" name="Picture 5">
            <a:extLst>
              <a:ext uri="{FF2B5EF4-FFF2-40B4-BE49-F238E27FC236}">
                <a16:creationId xmlns:a16="http://schemas.microsoft.com/office/drawing/2014/main" id="{212427CD-E905-6D01-D786-F289612B6E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45263" y="1384302"/>
            <a:ext cx="8395461" cy="4829648"/>
          </a:xfrm>
          <a:prstGeom prst="rect">
            <a:avLst/>
          </a:prstGeom>
        </p:spPr>
      </p:pic>
    </p:spTree>
    <p:extLst>
      <p:ext uri="{BB962C8B-B14F-4D97-AF65-F5344CB8AC3E}">
        <p14:creationId xmlns:p14="http://schemas.microsoft.com/office/powerpoint/2010/main" val="27220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C646B7A-5194-46CA-02EB-5131988BDF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C50885-9A5A-A98C-12D8-1155137C4EC4}"/>
              </a:ext>
            </a:extLst>
          </p:cNvPr>
          <p:cNvSpPr txBox="1"/>
          <p:nvPr/>
        </p:nvSpPr>
        <p:spPr>
          <a:xfrm>
            <a:off x="3969462" y="3105835"/>
            <a:ext cx="4253087"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ARMA(5,3) MODEL</a:t>
            </a:r>
            <a:endParaRPr kumimoji="0" lang="en-IN"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3" name="TextBox 2">
            <a:extLst>
              <a:ext uri="{FF2B5EF4-FFF2-40B4-BE49-F238E27FC236}">
                <a16:creationId xmlns:a16="http://schemas.microsoft.com/office/drawing/2014/main" id="{371B51E9-EEF2-16A9-95F0-58019C51CF36}"/>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73976E72-C93D-5B3A-0589-2742B9866626}"/>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266259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CB47-5B8C-D294-926D-ED18CEFE1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399B7-A0AC-A677-48B3-4862566BCCA8}"/>
              </a:ext>
            </a:extLst>
          </p:cNvPr>
          <p:cNvSpPr>
            <a:spLocks noGrp="1"/>
          </p:cNvSpPr>
          <p:nvPr>
            <p:ph type="title"/>
          </p:nvPr>
        </p:nvSpPr>
        <p:spPr>
          <a:xfrm>
            <a:off x="2203554" y="365126"/>
            <a:ext cx="9150245" cy="849078"/>
          </a:xfrm>
        </p:spPr>
        <p:txBody>
          <a:bodyPr/>
          <a:lstStyle/>
          <a:p>
            <a:r>
              <a:rPr lang="en-US">
                <a:solidFill>
                  <a:srgbClr val="0070C0"/>
                </a:solidFill>
              </a:rPr>
              <a:t>ARMA(5,3) MODEL | Factor Table</a:t>
            </a:r>
          </a:p>
        </p:txBody>
      </p:sp>
      <p:sp>
        <p:nvSpPr>
          <p:cNvPr id="6" name="TextBox 5">
            <a:extLst>
              <a:ext uri="{FF2B5EF4-FFF2-40B4-BE49-F238E27FC236}">
                <a16:creationId xmlns:a16="http://schemas.microsoft.com/office/drawing/2014/main" id="{915981B6-E1BF-174C-1616-066CE20221B8}"/>
              </a:ext>
            </a:extLst>
          </p:cNvPr>
          <p:cNvSpPr txBox="1"/>
          <p:nvPr/>
        </p:nvSpPr>
        <p:spPr>
          <a:xfrm>
            <a:off x="5273963" y="1704309"/>
            <a:ext cx="1644073" cy="369332"/>
          </a:xfrm>
          <a:prstGeom prst="rect">
            <a:avLst/>
          </a:prstGeom>
          <a:noFill/>
          <a:ln>
            <a:solidFill>
              <a:srgbClr val="0070C0"/>
            </a:solidFill>
          </a:ln>
        </p:spPr>
        <p:txBody>
          <a:bodyPr wrap="square">
            <a:spAutoFit/>
          </a:bodyPr>
          <a:lstStyle/>
          <a:p>
            <a:r>
              <a:rPr lang="en-US" err="1"/>
              <a:t>est.arma.wge</a:t>
            </a:r>
            <a:endParaRPr lang="en-US"/>
          </a:p>
        </p:txBody>
      </p:sp>
      <p:pic>
        <p:nvPicPr>
          <p:cNvPr id="8" name="Picture 7">
            <a:extLst>
              <a:ext uri="{FF2B5EF4-FFF2-40B4-BE49-F238E27FC236}">
                <a16:creationId xmlns:a16="http://schemas.microsoft.com/office/drawing/2014/main" id="{592E44AF-6DC9-3E49-6BE7-3FEC845E6068}"/>
              </a:ext>
            </a:extLst>
          </p:cNvPr>
          <p:cNvPicPr>
            <a:picLocks noChangeAspect="1"/>
          </p:cNvPicPr>
          <p:nvPr/>
        </p:nvPicPr>
        <p:blipFill>
          <a:blip r:embed="rId2"/>
          <a:stretch>
            <a:fillRect/>
          </a:stretch>
        </p:blipFill>
        <p:spPr>
          <a:xfrm>
            <a:off x="2599699" y="2211050"/>
            <a:ext cx="6992599" cy="3825436"/>
          </a:xfrm>
          <a:prstGeom prst="rect">
            <a:avLst/>
          </a:prstGeom>
        </p:spPr>
      </p:pic>
      <p:sp>
        <p:nvSpPr>
          <p:cNvPr id="9" name="Rectangle 8">
            <a:extLst>
              <a:ext uri="{FF2B5EF4-FFF2-40B4-BE49-F238E27FC236}">
                <a16:creationId xmlns:a16="http://schemas.microsoft.com/office/drawing/2014/main" id="{2D0C7288-ECF4-4D55-6760-DB1A23484EFD}"/>
              </a:ext>
            </a:extLst>
          </p:cNvPr>
          <p:cNvSpPr/>
          <p:nvPr/>
        </p:nvSpPr>
        <p:spPr>
          <a:xfrm>
            <a:off x="2599699" y="5641723"/>
            <a:ext cx="967960" cy="219431"/>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91B9A6-23D9-F265-7E60-9931568398FE}"/>
              </a:ext>
            </a:extLst>
          </p:cNvPr>
          <p:cNvSpPr/>
          <p:nvPr/>
        </p:nvSpPr>
        <p:spPr>
          <a:xfrm>
            <a:off x="8304547" y="3254538"/>
            <a:ext cx="704542" cy="627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A7E91D2-74B0-3DF7-D5A9-2C688E4542E7}"/>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F4A98825-D817-8434-D117-989905C09289}"/>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7427A077-2E1C-933B-E973-64E37E81C755}"/>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8277C5BE-7630-BB5C-9579-741D96F11EE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25AE518-912E-7A9B-07D7-8B8E78E3697E}"/>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D7E5EBF-6E38-2689-7C33-244C736B966B}"/>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A1E92E8-F78F-C6D2-ADFD-D7E50173E99B}"/>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138602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FFB97-8324-BE07-1D23-1DDA4E10E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C50B3-32A5-0A61-AE2D-A5289D5D32A4}"/>
              </a:ext>
            </a:extLst>
          </p:cNvPr>
          <p:cNvSpPr>
            <a:spLocks noGrp="1"/>
          </p:cNvSpPr>
          <p:nvPr>
            <p:ph type="title"/>
          </p:nvPr>
        </p:nvSpPr>
        <p:spPr>
          <a:xfrm>
            <a:off x="2203554" y="365126"/>
            <a:ext cx="9150245" cy="849078"/>
          </a:xfrm>
        </p:spPr>
        <p:txBody>
          <a:bodyPr>
            <a:normAutofit fontScale="90000"/>
          </a:bodyPr>
          <a:lstStyle/>
          <a:p>
            <a:r>
              <a:rPr lang="en-US">
                <a:solidFill>
                  <a:srgbClr val="0070C0"/>
                </a:solidFill>
              </a:rPr>
              <a:t>ARMA(5,3) MODEL | Residual White Noise</a:t>
            </a:r>
          </a:p>
        </p:txBody>
      </p:sp>
      <p:pic>
        <p:nvPicPr>
          <p:cNvPr id="3" name="Picture 2">
            <a:extLst>
              <a:ext uri="{FF2B5EF4-FFF2-40B4-BE49-F238E27FC236}">
                <a16:creationId xmlns:a16="http://schemas.microsoft.com/office/drawing/2014/main" id="{9232121A-22A7-6F0E-D19E-D21BD87BCF0F}"/>
              </a:ext>
            </a:extLst>
          </p:cNvPr>
          <p:cNvPicPr>
            <a:picLocks noChangeAspect="1"/>
          </p:cNvPicPr>
          <p:nvPr/>
        </p:nvPicPr>
        <p:blipFill>
          <a:blip r:embed="rId2"/>
          <a:stretch>
            <a:fillRect/>
          </a:stretch>
        </p:blipFill>
        <p:spPr>
          <a:xfrm>
            <a:off x="2372505" y="1371600"/>
            <a:ext cx="8510354" cy="5252104"/>
          </a:xfrm>
          <a:prstGeom prst="rect">
            <a:avLst/>
          </a:prstGeom>
        </p:spPr>
      </p:pic>
      <p:grpSp>
        <p:nvGrpSpPr>
          <p:cNvPr id="12" name="Group 11">
            <a:extLst>
              <a:ext uri="{FF2B5EF4-FFF2-40B4-BE49-F238E27FC236}">
                <a16:creationId xmlns:a16="http://schemas.microsoft.com/office/drawing/2014/main" id="{F2F81251-281D-7BB0-1A2A-8FFA7245C313}"/>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36524A61-83BC-99AB-7DD6-3E30CCA6942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95F97B38-7DD5-EB49-1C8D-69B0E0D3040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7618A98-E02D-9B30-9382-91AF1C8947D1}"/>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812E32C-CECB-650D-0783-E1E22429218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8EA1840-C0FF-0E43-ECB4-93DE211A008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4932FCF-940A-0C74-3B08-E2D1AD1DF6D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258545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B48A-43A3-1C9D-8F92-024E5768E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4108C-6B78-61E2-5192-F6BC175B6E03}"/>
              </a:ext>
            </a:extLst>
          </p:cNvPr>
          <p:cNvSpPr>
            <a:spLocks noGrp="1"/>
          </p:cNvSpPr>
          <p:nvPr>
            <p:ph type="title"/>
          </p:nvPr>
        </p:nvSpPr>
        <p:spPr>
          <a:xfrm>
            <a:off x="2203554" y="365126"/>
            <a:ext cx="9150245" cy="849078"/>
          </a:xfrm>
        </p:spPr>
        <p:txBody>
          <a:bodyPr/>
          <a:lstStyle/>
          <a:p>
            <a:r>
              <a:rPr lang="en-US">
                <a:solidFill>
                  <a:srgbClr val="0070C0"/>
                </a:solidFill>
              </a:rPr>
              <a:t>ARMA(5,3) MODEL | </a:t>
            </a:r>
            <a:r>
              <a:rPr lang="en-US" err="1">
                <a:solidFill>
                  <a:srgbClr val="0070C0"/>
                </a:solidFill>
              </a:rPr>
              <a:t>Ljung</a:t>
            </a:r>
            <a:r>
              <a:rPr lang="en-US">
                <a:solidFill>
                  <a:srgbClr val="0070C0"/>
                </a:solidFill>
              </a:rPr>
              <a:t> Box Check</a:t>
            </a:r>
          </a:p>
        </p:txBody>
      </p:sp>
      <p:sp>
        <p:nvSpPr>
          <p:cNvPr id="6" name="TextBox 5">
            <a:extLst>
              <a:ext uri="{FF2B5EF4-FFF2-40B4-BE49-F238E27FC236}">
                <a16:creationId xmlns:a16="http://schemas.microsoft.com/office/drawing/2014/main" id="{4BA237A3-E16C-0AE2-EC8E-18EC8733C8C9}"/>
              </a:ext>
            </a:extLst>
          </p:cNvPr>
          <p:cNvSpPr txBox="1"/>
          <p:nvPr/>
        </p:nvSpPr>
        <p:spPr>
          <a:xfrm>
            <a:off x="2076450" y="2373231"/>
            <a:ext cx="2076450" cy="369332"/>
          </a:xfrm>
          <a:prstGeom prst="rect">
            <a:avLst/>
          </a:prstGeom>
          <a:noFill/>
          <a:ln>
            <a:solidFill>
              <a:srgbClr val="0070C0"/>
            </a:solidFill>
          </a:ln>
        </p:spPr>
        <p:txBody>
          <a:bodyPr wrap="square">
            <a:spAutoFit/>
          </a:bodyPr>
          <a:lstStyle/>
          <a:p>
            <a:r>
              <a:rPr lang="en-US"/>
              <a:t>p-value 0.8608568</a:t>
            </a:r>
          </a:p>
        </p:txBody>
      </p:sp>
      <p:sp>
        <p:nvSpPr>
          <p:cNvPr id="9" name="TextBox 8">
            <a:extLst>
              <a:ext uri="{FF2B5EF4-FFF2-40B4-BE49-F238E27FC236}">
                <a16:creationId xmlns:a16="http://schemas.microsoft.com/office/drawing/2014/main" id="{C872091B-5BC6-5792-9C2D-E3368FE7D8E1}"/>
              </a:ext>
            </a:extLst>
          </p:cNvPr>
          <p:cNvSpPr txBox="1"/>
          <p:nvPr/>
        </p:nvSpPr>
        <p:spPr>
          <a:xfrm>
            <a:off x="2076450" y="4409818"/>
            <a:ext cx="2076450" cy="369332"/>
          </a:xfrm>
          <a:prstGeom prst="rect">
            <a:avLst/>
          </a:prstGeom>
          <a:noFill/>
          <a:ln>
            <a:solidFill>
              <a:srgbClr val="0070C0"/>
            </a:solidFill>
          </a:ln>
        </p:spPr>
        <p:txBody>
          <a:bodyPr wrap="square">
            <a:spAutoFit/>
          </a:bodyPr>
          <a:lstStyle/>
          <a:p>
            <a:r>
              <a:rPr lang="en-US"/>
              <a:t>p-value 0.9770763</a:t>
            </a:r>
          </a:p>
        </p:txBody>
      </p:sp>
      <p:sp>
        <p:nvSpPr>
          <p:cNvPr id="10" name="Equals 9">
            <a:extLst>
              <a:ext uri="{FF2B5EF4-FFF2-40B4-BE49-F238E27FC236}">
                <a16:creationId xmlns:a16="http://schemas.microsoft.com/office/drawing/2014/main" id="{689FAE96-3214-AC1F-DAE9-8B9C3BBC2190}"/>
              </a:ext>
            </a:extLst>
          </p:cNvPr>
          <p:cNvSpPr/>
          <p:nvPr/>
        </p:nvSpPr>
        <p:spPr>
          <a:xfrm>
            <a:off x="5014833" y="2971800"/>
            <a:ext cx="1763843" cy="914400"/>
          </a:xfrm>
          <a:prstGeom prst="mathEqual">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FCBC86B-E2BB-5578-C1A6-C5B38649A537}"/>
              </a:ext>
            </a:extLst>
          </p:cNvPr>
          <p:cNvSpPr txBox="1"/>
          <p:nvPr/>
        </p:nvSpPr>
        <p:spPr>
          <a:xfrm>
            <a:off x="8274571" y="3013501"/>
            <a:ext cx="1644296" cy="830997"/>
          </a:xfrm>
          <a:prstGeom prst="rect">
            <a:avLst/>
          </a:prstGeom>
          <a:noFill/>
        </p:spPr>
        <p:txBody>
          <a:bodyPr wrap="none" rtlCol="0">
            <a:spAutoFit/>
          </a:bodyPr>
          <a:lstStyle/>
          <a:p>
            <a:r>
              <a:rPr lang="en-US" sz="4800" b="1">
                <a:solidFill>
                  <a:srgbClr val="0070C0"/>
                </a:solidFill>
              </a:rPr>
              <a:t>PASS</a:t>
            </a:r>
          </a:p>
        </p:txBody>
      </p:sp>
      <p:grpSp>
        <p:nvGrpSpPr>
          <p:cNvPr id="15" name="Group 14">
            <a:extLst>
              <a:ext uri="{FF2B5EF4-FFF2-40B4-BE49-F238E27FC236}">
                <a16:creationId xmlns:a16="http://schemas.microsoft.com/office/drawing/2014/main" id="{0F482B33-78CB-1B87-40DD-99E0E43823E3}"/>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2B3CC96A-B75F-29D3-5884-C38D0EB173B5}"/>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048F63F1-12FF-DD6E-E034-EE40DFC6524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443C035-FF29-5FCF-29BC-0EFEB3094D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0913B06B-70F2-DC0B-DC10-2EF1F263633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38DA8337-1319-3FD3-F8F5-6E0DDDD2AC32}"/>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A794A18-F0D4-17B2-1937-3FA085C21A54}"/>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1294054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7612-4653-9612-E21C-6A3420A4FD7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8A0C339-7201-C067-663F-5E2E8B66E2E4}"/>
              </a:ext>
            </a:extLst>
          </p:cNvPr>
          <p:cNvPicPr>
            <a:picLocks noChangeAspect="1"/>
          </p:cNvPicPr>
          <p:nvPr/>
        </p:nvPicPr>
        <p:blipFill>
          <a:blip r:embed="rId2"/>
          <a:stretch>
            <a:fillRect/>
          </a:stretch>
        </p:blipFill>
        <p:spPr>
          <a:xfrm>
            <a:off x="795728" y="1413522"/>
            <a:ext cx="10558071" cy="4883408"/>
          </a:xfrm>
          <a:prstGeom prst="rect">
            <a:avLst/>
          </a:prstGeom>
        </p:spPr>
      </p:pic>
      <p:sp>
        <p:nvSpPr>
          <p:cNvPr id="2" name="Title 1">
            <a:extLst>
              <a:ext uri="{FF2B5EF4-FFF2-40B4-BE49-F238E27FC236}">
                <a16:creationId xmlns:a16="http://schemas.microsoft.com/office/drawing/2014/main" id="{306C171F-01B9-ED94-380C-5FFDBC0AAF88}"/>
              </a:ext>
            </a:extLst>
          </p:cNvPr>
          <p:cNvSpPr>
            <a:spLocks noGrp="1"/>
          </p:cNvSpPr>
          <p:nvPr>
            <p:ph type="title"/>
          </p:nvPr>
        </p:nvSpPr>
        <p:spPr>
          <a:xfrm>
            <a:off x="2203554" y="365126"/>
            <a:ext cx="9150245" cy="849078"/>
          </a:xfrm>
        </p:spPr>
        <p:txBody>
          <a:bodyPr/>
          <a:lstStyle/>
          <a:p>
            <a:r>
              <a:rPr lang="en-US">
                <a:solidFill>
                  <a:srgbClr val="0070C0"/>
                </a:solidFill>
              </a:rPr>
              <a:t>ARMA(5,3) MODEL FORECAST</a:t>
            </a:r>
          </a:p>
        </p:txBody>
      </p:sp>
      <p:sp>
        <p:nvSpPr>
          <p:cNvPr id="7" name="TextBox 6">
            <a:extLst>
              <a:ext uri="{FF2B5EF4-FFF2-40B4-BE49-F238E27FC236}">
                <a16:creationId xmlns:a16="http://schemas.microsoft.com/office/drawing/2014/main" id="{E9A10505-5895-45A2-6124-370BFD748EFF}"/>
              </a:ext>
            </a:extLst>
          </p:cNvPr>
          <p:cNvSpPr txBox="1"/>
          <p:nvPr/>
        </p:nvSpPr>
        <p:spPr>
          <a:xfrm>
            <a:off x="2203554" y="2025134"/>
            <a:ext cx="2274757" cy="369332"/>
          </a:xfrm>
          <a:prstGeom prst="rect">
            <a:avLst/>
          </a:prstGeom>
          <a:noFill/>
        </p:spPr>
        <p:txBody>
          <a:bodyPr wrap="square" lIns="91440" tIns="45720" rIns="91440" bIns="45720" anchor="t">
            <a:spAutoFit/>
          </a:bodyPr>
          <a:lstStyle/>
          <a:p>
            <a:r>
              <a:rPr lang="en-US" b="1"/>
              <a:t>ASE: </a:t>
            </a:r>
            <a:r>
              <a:rPr lang="en-US"/>
              <a:t>1.014748</a:t>
            </a:r>
          </a:p>
        </p:txBody>
      </p:sp>
      <p:grpSp>
        <p:nvGrpSpPr>
          <p:cNvPr id="13" name="Group 12">
            <a:extLst>
              <a:ext uri="{FF2B5EF4-FFF2-40B4-BE49-F238E27FC236}">
                <a16:creationId xmlns:a16="http://schemas.microsoft.com/office/drawing/2014/main" id="{5C2891BC-5DB7-9B59-55FE-970C996A6A8F}"/>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B83C398F-8241-9007-264A-21C384809DE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12A4701-FDBA-21B7-FFB4-A00DF893418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3E3E4DB-4F74-FA1C-0B28-E045E7CF79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D84DF9D9-B5B2-4F61-38E7-32D45B58324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AD53068-C140-1938-DCB3-A5253B0E67D0}"/>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CAB62A7-2B4F-BD27-9E04-3400B216763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1970922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7612-4653-9612-E21C-6A3420A4F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C171F-01B9-ED94-380C-5FFDBC0AAF88}"/>
              </a:ext>
            </a:extLst>
          </p:cNvPr>
          <p:cNvSpPr>
            <a:spLocks noGrp="1"/>
          </p:cNvSpPr>
          <p:nvPr>
            <p:ph type="title"/>
          </p:nvPr>
        </p:nvSpPr>
        <p:spPr>
          <a:xfrm>
            <a:off x="2203554" y="365126"/>
            <a:ext cx="9150245" cy="849078"/>
          </a:xfrm>
        </p:spPr>
        <p:txBody>
          <a:bodyPr/>
          <a:lstStyle/>
          <a:p>
            <a:r>
              <a:rPr lang="en-US">
                <a:solidFill>
                  <a:srgbClr val="0070C0"/>
                </a:solidFill>
              </a:rPr>
              <a:t>ARMA(5,3) MODEL COMPARISONS</a:t>
            </a:r>
          </a:p>
        </p:txBody>
      </p:sp>
      <p:grpSp>
        <p:nvGrpSpPr>
          <p:cNvPr id="13" name="Group 12">
            <a:extLst>
              <a:ext uri="{FF2B5EF4-FFF2-40B4-BE49-F238E27FC236}">
                <a16:creationId xmlns:a16="http://schemas.microsoft.com/office/drawing/2014/main" id="{5C2891BC-5DB7-9B59-55FE-970C996A6A8F}"/>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B83C398F-8241-9007-264A-21C384809DE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12A4701-FDBA-21B7-FFB4-A00DF893418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3E3E4DB-4F74-FA1C-0B28-E045E7CF79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D84DF9D9-B5B2-4F61-38E7-32D45B58324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AD53068-C140-1938-DCB3-A5253B0E67D0}"/>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CAB62A7-2B4F-BD27-9E04-3400B216763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3" name="Picture 2" descr="A graph of red and black lines&#10;&#10;Description automatically generated">
            <a:extLst>
              <a:ext uri="{FF2B5EF4-FFF2-40B4-BE49-F238E27FC236}">
                <a16:creationId xmlns:a16="http://schemas.microsoft.com/office/drawing/2014/main" id="{77594922-8730-E748-6214-1C7A67AEADF5}"/>
              </a:ext>
            </a:extLst>
          </p:cNvPr>
          <p:cNvPicPr>
            <a:picLocks noChangeAspect="1"/>
          </p:cNvPicPr>
          <p:nvPr/>
        </p:nvPicPr>
        <p:blipFill>
          <a:blip r:embed="rId2"/>
          <a:stretch>
            <a:fillRect/>
          </a:stretch>
        </p:blipFill>
        <p:spPr>
          <a:xfrm>
            <a:off x="362262" y="1797785"/>
            <a:ext cx="5358983" cy="3287415"/>
          </a:xfrm>
          <a:prstGeom prst="rect">
            <a:avLst/>
          </a:prstGeom>
        </p:spPr>
      </p:pic>
      <p:pic>
        <p:nvPicPr>
          <p:cNvPr id="4" name="Picture 3" descr="A graph with red lines and numbers&#10;&#10;Description automatically generated">
            <a:extLst>
              <a:ext uri="{FF2B5EF4-FFF2-40B4-BE49-F238E27FC236}">
                <a16:creationId xmlns:a16="http://schemas.microsoft.com/office/drawing/2014/main" id="{961B1F73-6A67-E14C-EDF8-2E8B882EAF5B}"/>
              </a:ext>
            </a:extLst>
          </p:cNvPr>
          <p:cNvPicPr>
            <a:picLocks noChangeAspect="1"/>
          </p:cNvPicPr>
          <p:nvPr/>
        </p:nvPicPr>
        <p:blipFill>
          <a:blip r:embed="rId3"/>
          <a:stretch>
            <a:fillRect/>
          </a:stretch>
        </p:blipFill>
        <p:spPr>
          <a:xfrm>
            <a:off x="6108492" y="3209358"/>
            <a:ext cx="5721246" cy="3537251"/>
          </a:xfrm>
          <a:prstGeom prst="rect">
            <a:avLst/>
          </a:prstGeom>
        </p:spPr>
      </p:pic>
      <p:sp>
        <p:nvSpPr>
          <p:cNvPr id="14" name="TextBox 13">
            <a:extLst>
              <a:ext uri="{FF2B5EF4-FFF2-40B4-BE49-F238E27FC236}">
                <a16:creationId xmlns:a16="http://schemas.microsoft.com/office/drawing/2014/main" id="{38F8C6DE-1D16-9A0C-0F07-FAFB0380DDE8}"/>
              </a:ext>
            </a:extLst>
          </p:cNvPr>
          <p:cNvSpPr txBox="1"/>
          <p:nvPr/>
        </p:nvSpPr>
        <p:spPr>
          <a:xfrm>
            <a:off x="1312231" y="1933598"/>
            <a:ext cx="3455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Spectral Density Comparisons</a:t>
            </a:r>
            <a:endParaRPr lang="en-US"/>
          </a:p>
        </p:txBody>
      </p:sp>
      <p:sp>
        <p:nvSpPr>
          <p:cNvPr id="15" name="TextBox 14">
            <a:extLst>
              <a:ext uri="{FF2B5EF4-FFF2-40B4-BE49-F238E27FC236}">
                <a16:creationId xmlns:a16="http://schemas.microsoft.com/office/drawing/2014/main" id="{41E653D0-CB45-4103-0441-3B16A1E50899}"/>
              </a:ext>
            </a:extLst>
          </p:cNvPr>
          <p:cNvSpPr txBox="1"/>
          <p:nvPr/>
        </p:nvSpPr>
        <p:spPr>
          <a:xfrm>
            <a:off x="7920394" y="3432614"/>
            <a:ext cx="2081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ACF Comparisons</a:t>
            </a:r>
            <a:endParaRPr lang="en-US"/>
          </a:p>
        </p:txBody>
      </p:sp>
    </p:spTree>
    <p:extLst>
      <p:ext uri="{BB962C8B-B14F-4D97-AF65-F5344CB8AC3E}">
        <p14:creationId xmlns:p14="http://schemas.microsoft.com/office/powerpoint/2010/main" val="227440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3DDF3E4-4732-1468-0422-659863B610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1085CB-D301-6176-3E46-EB0C08EAEC89}"/>
              </a:ext>
            </a:extLst>
          </p:cNvPr>
          <p:cNvSpPr txBox="1"/>
          <p:nvPr/>
        </p:nvSpPr>
        <p:spPr>
          <a:xfrm>
            <a:off x="3175173" y="3105835"/>
            <a:ext cx="5841664"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FINAL ARMA (5,3) MODEL</a:t>
            </a:r>
            <a:endParaRPr kumimoji="0" lang="en-IN"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C8B56156-072A-0574-9686-345FC8AC7345}"/>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F0456620-ECFB-7F7F-0D8C-0E43C8FAE81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pic>
        <p:nvPicPr>
          <p:cNvPr id="4" name="Picture 3">
            <a:extLst>
              <a:ext uri="{FF2B5EF4-FFF2-40B4-BE49-F238E27FC236}">
                <a16:creationId xmlns:a16="http://schemas.microsoft.com/office/drawing/2014/main" id="{811ABED1-8AB4-2EA1-72A8-3208767F126D}"/>
              </a:ext>
            </a:extLst>
          </p:cNvPr>
          <p:cNvPicPr>
            <a:picLocks noChangeAspect="1"/>
          </p:cNvPicPr>
          <p:nvPr/>
        </p:nvPicPr>
        <p:blipFill>
          <a:blip r:embed="rId2"/>
          <a:stretch>
            <a:fillRect/>
          </a:stretch>
        </p:blipFill>
        <p:spPr>
          <a:xfrm>
            <a:off x="157163" y="3743840"/>
            <a:ext cx="11877675" cy="400050"/>
          </a:xfrm>
          <a:prstGeom prst="rect">
            <a:avLst/>
          </a:prstGeom>
        </p:spPr>
      </p:pic>
    </p:spTree>
    <p:extLst>
      <p:ext uri="{BB962C8B-B14F-4D97-AF65-F5344CB8AC3E}">
        <p14:creationId xmlns:p14="http://schemas.microsoft.com/office/powerpoint/2010/main" val="7776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D0090F6A-216C-9EA1-08B1-234B6F73E3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8293EF-40C7-A360-7BEE-56A2B6027373}"/>
              </a:ext>
            </a:extLst>
          </p:cNvPr>
          <p:cNvSpPr txBox="1"/>
          <p:nvPr/>
        </p:nvSpPr>
        <p:spPr>
          <a:xfrm>
            <a:off x="5550020" y="3105835"/>
            <a:ext cx="109196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EDA</a:t>
            </a:r>
            <a:endParaRPr kumimoji="0" lang="en-IN"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3" name="TextBox 2">
            <a:extLst>
              <a:ext uri="{FF2B5EF4-FFF2-40B4-BE49-F238E27FC236}">
                <a16:creationId xmlns:a16="http://schemas.microsoft.com/office/drawing/2014/main" id="{117D91CE-2653-B55D-329E-E5BF5993D78A}"/>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2C18B179-C61B-A418-EC41-1321A3B4B756}"/>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29447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C646B7A-5194-46CA-02EB-5131988BDF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C50885-9A5A-A98C-12D8-1155137C4EC4}"/>
              </a:ext>
            </a:extLst>
          </p:cNvPr>
          <p:cNvSpPr txBox="1"/>
          <p:nvPr/>
        </p:nvSpPr>
        <p:spPr>
          <a:xfrm>
            <a:off x="3848435" y="3105835"/>
            <a:ext cx="4817345"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ARIMA(5,1,3) MODEL</a:t>
            </a:r>
            <a:endParaRPr lang="en-IN"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3" name="TextBox 2">
            <a:extLst>
              <a:ext uri="{FF2B5EF4-FFF2-40B4-BE49-F238E27FC236}">
                <a16:creationId xmlns:a16="http://schemas.microsoft.com/office/drawing/2014/main" id="{371B51E9-EEF2-16A9-95F0-58019C51CF36}"/>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73976E72-C93D-5B3A-0589-2742B9866626}"/>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4015815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FFB97-8324-BE07-1D23-1DDA4E10E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C50B3-32A5-0A61-AE2D-A5289D5D32A4}"/>
              </a:ext>
            </a:extLst>
          </p:cNvPr>
          <p:cNvSpPr>
            <a:spLocks noGrp="1"/>
          </p:cNvSpPr>
          <p:nvPr>
            <p:ph type="title"/>
          </p:nvPr>
        </p:nvSpPr>
        <p:spPr>
          <a:xfrm>
            <a:off x="2203554" y="365126"/>
            <a:ext cx="9150245" cy="849078"/>
          </a:xfrm>
        </p:spPr>
        <p:txBody>
          <a:bodyPr>
            <a:normAutofit/>
          </a:bodyPr>
          <a:lstStyle/>
          <a:p>
            <a:r>
              <a:rPr lang="en-US">
                <a:solidFill>
                  <a:srgbClr val="0070C0"/>
                </a:solidFill>
              </a:rPr>
              <a:t>ARIMA(5,1,3) MODEL | Difference 1-B</a:t>
            </a:r>
            <a:endParaRPr lang="en-US">
              <a:solidFill>
                <a:srgbClr val="0070C0"/>
              </a:solidFill>
              <a:ea typeface="Calibri Light"/>
              <a:cs typeface="Calibri Light"/>
            </a:endParaRPr>
          </a:p>
        </p:txBody>
      </p:sp>
      <p:grpSp>
        <p:nvGrpSpPr>
          <p:cNvPr id="12" name="Group 11">
            <a:extLst>
              <a:ext uri="{FF2B5EF4-FFF2-40B4-BE49-F238E27FC236}">
                <a16:creationId xmlns:a16="http://schemas.microsoft.com/office/drawing/2014/main" id="{F2F81251-281D-7BB0-1A2A-8FFA7245C313}"/>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36524A61-83BC-99AB-7DD6-3E30CCA6942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95F97B38-7DD5-EB49-1C8D-69B0E0D3040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7618A98-E02D-9B30-9382-91AF1C8947D1}"/>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812E32C-CECB-650D-0783-E1E22429218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8EA1840-C0FF-0E43-ECB4-93DE211A008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4932FCF-940A-0C74-3B08-E2D1AD1DF6D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4" name="Picture 3">
            <a:extLst>
              <a:ext uri="{FF2B5EF4-FFF2-40B4-BE49-F238E27FC236}">
                <a16:creationId xmlns:a16="http://schemas.microsoft.com/office/drawing/2014/main" id="{F4EA315A-B99C-DBA6-C3EC-FD6110A94318}"/>
              </a:ext>
            </a:extLst>
          </p:cNvPr>
          <p:cNvPicPr>
            <a:picLocks noChangeAspect="1"/>
          </p:cNvPicPr>
          <p:nvPr/>
        </p:nvPicPr>
        <p:blipFill>
          <a:blip r:embed="rId2"/>
          <a:stretch>
            <a:fillRect/>
          </a:stretch>
        </p:blipFill>
        <p:spPr>
          <a:xfrm>
            <a:off x="2011181" y="1210670"/>
            <a:ext cx="8157146" cy="4961315"/>
          </a:xfrm>
          <a:prstGeom prst="rect">
            <a:avLst/>
          </a:prstGeom>
        </p:spPr>
      </p:pic>
    </p:spTree>
    <p:extLst>
      <p:ext uri="{BB962C8B-B14F-4D97-AF65-F5344CB8AC3E}">
        <p14:creationId xmlns:p14="http://schemas.microsoft.com/office/powerpoint/2010/main" val="2915528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CB47-5B8C-D294-926D-ED18CEFE172A}"/>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A8512F1-5BEA-97D9-4859-B9B19E5C2BCD}"/>
              </a:ext>
            </a:extLst>
          </p:cNvPr>
          <p:cNvPicPr>
            <a:picLocks noChangeAspect="1"/>
          </p:cNvPicPr>
          <p:nvPr/>
        </p:nvPicPr>
        <p:blipFill>
          <a:blip r:embed="rId2"/>
          <a:stretch>
            <a:fillRect/>
          </a:stretch>
        </p:blipFill>
        <p:spPr>
          <a:xfrm>
            <a:off x="2425793" y="2303089"/>
            <a:ext cx="7329207" cy="4134410"/>
          </a:xfrm>
          <a:prstGeom prst="rect">
            <a:avLst/>
          </a:prstGeom>
        </p:spPr>
      </p:pic>
      <p:sp>
        <p:nvSpPr>
          <p:cNvPr id="2" name="Title 1">
            <a:extLst>
              <a:ext uri="{FF2B5EF4-FFF2-40B4-BE49-F238E27FC236}">
                <a16:creationId xmlns:a16="http://schemas.microsoft.com/office/drawing/2014/main" id="{07C399B7-A0AC-A677-48B3-4862566BCCA8}"/>
              </a:ext>
            </a:extLst>
          </p:cNvPr>
          <p:cNvSpPr>
            <a:spLocks noGrp="1"/>
          </p:cNvSpPr>
          <p:nvPr>
            <p:ph type="title"/>
          </p:nvPr>
        </p:nvSpPr>
        <p:spPr>
          <a:xfrm>
            <a:off x="2203554" y="365126"/>
            <a:ext cx="9150245" cy="849078"/>
          </a:xfrm>
        </p:spPr>
        <p:txBody>
          <a:bodyPr/>
          <a:lstStyle/>
          <a:p>
            <a:r>
              <a:rPr lang="en-US">
                <a:solidFill>
                  <a:srgbClr val="0070C0"/>
                </a:solidFill>
              </a:rPr>
              <a:t>ARIMA(5,1,3) MODEL | Factor Table</a:t>
            </a:r>
          </a:p>
        </p:txBody>
      </p:sp>
      <p:sp>
        <p:nvSpPr>
          <p:cNvPr id="6" name="TextBox 5">
            <a:extLst>
              <a:ext uri="{FF2B5EF4-FFF2-40B4-BE49-F238E27FC236}">
                <a16:creationId xmlns:a16="http://schemas.microsoft.com/office/drawing/2014/main" id="{915981B6-E1BF-174C-1616-066CE20221B8}"/>
              </a:ext>
            </a:extLst>
          </p:cNvPr>
          <p:cNvSpPr txBox="1"/>
          <p:nvPr/>
        </p:nvSpPr>
        <p:spPr>
          <a:xfrm>
            <a:off x="5273963" y="1704309"/>
            <a:ext cx="1644073" cy="369332"/>
          </a:xfrm>
          <a:prstGeom prst="rect">
            <a:avLst/>
          </a:prstGeom>
          <a:noFill/>
          <a:ln>
            <a:solidFill>
              <a:srgbClr val="0070C0"/>
            </a:solidFill>
          </a:ln>
        </p:spPr>
        <p:txBody>
          <a:bodyPr wrap="square">
            <a:spAutoFit/>
          </a:bodyPr>
          <a:lstStyle/>
          <a:p>
            <a:r>
              <a:rPr lang="en-US" err="1"/>
              <a:t>est.arma.wge</a:t>
            </a:r>
            <a:endParaRPr lang="en-US"/>
          </a:p>
        </p:txBody>
      </p:sp>
      <p:sp>
        <p:nvSpPr>
          <p:cNvPr id="9" name="Rectangle 8">
            <a:extLst>
              <a:ext uri="{FF2B5EF4-FFF2-40B4-BE49-F238E27FC236}">
                <a16:creationId xmlns:a16="http://schemas.microsoft.com/office/drawing/2014/main" id="{2D0C7288-ECF4-4D55-6760-DB1A23484EFD}"/>
              </a:ext>
            </a:extLst>
          </p:cNvPr>
          <p:cNvSpPr/>
          <p:nvPr/>
        </p:nvSpPr>
        <p:spPr>
          <a:xfrm>
            <a:off x="2420405" y="5910664"/>
            <a:ext cx="1080018" cy="26425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91B9A6-23D9-F265-7E60-9931568398FE}"/>
              </a:ext>
            </a:extLst>
          </p:cNvPr>
          <p:cNvSpPr/>
          <p:nvPr/>
        </p:nvSpPr>
        <p:spPr>
          <a:xfrm>
            <a:off x="8461429" y="3400214"/>
            <a:ext cx="704542" cy="627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A7E91D2-74B0-3DF7-D5A9-2C688E4542E7}"/>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F4A98825-D817-8434-D117-989905C09289}"/>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7427A077-2E1C-933B-E973-64E37E81C755}"/>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8277C5BE-7630-BB5C-9579-741D96F11EE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25AE518-912E-7A9B-07D7-8B8E78E3697E}"/>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D7E5EBF-6E38-2689-7C33-244C736B966B}"/>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A1E92E8-F78F-C6D2-ADFD-D7E50173E99B}"/>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2165401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FFB97-8324-BE07-1D23-1DDA4E10E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C50B3-32A5-0A61-AE2D-A5289D5D32A4}"/>
              </a:ext>
            </a:extLst>
          </p:cNvPr>
          <p:cNvSpPr>
            <a:spLocks noGrp="1"/>
          </p:cNvSpPr>
          <p:nvPr>
            <p:ph type="title"/>
          </p:nvPr>
        </p:nvSpPr>
        <p:spPr>
          <a:xfrm>
            <a:off x="1204210" y="365126"/>
            <a:ext cx="9774835" cy="849078"/>
          </a:xfrm>
        </p:spPr>
        <p:txBody>
          <a:bodyPr>
            <a:normAutofit fontScale="90000"/>
          </a:bodyPr>
          <a:lstStyle/>
          <a:p>
            <a:r>
              <a:rPr lang="en-US" sz="4900">
                <a:solidFill>
                  <a:srgbClr val="0070C0"/>
                </a:solidFill>
              </a:rPr>
              <a:t>ARIMA(5,1,3) MODEL</a:t>
            </a:r>
            <a:r>
              <a:rPr lang="en-US">
                <a:solidFill>
                  <a:srgbClr val="0070C0"/>
                </a:solidFill>
              </a:rPr>
              <a:t> | Residual White Noise</a:t>
            </a:r>
            <a:endParaRPr lang="en-US">
              <a:ea typeface="Calibri Light"/>
              <a:cs typeface="Calibri Light"/>
            </a:endParaRPr>
          </a:p>
        </p:txBody>
      </p:sp>
      <p:grpSp>
        <p:nvGrpSpPr>
          <p:cNvPr id="12" name="Group 11">
            <a:extLst>
              <a:ext uri="{FF2B5EF4-FFF2-40B4-BE49-F238E27FC236}">
                <a16:creationId xmlns:a16="http://schemas.microsoft.com/office/drawing/2014/main" id="{F2F81251-281D-7BB0-1A2A-8FFA7245C313}"/>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36524A61-83BC-99AB-7DD6-3E30CCA6942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95F97B38-7DD5-EB49-1C8D-69B0E0D3040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7618A98-E02D-9B30-9382-91AF1C8947D1}"/>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812E32C-CECB-650D-0783-E1E22429218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8EA1840-C0FF-0E43-ECB4-93DE211A008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4932FCF-940A-0C74-3B08-E2D1AD1DF6D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4" name="Picture 3" descr="A line graph with numbers and a line&#10;&#10;Description automatically generated">
            <a:extLst>
              <a:ext uri="{FF2B5EF4-FFF2-40B4-BE49-F238E27FC236}">
                <a16:creationId xmlns:a16="http://schemas.microsoft.com/office/drawing/2014/main" id="{2FF7769E-E14E-7AE3-95D2-A045EE2D4028}"/>
              </a:ext>
            </a:extLst>
          </p:cNvPr>
          <p:cNvPicPr>
            <a:picLocks noChangeAspect="1"/>
          </p:cNvPicPr>
          <p:nvPr/>
        </p:nvPicPr>
        <p:blipFill>
          <a:blip r:embed="rId2"/>
          <a:stretch>
            <a:fillRect/>
          </a:stretch>
        </p:blipFill>
        <p:spPr>
          <a:xfrm>
            <a:off x="2061148" y="1772801"/>
            <a:ext cx="8069704" cy="4948824"/>
          </a:xfrm>
          <a:prstGeom prst="rect">
            <a:avLst/>
          </a:prstGeom>
        </p:spPr>
      </p:pic>
    </p:spTree>
    <p:extLst>
      <p:ext uri="{BB962C8B-B14F-4D97-AF65-F5344CB8AC3E}">
        <p14:creationId xmlns:p14="http://schemas.microsoft.com/office/powerpoint/2010/main" val="1568432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B48A-43A3-1C9D-8F92-024E5768E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4108C-6B78-61E2-5192-F6BC175B6E03}"/>
              </a:ext>
            </a:extLst>
          </p:cNvPr>
          <p:cNvSpPr>
            <a:spLocks noGrp="1"/>
          </p:cNvSpPr>
          <p:nvPr>
            <p:ph type="title"/>
          </p:nvPr>
        </p:nvSpPr>
        <p:spPr>
          <a:xfrm>
            <a:off x="2203554" y="365126"/>
            <a:ext cx="9150245" cy="849078"/>
          </a:xfrm>
        </p:spPr>
        <p:txBody>
          <a:bodyPr/>
          <a:lstStyle/>
          <a:p>
            <a:r>
              <a:rPr lang="en-US">
                <a:solidFill>
                  <a:srgbClr val="0070C0"/>
                </a:solidFill>
              </a:rPr>
              <a:t>ARIMA(5,1,3) MODEL | Ljung Box Check</a:t>
            </a:r>
            <a:endParaRPr lang="en-US">
              <a:ea typeface="Calibri Light"/>
              <a:cs typeface="Calibri Light"/>
            </a:endParaRPr>
          </a:p>
        </p:txBody>
      </p:sp>
      <p:sp>
        <p:nvSpPr>
          <p:cNvPr id="6" name="TextBox 5">
            <a:extLst>
              <a:ext uri="{FF2B5EF4-FFF2-40B4-BE49-F238E27FC236}">
                <a16:creationId xmlns:a16="http://schemas.microsoft.com/office/drawing/2014/main" id="{4BA237A3-E16C-0AE2-EC8E-18EC8733C8C9}"/>
              </a:ext>
            </a:extLst>
          </p:cNvPr>
          <p:cNvSpPr txBox="1"/>
          <p:nvPr/>
        </p:nvSpPr>
        <p:spPr>
          <a:xfrm>
            <a:off x="2076450" y="2373231"/>
            <a:ext cx="2076450" cy="369332"/>
          </a:xfrm>
          <a:prstGeom prst="rect">
            <a:avLst/>
          </a:prstGeom>
          <a:noFill/>
          <a:ln>
            <a:solidFill>
              <a:srgbClr val="0070C0"/>
            </a:solidFill>
          </a:ln>
        </p:spPr>
        <p:txBody>
          <a:bodyPr wrap="square" lIns="91440" tIns="45720" rIns="91440" bIns="45720" anchor="t">
            <a:spAutoFit/>
          </a:bodyPr>
          <a:lstStyle/>
          <a:p>
            <a:r>
              <a:rPr lang="en-US"/>
              <a:t>p-value </a:t>
            </a:r>
            <a:r>
              <a:rPr lang="en-US">
                <a:latin typeface="Calibri"/>
                <a:ea typeface="Calibri"/>
                <a:cs typeface="Calibri"/>
              </a:rPr>
              <a:t>0.7744939</a:t>
            </a:r>
            <a:endParaRPr lang="en-US"/>
          </a:p>
        </p:txBody>
      </p:sp>
      <p:sp>
        <p:nvSpPr>
          <p:cNvPr id="9" name="TextBox 8">
            <a:extLst>
              <a:ext uri="{FF2B5EF4-FFF2-40B4-BE49-F238E27FC236}">
                <a16:creationId xmlns:a16="http://schemas.microsoft.com/office/drawing/2014/main" id="{C872091B-5BC6-5792-9C2D-E3368FE7D8E1}"/>
              </a:ext>
            </a:extLst>
          </p:cNvPr>
          <p:cNvSpPr txBox="1"/>
          <p:nvPr/>
        </p:nvSpPr>
        <p:spPr>
          <a:xfrm>
            <a:off x="2076450" y="4409818"/>
            <a:ext cx="2076450" cy="369332"/>
          </a:xfrm>
          <a:prstGeom prst="rect">
            <a:avLst/>
          </a:prstGeom>
          <a:noFill/>
          <a:ln>
            <a:solidFill>
              <a:srgbClr val="0070C0"/>
            </a:solidFill>
          </a:ln>
        </p:spPr>
        <p:txBody>
          <a:bodyPr wrap="square" lIns="91440" tIns="45720" rIns="91440" bIns="45720" anchor="t">
            <a:spAutoFit/>
          </a:bodyPr>
          <a:lstStyle/>
          <a:p>
            <a:r>
              <a:rPr lang="en-US"/>
              <a:t>p-value 0.9933498</a:t>
            </a:r>
          </a:p>
        </p:txBody>
      </p:sp>
      <p:sp>
        <p:nvSpPr>
          <p:cNvPr id="10" name="Equals 9">
            <a:extLst>
              <a:ext uri="{FF2B5EF4-FFF2-40B4-BE49-F238E27FC236}">
                <a16:creationId xmlns:a16="http://schemas.microsoft.com/office/drawing/2014/main" id="{689FAE96-3214-AC1F-DAE9-8B9C3BBC2190}"/>
              </a:ext>
            </a:extLst>
          </p:cNvPr>
          <p:cNvSpPr/>
          <p:nvPr/>
        </p:nvSpPr>
        <p:spPr>
          <a:xfrm>
            <a:off x="5014833" y="2971800"/>
            <a:ext cx="1763843" cy="914400"/>
          </a:xfrm>
          <a:prstGeom prst="mathEqual">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FCBC86B-E2BB-5578-C1A6-C5B38649A537}"/>
              </a:ext>
            </a:extLst>
          </p:cNvPr>
          <p:cNvSpPr txBox="1"/>
          <p:nvPr/>
        </p:nvSpPr>
        <p:spPr>
          <a:xfrm>
            <a:off x="8274571" y="3013501"/>
            <a:ext cx="1644296" cy="830997"/>
          </a:xfrm>
          <a:prstGeom prst="rect">
            <a:avLst/>
          </a:prstGeom>
          <a:noFill/>
        </p:spPr>
        <p:txBody>
          <a:bodyPr wrap="none" rtlCol="0">
            <a:spAutoFit/>
          </a:bodyPr>
          <a:lstStyle/>
          <a:p>
            <a:r>
              <a:rPr lang="en-US" sz="4800" b="1">
                <a:solidFill>
                  <a:srgbClr val="0070C0"/>
                </a:solidFill>
              </a:rPr>
              <a:t>PASS</a:t>
            </a:r>
          </a:p>
        </p:txBody>
      </p:sp>
      <p:grpSp>
        <p:nvGrpSpPr>
          <p:cNvPr id="15" name="Group 14">
            <a:extLst>
              <a:ext uri="{FF2B5EF4-FFF2-40B4-BE49-F238E27FC236}">
                <a16:creationId xmlns:a16="http://schemas.microsoft.com/office/drawing/2014/main" id="{0F482B33-78CB-1B87-40DD-99E0E43823E3}"/>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2B3CC96A-B75F-29D3-5884-C38D0EB173B5}"/>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048F63F1-12FF-DD6E-E034-EE40DFC6524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443C035-FF29-5FCF-29BC-0EFEB3094D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0913B06B-70F2-DC0B-DC10-2EF1F263633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38DA8337-1319-3FD3-F8F5-6E0DDDD2AC32}"/>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A794A18-F0D4-17B2-1937-3FA085C21A54}"/>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909185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7612-4653-9612-E21C-6A3420A4FD7C}"/>
            </a:ext>
          </a:extLst>
        </p:cNvPr>
        <p:cNvGrpSpPr/>
        <p:nvPr/>
      </p:nvGrpSpPr>
      <p:grpSpPr>
        <a:xfrm>
          <a:off x="0" y="0"/>
          <a:ext cx="0" cy="0"/>
          <a:chOff x="0" y="0"/>
          <a:chExt cx="0" cy="0"/>
        </a:xfrm>
      </p:grpSpPr>
      <p:pic>
        <p:nvPicPr>
          <p:cNvPr id="3" name="Picture 2" descr="A graph with black lines and dots&#10;&#10;Description automatically generated">
            <a:extLst>
              <a:ext uri="{FF2B5EF4-FFF2-40B4-BE49-F238E27FC236}">
                <a16:creationId xmlns:a16="http://schemas.microsoft.com/office/drawing/2014/main" id="{7BC2197F-8DAF-47A9-9BD1-8043A654A507}"/>
              </a:ext>
            </a:extLst>
          </p:cNvPr>
          <p:cNvPicPr>
            <a:picLocks noChangeAspect="1"/>
          </p:cNvPicPr>
          <p:nvPr/>
        </p:nvPicPr>
        <p:blipFill>
          <a:blip r:embed="rId2"/>
          <a:stretch>
            <a:fillRect/>
          </a:stretch>
        </p:blipFill>
        <p:spPr>
          <a:xfrm>
            <a:off x="0" y="1747806"/>
            <a:ext cx="12192000" cy="3362388"/>
          </a:xfrm>
          <a:prstGeom prst="rect">
            <a:avLst/>
          </a:prstGeom>
        </p:spPr>
      </p:pic>
      <p:sp>
        <p:nvSpPr>
          <p:cNvPr id="2" name="Title 1">
            <a:extLst>
              <a:ext uri="{FF2B5EF4-FFF2-40B4-BE49-F238E27FC236}">
                <a16:creationId xmlns:a16="http://schemas.microsoft.com/office/drawing/2014/main" id="{306C171F-01B9-ED94-380C-5FFDBC0AAF88}"/>
              </a:ext>
            </a:extLst>
          </p:cNvPr>
          <p:cNvSpPr>
            <a:spLocks noGrp="1"/>
          </p:cNvSpPr>
          <p:nvPr>
            <p:ph type="title"/>
          </p:nvPr>
        </p:nvSpPr>
        <p:spPr>
          <a:xfrm>
            <a:off x="2203554" y="365126"/>
            <a:ext cx="9150245" cy="849078"/>
          </a:xfrm>
        </p:spPr>
        <p:txBody>
          <a:bodyPr/>
          <a:lstStyle/>
          <a:p>
            <a:r>
              <a:rPr lang="en-US">
                <a:solidFill>
                  <a:srgbClr val="0070C0"/>
                </a:solidFill>
              </a:rPr>
              <a:t>ARIMA(5,1,3) MODEL FORECAST</a:t>
            </a:r>
            <a:endParaRPr lang="en-US"/>
          </a:p>
        </p:txBody>
      </p:sp>
      <p:sp>
        <p:nvSpPr>
          <p:cNvPr id="7" name="TextBox 6">
            <a:extLst>
              <a:ext uri="{FF2B5EF4-FFF2-40B4-BE49-F238E27FC236}">
                <a16:creationId xmlns:a16="http://schemas.microsoft.com/office/drawing/2014/main" id="{E9A10505-5895-45A2-6124-370BFD748EFF}"/>
              </a:ext>
            </a:extLst>
          </p:cNvPr>
          <p:cNvSpPr txBox="1"/>
          <p:nvPr/>
        </p:nvSpPr>
        <p:spPr>
          <a:xfrm>
            <a:off x="2203554" y="2025134"/>
            <a:ext cx="2274757" cy="369332"/>
          </a:xfrm>
          <a:prstGeom prst="rect">
            <a:avLst/>
          </a:prstGeom>
          <a:noFill/>
        </p:spPr>
        <p:txBody>
          <a:bodyPr wrap="square" lIns="91440" tIns="45720" rIns="91440" bIns="45720" anchor="t">
            <a:spAutoFit/>
          </a:bodyPr>
          <a:lstStyle/>
          <a:p>
            <a:r>
              <a:rPr lang="en-US" b="1"/>
              <a:t>ASE: </a:t>
            </a:r>
            <a:r>
              <a:rPr lang="en-US"/>
              <a:t>1.077798</a:t>
            </a:r>
          </a:p>
        </p:txBody>
      </p:sp>
      <p:grpSp>
        <p:nvGrpSpPr>
          <p:cNvPr id="13" name="Group 12">
            <a:extLst>
              <a:ext uri="{FF2B5EF4-FFF2-40B4-BE49-F238E27FC236}">
                <a16:creationId xmlns:a16="http://schemas.microsoft.com/office/drawing/2014/main" id="{5C2891BC-5DB7-9B59-55FE-970C996A6A8F}"/>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B83C398F-8241-9007-264A-21C384809DE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12A4701-FDBA-21B7-FFB4-A00DF893418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3E3E4DB-4F74-FA1C-0B28-E045E7CF79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D84DF9D9-B5B2-4F61-38E7-32D45B58324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AD53068-C140-1938-DCB3-A5253B0E67D0}"/>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CAB62A7-2B4F-BD27-9E04-3400B216763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59638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7612-4653-9612-E21C-6A3420A4F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C171F-01B9-ED94-380C-5FFDBC0AAF88}"/>
              </a:ext>
            </a:extLst>
          </p:cNvPr>
          <p:cNvSpPr>
            <a:spLocks noGrp="1"/>
          </p:cNvSpPr>
          <p:nvPr>
            <p:ph type="title"/>
          </p:nvPr>
        </p:nvSpPr>
        <p:spPr>
          <a:xfrm>
            <a:off x="2203554" y="365126"/>
            <a:ext cx="9150245" cy="849078"/>
          </a:xfrm>
        </p:spPr>
        <p:txBody>
          <a:bodyPr/>
          <a:lstStyle/>
          <a:p>
            <a:r>
              <a:rPr lang="en-US">
                <a:solidFill>
                  <a:srgbClr val="0070C0"/>
                </a:solidFill>
              </a:rPr>
              <a:t>ARIMA(5,1,3) MODEL COMPARISONS</a:t>
            </a:r>
          </a:p>
        </p:txBody>
      </p:sp>
      <p:grpSp>
        <p:nvGrpSpPr>
          <p:cNvPr id="13" name="Group 12">
            <a:extLst>
              <a:ext uri="{FF2B5EF4-FFF2-40B4-BE49-F238E27FC236}">
                <a16:creationId xmlns:a16="http://schemas.microsoft.com/office/drawing/2014/main" id="{5C2891BC-5DB7-9B59-55FE-970C996A6A8F}"/>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B83C398F-8241-9007-264A-21C384809DE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12A4701-FDBA-21B7-FFB4-A00DF893418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3E3E4DB-4F74-FA1C-0B28-E045E7CF79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D84DF9D9-B5B2-4F61-38E7-32D45B58324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AD53068-C140-1938-DCB3-A5253B0E67D0}"/>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CAB62A7-2B4F-BD27-9E04-3400B216763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7" name="Picture 6" descr="A red line graph with white text&#10;&#10;Description automatically generated">
            <a:extLst>
              <a:ext uri="{FF2B5EF4-FFF2-40B4-BE49-F238E27FC236}">
                <a16:creationId xmlns:a16="http://schemas.microsoft.com/office/drawing/2014/main" id="{581648BA-EBA1-8308-BB27-0EC9A8C5F8ED}"/>
              </a:ext>
            </a:extLst>
          </p:cNvPr>
          <p:cNvPicPr>
            <a:picLocks noChangeAspect="1"/>
          </p:cNvPicPr>
          <p:nvPr/>
        </p:nvPicPr>
        <p:blipFill>
          <a:blip r:embed="rId2"/>
          <a:stretch>
            <a:fillRect/>
          </a:stretch>
        </p:blipFill>
        <p:spPr>
          <a:xfrm>
            <a:off x="12492" y="1872736"/>
            <a:ext cx="6096000" cy="3762103"/>
          </a:xfrm>
          <a:prstGeom prst="rect">
            <a:avLst/>
          </a:prstGeom>
        </p:spPr>
      </p:pic>
      <p:sp>
        <p:nvSpPr>
          <p:cNvPr id="14" name="TextBox 13">
            <a:extLst>
              <a:ext uri="{FF2B5EF4-FFF2-40B4-BE49-F238E27FC236}">
                <a16:creationId xmlns:a16="http://schemas.microsoft.com/office/drawing/2014/main" id="{38F8C6DE-1D16-9A0C-0F07-FAFB0380DDE8}"/>
              </a:ext>
            </a:extLst>
          </p:cNvPr>
          <p:cNvSpPr txBox="1"/>
          <p:nvPr/>
        </p:nvSpPr>
        <p:spPr>
          <a:xfrm>
            <a:off x="1312231" y="1933598"/>
            <a:ext cx="3455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Spectral Density Comparisons</a:t>
            </a:r>
            <a:endParaRPr lang="en-US"/>
          </a:p>
        </p:txBody>
      </p:sp>
      <p:pic>
        <p:nvPicPr>
          <p:cNvPr id="16" name="Picture 15" descr="A red line graph with text&#10;&#10;Description automatically generated">
            <a:extLst>
              <a:ext uri="{FF2B5EF4-FFF2-40B4-BE49-F238E27FC236}">
                <a16:creationId xmlns:a16="http://schemas.microsoft.com/office/drawing/2014/main" id="{E3A9B856-1239-B5B0-182B-25492ADA501A}"/>
              </a:ext>
            </a:extLst>
          </p:cNvPr>
          <p:cNvPicPr>
            <a:picLocks noChangeAspect="1"/>
          </p:cNvPicPr>
          <p:nvPr/>
        </p:nvPicPr>
        <p:blipFill>
          <a:blip r:embed="rId3"/>
          <a:stretch>
            <a:fillRect/>
          </a:stretch>
        </p:blipFill>
        <p:spPr>
          <a:xfrm>
            <a:off x="6108492" y="3096933"/>
            <a:ext cx="6096000" cy="3762103"/>
          </a:xfrm>
          <a:prstGeom prst="rect">
            <a:avLst/>
          </a:prstGeom>
        </p:spPr>
      </p:pic>
      <p:sp>
        <p:nvSpPr>
          <p:cNvPr id="15" name="TextBox 14">
            <a:extLst>
              <a:ext uri="{FF2B5EF4-FFF2-40B4-BE49-F238E27FC236}">
                <a16:creationId xmlns:a16="http://schemas.microsoft.com/office/drawing/2014/main" id="{41E653D0-CB45-4103-0441-3B16A1E50899}"/>
              </a:ext>
            </a:extLst>
          </p:cNvPr>
          <p:cNvSpPr txBox="1"/>
          <p:nvPr/>
        </p:nvSpPr>
        <p:spPr>
          <a:xfrm>
            <a:off x="7920394" y="3432614"/>
            <a:ext cx="2081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ACF Comparisons</a:t>
            </a:r>
            <a:endParaRPr lang="en-US"/>
          </a:p>
        </p:txBody>
      </p:sp>
    </p:spTree>
    <p:extLst>
      <p:ext uri="{BB962C8B-B14F-4D97-AF65-F5344CB8AC3E}">
        <p14:creationId xmlns:p14="http://schemas.microsoft.com/office/powerpoint/2010/main" val="169206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C646B7A-5194-46CA-02EB-5131988BDF4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1B51E9-EEF2-16A9-95F0-58019C51CF36}"/>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73976E72-C93D-5B3A-0589-2742B9866626}"/>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5" name="TextBox 4">
            <a:extLst>
              <a:ext uri="{FF2B5EF4-FFF2-40B4-BE49-F238E27FC236}">
                <a16:creationId xmlns:a16="http://schemas.microsoft.com/office/drawing/2014/main" id="{E3BFCE1F-80C4-5E26-1B35-BE56F9EAECAC}"/>
              </a:ext>
            </a:extLst>
          </p:cNvPr>
          <p:cNvSpPr txBox="1"/>
          <p:nvPr/>
        </p:nvSpPr>
        <p:spPr>
          <a:xfrm>
            <a:off x="2978806" y="3105835"/>
            <a:ext cx="6234399"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FINAL ARIMA(5,1,3) MODEL</a:t>
            </a:r>
            <a:endParaRPr lang="en-IN"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pic>
        <p:nvPicPr>
          <p:cNvPr id="6" name="Picture 5">
            <a:extLst>
              <a:ext uri="{FF2B5EF4-FFF2-40B4-BE49-F238E27FC236}">
                <a16:creationId xmlns:a16="http://schemas.microsoft.com/office/drawing/2014/main" id="{1FEF21B1-74CF-66B6-F8FD-A79AE6D01CFA}"/>
              </a:ext>
            </a:extLst>
          </p:cNvPr>
          <p:cNvPicPr>
            <a:picLocks noChangeAspect="1"/>
          </p:cNvPicPr>
          <p:nvPr/>
        </p:nvPicPr>
        <p:blipFill>
          <a:blip r:embed="rId2"/>
          <a:stretch>
            <a:fillRect/>
          </a:stretch>
        </p:blipFill>
        <p:spPr>
          <a:xfrm>
            <a:off x="0" y="3748434"/>
            <a:ext cx="12192000" cy="435429"/>
          </a:xfrm>
          <a:prstGeom prst="rect">
            <a:avLst/>
          </a:prstGeom>
        </p:spPr>
      </p:pic>
    </p:spTree>
    <p:extLst>
      <p:ext uri="{BB962C8B-B14F-4D97-AF65-F5344CB8AC3E}">
        <p14:creationId xmlns:p14="http://schemas.microsoft.com/office/powerpoint/2010/main" val="4178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B6EBEA86-2BC5-1D49-E9E6-2111348E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BAD3C-F5D8-1F14-A79B-C9A2D4DD7031}"/>
              </a:ext>
            </a:extLst>
          </p:cNvPr>
          <p:cNvSpPr txBox="1"/>
          <p:nvPr/>
        </p:nvSpPr>
        <p:spPr>
          <a:xfrm>
            <a:off x="4670773" y="3105835"/>
            <a:ext cx="28504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VAR MODEL</a:t>
            </a:r>
            <a:endParaRPr kumimoji="0" lang="en-IN" sz="3600" b="0" i="0" u="none" strike="noStrike" kern="1200" cap="none" spc="0" normalizeH="0" baseline="0" noProof="0">
              <a:ln>
                <a:noFill/>
              </a:ln>
              <a:solidFill>
                <a:prstClr val="white"/>
              </a:solid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3" name="TextBox 2">
            <a:extLst>
              <a:ext uri="{FF2B5EF4-FFF2-40B4-BE49-F238E27FC236}">
                <a16:creationId xmlns:a16="http://schemas.microsoft.com/office/drawing/2014/main" id="{B6243B1A-4035-DA3B-6E2F-9D165A3EF642}"/>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5861DFC-2C8A-A1DD-2CB7-4DE5A0CE996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749902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8B279-2C9F-ACA4-7B85-734E19C9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64A32-2027-0B0C-1842-595387E3F91B}"/>
              </a:ext>
            </a:extLst>
          </p:cNvPr>
          <p:cNvSpPr>
            <a:spLocks noGrp="1"/>
          </p:cNvSpPr>
          <p:nvPr>
            <p:ph type="title"/>
          </p:nvPr>
        </p:nvSpPr>
        <p:spPr>
          <a:xfrm>
            <a:off x="788894" y="365126"/>
            <a:ext cx="10564905" cy="849078"/>
          </a:xfrm>
        </p:spPr>
        <p:txBody>
          <a:bodyPr>
            <a:normAutofit fontScale="90000"/>
          </a:bodyPr>
          <a:lstStyle/>
          <a:p>
            <a:r>
              <a:rPr lang="en-US">
                <a:solidFill>
                  <a:srgbClr val="0070C0"/>
                </a:solidFill>
              </a:rPr>
              <a:t>VARMODEL | Correlation and Covariance Matrices</a:t>
            </a:r>
          </a:p>
        </p:txBody>
      </p:sp>
      <p:sp>
        <p:nvSpPr>
          <p:cNvPr id="6" name="TextBox 5">
            <a:extLst>
              <a:ext uri="{FF2B5EF4-FFF2-40B4-BE49-F238E27FC236}">
                <a16:creationId xmlns:a16="http://schemas.microsoft.com/office/drawing/2014/main" id="{6995E52D-0F95-9D06-2639-E5F39C7756AD}"/>
              </a:ext>
            </a:extLst>
          </p:cNvPr>
          <p:cNvSpPr txBox="1"/>
          <p:nvPr/>
        </p:nvSpPr>
        <p:spPr>
          <a:xfrm>
            <a:off x="5869959" y="1839847"/>
            <a:ext cx="633778" cy="369332"/>
          </a:xfrm>
          <a:prstGeom prst="rect">
            <a:avLst/>
          </a:prstGeom>
          <a:noFill/>
          <a:ln>
            <a:solidFill>
              <a:srgbClr val="0070C0"/>
            </a:solidFill>
          </a:ln>
        </p:spPr>
        <p:txBody>
          <a:bodyPr wrap="square">
            <a:spAutoFit/>
          </a:bodyPr>
          <a:lstStyle/>
          <a:p>
            <a:r>
              <a:rPr lang="en-US"/>
              <a:t>VAR</a:t>
            </a:r>
          </a:p>
        </p:txBody>
      </p:sp>
      <p:grpSp>
        <p:nvGrpSpPr>
          <p:cNvPr id="15" name="Group 14">
            <a:extLst>
              <a:ext uri="{FF2B5EF4-FFF2-40B4-BE49-F238E27FC236}">
                <a16:creationId xmlns:a16="http://schemas.microsoft.com/office/drawing/2014/main" id="{BA4D56BA-72FA-578C-172A-A79AFDE6490D}"/>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8284B060-1163-5036-DB36-CB6C5F6B8D10}"/>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80B238B6-EFE1-2B98-EAD7-0460F7ED8B9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7AE8BCBA-4BC5-ECCD-189C-C89AAEE261E3}"/>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B65ABAE-0554-9DFF-9A00-BB06E783107F}"/>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16D788F-3951-DA2B-653D-C31E2AFC8D9A}"/>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AAB1EB68-FBE3-77FC-D8D2-6DA366C0C1AA}"/>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10" name="Picture 9">
            <a:extLst>
              <a:ext uri="{FF2B5EF4-FFF2-40B4-BE49-F238E27FC236}">
                <a16:creationId xmlns:a16="http://schemas.microsoft.com/office/drawing/2014/main" id="{4E40714A-0FC8-FC9A-35BE-E2F5A62CD5D1}"/>
              </a:ext>
            </a:extLst>
          </p:cNvPr>
          <p:cNvPicPr>
            <a:picLocks noChangeAspect="1"/>
          </p:cNvPicPr>
          <p:nvPr/>
        </p:nvPicPr>
        <p:blipFill>
          <a:blip r:embed="rId3"/>
          <a:stretch>
            <a:fillRect/>
          </a:stretch>
        </p:blipFill>
        <p:spPr>
          <a:xfrm>
            <a:off x="2945876" y="2318971"/>
            <a:ext cx="6481943" cy="3173833"/>
          </a:xfrm>
          <a:prstGeom prst="rect">
            <a:avLst/>
          </a:prstGeom>
        </p:spPr>
      </p:pic>
    </p:spTree>
    <p:extLst>
      <p:ext uri="{BB962C8B-B14F-4D97-AF65-F5344CB8AC3E}">
        <p14:creationId xmlns:p14="http://schemas.microsoft.com/office/powerpoint/2010/main" val="30299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FCFE994-2DFE-0F60-47BA-BE3FC9880B61}"/>
              </a:ext>
            </a:extLst>
          </p:cNvPr>
          <p:cNvSpPr/>
          <p:nvPr/>
        </p:nvSpPr>
        <p:spPr>
          <a:xfrm>
            <a:off x="1382356" y="2540556"/>
            <a:ext cx="2124967"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Rectangle 6">
            <a:extLst>
              <a:ext uri="{FF2B5EF4-FFF2-40B4-BE49-F238E27FC236}">
                <a16:creationId xmlns:a16="http://schemas.microsoft.com/office/drawing/2014/main" id="{E80D80AC-B970-AB9E-F7BC-51C099397ABC}"/>
              </a:ext>
            </a:extLst>
          </p:cNvPr>
          <p:cNvSpPr/>
          <p:nvPr/>
        </p:nvSpPr>
        <p:spPr>
          <a:xfrm>
            <a:off x="497312" y="1196836"/>
            <a:ext cx="1770089"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B7B18E01-FF25-4C9B-82F7-6538CB1E6043}"/>
              </a:ext>
            </a:extLst>
          </p:cNvPr>
          <p:cNvSpPr>
            <a:spLocks noGrp="1"/>
          </p:cNvSpPr>
          <p:nvPr>
            <p:ph type="title"/>
          </p:nvPr>
        </p:nvSpPr>
        <p:spPr>
          <a:xfrm>
            <a:off x="838200" y="293539"/>
            <a:ext cx="10515600" cy="687789"/>
          </a:xfrm>
        </p:spPr>
        <p:txBody>
          <a:bodyPr>
            <a:noAutofit/>
          </a:bodyPr>
          <a:lstStyle/>
          <a:p>
            <a:r>
              <a:rPr lang="en-US" sz="6600">
                <a:solidFill>
                  <a:srgbClr val="0070C0"/>
                </a:solidFill>
              </a:rPr>
              <a:t>EDA | Data Preprocessing</a:t>
            </a:r>
          </a:p>
        </p:txBody>
      </p:sp>
      <p:sp>
        <p:nvSpPr>
          <p:cNvPr id="6" name="TextBox 5">
            <a:extLst>
              <a:ext uri="{FF2B5EF4-FFF2-40B4-BE49-F238E27FC236}">
                <a16:creationId xmlns:a16="http://schemas.microsoft.com/office/drawing/2014/main" id="{AB01443F-CD46-A710-42CE-8BE1E903D56D}"/>
              </a:ext>
            </a:extLst>
          </p:cNvPr>
          <p:cNvSpPr txBox="1"/>
          <p:nvPr/>
        </p:nvSpPr>
        <p:spPr>
          <a:xfrm>
            <a:off x="1455096" y="2800112"/>
            <a:ext cx="1945084" cy="369332"/>
          </a:xfrm>
          <a:prstGeom prst="rect">
            <a:avLst/>
          </a:prstGeom>
          <a:noFill/>
        </p:spPr>
        <p:txBody>
          <a:bodyPr wrap="none" rtlCol="0">
            <a:spAutoFit/>
          </a:bodyPr>
          <a:lstStyle/>
          <a:p>
            <a:r>
              <a:rPr lang="en-US">
                <a:solidFill>
                  <a:schemeClr val="bg1"/>
                </a:solidFill>
              </a:rPr>
              <a:t>Remove NA &gt;50%</a:t>
            </a:r>
          </a:p>
        </p:txBody>
      </p:sp>
      <p:sp>
        <p:nvSpPr>
          <p:cNvPr id="10" name="TextBox 9">
            <a:extLst>
              <a:ext uri="{FF2B5EF4-FFF2-40B4-BE49-F238E27FC236}">
                <a16:creationId xmlns:a16="http://schemas.microsoft.com/office/drawing/2014/main" id="{44448DB1-BF0E-864A-C1E6-06A33E1AEB52}"/>
              </a:ext>
            </a:extLst>
          </p:cNvPr>
          <p:cNvSpPr txBox="1"/>
          <p:nvPr/>
        </p:nvSpPr>
        <p:spPr>
          <a:xfrm>
            <a:off x="773386" y="1456392"/>
            <a:ext cx="1410322" cy="369332"/>
          </a:xfrm>
          <a:prstGeom prst="rect">
            <a:avLst/>
          </a:prstGeom>
          <a:noFill/>
        </p:spPr>
        <p:txBody>
          <a:bodyPr wrap="square">
            <a:spAutoFit/>
          </a:bodyPr>
          <a:lstStyle/>
          <a:p>
            <a:r>
              <a:rPr lang="en-US">
                <a:solidFill>
                  <a:schemeClr val="bg1"/>
                </a:solidFill>
              </a:rPr>
              <a:t>Merge Data</a:t>
            </a:r>
          </a:p>
        </p:txBody>
      </p:sp>
      <p:sp>
        <p:nvSpPr>
          <p:cNvPr id="12" name="Rectangle 11">
            <a:extLst>
              <a:ext uri="{FF2B5EF4-FFF2-40B4-BE49-F238E27FC236}">
                <a16:creationId xmlns:a16="http://schemas.microsoft.com/office/drawing/2014/main" id="{BA6BD17B-17CD-EFFF-69DB-152A3AE3C732}"/>
              </a:ext>
            </a:extLst>
          </p:cNvPr>
          <p:cNvSpPr/>
          <p:nvPr/>
        </p:nvSpPr>
        <p:spPr>
          <a:xfrm>
            <a:off x="2444838" y="3953693"/>
            <a:ext cx="1770089"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Split Data</a:t>
            </a:r>
          </a:p>
        </p:txBody>
      </p:sp>
      <p:sp>
        <p:nvSpPr>
          <p:cNvPr id="13" name="Rectangle 12">
            <a:extLst>
              <a:ext uri="{FF2B5EF4-FFF2-40B4-BE49-F238E27FC236}">
                <a16:creationId xmlns:a16="http://schemas.microsoft.com/office/drawing/2014/main" id="{3F2C7963-232A-B0F8-091E-091C709401C5}"/>
              </a:ext>
            </a:extLst>
          </p:cNvPr>
          <p:cNvSpPr/>
          <p:nvPr/>
        </p:nvSpPr>
        <p:spPr>
          <a:xfrm>
            <a:off x="6542639" y="3956100"/>
            <a:ext cx="2559226"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Aggregate Date (Trend)</a:t>
            </a:r>
          </a:p>
        </p:txBody>
      </p:sp>
      <p:sp>
        <p:nvSpPr>
          <p:cNvPr id="14" name="Arrow: Curved Down 13">
            <a:extLst>
              <a:ext uri="{FF2B5EF4-FFF2-40B4-BE49-F238E27FC236}">
                <a16:creationId xmlns:a16="http://schemas.microsoft.com/office/drawing/2014/main" id="{A2DA59DA-354F-A4C9-5687-5DDFE8A7B833}"/>
              </a:ext>
            </a:extLst>
          </p:cNvPr>
          <p:cNvSpPr/>
          <p:nvPr/>
        </p:nvSpPr>
        <p:spPr>
          <a:xfrm rot="2819628">
            <a:off x="2386586" y="1509212"/>
            <a:ext cx="2027189" cy="731520"/>
          </a:xfrm>
          <a:prstGeom prst="curvedDownArrow">
            <a:avLst/>
          </a:prstGeom>
          <a:solidFill>
            <a:srgbClr val="FFC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sp>
        <p:nvSpPr>
          <p:cNvPr id="15" name="Arrow: Curved Down 14">
            <a:extLst>
              <a:ext uri="{FF2B5EF4-FFF2-40B4-BE49-F238E27FC236}">
                <a16:creationId xmlns:a16="http://schemas.microsoft.com/office/drawing/2014/main" id="{F89231A3-33D8-3927-79A5-24AC77089B0F}"/>
              </a:ext>
            </a:extLst>
          </p:cNvPr>
          <p:cNvSpPr/>
          <p:nvPr/>
        </p:nvSpPr>
        <p:spPr>
          <a:xfrm rot="3066443">
            <a:off x="3684147" y="3133390"/>
            <a:ext cx="1349321" cy="731520"/>
          </a:xfrm>
          <a:prstGeom prst="curvedDownArrow">
            <a:avLst/>
          </a:prstGeom>
          <a:solidFill>
            <a:srgbClr val="FFC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grpSp>
        <p:nvGrpSpPr>
          <p:cNvPr id="20" name="Group 19">
            <a:extLst>
              <a:ext uri="{FF2B5EF4-FFF2-40B4-BE49-F238E27FC236}">
                <a16:creationId xmlns:a16="http://schemas.microsoft.com/office/drawing/2014/main" id="{566A09D6-003C-BEEB-D786-360C1BD218AF}"/>
              </a:ext>
            </a:extLst>
          </p:cNvPr>
          <p:cNvGrpSpPr/>
          <p:nvPr/>
        </p:nvGrpSpPr>
        <p:grpSpPr>
          <a:xfrm>
            <a:off x="9773378" y="4671360"/>
            <a:ext cx="3168650" cy="3543541"/>
            <a:chOff x="926333" y="909663"/>
            <a:chExt cx="4509235" cy="5042732"/>
          </a:xfrm>
          <a:noFill/>
        </p:grpSpPr>
        <p:sp>
          <p:nvSpPr>
            <p:cNvPr id="5" name="Freeform: Shape 4">
              <a:extLst>
                <a:ext uri="{FF2B5EF4-FFF2-40B4-BE49-F238E27FC236}">
                  <a16:creationId xmlns:a16="http://schemas.microsoft.com/office/drawing/2014/main" id="{290F660D-C24F-5C03-ADA5-131AE0226EA6}"/>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79AC2FA6-8744-134D-5EEC-0F9E54878E7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98D5B37E-2852-6BE3-9DC9-F6FCFCE3411E}"/>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D31B9DF1-2218-20FD-B36A-3122D3522732}"/>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00C55FDF-42D2-A622-9136-D4ED4F9861B9}"/>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C41F3F2-76B4-96CD-8043-A36DF7BD885C}"/>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
        <p:nvSpPr>
          <p:cNvPr id="3" name="Rectangle 2">
            <a:extLst>
              <a:ext uri="{FF2B5EF4-FFF2-40B4-BE49-F238E27FC236}">
                <a16:creationId xmlns:a16="http://schemas.microsoft.com/office/drawing/2014/main" id="{C115238A-6D3C-3277-86B9-1B6118BA11D4}"/>
              </a:ext>
            </a:extLst>
          </p:cNvPr>
          <p:cNvSpPr/>
          <p:nvPr/>
        </p:nvSpPr>
        <p:spPr>
          <a:xfrm>
            <a:off x="7098692" y="2421802"/>
            <a:ext cx="2559226"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rPr>
              <a:t>Scale Data</a:t>
            </a:r>
          </a:p>
        </p:txBody>
      </p:sp>
      <p:sp>
        <p:nvSpPr>
          <p:cNvPr id="4" name="Rectangle 3">
            <a:extLst>
              <a:ext uri="{FF2B5EF4-FFF2-40B4-BE49-F238E27FC236}">
                <a16:creationId xmlns:a16="http://schemas.microsoft.com/office/drawing/2014/main" id="{C6D56F7E-4ECB-9AD4-9CB9-474F23CE4368}"/>
              </a:ext>
            </a:extLst>
          </p:cNvPr>
          <p:cNvSpPr/>
          <p:nvPr/>
        </p:nvSpPr>
        <p:spPr>
          <a:xfrm>
            <a:off x="7829800" y="1196424"/>
            <a:ext cx="2559226" cy="888444"/>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rPr>
              <a:t>TS Dataset Creation</a:t>
            </a:r>
          </a:p>
        </p:txBody>
      </p:sp>
      <p:sp>
        <p:nvSpPr>
          <p:cNvPr id="22" name="Arrow: Curved Up 21">
            <a:extLst>
              <a:ext uri="{FF2B5EF4-FFF2-40B4-BE49-F238E27FC236}">
                <a16:creationId xmlns:a16="http://schemas.microsoft.com/office/drawing/2014/main" id="{5F90DE96-3864-E685-3843-7D71F9A4BEB4}"/>
              </a:ext>
            </a:extLst>
          </p:cNvPr>
          <p:cNvSpPr/>
          <p:nvPr/>
        </p:nvSpPr>
        <p:spPr>
          <a:xfrm rot="18300000">
            <a:off x="9191884" y="3454123"/>
            <a:ext cx="1535368" cy="752114"/>
          </a:xfrm>
          <a:prstGeom prst="curvedUpArrow">
            <a:avLst/>
          </a:prstGeom>
          <a:solidFill>
            <a:srgbClr val="FFB718"/>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urved Up 22">
            <a:extLst>
              <a:ext uri="{FF2B5EF4-FFF2-40B4-BE49-F238E27FC236}">
                <a16:creationId xmlns:a16="http://schemas.microsoft.com/office/drawing/2014/main" id="{30DB1A9D-6B93-DEF3-57BB-43AA0A45F09F}"/>
              </a:ext>
            </a:extLst>
          </p:cNvPr>
          <p:cNvSpPr/>
          <p:nvPr/>
        </p:nvSpPr>
        <p:spPr>
          <a:xfrm rot="18060000">
            <a:off x="9866097" y="1883200"/>
            <a:ext cx="1483883" cy="865383"/>
          </a:xfrm>
          <a:prstGeom prst="curvedUpArrow">
            <a:avLst/>
          </a:prstGeom>
          <a:solidFill>
            <a:srgbClr val="FFB718"/>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Right 24">
            <a:extLst>
              <a:ext uri="{FF2B5EF4-FFF2-40B4-BE49-F238E27FC236}">
                <a16:creationId xmlns:a16="http://schemas.microsoft.com/office/drawing/2014/main" id="{8B5A66BC-7E0B-168D-2062-6D20981A3BEA}"/>
              </a:ext>
            </a:extLst>
          </p:cNvPr>
          <p:cNvSpPr/>
          <p:nvPr/>
        </p:nvSpPr>
        <p:spPr>
          <a:xfrm>
            <a:off x="4725426" y="4251826"/>
            <a:ext cx="1606541" cy="288982"/>
          </a:xfrm>
          <a:prstGeom prst="rightArrow">
            <a:avLst/>
          </a:prstGeom>
          <a:solidFill>
            <a:srgbClr val="FFB718"/>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02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0EB7620-84DF-299D-BB95-CD8318309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E5086-EB17-EF2F-522D-0F7643B32AEF}"/>
              </a:ext>
            </a:extLst>
          </p:cNvPr>
          <p:cNvSpPr>
            <a:spLocks noGrp="1"/>
          </p:cNvSpPr>
          <p:nvPr>
            <p:ph type="title"/>
          </p:nvPr>
        </p:nvSpPr>
        <p:spPr>
          <a:xfrm>
            <a:off x="2203554" y="365126"/>
            <a:ext cx="9150245" cy="849078"/>
          </a:xfrm>
        </p:spPr>
        <p:txBody>
          <a:bodyPr>
            <a:normAutofit/>
          </a:bodyPr>
          <a:lstStyle/>
          <a:p>
            <a:r>
              <a:rPr lang="en-US">
                <a:solidFill>
                  <a:srgbClr val="0070C0"/>
                </a:solidFill>
              </a:rPr>
              <a:t>VAR MODEL | Residual White Noise</a:t>
            </a:r>
          </a:p>
        </p:txBody>
      </p:sp>
      <p:pic>
        <p:nvPicPr>
          <p:cNvPr id="3" name="Picture 2">
            <a:extLst>
              <a:ext uri="{FF2B5EF4-FFF2-40B4-BE49-F238E27FC236}">
                <a16:creationId xmlns:a16="http://schemas.microsoft.com/office/drawing/2014/main" id="{7D05E01D-F2AC-55C3-2681-0CE43D4F64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45263" y="1325397"/>
            <a:ext cx="8510354" cy="4884203"/>
          </a:xfrm>
          <a:prstGeom prst="rect">
            <a:avLst/>
          </a:prstGeom>
        </p:spPr>
      </p:pic>
      <p:grpSp>
        <p:nvGrpSpPr>
          <p:cNvPr id="12" name="Group 11">
            <a:extLst>
              <a:ext uri="{FF2B5EF4-FFF2-40B4-BE49-F238E27FC236}">
                <a16:creationId xmlns:a16="http://schemas.microsoft.com/office/drawing/2014/main" id="{A14E5001-1F71-238E-8DCA-8BAAECE8D1D1}"/>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D91A6BB0-779D-78A4-990D-3C151210046E}"/>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5C9036DF-1459-7E00-187D-CB2DB7C18445}"/>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96A14157-1EA1-52B4-AD8F-DDBC565836A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F78E2AD1-8C54-6C67-0F1D-C356CF22D64E}"/>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A135E099-7842-D7C1-7C60-AA1D2FA13D9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5B3C5818-EAEC-E302-7236-244B90A9611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2164047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92B1A-1DC4-6B3B-0DE6-4C36C9A03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71E12-8DB4-EAD2-654A-E576BAB94924}"/>
              </a:ext>
            </a:extLst>
          </p:cNvPr>
          <p:cNvSpPr>
            <a:spLocks noGrp="1"/>
          </p:cNvSpPr>
          <p:nvPr>
            <p:ph type="title"/>
          </p:nvPr>
        </p:nvSpPr>
        <p:spPr>
          <a:xfrm>
            <a:off x="2203554" y="365126"/>
            <a:ext cx="9150245" cy="849078"/>
          </a:xfrm>
        </p:spPr>
        <p:txBody>
          <a:bodyPr/>
          <a:lstStyle/>
          <a:p>
            <a:r>
              <a:rPr lang="en-US">
                <a:solidFill>
                  <a:srgbClr val="0070C0"/>
                </a:solidFill>
              </a:rPr>
              <a:t>VAR(5) MODEL FORECAST</a:t>
            </a:r>
          </a:p>
        </p:txBody>
      </p:sp>
      <p:sp>
        <p:nvSpPr>
          <p:cNvPr id="7" name="TextBox 6">
            <a:extLst>
              <a:ext uri="{FF2B5EF4-FFF2-40B4-BE49-F238E27FC236}">
                <a16:creationId xmlns:a16="http://schemas.microsoft.com/office/drawing/2014/main" id="{344C70F6-5D38-DD0C-39C6-225226A3DAC7}"/>
              </a:ext>
            </a:extLst>
          </p:cNvPr>
          <p:cNvSpPr txBox="1"/>
          <p:nvPr/>
        </p:nvSpPr>
        <p:spPr>
          <a:xfrm>
            <a:off x="2203554" y="2025134"/>
            <a:ext cx="2274757" cy="369332"/>
          </a:xfrm>
          <a:prstGeom prst="rect">
            <a:avLst/>
          </a:prstGeom>
          <a:noFill/>
        </p:spPr>
        <p:txBody>
          <a:bodyPr wrap="square">
            <a:spAutoFit/>
          </a:bodyPr>
          <a:lstStyle/>
          <a:p>
            <a:r>
              <a:rPr lang="en-US" b="1"/>
              <a:t>ASE: </a:t>
            </a:r>
            <a:r>
              <a:rPr lang="en-US"/>
              <a:t>1.757819e+12</a:t>
            </a:r>
          </a:p>
        </p:txBody>
      </p:sp>
      <p:grpSp>
        <p:nvGrpSpPr>
          <p:cNvPr id="13" name="Group 12">
            <a:extLst>
              <a:ext uri="{FF2B5EF4-FFF2-40B4-BE49-F238E27FC236}">
                <a16:creationId xmlns:a16="http://schemas.microsoft.com/office/drawing/2014/main" id="{22505CC0-D73E-CAED-FED7-C25D2673054B}"/>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81921F27-E74C-3AAE-5975-30AF77286C77}"/>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E031DAB4-E55B-1495-D1B1-CB439BB099A2}"/>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5BD3934-2D64-B331-3D46-4743150D579C}"/>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903B5F63-20E0-CAF6-FE30-21AB0064F2E2}"/>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9F4719F-28BD-6752-29EC-7FEF29DE201A}"/>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8D5A56B9-414A-214D-A0E2-55D3780A42C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5" name="Picture 4">
            <a:extLst>
              <a:ext uri="{FF2B5EF4-FFF2-40B4-BE49-F238E27FC236}">
                <a16:creationId xmlns:a16="http://schemas.microsoft.com/office/drawing/2014/main" id="{0B72A50C-EC6C-26A1-BD43-A806A94C83A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18299" y="1413522"/>
            <a:ext cx="7912929" cy="4883408"/>
          </a:xfrm>
          <a:prstGeom prst="rect">
            <a:avLst/>
          </a:prstGeom>
        </p:spPr>
      </p:pic>
      <p:sp>
        <p:nvSpPr>
          <p:cNvPr id="3" name="TextBox 2">
            <a:extLst>
              <a:ext uri="{FF2B5EF4-FFF2-40B4-BE49-F238E27FC236}">
                <a16:creationId xmlns:a16="http://schemas.microsoft.com/office/drawing/2014/main" id="{F6CC53A1-D2CA-047A-B6EE-D2FC1F2649EB}"/>
              </a:ext>
            </a:extLst>
          </p:cNvPr>
          <p:cNvSpPr txBox="1"/>
          <p:nvPr/>
        </p:nvSpPr>
        <p:spPr>
          <a:xfrm>
            <a:off x="8839200" y="1129553"/>
            <a:ext cx="2599854" cy="954107"/>
          </a:xfrm>
          <a:prstGeom prst="rect">
            <a:avLst/>
          </a:prstGeom>
          <a:noFill/>
        </p:spPr>
        <p:txBody>
          <a:bodyPr wrap="square" rtlCol="0">
            <a:spAutoFit/>
          </a:bodyPr>
          <a:lstStyle/>
          <a:p>
            <a:r>
              <a:rPr lang="en-US" sz="1400"/>
              <a:t>Average Lower CI: -0.4550076 </a:t>
            </a:r>
          </a:p>
          <a:p>
            <a:r>
              <a:rPr lang="en-US" sz="1400"/>
              <a:t>Average Upper CI: 0.8153881</a:t>
            </a:r>
          </a:p>
          <a:p>
            <a:endParaRPr lang="en-US" sz="1400"/>
          </a:p>
          <a:p>
            <a:r>
              <a:rPr lang="en-US" sz="1400"/>
              <a:t>ASE: 0.16538 </a:t>
            </a:r>
          </a:p>
        </p:txBody>
      </p:sp>
    </p:spTree>
    <p:extLst>
      <p:ext uri="{BB962C8B-B14F-4D97-AF65-F5344CB8AC3E}">
        <p14:creationId xmlns:p14="http://schemas.microsoft.com/office/powerpoint/2010/main" val="4037251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3DDF3E4-4732-1468-0422-659863B610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1085CB-D301-6176-3E46-EB0C08EAEC89}"/>
              </a:ext>
            </a:extLst>
          </p:cNvPr>
          <p:cNvSpPr txBox="1"/>
          <p:nvPr/>
        </p:nvSpPr>
        <p:spPr>
          <a:xfrm>
            <a:off x="3655267" y="1132019"/>
            <a:ext cx="4881465"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FINAL VAR(5) MODEL</a:t>
            </a:r>
            <a:endParaRPr kumimoji="0" lang="en-IN"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C8B56156-072A-0574-9686-345FC8AC7345}"/>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F0456620-ECFB-7F7F-0D8C-0E43C8FAE81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pic>
        <p:nvPicPr>
          <p:cNvPr id="5" name="Picture 4">
            <a:extLst>
              <a:ext uri="{FF2B5EF4-FFF2-40B4-BE49-F238E27FC236}">
                <a16:creationId xmlns:a16="http://schemas.microsoft.com/office/drawing/2014/main" id="{A29A0B77-3BFB-5770-98C0-38DD0F72955E}"/>
              </a:ext>
            </a:extLst>
          </p:cNvPr>
          <p:cNvPicPr>
            <a:picLocks noChangeAspect="1"/>
          </p:cNvPicPr>
          <p:nvPr/>
        </p:nvPicPr>
        <p:blipFill>
          <a:blip r:embed="rId2"/>
          <a:stretch>
            <a:fillRect/>
          </a:stretch>
        </p:blipFill>
        <p:spPr>
          <a:xfrm>
            <a:off x="1947282" y="1921493"/>
            <a:ext cx="8297433" cy="504895"/>
          </a:xfrm>
          <a:prstGeom prst="rect">
            <a:avLst/>
          </a:prstGeom>
        </p:spPr>
      </p:pic>
      <p:pic>
        <p:nvPicPr>
          <p:cNvPr id="7" name="Picture 6">
            <a:extLst>
              <a:ext uri="{FF2B5EF4-FFF2-40B4-BE49-F238E27FC236}">
                <a16:creationId xmlns:a16="http://schemas.microsoft.com/office/drawing/2014/main" id="{DC3F9202-AD67-E1B4-5C1D-1584D4E40FB0}"/>
              </a:ext>
            </a:extLst>
          </p:cNvPr>
          <p:cNvPicPr>
            <a:picLocks noChangeAspect="1"/>
          </p:cNvPicPr>
          <p:nvPr/>
        </p:nvPicPr>
        <p:blipFill>
          <a:blip r:embed="rId3"/>
          <a:stretch>
            <a:fillRect/>
          </a:stretch>
        </p:blipFill>
        <p:spPr>
          <a:xfrm>
            <a:off x="2357207" y="2576485"/>
            <a:ext cx="7316221" cy="581106"/>
          </a:xfrm>
          <a:prstGeom prst="rect">
            <a:avLst/>
          </a:prstGeom>
        </p:spPr>
      </p:pic>
      <p:pic>
        <p:nvPicPr>
          <p:cNvPr id="9" name="Picture 8">
            <a:extLst>
              <a:ext uri="{FF2B5EF4-FFF2-40B4-BE49-F238E27FC236}">
                <a16:creationId xmlns:a16="http://schemas.microsoft.com/office/drawing/2014/main" id="{2EEFCCD5-9C0D-AF20-5DEE-CEE2051CC869}"/>
              </a:ext>
            </a:extLst>
          </p:cNvPr>
          <p:cNvPicPr>
            <a:picLocks noChangeAspect="1"/>
          </p:cNvPicPr>
          <p:nvPr/>
        </p:nvPicPr>
        <p:blipFill>
          <a:blip r:embed="rId4"/>
          <a:stretch>
            <a:fillRect/>
          </a:stretch>
        </p:blipFill>
        <p:spPr>
          <a:xfrm>
            <a:off x="2123520" y="3305157"/>
            <a:ext cx="7944959" cy="247685"/>
          </a:xfrm>
          <a:prstGeom prst="rect">
            <a:avLst/>
          </a:prstGeom>
        </p:spPr>
      </p:pic>
      <p:pic>
        <p:nvPicPr>
          <p:cNvPr id="11" name="Picture 10">
            <a:extLst>
              <a:ext uri="{FF2B5EF4-FFF2-40B4-BE49-F238E27FC236}">
                <a16:creationId xmlns:a16="http://schemas.microsoft.com/office/drawing/2014/main" id="{5DF5674D-A623-6B1E-20DC-151F893EEE7B}"/>
              </a:ext>
            </a:extLst>
          </p:cNvPr>
          <p:cNvPicPr>
            <a:picLocks noChangeAspect="1"/>
          </p:cNvPicPr>
          <p:nvPr/>
        </p:nvPicPr>
        <p:blipFill>
          <a:blip r:embed="rId5"/>
          <a:stretch>
            <a:fillRect/>
          </a:stretch>
        </p:blipFill>
        <p:spPr>
          <a:xfrm>
            <a:off x="2790654" y="3681649"/>
            <a:ext cx="6449325" cy="314369"/>
          </a:xfrm>
          <a:prstGeom prst="rect">
            <a:avLst/>
          </a:prstGeom>
        </p:spPr>
      </p:pic>
      <p:pic>
        <p:nvPicPr>
          <p:cNvPr id="13" name="Picture 12">
            <a:extLst>
              <a:ext uri="{FF2B5EF4-FFF2-40B4-BE49-F238E27FC236}">
                <a16:creationId xmlns:a16="http://schemas.microsoft.com/office/drawing/2014/main" id="{B7B0F880-8A77-4CDE-277F-15569D56FAA4}"/>
              </a:ext>
            </a:extLst>
          </p:cNvPr>
          <p:cNvPicPr>
            <a:picLocks noChangeAspect="1"/>
          </p:cNvPicPr>
          <p:nvPr/>
        </p:nvPicPr>
        <p:blipFill>
          <a:blip r:embed="rId6"/>
          <a:stretch>
            <a:fillRect/>
          </a:stretch>
        </p:blipFill>
        <p:spPr>
          <a:xfrm>
            <a:off x="2509335" y="4124799"/>
            <a:ext cx="7173326" cy="247685"/>
          </a:xfrm>
          <a:prstGeom prst="rect">
            <a:avLst/>
          </a:prstGeom>
        </p:spPr>
      </p:pic>
    </p:spTree>
    <p:extLst>
      <p:ext uri="{BB962C8B-B14F-4D97-AF65-F5344CB8AC3E}">
        <p14:creationId xmlns:p14="http://schemas.microsoft.com/office/powerpoint/2010/main" val="2139670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B6EBEA86-2BC5-1D49-E9E6-2111348E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BAD3C-F5D8-1F14-A79B-C9A2D4DD7031}"/>
              </a:ext>
            </a:extLst>
          </p:cNvPr>
          <p:cNvSpPr txBox="1"/>
          <p:nvPr/>
        </p:nvSpPr>
        <p:spPr>
          <a:xfrm>
            <a:off x="945400" y="3105835"/>
            <a:ext cx="10301218"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MULTIVARIATE</a:t>
            </a:r>
            <a:r>
              <a:rPr kumimoji="0" lang="en-US" sz="3600" b="0" i="0" u="none" strike="noStrike" kern="1200" cap="none" spc="0" normalizeH="0" baseline="0" noProof="0">
                <a:ln>
                  <a:noFill/>
                </a:ln>
                <a:solidFill>
                  <a:prstClr val="white"/>
                </a:solidFill>
                <a:effectLst/>
                <a:uLnTx/>
                <a:uFillTx/>
                <a:latin typeface="Noto Sans SemiBold"/>
                <a:ea typeface="Noto Sans SemiBold"/>
                <a:cs typeface="Noto Sans SemiBold"/>
              </a:rPr>
              <a:t> </a:t>
            </a:r>
            <a:r>
              <a:rPr lang="en-US" sz="3600">
                <a:solidFill>
                  <a:prstClr val="white"/>
                </a:solidFill>
                <a:latin typeface="Noto Sans SemiBold"/>
                <a:ea typeface="Noto Sans SemiBold"/>
                <a:cs typeface="Noto Sans SemiBold"/>
              </a:rPr>
              <a:t>ARUMA(1,0,0) w/ s=52 </a:t>
            </a:r>
            <a:r>
              <a:rPr kumimoji="0" lang="en-US" sz="3600" b="0" i="0" u="none" strike="noStrike" kern="1200" cap="none" spc="0" normalizeH="0" baseline="0" noProof="0">
                <a:ln>
                  <a:noFill/>
                </a:ln>
                <a:solidFill>
                  <a:prstClr val="white"/>
                </a:solidFill>
                <a:effectLst/>
                <a:uLnTx/>
                <a:uFillTx/>
                <a:latin typeface="Noto Sans SemiBold"/>
                <a:ea typeface="Noto Sans SemiBold"/>
                <a:cs typeface="Noto Sans SemiBold"/>
              </a:rPr>
              <a:t>MODEL</a:t>
            </a:r>
            <a:endParaRPr kumimoji="0" lang="en-IN"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B6243B1A-4035-DA3B-6E2F-9D165A3EF642}"/>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5861DFC-2C8A-A1DD-2CB7-4DE5A0CE996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1327562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AA0B6-5A36-2F62-ECA7-D2074C1D9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49C43-CC0F-371B-9F3C-641A62D74030}"/>
              </a:ext>
            </a:extLst>
          </p:cNvPr>
          <p:cNvSpPr>
            <a:spLocks noGrp="1"/>
          </p:cNvSpPr>
          <p:nvPr>
            <p:ph type="title"/>
          </p:nvPr>
        </p:nvSpPr>
        <p:spPr>
          <a:xfrm>
            <a:off x="2203554" y="365126"/>
            <a:ext cx="7520738" cy="849078"/>
          </a:xfrm>
        </p:spPr>
        <p:txBody>
          <a:bodyPr>
            <a:normAutofit/>
          </a:bodyPr>
          <a:lstStyle/>
          <a:p>
            <a:r>
              <a:rPr lang="en-US">
                <a:solidFill>
                  <a:srgbClr val="0070C0"/>
                </a:solidFill>
              </a:rPr>
              <a:t>LAGGING VARIABLES</a:t>
            </a:r>
            <a:endParaRPr lang="en-US">
              <a:solidFill>
                <a:srgbClr val="0070C0"/>
              </a:solidFill>
              <a:ea typeface="Calibri Light"/>
              <a:cs typeface="Calibri Light"/>
            </a:endParaRPr>
          </a:p>
        </p:txBody>
      </p:sp>
      <p:grpSp>
        <p:nvGrpSpPr>
          <p:cNvPr id="12" name="Group 11">
            <a:extLst>
              <a:ext uri="{FF2B5EF4-FFF2-40B4-BE49-F238E27FC236}">
                <a16:creationId xmlns:a16="http://schemas.microsoft.com/office/drawing/2014/main" id="{248DCA96-7549-5A4D-BE7F-E74DF3320182}"/>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62E40080-5DED-ED6C-7FE6-B2B770810179}"/>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E7F237A2-C752-D20A-7212-9536E8B4AE66}"/>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C310199-5BDB-947A-E7B2-511C10146584}"/>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83E9E4EB-B4DC-A88C-F47D-173975ED608F}"/>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F671B1B-AB5C-C80F-6A60-80C2B3DA039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9E0060E3-05EA-2035-1963-5E3F0E86FBD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5" name="Picture 4">
            <a:extLst>
              <a:ext uri="{FF2B5EF4-FFF2-40B4-BE49-F238E27FC236}">
                <a16:creationId xmlns:a16="http://schemas.microsoft.com/office/drawing/2014/main" id="{942D7DE2-2039-AF2D-4D00-735BAF550D51}"/>
              </a:ext>
            </a:extLst>
          </p:cNvPr>
          <p:cNvPicPr>
            <a:picLocks noChangeAspect="1"/>
          </p:cNvPicPr>
          <p:nvPr/>
        </p:nvPicPr>
        <p:blipFill>
          <a:blip r:embed="rId3"/>
          <a:stretch>
            <a:fillRect/>
          </a:stretch>
        </p:blipFill>
        <p:spPr>
          <a:xfrm>
            <a:off x="413756" y="1273130"/>
            <a:ext cx="5609226" cy="3460236"/>
          </a:xfrm>
          <a:prstGeom prst="rect">
            <a:avLst/>
          </a:prstGeom>
        </p:spPr>
      </p:pic>
      <p:pic>
        <p:nvPicPr>
          <p:cNvPr id="14" name="Picture 13">
            <a:extLst>
              <a:ext uri="{FF2B5EF4-FFF2-40B4-BE49-F238E27FC236}">
                <a16:creationId xmlns:a16="http://schemas.microsoft.com/office/drawing/2014/main" id="{20E0AAA5-3B32-0C63-9008-CC38EE47BBEE}"/>
              </a:ext>
            </a:extLst>
          </p:cNvPr>
          <p:cNvPicPr>
            <a:picLocks noChangeAspect="1"/>
          </p:cNvPicPr>
          <p:nvPr/>
        </p:nvPicPr>
        <p:blipFill>
          <a:blip r:embed="rId4"/>
          <a:stretch>
            <a:fillRect/>
          </a:stretch>
        </p:blipFill>
        <p:spPr>
          <a:xfrm>
            <a:off x="6262762" y="3217852"/>
            <a:ext cx="5281297" cy="3257943"/>
          </a:xfrm>
          <a:prstGeom prst="rect">
            <a:avLst/>
          </a:prstGeom>
        </p:spPr>
      </p:pic>
    </p:spTree>
    <p:extLst>
      <p:ext uri="{BB962C8B-B14F-4D97-AF65-F5344CB8AC3E}">
        <p14:creationId xmlns:p14="http://schemas.microsoft.com/office/powerpoint/2010/main" val="2909710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E613E-FB89-5255-CFF2-EA7D8046A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200D3-F262-D88A-E626-00D1202E1433}"/>
              </a:ext>
            </a:extLst>
          </p:cNvPr>
          <p:cNvSpPr>
            <a:spLocks noGrp="1"/>
          </p:cNvSpPr>
          <p:nvPr>
            <p:ph type="title"/>
          </p:nvPr>
        </p:nvSpPr>
        <p:spPr>
          <a:xfrm>
            <a:off x="1685743" y="352769"/>
            <a:ext cx="9150245" cy="849078"/>
          </a:xfrm>
        </p:spPr>
        <p:txBody>
          <a:bodyPr>
            <a:normAutofit fontScale="90000"/>
          </a:bodyPr>
          <a:lstStyle/>
          <a:p>
            <a:r>
              <a:rPr lang="en-US">
                <a:solidFill>
                  <a:srgbClr val="0070C0"/>
                </a:solidFill>
              </a:rPr>
              <a:t>MULTIVARIATE MODEL | Difference Reg Residuals</a:t>
            </a:r>
          </a:p>
        </p:txBody>
      </p:sp>
      <p:grpSp>
        <p:nvGrpSpPr>
          <p:cNvPr id="15" name="Group 14">
            <a:extLst>
              <a:ext uri="{FF2B5EF4-FFF2-40B4-BE49-F238E27FC236}">
                <a16:creationId xmlns:a16="http://schemas.microsoft.com/office/drawing/2014/main" id="{850E5685-A2F8-C170-A093-AD66C5F122C4}"/>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A35E8E17-2E51-5210-A691-089727770E23}"/>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13228462-ADE2-C4BF-6321-96DA297653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4DAFF6C1-B22D-6FEF-36F8-C453F8E85ADA}"/>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737B868-A6A8-CAD3-0E10-2EFFB6668A9C}"/>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9E43D966-DEE1-679E-D572-96BEFC154C55}"/>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F88178E-DF8F-81A2-F9D8-8941B9B96E9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17" name="Picture 16">
            <a:extLst>
              <a:ext uri="{FF2B5EF4-FFF2-40B4-BE49-F238E27FC236}">
                <a16:creationId xmlns:a16="http://schemas.microsoft.com/office/drawing/2014/main" id="{005C6AFF-3ABF-42CB-BD52-B14499904ADE}"/>
              </a:ext>
            </a:extLst>
          </p:cNvPr>
          <p:cNvPicPr>
            <a:picLocks noChangeAspect="1"/>
          </p:cNvPicPr>
          <p:nvPr/>
        </p:nvPicPr>
        <p:blipFill>
          <a:blip r:embed="rId3"/>
          <a:stretch>
            <a:fillRect/>
          </a:stretch>
        </p:blipFill>
        <p:spPr>
          <a:xfrm>
            <a:off x="5653236" y="2514655"/>
            <a:ext cx="5994228" cy="3699295"/>
          </a:xfrm>
          <a:prstGeom prst="rect">
            <a:avLst/>
          </a:prstGeom>
        </p:spPr>
      </p:pic>
      <p:pic>
        <p:nvPicPr>
          <p:cNvPr id="19" name="Picture 18">
            <a:extLst>
              <a:ext uri="{FF2B5EF4-FFF2-40B4-BE49-F238E27FC236}">
                <a16:creationId xmlns:a16="http://schemas.microsoft.com/office/drawing/2014/main" id="{6B360DE4-13E1-477A-DF2D-2F14F5D52335}"/>
              </a:ext>
            </a:extLst>
          </p:cNvPr>
          <p:cNvPicPr>
            <a:picLocks noChangeAspect="1"/>
          </p:cNvPicPr>
          <p:nvPr/>
        </p:nvPicPr>
        <p:blipFill>
          <a:blip r:embed="rId4"/>
          <a:stretch>
            <a:fillRect/>
          </a:stretch>
        </p:blipFill>
        <p:spPr>
          <a:xfrm>
            <a:off x="378187" y="1468706"/>
            <a:ext cx="5239481" cy="3524742"/>
          </a:xfrm>
          <a:prstGeom prst="rect">
            <a:avLst/>
          </a:prstGeom>
        </p:spPr>
      </p:pic>
    </p:spTree>
    <p:extLst>
      <p:ext uri="{BB962C8B-B14F-4D97-AF65-F5344CB8AC3E}">
        <p14:creationId xmlns:p14="http://schemas.microsoft.com/office/powerpoint/2010/main" val="3984364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B5FB2-7D25-9D93-D2EB-F592231F0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64294-8F9F-4807-9CB7-416DAA0BC716}"/>
              </a:ext>
            </a:extLst>
          </p:cNvPr>
          <p:cNvSpPr>
            <a:spLocks noGrp="1"/>
          </p:cNvSpPr>
          <p:nvPr>
            <p:ph type="title"/>
          </p:nvPr>
        </p:nvSpPr>
        <p:spPr>
          <a:xfrm>
            <a:off x="1685743" y="352769"/>
            <a:ext cx="9150245" cy="849078"/>
          </a:xfrm>
        </p:spPr>
        <p:txBody>
          <a:bodyPr>
            <a:normAutofit fontScale="90000"/>
          </a:bodyPr>
          <a:lstStyle/>
          <a:p>
            <a:r>
              <a:rPr lang="en-US">
                <a:solidFill>
                  <a:srgbClr val="0070C0"/>
                </a:solidFill>
              </a:rPr>
              <a:t>MULTIVARIATE MODEL |Fit ARUMA to </a:t>
            </a:r>
            <a:r>
              <a:rPr lang="en-US" err="1">
                <a:solidFill>
                  <a:srgbClr val="0070C0"/>
                </a:solidFill>
              </a:rPr>
              <a:t>resids</a:t>
            </a:r>
            <a:endParaRPr lang="en-US">
              <a:solidFill>
                <a:srgbClr val="0070C0"/>
              </a:solidFill>
            </a:endParaRPr>
          </a:p>
        </p:txBody>
      </p:sp>
      <p:grpSp>
        <p:nvGrpSpPr>
          <p:cNvPr id="15" name="Group 14">
            <a:extLst>
              <a:ext uri="{FF2B5EF4-FFF2-40B4-BE49-F238E27FC236}">
                <a16:creationId xmlns:a16="http://schemas.microsoft.com/office/drawing/2014/main" id="{4E9117DD-40B7-49E2-D702-3096FEB89A62}"/>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055C1260-188D-9770-7862-7CDEA958AA2E}"/>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D1C66963-CDDB-935A-CF10-D7903D77F037}"/>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0B9567C9-A52D-305A-9D3F-BEB4C77386AA}"/>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306C4143-0984-69F5-B979-6C56AD85140A}"/>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21C4CB4-FF90-A74C-866D-FACFDC669E5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9D123F4E-5810-546E-ABE0-A5F3AF49406D}"/>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8" name="Picture 7">
            <a:extLst>
              <a:ext uri="{FF2B5EF4-FFF2-40B4-BE49-F238E27FC236}">
                <a16:creationId xmlns:a16="http://schemas.microsoft.com/office/drawing/2014/main" id="{AD74A8CD-E672-6D7F-8FE7-071C883CFA19}"/>
              </a:ext>
            </a:extLst>
          </p:cNvPr>
          <p:cNvPicPr>
            <a:picLocks noChangeAspect="1"/>
          </p:cNvPicPr>
          <p:nvPr/>
        </p:nvPicPr>
        <p:blipFill>
          <a:blip r:embed="rId3"/>
          <a:stretch>
            <a:fillRect/>
          </a:stretch>
        </p:blipFill>
        <p:spPr>
          <a:xfrm>
            <a:off x="2113582" y="1472927"/>
            <a:ext cx="7611185" cy="4471027"/>
          </a:xfrm>
          <a:prstGeom prst="rect">
            <a:avLst/>
          </a:prstGeom>
        </p:spPr>
      </p:pic>
    </p:spTree>
    <p:extLst>
      <p:ext uri="{BB962C8B-B14F-4D97-AF65-F5344CB8AC3E}">
        <p14:creationId xmlns:p14="http://schemas.microsoft.com/office/powerpoint/2010/main" val="4167221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38443-8B27-DFF5-D314-E41C358D9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0642D6-41C4-99B5-8EF0-4E587533F0C8}"/>
              </a:ext>
            </a:extLst>
          </p:cNvPr>
          <p:cNvSpPr>
            <a:spLocks noGrp="1"/>
          </p:cNvSpPr>
          <p:nvPr>
            <p:ph type="title"/>
          </p:nvPr>
        </p:nvSpPr>
        <p:spPr>
          <a:xfrm>
            <a:off x="1204210" y="365126"/>
            <a:ext cx="9774835" cy="849078"/>
          </a:xfrm>
        </p:spPr>
        <p:txBody>
          <a:bodyPr>
            <a:normAutofit fontScale="90000"/>
          </a:bodyPr>
          <a:lstStyle/>
          <a:p>
            <a:r>
              <a:rPr lang="en-US" sz="4900">
                <a:solidFill>
                  <a:srgbClr val="0070C0"/>
                </a:solidFill>
              </a:rPr>
              <a:t>ARUMA(1,0,0) MODEL</a:t>
            </a:r>
            <a:r>
              <a:rPr lang="en-US">
                <a:solidFill>
                  <a:srgbClr val="0070C0"/>
                </a:solidFill>
              </a:rPr>
              <a:t> | Residual White Noise</a:t>
            </a:r>
            <a:endParaRPr lang="en-US">
              <a:ea typeface="Calibri Light"/>
              <a:cs typeface="Calibri Light"/>
            </a:endParaRPr>
          </a:p>
        </p:txBody>
      </p:sp>
      <p:grpSp>
        <p:nvGrpSpPr>
          <p:cNvPr id="12" name="Group 11">
            <a:extLst>
              <a:ext uri="{FF2B5EF4-FFF2-40B4-BE49-F238E27FC236}">
                <a16:creationId xmlns:a16="http://schemas.microsoft.com/office/drawing/2014/main" id="{DF973B8C-0F0B-5982-0F3F-7E742CD45619}"/>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BAEFDE1F-93E4-D4C0-0D8B-7FA3A33ABB0C}"/>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2800D1C4-991E-F01D-FCD7-4FED15BEB2C6}"/>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5F2F62D7-1A47-B032-043D-18116392C4CD}"/>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FD84A9AC-91B4-E6EB-C78D-A7ED4F95A1F3}"/>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EE7EA420-D4CC-F644-B604-509AE2204343}"/>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8F3E899F-0B48-0903-26D4-55C3A225CEBE}"/>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4" name="Picture 3">
            <a:extLst>
              <a:ext uri="{FF2B5EF4-FFF2-40B4-BE49-F238E27FC236}">
                <a16:creationId xmlns:a16="http://schemas.microsoft.com/office/drawing/2014/main" id="{2338D5FF-5E49-75BD-54ED-47E85BA0D5F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84482" y="1365028"/>
            <a:ext cx="8014289" cy="4948824"/>
          </a:xfrm>
          <a:prstGeom prst="rect">
            <a:avLst/>
          </a:prstGeom>
        </p:spPr>
      </p:pic>
    </p:spTree>
    <p:extLst>
      <p:ext uri="{BB962C8B-B14F-4D97-AF65-F5344CB8AC3E}">
        <p14:creationId xmlns:p14="http://schemas.microsoft.com/office/powerpoint/2010/main" val="1336770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CB852-6AC5-72A9-4C93-D4600131AD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197C4-EC25-DEA2-53C3-1A92FF2F9F8D}"/>
              </a:ext>
            </a:extLst>
          </p:cNvPr>
          <p:cNvSpPr>
            <a:spLocks noGrp="1"/>
          </p:cNvSpPr>
          <p:nvPr>
            <p:ph type="title"/>
          </p:nvPr>
        </p:nvSpPr>
        <p:spPr>
          <a:xfrm>
            <a:off x="2203554" y="365126"/>
            <a:ext cx="9150245" cy="849078"/>
          </a:xfrm>
        </p:spPr>
        <p:txBody>
          <a:bodyPr>
            <a:normAutofit fontScale="90000"/>
          </a:bodyPr>
          <a:lstStyle/>
          <a:p>
            <a:r>
              <a:rPr lang="en-US">
                <a:solidFill>
                  <a:srgbClr val="0070C0"/>
                </a:solidFill>
              </a:rPr>
              <a:t>ARUMA(1,0,0) MODEL | </a:t>
            </a:r>
            <a:r>
              <a:rPr lang="en-US" err="1">
                <a:solidFill>
                  <a:srgbClr val="0070C0"/>
                </a:solidFill>
              </a:rPr>
              <a:t>Ljung</a:t>
            </a:r>
            <a:r>
              <a:rPr lang="en-US">
                <a:solidFill>
                  <a:srgbClr val="0070C0"/>
                </a:solidFill>
              </a:rPr>
              <a:t> Box Check</a:t>
            </a:r>
            <a:endParaRPr lang="en-US">
              <a:ea typeface="Calibri Light"/>
              <a:cs typeface="Calibri Light"/>
            </a:endParaRPr>
          </a:p>
        </p:txBody>
      </p:sp>
      <p:sp>
        <p:nvSpPr>
          <p:cNvPr id="9" name="TextBox 8">
            <a:extLst>
              <a:ext uri="{FF2B5EF4-FFF2-40B4-BE49-F238E27FC236}">
                <a16:creationId xmlns:a16="http://schemas.microsoft.com/office/drawing/2014/main" id="{42EFB5BA-0C61-85DF-4AED-7AA026E6ADC7}"/>
              </a:ext>
            </a:extLst>
          </p:cNvPr>
          <p:cNvSpPr txBox="1"/>
          <p:nvPr/>
        </p:nvSpPr>
        <p:spPr>
          <a:xfrm>
            <a:off x="2076450" y="4409818"/>
            <a:ext cx="2076450" cy="369332"/>
          </a:xfrm>
          <a:prstGeom prst="rect">
            <a:avLst/>
          </a:prstGeom>
          <a:noFill/>
          <a:ln>
            <a:solidFill>
              <a:srgbClr val="0070C0"/>
            </a:solidFill>
          </a:ln>
        </p:spPr>
        <p:txBody>
          <a:bodyPr wrap="square" lIns="91440" tIns="45720" rIns="91440" bIns="45720" anchor="t">
            <a:spAutoFit/>
          </a:bodyPr>
          <a:lstStyle/>
          <a:p>
            <a:r>
              <a:rPr lang="en-US"/>
              <a:t>p-value = 0.7185762</a:t>
            </a:r>
          </a:p>
        </p:txBody>
      </p:sp>
      <p:sp>
        <p:nvSpPr>
          <p:cNvPr id="10" name="Equals 9">
            <a:extLst>
              <a:ext uri="{FF2B5EF4-FFF2-40B4-BE49-F238E27FC236}">
                <a16:creationId xmlns:a16="http://schemas.microsoft.com/office/drawing/2014/main" id="{4AC6B21A-66A0-6AE4-2136-D3CF0BAC85F0}"/>
              </a:ext>
            </a:extLst>
          </p:cNvPr>
          <p:cNvSpPr/>
          <p:nvPr/>
        </p:nvSpPr>
        <p:spPr>
          <a:xfrm>
            <a:off x="5014833" y="2971800"/>
            <a:ext cx="1763843" cy="914400"/>
          </a:xfrm>
          <a:prstGeom prst="mathEqual">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0754AD0-82CC-1190-9A01-631F6CFDDADB}"/>
              </a:ext>
            </a:extLst>
          </p:cNvPr>
          <p:cNvSpPr txBox="1"/>
          <p:nvPr/>
        </p:nvSpPr>
        <p:spPr>
          <a:xfrm>
            <a:off x="8274571" y="3013501"/>
            <a:ext cx="1644296" cy="830997"/>
          </a:xfrm>
          <a:prstGeom prst="rect">
            <a:avLst/>
          </a:prstGeom>
          <a:noFill/>
        </p:spPr>
        <p:txBody>
          <a:bodyPr wrap="none" rtlCol="0">
            <a:spAutoFit/>
          </a:bodyPr>
          <a:lstStyle/>
          <a:p>
            <a:r>
              <a:rPr lang="en-US" sz="4800" b="1">
                <a:solidFill>
                  <a:srgbClr val="0070C0"/>
                </a:solidFill>
              </a:rPr>
              <a:t>PASS</a:t>
            </a:r>
          </a:p>
        </p:txBody>
      </p:sp>
      <p:grpSp>
        <p:nvGrpSpPr>
          <p:cNvPr id="15" name="Group 14">
            <a:extLst>
              <a:ext uri="{FF2B5EF4-FFF2-40B4-BE49-F238E27FC236}">
                <a16:creationId xmlns:a16="http://schemas.microsoft.com/office/drawing/2014/main" id="{0C9D858F-0392-6594-819C-7FC05033DDAC}"/>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83DBBC51-5C38-7766-2E37-CA45CB38501B}"/>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CCA621DB-3D7C-E0A5-EB0A-EB97A2876E06}"/>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2E83049A-8354-0F02-8C4C-086E50468EB9}"/>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2A829B24-C68D-082F-D35F-D70C45C0A2EA}"/>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CE66F71C-AC33-A393-ADEA-CD0C39F366BA}"/>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0207006E-0A92-61C0-CD59-FA6C3EF9118D}"/>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
        <p:nvSpPr>
          <p:cNvPr id="4" name="TextBox 3">
            <a:extLst>
              <a:ext uri="{FF2B5EF4-FFF2-40B4-BE49-F238E27FC236}">
                <a16:creationId xmlns:a16="http://schemas.microsoft.com/office/drawing/2014/main" id="{9A3ACBFE-D632-D6F9-2B83-4DFDF6B32375}"/>
              </a:ext>
            </a:extLst>
          </p:cNvPr>
          <p:cNvSpPr txBox="1"/>
          <p:nvPr/>
        </p:nvSpPr>
        <p:spPr>
          <a:xfrm>
            <a:off x="2076450" y="2442679"/>
            <a:ext cx="2076450" cy="369332"/>
          </a:xfrm>
          <a:prstGeom prst="rect">
            <a:avLst/>
          </a:prstGeom>
          <a:noFill/>
          <a:ln>
            <a:solidFill>
              <a:srgbClr val="0070C0"/>
            </a:solidFill>
          </a:ln>
        </p:spPr>
        <p:txBody>
          <a:bodyPr wrap="square" lIns="91440" tIns="45720" rIns="91440" bIns="45720" anchor="t">
            <a:spAutoFit/>
          </a:bodyPr>
          <a:lstStyle/>
          <a:p>
            <a:r>
              <a:rPr lang="en-US"/>
              <a:t>p-value = 0.8664807</a:t>
            </a:r>
          </a:p>
        </p:txBody>
      </p:sp>
    </p:spTree>
    <p:extLst>
      <p:ext uri="{BB962C8B-B14F-4D97-AF65-F5344CB8AC3E}">
        <p14:creationId xmlns:p14="http://schemas.microsoft.com/office/powerpoint/2010/main" val="32178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208D8-13F5-05A2-2632-B734066C64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9F9BCD-320E-33D3-ECB5-A1E714740C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8706" y="1648952"/>
            <a:ext cx="7688766" cy="4745068"/>
          </a:xfrm>
          <a:prstGeom prst="rect">
            <a:avLst/>
          </a:prstGeom>
        </p:spPr>
      </p:pic>
      <p:sp>
        <p:nvSpPr>
          <p:cNvPr id="2" name="Title 1">
            <a:extLst>
              <a:ext uri="{FF2B5EF4-FFF2-40B4-BE49-F238E27FC236}">
                <a16:creationId xmlns:a16="http://schemas.microsoft.com/office/drawing/2014/main" id="{A4607F6F-8007-0258-6706-53ECD879653E}"/>
              </a:ext>
            </a:extLst>
          </p:cNvPr>
          <p:cNvSpPr>
            <a:spLocks noGrp="1"/>
          </p:cNvSpPr>
          <p:nvPr>
            <p:ph type="title"/>
          </p:nvPr>
        </p:nvSpPr>
        <p:spPr>
          <a:xfrm>
            <a:off x="2203554" y="365126"/>
            <a:ext cx="9150245" cy="849078"/>
          </a:xfrm>
        </p:spPr>
        <p:txBody>
          <a:bodyPr>
            <a:normAutofit fontScale="90000"/>
          </a:bodyPr>
          <a:lstStyle/>
          <a:p>
            <a:r>
              <a:rPr lang="en-US">
                <a:solidFill>
                  <a:srgbClr val="0070C0"/>
                </a:solidFill>
              </a:rPr>
              <a:t>ARUMA(1,0,0) w/ S=52 MODEL FORECAST</a:t>
            </a:r>
            <a:endParaRPr lang="en-US"/>
          </a:p>
        </p:txBody>
      </p:sp>
      <p:sp>
        <p:nvSpPr>
          <p:cNvPr id="7" name="TextBox 6">
            <a:extLst>
              <a:ext uri="{FF2B5EF4-FFF2-40B4-BE49-F238E27FC236}">
                <a16:creationId xmlns:a16="http://schemas.microsoft.com/office/drawing/2014/main" id="{3E35A816-1477-CB07-1DDE-C8E478CC0D45}"/>
              </a:ext>
            </a:extLst>
          </p:cNvPr>
          <p:cNvSpPr txBox="1"/>
          <p:nvPr/>
        </p:nvSpPr>
        <p:spPr>
          <a:xfrm>
            <a:off x="9448607" y="1279620"/>
            <a:ext cx="2274757" cy="369332"/>
          </a:xfrm>
          <a:prstGeom prst="rect">
            <a:avLst/>
          </a:prstGeom>
          <a:noFill/>
        </p:spPr>
        <p:txBody>
          <a:bodyPr wrap="square" lIns="91440" tIns="45720" rIns="91440" bIns="45720" anchor="t">
            <a:spAutoFit/>
          </a:bodyPr>
          <a:lstStyle/>
          <a:p>
            <a:r>
              <a:rPr lang="en-US" b="1"/>
              <a:t>ASE: </a:t>
            </a:r>
            <a:r>
              <a:rPr lang="en-US"/>
              <a:t>0.2549112</a:t>
            </a:r>
          </a:p>
        </p:txBody>
      </p:sp>
      <p:grpSp>
        <p:nvGrpSpPr>
          <p:cNvPr id="13" name="Group 12">
            <a:extLst>
              <a:ext uri="{FF2B5EF4-FFF2-40B4-BE49-F238E27FC236}">
                <a16:creationId xmlns:a16="http://schemas.microsoft.com/office/drawing/2014/main" id="{8B1BDA80-916A-54D4-246D-3128E2D9FBB4}"/>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8576849F-9771-65BA-9E97-F341C77B77F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A439BB53-338C-F308-EB33-19844BED4F65}"/>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5A55C8B9-B63D-D513-3ABC-AC03610EE9BB}"/>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09C605F8-2AA7-6B55-02C3-503AB64A981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5170D63A-A833-9903-1ECC-0EDA783DE081}"/>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88F4A1E0-46BE-5F9A-3C19-6DA14C6A7CB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382452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B6CA-F65A-C4A9-F39E-B3459A035C08}"/>
              </a:ext>
            </a:extLst>
          </p:cNvPr>
          <p:cNvSpPr>
            <a:spLocks noGrp="1"/>
          </p:cNvSpPr>
          <p:nvPr>
            <p:ph type="title"/>
          </p:nvPr>
        </p:nvSpPr>
        <p:spPr>
          <a:xfrm>
            <a:off x="838200" y="249713"/>
            <a:ext cx="10515600" cy="1325563"/>
          </a:xfrm>
        </p:spPr>
        <p:txBody>
          <a:bodyPr>
            <a:noAutofit/>
          </a:bodyPr>
          <a:lstStyle/>
          <a:p>
            <a:r>
              <a:rPr lang="en-US" sz="4800">
                <a:solidFill>
                  <a:srgbClr val="1A75CF"/>
                </a:solidFill>
                <a:ea typeface="Calibri Light"/>
                <a:cs typeface="Calibri Light"/>
              </a:rPr>
              <a:t>EDA | Scaling, Differencing</a:t>
            </a:r>
            <a:endParaRPr lang="en-US" sz="4800">
              <a:solidFill>
                <a:srgbClr val="1A75CF"/>
              </a:solidFill>
            </a:endParaRPr>
          </a:p>
        </p:txBody>
      </p:sp>
      <p:sp>
        <p:nvSpPr>
          <p:cNvPr id="7" name="TextBox 6">
            <a:extLst>
              <a:ext uri="{FF2B5EF4-FFF2-40B4-BE49-F238E27FC236}">
                <a16:creationId xmlns:a16="http://schemas.microsoft.com/office/drawing/2014/main" id="{7390C5C2-5D50-32B8-1B52-6F3ABCEC6389}"/>
              </a:ext>
            </a:extLst>
          </p:cNvPr>
          <p:cNvSpPr txBox="1"/>
          <p:nvPr/>
        </p:nvSpPr>
        <p:spPr>
          <a:xfrm>
            <a:off x="1210668" y="1711282"/>
            <a:ext cx="3549036" cy="369332"/>
          </a:xfrm>
          <a:prstGeom prst="rect">
            <a:avLst/>
          </a:prstGeom>
          <a:noFill/>
        </p:spPr>
        <p:txBody>
          <a:bodyPr wrap="square" lIns="91440" tIns="45720" rIns="91440" bIns="45720" rtlCol="0" anchor="t">
            <a:spAutoFit/>
          </a:bodyPr>
          <a:lstStyle/>
          <a:p>
            <a:r>
              <a:rPr lang="en-US"/>
              <a:t>First difference (1-B) on scaled data</a:t>
            </a:r>
          </a:p>
        </p:txBody>
      </p:sp>
      <p:sp>
        <p:nvSpPr>
          <p:cNvPr id="8" name="TextBox 7">
            <a:extLst>
              <a:ext uri="{FF2B5EF4-FFF2-40B4-BE49-F238E27FC236}">
                <a16:creationId xmlns:a16="http://schemas.microsoft.com/office/drawing/2014/main" id="{2A4FADF8-1943-31FC-427A-62B6CE512353}"/>
              </a:ext>
            </a:extLst>
          </p:cNvPr>
          <p:cNvSpPr txBox="1"/>
          <p:nvPr/>
        </p:nvSpPr>
        <p:spPr>
          <a:xfrm>
            <a:off x="6511228" y="1688921"/>
            <a:ext cx="4653396" cy="369332"/>
          </a:xfrm>
          <a:prstGeom prst="rect">
            <a:avLst/>
          </a:prstGeom>
          <a:noFill/>
        </p:spPr>
        <p:txBody>
          <a:bodyPr wrap="square" lIns="91440" tIns="45720" rIns="91440" bIns="45720" rtlCol="0" anchor="t">
            <a:spAutoFit/>
          </a:bodyPr>
          <a:lstStyle/>
          <a:p>
            <a:r>
              <a:rPr lang="en-US"/>
              <a:t>Seasonal (52)difference on first difference data</a:t>
            </a:r>
          </a:p>
        </p:txBody>
      </p:sp>
      <p:pic>
        <p:nvPicPr>
          <p:cNvPr id="10" name="Picture 9">
            <a:extLst>
              <a:ext uri="{FF2B5EF4-FFF2-40B4-BE49-F238E27FC236}">
                <a16:creationId xmlns:a16="http://schemas.microsoft.com/office/drawing/2014/main" id="{DDEFAEA8-5A78-C7C2-4C79-A2C00067AA30}"/>
              </a:ext>
            </a:extLst>
          </p:cNvPr>
          <p:cNvPicPr>
            <a:picLocks noChangeAspect="1"/>
          </p:cNvPicPr>
          <p:nvPr/>
        </p:nvPicPr>
        <p:blipFill>
          <a:blip r:embed="rId3"/>
          <a:stretch>
            <a:fillRect/>
          </a:stretch>
        </p:blipFill>
        <p:spPr>
          <a:xfrm>
            <a:off x="324748" y="2017264"/>
            <a:ext cx="5315132" cy="3280196"/>
          </a:xfrm>
          <a:prstGeom prst="rect">
            <a:avLst/>
          </a:prstGeom>
        </p:spPr>
      </p:pic>
      <p:grpSp>
        <p:nvGrpSpPr>
          <p:cNvPr id="22" name="Group 21">
            <a:extLst>
              <a:ext uri="{FF2B5EF4-FFF2-40B4-BE49-F238E27FC236}">
                <a16:creationId xmlns:a16="http://schemas.microsoft.com/office/drawing/2014/main" id="{0FE47ACE-683A-1B96-DC04-96B620E029B1}"/>
              </a:ext>
            </a:extLst>
          </p:cNvPr>
          <p:cNvGrpSpPr/>
          <p:nvPr/>
        </p:nvGrpSpPr>
        <p:grpSpPr>
          <a:xfrm>
            <a:off x="9773376" y="4352144"/>
            <a:ext cx="3168650" cy="3543541"/>
            <a:chOff x="926333" y="909663"/>
            <a:chExt cx="4509235" cy="5042732"/>
          </a:xfrm>
          <a:noFill/>
        </p:grpSpPr>
        <p:sp>
          <p:nvSpPr>
            <p:cNvPr id="16" name="Freeform: Shape 15">
              <a:extLst>
                <a:ext uri="{FF2B5EF4-FFF2-40B4-BE49-F238E27FC236}">
                  <a16:creationId xmlns:a16="http://schemas.microsoft.com/office/drawing/2014/main" id="{2FE7DD2A-830B-6BB5-E79F-EBF96FCC4E0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87C57BB5-699F-36AD-0BA8-1E7223DD6A03}"/>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892C041E-FE20-9AA7-F901-D123DC53ACBB}"/>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DD496ABB-6D88-8186-31CA-A917C87D1788}"/>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F95EB20D-5AF1-10FE-738C-1A3701DC6E7A}"/>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6DF1DF2D-13A7-95E7-A9C5-87DE1DD5CE4D}"/>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6" name="Picture 5">
            <a:extLst>
              <a:ext uri="{FF2B5EF4-FFF2-40B4-BE49-F238E27FC236}">
                <a16:creationId xmlns:a16="http://schemas.microsoft.com/office/drawing/2014/main" id="{AC7E2CED-05DF-4938-76AC-F6C43B31442B}"/>
              </a:ext>
            </a:extLst>
          </p:cNvPr>
          <p:cNvPicPr>
            <a:picLocks noChangeAspect="1"/>
          </p:cNvPicPr>
          <p:nvPr/>
        </p:nvPicPr>
        <p:blipFill>
          <a:blip r:embed="rId4"/>
          <a:stretch>
            <a:fillRect/>
          </a:stretch>
        </p:blipFill>
        <p:spPr>
          <a:xfrm>
            <a:off x="6181632" y="2017263"/>
            <a:ext cx="5315131" cy="3280195"/>
          </a:xfrm>
          <a:prstGeom prst="rect">
            <a:avLst/>
          </a:prstGeom>
        </p:spPr>
      </p:pic>
    </p:spTree>
    <p:extLst>
      <p:ext uri="{BB962C8B-B14F-4D97-AF65-F5344CB8AC3E}">
        <p14:creationId xmlns:p14="http://schemas.microsoft.com/office/powerpoint/2010/main" val="145584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890CB-12A1-BD31-2B9F-74A4EE0BB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E7160-1B8D-735E-38CB-0B5626EADFC0}"/>
              </a:ext>
            </a:extLst>
          </p:cNvPr>
          <p:cNvSpPr>
            <a:spLocks noGrp="1"/>
          </p:cNvSpPr>
          <p:nvPr>
            <p:ph type="title"/>
          </p:nvPr>
        </p:nvSpPr>
        <p:spPr>
          <a:xfrm>
            <a:off x="2203554" y="365126"/>
            <a:ext cx="9150245" cy="849078"/>
          </a:xfrm>
        </p:spPr>
        <p:txBody>
          <a:bodyPr/>
          <a:lstStyle/>
          <a:p>
            <a:r>
              <a:rPr lang="en-US" dirty="0">
                <a:solidFill>
                  <a:srgbClr val="0070C0"/>
                </a:solidFill>
              </a:rPr>
              <a:t>ARUMA(1,0,0) MODEL COMPARISONS</a:t>
            </a:r>
          </a:p>
        </p:txBody>
      </p:sp>
      <p:grpSp>
        <p:nvGrpSpPr>
          <p:cNvPr id="13" name="Group 12">
            <a:extLst>
              <a:ext uri="{FF2B5EF4-FFF2-40B4-BE49-F238E27FC236}">
                <a16:creationId xmlns:a16="http://schemas.microsoft.com/office/drawing/2014/main" id="{12A013EF-340F-BFFA-09A6-A4C9B2159F79}"/>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04CF9861-893A-A219-2488-825E9F14846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0EA8FA6C-F9EC-AC06-D69A-0BE2BDB872A9}"/>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08D6F049-E5B3-AD02-C938-B27E0213B64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C6673B4E-E1BA-538D-7085-60222981CA5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F4FE13DF-F42B-94F0-E695-8D815A25E3D3}"/>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FC1A380C-4470-A0BF-8547-DC6FD562E39C}"/>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7" name="Picture 6">
            <a:extLst>
              <a:ext uri="{FF2B5EF4-FFF2-40B4-BE49-F238E27FC236}">
                <a16:creationId xmlns:a16="http://schemas.microsoft.com/office/drawing/2014/main" id="{634384F6-1F62-0CB4-DB93-D5C18A33F00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92" y="1872736"/>
            <a:ext cx="6096000" cy="3762102"/>
          </a:xfrm>
          <a:prstGeom prst="rect">
            <a:avLst/>
          </a:prstGeom>
        </p:spPr>
      </p:pic>
      <p:sp>
        <p:nvSpPr>
          <p:cNvPr id="14" name="TextBox 13">
            <a:extLst>
              <a:ext uri="{FF2B5EF4-FFF2-40B4-BE49-F238E27FC236}">
                <a16:creationId xmlns:a16="http://schemas.microsoft.com/office/drawing/2014/main" id="{77642790-101F-0D1A-0875-FDD44BCB5DF7}"/>
              </a:ext>
            </a:extLst>
          </p:cNvPr>
          <p:cNvSpPr txBox="1"/>
          <p:nvPr/>
        </p:nvSpPr>
        <p:spPr>
          <a:xfrm>
            <a:off x="1312231" y="1933598"/>
            <a:ext cx="34552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Spectral Density Comparisons</a:t>
            </a:r>
            <a:endParaRPr lang="en-US"/>
          </a:p>
        </p:txBody>
      </p:sp>
      <p:pic>
        <p:nvPicPr>
          <p:cNvPr id="16" name="Picture 15">
            <a:extLst>
              <a:ext uri="{FF2B5EF4-FFF2-40B4-BE49-F238E27FC236}">
                <a16:creationId xmlns:a16="http://schemas.microsoft.com/office/drawing/2014/main" id="{7111C540-AABE-7FCB-2A89-4D33D9D31F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08492" y="3096933"/>
            <a:ext cx="6096000" cy="3762102"/>
          </a:xfrm>
          <a:prstGeom prst="rect">
            <a:avLst/>
          </a:prstGeom>
        </p:spPr>
      </p:pic>
      <p:sp>
        <p:nvSpPr>
          <p:cNvPr id="15" name="TextBox 14">
            <a:extLst>
              <a:ext uri="{FF2B5EF4-FFF2-40B4-BE49-F238E27FC236}">
                <a16:creationId xmlns:a16="http://schemas.microsoft.com/office/drawing/2014/main" id="{78C4C288-87AC-0715-F2DE-C0F81DD97FC8}"/>
              </a:ext>
            </a:extLst>
          </p:cNvPr>
          <p:cNvSpPr txBox="1"/>
          <p:nvPr/>
        </p:nvSpPr>
        <p:spPr>
          <a:xfrm>
            <a:off x="7784757" y="3234902"/>
            <a:ext cx="22167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10 ACF Comparisons</a:t>
            </a:r>
            <a:endParaRPr lang="en-US"/>
          </a:p>
        </p:txBody>
      </p:sp>
    </p:spTree>
    <p:extLst>
      <p:ext uri="{BB962C8B-B14F-4D97-AF65-F5344CB8AC3E}">
        <p14:creationId xmlns:p14="http://schemas.microsoft.com/office/powerpoint/2010/main" val="2404752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13DDF3E4-4732-1468-0422-659863B610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1085CB-D301-6176-3E46-EB0C08EAEC89}"/>
              </a:ext>
            </a:extLst>
          </p:cNvPr>
          <p:cNvSpPr txBox="1"/>
          <p:nvPr/>
        </p:nvSpPr>
        <p:spPr>
          <a:xfrm>
            <a:off x="211221" y="3105835"/>
            <a:ext cx="11769569" cy="1200329"/>
          </a:xfrm>
          <a:prstGeom prst="rect">
            <a:avLst/>
          </a:prstGeom>
          <a:noFill/>
        </p:spPr>
        <p:txBody>
          <a:bodyPr wrap="none" lIns="91440" tIns="45720" rIns="91440" bIns="45720" rtlCol="0" anchor="t">
            <a:spAutoFit/>
          </a:bodyPr>
          <a:lstStyle/>
          <a:p>
            <a:pPr algn="ctr">
              <a:defRPr/>
            </a:pPr>
            <a:r>
              <a:rPr lang="en-US" sz="3600" dirty="0">
                <a:solidFill>
                  <a:prstClr val="white"/>
                </a:solidFill>
                <a:latin typeface="Noto Sans SemiBold"/>
                <a:ea typeface="Noto Sans SemiBold"/>
                <a:cs typeface="Noto Sans SemiBold"/>
              </a:rPr>
              <a:t>FINAL MULTIVARIATE ARUMA(1,0,0) w/ s=52 MODEL</a:t>
            </a:r>
          </a:p>
          <a:p>
            <a:pPr algn="ctr">
              <a:defRPr/>
            </a:pPr>
            <a:endParaRPr lang="en-US" sz="3600" b="0" i="0" u="none" strike="noStrike" kern="1200" cap="none" spc="0" normalizeH="0" baseline="0" noProof="0" dirty="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C8B56156-072A-0574-9686-345FC8AC7345}"/>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F0456620-ECFB-7F7F-0D8C-0E43C8FAE81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pic>
        <p:nvPicPr>
          <p:cNvPr id="5" name="Picture 4">
            <a:extLst>
              <a:ext uri="{FF2B5EF4-FFF2-40B4-BE49-F238E27FC236}">
                <a16:creationId xmlns:a16="http://schemas.microsoft.com/office/drawing/2014/main" id="{3B88A000-7A39-4BB6-C851-11DBA9F0E447}"/>
              </a:ext>
            </a:extLst>
          </p:cNvPr>
          <p:cNvPicPr>
            <a:picLocks noChangeAspect="1"/>
          </p:cNvPicPr>
          <p:nvPr/>
        </p:nvPicPr>
        <p:blipFill>
          <a:blip r:embed="rId2"/>
          <a:stretch>
            <a:fillRect/>
          </a:stretch>
        </p:blipFill>
        <p:spPr>
          <a:xfrm>
            <a:off x="2309284" y="4021712"/>
            <a:ext cx="7573432" cy="371527"/>
          </a:xfrm>
          <a:prstGeom prst="rect">
            <a:avLst/>
          </a:prstGeom>
        </p:spPr>
      </p:pic>
    </p:spTree>
    <p:extLst>
      <p:ext uri="{BB962C8B-B14F-4D97-AF65-F5344CB8AC3E}">
        <p14:creationId xmlns:p14="http://schemas.microsoft.com/office/powerpoint/2010/main" val="4112990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B6EBEA86-2BC5-1D49-E9E6-2111348E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BAD3C-F5D8-1F14-A79B-C9A2D4DD7031}"/>
              </a:ext>
            </a:extLst>
          </p:cNvPr>
          <p:cNvSpPr txBox="1"/>
          <p:nvPr/>
        </p:nvSpPr>
        <p:spPr>
          <a:xfrm>
            <a:off x="4636314" y="3105835"/>
            <a:ext cx="2919390"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MLP </a:t>
            </a:r>
            <a:r>
              <a:rPr kumimoji="0" lang="en-US" sz="3600" b="0" i="0" u="none" strike="noStrike" kern="1200" cap="none" spc="0" normalizeH="0" baseline="0" noProof="0">
                <a:ln>
                  <a:noFill/>
                </a:ln>
                <a:solidFill>
                  <a:prstClr val="white"/>
                </a:solidFill>
                <a:effectLst/>
                <a:uLnTx/>
                <a:uFillTx/>
                <a:latin typeface="Noto Sans SemiBold"/>
                <a:ea typeface="Noto Sans SemiBold"/>
                <a:cs typeface="Noto Sans SemiBold"/>
              </a:rPr>
              <a:t>MODEL</a:t>
            </a:r>
            <a:endParaRPr kumimoji="0" lang="en-IN"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B6243B1A-4035-DA3B-6E2F-9D165A3EF642}"/>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5861DFC-2C8A-A1DD-2CB7-4DE5A0CE996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3939695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FFB97-8324-BE07-1D23-1DDA4E10E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C50B3-32A5-0A61-AE2D-A5289D5D32A4}"/>
              </a:ext>
            </a:extLst>
          </p:cNvPr>
          <p:cNvSpPr>
            <a:spLocks noGrp="1"/>
          </p:cNvSpPr>
          <p:nvPr>
            <p:ph type="title"/>
          </p:nvPr>
        </p:nvSpPr>
        <p:spPr>
          <a:xfrm>
            <a:off x="2203554" y="365126"/>
            <a:ext cx="9150245" cy="849078"/>
          </a:xfrm>
        </p:spPr>
        <p:txBody>
          <a:bodyPr>
            <a:normAutofit/>
          </a:bodyPr>
          <a:lstStyle/>
          <a:p>
            <a:r>
              <a:rPr lang="en-US">
                <a:solidFill>
                  <a:srgbClr val="0070C0"/>
                </a:solidFill>
              </a:rPr>
              <a:t>MLP MODEL | TS Configuration</a:t>
            </a:r>
            <a:endParaRPr lang="en-US">
              <a:solidFill>
                <a:srgbClr val="0070C0"/>
              </a:solidFill>
              <a:ea typeface="Calibri Light"/>
              <a:cs typeface="Calibri Light"/>
            </a:endParaRPr>
          </a:p>
        </p:txBody>
      </p:sp>
      <p:grpSp>
        <p:nvGrpSpPr>
          <p:cNvPr id="12" name="Group 11">
            <a:extLst>
              <a:ext uri="{FF2B5EF4-FFF2-40B4-BE49-F238E27FC236}">
                <a16:creationId xmlns:a16="http://schemas.microsoft.com/office/drawing/2014/main" id="{F2F81251-281D-7BB0-1A2A-8FFA7245C313}"/>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36524A61-83BC-99AB-7DD6-3E30CCA6942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95F97B38-7DD5-EB49-1C8D-69B0E0D3040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C7618A98-E02D-9B30-9382-91AF1C8947D1}"/>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812E32C-CECB-650D-0783-E1E22429218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8EA1840-C0FF-0E43-ECB4-93DE211A0081}"/>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4932FCF-940A-0C74-3B08-E2D1AD1DF6D8}"/>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5" name="Picture 4">
            <a:extLst>
              <a:ext uri="{FF2B5EF4-FFF2-40B4-BE49-F238E27FC236}">
                <a16:creationId xmlns:a16="http://schemas.microsoft.com/office/drawing/2014/main" id="{9182F948-D9C9-EA56-BF11-C05CC9151A7D}"/>
              </a:ext>
            </a:extLst>
          </p:cNvPr>
          <p:cNvPicPr>
            <a:picLocks noChangeAspect="1"/>
          </p:cNvPicPr>
          <p:nvPr/>
        </p:nvPicPr>
        <p:blipFill>
          <a:blip r:embed="rId2"/>
          <a:stretch>
            <a:fillRect/>
          </a:stretch>
        </p:blipFill>
        <p:spPr>
          <a:xfrm>
            <a:off x="353987" y="2443163"/>
            <a:ext cx="8735830" cy="647543"/>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10090583-3E35-558C-7DD6-7A56AE5651C9}"/>
              </a:ext>
            </a:extLst>
          </p:cNvPr>
          <p:cNvPicPr>
            <a:picLocks noChangeAspect="1"/>
          </p:cNvPicPr>
          <p:nvPr/>
        </p:nvPicPr>
        <p:blipFill>
          <a:blip r:embed="rId3"/>
          <a:stretch>
            <a:fillRect/>
          </a:stretch>
        </p:blipFill>
        <p:spPr>
          <a:xfrm>
            <a:off x="4315528" y="3435089"/>
            <a:ext cx="7695731" cy="1849099"/>
          </a:xfrm>
          <a:prstGeom prst="rect">
            <a:avLst/>
          </a:prstGeom>
        </p:spPr>
      </p:pic>
    </p:spTree>
    <p:extLst>
      <p:ext uri="{BB962C8B-B14F-4D97-AF65-F5344CB8AC3E}">
        <p14:creationId xmlns:p14="http://schemas.microsoft.com/office/powerpoint/2010/main" val="3884513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CB47-5B8C-D294-926D-ED18CEFE1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399B7-A0AC-A677-48B3-4862566BCCA8}"/>
              </a:ext>
            </a:extLst>
          </p:cNvPr>
          <p:cNvSpPr>
            <a:spLocks noGrp="1"/>
          </p:cNvSpPr>
          <p:nvPr>
            <p:ph type="title"/>
          </p:nvPr>
        </p:nvSpPr>
        <p:spPr>
          <a:xfrm>
            <a:off x="4589488" y="365126"/>
            <a:ext cx="3004279" cy="761636"/>
          </a:xfrm>
        </p:spPr>
        <p:txBody>
          <a:bodyPr/>
          <a:lstStyle/>
          <a:p>
            <a:r>
              <a:rPr lang="en-US">
                <a:solidFill>
                  <a:srgbClr val="0070C0"/>
                </a:solidFill>
              </a:rPr>
              <a:t>MLP MODEL</a:t>
            </a:r>
          </a:p>
        </p:txBody>
      </p:sp>
      <p:grpSp>
        <p:nvGrpSpPr>
          <p:cNvPr id="15" name="Group 14">
            <a:extLst>
              <a:ext uri="{FF2B5EF4-FFF2-40B4-BE49-F238E27FC236}">
                <a16:creationId xmlns:a16="http://schemas.microsoft.com/office/drawing/2014/main" id="{9A7E91D2-74B0-3DF7-D5A9-2C688E4542E7}"/>
              </a:ext>
            </a:extLst>
          </p:cNvPr>
          <p:cNvGrpSpPr/>
          <p:nvPr/>
        </p:nvGrpSpPr>
        <p:grpSpPr>
          <a:xfrm>
            <a:off x="9867404" y="4736351"/>
            <a:ext cx="3168650" cy="3543541"/>
            <a:chOff x="926333" y="909663"/>
            <a:chExt cx="4509235" cy="5042732"/>
          </a:xfrm>
          <a:noFill/>
        </p:grpSpPr>
        <p:sp>
          <p:nvSpPr>
            <p:cNvPr id="5" name="Freeform: Shape 4">
              <a:extLst>
                <a:ext uri="{FF2B5EF4-FFF2-40B4-BE49-F238E27FC236}">
                  <a16:creationId xmlns:a16="http://schemas.microsoft.com/office/drawing/2014/main" id="{F4A98825-D817-8434-D117-989905C09289}"/>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7427A077-2E1C-933B-E973-64E37E81C755}"/>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8277C5BE-7630-BB5C-9579-741D96F11EE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425AE518-912E-7A9B-07D7-8B8E78E3697E}"/>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4D7E5EBF-6E38-2689-7C33-244C736B966B}"/>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A1E92E8-F78F-C6D2-ADFD-D7E50173E99B}"/>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
        <p:nvSpPr>
          <p:cNvPr id="8" name="TextBox 7">
            <a:extLst>
              <a:ext uri="{FF2B5EF4-FFF2-40B4-BE49-F238E27FC236}">
                <a16:creationId xmlns:a16="http://schemas.microsoft.com/office/drawing/2014/main" id="{21AF032B-3DD4-0168-CE62-C96952343B12}"/>
              </a:ext>
            </a:extLst>
          </p:cNvPr>
          <p:cNvSpPr txBox="1"/>
          <p:nvPr/>
        </p:nvSpPr>
        <p:spPr>
          <a:xfrm>
            <a:off x="166097" y="1124646"/>
            <a:ext cx="118622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mlp52 = </a:t>
            </a:r>
            <a:r>
              <a:rPr lang="en-US" err="1">
                <a:ea typeface="+mn-lt"/>
                <a:cs typeface="+mn-lt"/>
              </a:rPr>
              <a:t>mlp</a:t>
            </a:r>
            <a:r>
              <a:rPr lang="en-US">
                <a:ea typeface="+mn-lt"/>
                <a:cs typeface="+mn-lt"/>
              </a:rPr>
              <a:t>(d52_train,reps = 10, comb = "median", </a:t>
            </a:r>
            <a:r>
              <a:rPr lang="en-US" err="1">
                <a:ea typeface="+mn-lt"/>
                <a:cs typeface="+mn-lt"/>
              </a:rPr>
              <a:t>difforder</a:t>
            </a:r>
            <a:r>
              <a:rPr lang="en-US">
                <a:ea typeface="+mn-lt"/>
                <a:cs typeface="+mn-lt"/>
              </a:rPr>
              <a:t> = c(1,12), </a:t>
            </a:r>
            <a:r>
              <a:rPr lang="en-US" err="1">
                <a:ea typeface="+mn-lt"/>
                <a:cs typeface="+mn-lt"/>
              </a:rPr>
              <a:t>allow.det.season</a:t>
            </a:r>
            <a:r>
              <a:rPr lang="en-US">
                <a:ea typeface="+mn-lt"/>
                <a:cs typeface="+mn-lt"/>
              </a:rPr>
              <a:t> = T, </a:t>
            </a:r>
            <a:r>
              <a:rPr lang="en-US" err="1">
                <a:ea typeface="+mn-lt"/>
                <a:cs typeface="+mn-lt"/>
              </a:rPr>
              <a:t>hd.auto.type</a:t>
            </a:r>
            <a:r>
              <a:rPr lang="en-US">
                <a:ea typeface="+mn-lt"/>
                <a:cs typeface="+mn-lt"/>
              </a:rPr>
              <a:t> = "cv", </a:t>
            </a:r>
            <a:r>
              <a:rPr lang="en-US" err="1">
                <a:ea typeface="+mn-lt"/>
                <a:cs typeface="+mn-lt"/>
              </a:rPr>
              <a:t>sel.lag</a:t>
            </a:r>
            <a:r>
              <a:rPr lang="en-US">
                <a:ea typeface="+mn-lt"/>
                <a:cs typeface="+mn-lt"/>
              </a:rPr>
              <a:t> = T, </a:t>
            </a:r>
            <a:r>
              <a:rPr lang="en-US" err="1">
                <a:ea typeface="+mn-lt"/>
                <a:cs typeface="+mn-lt"/>
              </a:rPr>
              <a:t>xreg</a:t>
            </a:r>
            <a:r>
              <a:rPr lang="en-US">
                <a:ea typeface="+mn-lt"/>
                <a:cs typeface="+mn-lt"/>
              </a:rPr>
              <a:t> = exog_52) </a:t>
            </a:r>
            <a:endParaRPr lang="en-US"/>
          </a:p>
        </p:txBody>
      </p:sp>
      <p:pic>
        <p:nvPicPr>
          <p:cNvPr id="16" name="Picture 15" descr="A diagram of a network&#10;&#10;Description automatically generated">
            <a:extLst>
              <a:ext uri="{FF2B5EF4-FFF2-40B4-BE49-F238E27FC236}">
                <a16:creationId xmlns:a16="http://schemas.microsoft.com/office/drawing/2014/main" id="{06104396-7CF3-A656-BF00-3D86E3248CAA}"/>
              </a:ext>
            </a:extLst>
          </p:cNvPr>
          <p:cNvPicPr>
            <a:picLocks noChangeAspect="1"/>
          </p:cNvPicPr>
          <p:nvPr/>
        </p:nvPicPr>
        <p:blipFill>
          <a:blip r:embed="rId2"/>
          <a:stretch>
            <a:fillRect/>
          </a:stretch>
        </p:blipFill>
        <p:spPr>
          <a:xfrm>
            <a:off x="0" y="1989485"/>
            <a:ext cx="9568721" cy="4515456"/>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D65B9D46-E102-7ED8-C0AC-B4AFE57EC01E}"/>
              </a:ext>
            </a:extLst>
          </p:cNvPr>
          <p:cNvPicPr>
            <a:picLocks noChangeAspect="1"/>
          </p:cNvPicPr>
          <p:nvPr/>
        </p:nvPicPr>
        <p:blipFill>
          <a:blip r:embed="rId3"/>
          <a:stretch>
            <a:fillRect/>
          </a:stretch>
        </p:blipFill>
        <p:spPr>
          <a:xfrm>
            <a:off x="6297666" y="1779614"/>
            <a:ext cx="5730146" cy="1499952"/>
          </a:xfrm>
          <a:prstGeom prst="rect">
            <a:avLst/>
          </a:prstGeom>
        </p:spPr>
      </p:pic>
    </p:spTree>
    <p:extLst>
      <p:ext uri="{BB962C8B-B14F-4D97-AF65-F5344CB8AC3E}">
        <p14:creationId xmlns:p14="http://schemas.microsoft.com/office/powerpoint/2010/main" val="3057045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07612-4653-9612-E21C-6A3420A4FD7C}"/>
            </a:ext>
          </a:extLst>
        </p:cNvPr>
        <p:cNvGrpSpPr/>
        <p:nvPr/>
      </p:nvGrpSpPr>
      <p:grpSpPr>
        <a:xfrm>
          <a:off x="0" y="0"/>
          <a:ext cx="0" cy="0"/>
          <a:chOff x="0" y="0"/>
          <a:chExt cx="0" cy="0"/>
        </a:xfrm>
      </p:grpSpPr>
      <p:pic>
        <p:nvPicPr>
          <p:cNvPr id="4" name="Picture 3" descr="A graph showing a number of times&#10;&#10;Description automatically generated">
            <a:extLst>
              <a:ext uri="{FF2B5EF4-FFF2-40B4-BE49-F238E27FC236}">
                <a16:creationId xmlns:a16="http://schemas.microsoft.com/office/drawing/2014/main" id="{EE339ABD-FC54-8DE1-8E86-7D71045E0FB9}"/>
              </a:ext>
            </a:extLst>
          </p:cNvPr>
          <p:cNvPicPr>
            <a:picLocks noChangeAspect="1"/>
          </p:cNvPicPr>
          <p:nvPr/>
        </p:nvPicPr>
        <p:blipFill>
          <a:blip r:embed="rId2"/>
          <a:stretch>
            <a:fillRect/>
          </a:stretch>
        </p:blipFill>
        <p:spPr>
          <a:xfrm>
            <a:off x="1436557" y="1098244"/>
            <a:ext cx="9331377" cy="5760791"/>
          </a:xfrm>
          <a:prstGeom prst="rect">
            <a:avLst/>
          </a:prstGeom>
        </p:spPr>
      </p:pic>
      <p:sp>
        <p:nvSpPr>
          <p:cNvPr id="2" name="Title 1">
            <a:extLst>
              <a:ext uri="{FF2B5EF4-FFF2-40B4-BE49-F238E27FC236}">
                <a16:creationId xmlns:a16="http://schemas.microsoft.com/office/drawing/2014/main" id="{306C171F-01B9-ED94-380C-5FFDBC0AAF88}"/>
              </a:ext>
            </a:extLst>
          </p:cNvPr>
          <p:cNvSpPr>
            <a:spLocks noGrp="1"/>
          </p:cNvSpPr>
          <p:nvPr>
            <p:ph type="title"/>
          </p:nvPr>
        </p:nvSpPr>
        <p:spPr>
          <a:xfrm>
            <a:off x="3315324" y="352634"/>
            <a:ext cx="5565098" cy="849078"/>
          </a:xfrm>
        </p:spPr>
        <p:txBody>
          <a:bodyPr/>
          <a:lstStyle/>
          <a:p>
            <a:r>
              <a:rPr lang="en-US">
                <a:solidFill>
                  <a:srgbClr val="0070C0"/>
                </a:solidFill>
              </a:rPr>
              <a:t>MLP MODEL FORECAST</a:t>
            </a:r>
            <a:endParaRPr lang="en-US"/>
          </a:p>
        </p:txBody>
      </p:sp>
      <p:sp>
        <p:nvSpPr>
          <p:cNvPr id="7" name="TextBox 6">
            <a:extLst>
              <a:ext uri="{FF2B5EF4-FFF2-40B4-BE49-F238E27FC236}">
                <a16:creationId xmlns:a16="http://schemas.microsoft.com/office/drawing/2014/main" id="{E9A10505-5895-45A2-6124-370BFD748EFF}"/>
              </a:ext>
            </a:extLst>
          </p:cNvPr>
          <p:cNvSpPr txBox="1"/>
          <p:nvPr/>
        </p:nvSpPr>
        <p:spPr>
          <a:xfrm>
            <a:off x="9798570" y="6347298"/>
            <a:ext cx="2274757" cy="369332"/>
          </a:xfrm>
          <a:prstGeom prst="rect">
            <a:avLst/>
          </a:prstGeom>
          <a:noFill/>
        </p:spPr>
        <p:txBody>
          <a:bodyPr wrap="square" lIns="91440" tIns="45720" rIns="91440" bIns="45720" anchor="t">
            <a:spAutoFit/>
          </a:bodyPr>
          <a:lstStyle/>
          <a:p>
            <a:r>
              <a:rPr lang="en-US" b="1"/>
              <a:t>ASE: </a:t>
            </a:r>
            <a:r>
              <a:rPr lang="en-US"/>
              <a:t>0.1026821</a:t>
            </a:r>
          </a:p>
        </p:txBody>
      </p:sp>
      <p:grpSp>
        <p:nvGrpSpPr>
          <p:cNvPr id="13" name="Group 12">
            <a:extLst>
              <a:ext uri="{FF2B5EF4-FFF2-40B4-BE49-F238E27FC236}">
                <a16:creationId xmlns:a16="http://schemas.microsoft.com/office/drawing/2014/main" id="{5C2891BC-5DB7-9B59-55FE-970C996A6A8F}"/>
              </a:ext>
            </a:extLst>
          </p:cNvPr>
          <p:cNvGrpSpPr/>
          <p:nvPr/>
        </p:nvGrpSpPr>
        <p:grpSpPr>
          <a:xfrm>
            <a:off x="-925514" y="4249171"/>
            <a:ext cx="3168650" cy="3543541"/>
            <a:chOff x="926333" y="909663"/>
            <a:chExt cx="4509235" cy="5042732"/>
          </a:xfrm>
          <a:noFill/>
        </p:grpSpPr>
        <p:sp>
          <p:nvSpPr>
            <p:cNvPr id="11" name="Freeform: Shape 10">
              <a:extLst>
                <a:ext uri="{FF2B5EF4-FFF2-40B4-BE49-F238E27FC236}">
                  <a16:creationId xmlns:a16="http://schemas.microsoft.com/office/drawing/2014/main" id="{B83C398F-8241-9007-264A-21C384809DE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912A4701-FDBA-21B7-FFB4-A00DF893418D}"/>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3E3E4DB-4F74-FA1C-0B28-E045E7CF7908}"/>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D84DF9D9-B5B2-4F61-38E7-32D45B583245}"/>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AD53068-C140-1938-DCB3-A5253B0E67D0}"/>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CCAB62A7-2B4F-BD27-9E04-3400B216763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32359928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B6EBEA86-2BC5-1D49-E9E6-2111348E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BAD3C-F5D8-1F14-A79B-C9A2D4DD7031}"/>
              </a:ext>
            </a:extLst>
          </p:cNvPr>
          <p:cNvSpPr txBox="1"/>
          <p:nvPr/>
        </p:nvSpPr>
        <p:spPr>
          <a:xfrm>
            <a:off x="4812645" y="3105835"/>
            <a:ext cx="2566729"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ENSEMBLE</a:t>
            </a:r>
            <a:endParaRPr lang="en-US" sz="3600" b="0" i="0" u="none" strike="noStrike" kern="1200" cap="none" spc="0" normalizeH="0" baseline="0" noProof="0">
              <a:ln>
                <a:noFill/>
              </a:ln>
              <a:solidFill>
                <a:prstClr val="white"/>
              </a:solidFill>
              <a:effectLst/>
              <a:uLnTx/>
              <a:uFillTx/>
              <a:latin typeface="Noto Sans SemiBold"/>
              <a:ea typeface="Noto Sans SemiBold"/>
              <a:cs typeface="Noto Sans SemiBold"/>
            </a:endParaRPr>
          </a:p>
        </p:txBody>
      </p:sp>
      <p:sp>
        <p:nvSpPr>
          <p:cNvPr id="3" name="TextBox 2">
            <a:extLst>
              <a:ext uri="{FF2B5EF4-FFF2-40B4-BE49-F238E27FC236}">
                <a16:creationId xmlns:a16="http://schemas.microsoft.com/office/drawing/2014/main" id="{B6243B1A-4035-DA3B-6E2F-9D165A3EF642}"/>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5861DFC-2C8A-A1DD-2CB7-4DE5A0CE996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377317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5957679-28CF-61EA-4454-B42A07B69D40}"/>
              </a:ext>
            </a:extLst>
          </p:cNvPr>
          <p:cNvPicPr>
            <a:picLocks noChangeAspect="1"/>
          </p:cNvPicPr>
          <p:nvPr/>
        </p:nvPicPr>
        <p:blipFill>
          <a:blip r:embed="rId3"/>
          <a:stretch>
            <a:fillRect/>
          </a:stretch>
        </p:blipFill>
        <p:spPr>
          <a:xfrm>
            <a:off x="1997663" y="1368271"/>
            <a:ext cx="8342206" cy="4998079"/>
          </a:xfrm>
          <a:prstGeom prst="rect">
            <a:avLst/>
          </a:prstGeom>
        </p:spPr>
      </p:pic>
      <p:sp>
        <p:nvSpPr>
          <p:cNvPr id="2" name="Title 1">
            <a:extLst>
              <a:ext uri="{FF2B5EF4-FFF2-40B4-BE49-F238E27FC236}">
                <a16:creationId xmlns:a16="http://schemas.microsoft.com/office/drawing/2014/main" id="{6945F21C-FDBF-2974-7C78-E7A276150E16}"/>
              </a:ext>
            </a:extLst>
          </p:cNvPr>
          <p:cNvSpPr>
            <a:spLocks noGrp="1"/>
          </p:cNvSpPr>
          <p:nvPr>
            <p:ph type="title"/>
          </p:nvPr>
        </p:nvSpPr>
        <p:spPr/>
        <p:txBody>
          <a:bodyPr/>
          <a:lstStyle/>
          <a:p>
            <a:r>
              <a:rPr lang="en-US"/>
              <a:t>ENSEMBLE – MLP + VAR</a:t>
            </a:r>
          </a:p>
        </p:txBody>
      </p:sp>
      <p:grpSp>
        <p:nvGrpSpPr>
          <p:cNvPr id="11" name="Group 10">
            <a:extLst>
              <a:ext uri="{FF2B5EF4-FFF2-40B4-BE49-F238E27FC236}">
                <a16:creationId xmlns:a16="http://schemas.microsoft.com/office/drawing/2014/main" id="{7FA81B0B-E1C8-2882-2595-0D9C31D1ABCC}"/>
              </a:ext>
            </a:extLst>
          </p:cNvPr>
          <p:cNvGrpSpPr/>
          <p:nvPr/>
        </p:nvGrpSpPr>
        <p:grpSpPr>
          <a:xfrm>
            <a:off x="-773114" y="4401571"/>
            <a:ext cx="3168650" cy="3543541"/>
            <a:chOff x="926333" y="909663"/>
            <a:chExt cx="4509235" cy="5042732"/>
          </a:xfrm>
          <a:noFill/>
        </p:grpSpPr>
        <p:sp>
          <p:nvSpPr>
            <p:cNvPr id="12" name="Freeform: Shape 11">
              <a:extLst>
                <a:ext uri="{FF2B5EF4-FFF2-40B4-BE49-F238E27FC236}">
                  <a16:creationId xmlns:a16="http://schemas.microsoft.com/office/drawing/2014/main" id="{8F115C32-5182-4690-3BDC-E85C2FE5793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9C8DF673-F109-B92C-EBBE-8CE2AF6DBEDE}"/>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939D3185-A4DB-37CD-1362-76B8B2FC8FAD}"/>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851FEFAB-7D74-752D-65BB-E3C088CC703E}"/>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CC3530FE-B3BA-0E4B-15AF-E96892C83847}"/>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35D77DA8-D9BC-DB3E-3935-E89205611795}"/>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
        <p:nvSpPr>
          <p:cNvPr id="20" name="TextBox 19">
            <a:extLst>
              <a:ext uri="{FF2B5EF4-FFF2-40B4-BE49-F238E27FC236}">
                <a16:creationId xmlns:a16="http://schemas.microsoft.com/office/drawing/2014/main" id="{46D651D0-5484-D163-9963-36D8D6739E18}"/>
              </a:ext>
            </a:extLst>
          </p:cNvPr>
          <p:cNvSpPr txBox="1"/>
          <p:nvPr/>
        </p:nvSpPr>
        <p:spPr>
          <a:xfrm>
            <a:off x="9413508" y="878688"/>
            <a:ext cx="1838426" cy="369332"/>
          </a:xfrm>
          <a:prstGeom prst="rect">
            <a:avLst/>
          </a:prstGeom>
          <a:noFill/>
        </p:spPr>
        <p:txBody>
          <a:bodyPr wrap="square" rtlCol="0">
            <a:spAutoFit/>
          </a:bodyPr>
          <a:lstStyle/>
          <a:p>
            <a:r>
              <a:rPr lang="en-US"/>
              <a:t>ASE = 0.2080437</a:t>
            </a:r>
          </a:p>
        </p:txBody>
      </p:sp>
    </p:spTree>
    <p:extLst>
      <p:ext uri="{BB962C8B-B14F-4D97-AF65-F5344CB8AC3E}">
        <p14:creationId xmlns:p14="http://schemas.microsoft.com/office/powerpoint/2010/main" val="22117413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a:extLst>
            <a:ext uri="{FF2B5EF4-FFF2-40B4-BE49-F238E27FC236}">
              <a16:creationId xmlns:a16="http://schemas.microsoft.com/office/drawing/2014/main" id="{B6EBEA86-2BC5-1D49-E9E6-2111348E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1BAD3C-F5D8-1F14-A79B-C9A2D4DD7031}"/>
              </a:ext>
            </a:extLst>
          </p:cNvPr>
          <p:cNvSpPr txBox="1"/>
          <p:nvPr/>
        </p:nvSpPr>
        <p:spPr>
          <a:xfrm>
            <a:off x="3840428" y="3105835"/>
            <a:ext cx="4511171" cy="646331"/>
          </a:xfrm>
          <a:prstGeom prst="rect">
            <a:avLst/>
          </a:prstGeom>
          <a:noFill/>
        </p:spPr>
        <p:txBody>
          <a:bodyPr wrap="none" lIns="91440" tIns="45720" rIns="91440" bIns="45720" rtlCol="0" anchor="t">
            <a:spAutoFit/>
          </a:bodyPr>
          <a:lstStyle/>
          <a:p>
            <a:pPr algn="ctr">
              <a:defRPr/>
            </a:pPr>
            <a:r>
              <a:rPr lang="en-US" sz="3600">
                <a:solidFill>
                  <a:prstClr val="white"/>
                </a:solidFill>
                <a:latin typeface="Noto Sans SemiBold"/>
                <a:ea typeface="Noto Sans SemiBold"/>
                <a:cs typeface="Noto Sans SemiBold"/>
              </a:rPr>
              <a:t>Final Model Review</a:t>
            </a:r>
            <a:endParaRPr lang="en-US">
              <a:solidFill>
                <a:prstClr val="white"/>
              </a:solidFill>
            </a:endParaRPr>
          </a:p>
        </p:txBody>
      </p:sp>
      <p:sp>
        <p:nvSpPr>
          <p:cNvPr id="3" name="TextBox 2">
            <a:extLst>
              <a:ext uri="{FF2B5EF4-FFF2-40B4-BE49-F238E27FC236}">
                <a16:creationId xmlns:a16="http://schemas.microsoft.com/office/drawing/2014/main" id="{B6243B1A-4035-DA3B-6E2F-9D165A3EF642}"/>
              </a:ext>
            </a:extLst>
          </p:cNvPr>
          <p:cNvSpPr txBox="1"/>
          <p:nvPr/>
        </p:nvSpPr>
        <p:spPr>
          <a:xfrm>
            <a:off x="-786057" y="-730029"/>
            <a:ext cx="9841156"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5861DFC-2C8A-A1DD-2CB7-4DE5A0CE996F}"/>
              </a:ext>
            </a:extLst>
          </p:cNvPr>
          <p:cNvSpPr txBox="1"/>
          <p:nvPr/>
        </p:nvSpPr>
        <p:spPr>
          <a:xfrm>
            <a:off x="8300793" y="5725982"/>
            <a:ext cx="4156907" cy="186204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rPr>
              <a:t>W A L</a:t>
            </a:r>
            <a:endParaRPr kumimoji="0" lang="en-IN" sz="11500" b="0" i="0" u="none" strike="noStrike" kern="1200" cap="none" spc="0" normalizeH="0" baseline="0" noProof="0">
              <a:ln>
                <a:solidFill>
                  <a:prstClr val="white"/>
                </a:solidFill>
              </a:ln>
              <a:noFill/>
              <a:effectLst/>
              <a:uLnTx/>
              <a:uFillTx/>
              <a:latin typeface="Noto Sans SemiBold" panose="020B0702040504020204" pitchFamily="34" charset="0"/>
              <a:ea typeface="Noto Sans SemiBold" panose="020B0702040504020204" pitchFamily="34" charset="0"/>
              <a:cs typeface="Noto Sans SemiBold" panose="020B0702040504020204" pitchFamily="34" charset="0"/>
            </a:endParaRPr>
          </a:p>
        </p:txBody>
      </p:sp>
    </p:spTree>
    <p:extLst>
      <p:ext uri="{BB962C8B-B14F-4D97-AF65-F5344CB8AC3E}">
        <p14:creationId xmlns:p14="http://schemas.microsoft.com/office/powerpoint/2010/main" val="1029635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3D4F-9655-6277-1B64-F9420EE8FA9D}"/>
              </a:ext>
            </a:extLst>
          </p:cNvPr>
          <p:cNvSpPr>
            <a:spLocks noGrp="1"/>
          </p:cNvSpPr>
          <p:nvPr>
            <p:ph type="title"/>
          </p:nvPr>
        </p:nvSpPr>
        <p:spPr>
          <a:xfrm>
            <a:off x="3259111" y="380115"/>
            <a:ext cx="5206584" cy="1325563"/>
          </a:xfrm>
        </p:spPr>
        <p:txBody>
          <a:bodyPr>
            <a:normAutofit fontScale="90000"/>
          </a:bodyPr>
          <a:lstStyle/>
          <a:p>
            <a:r>
              <a:rPr lang="en-US" sz="4800" b="1">
                <a:solidFill>
                  <a:srgbClr val="0070C0"/>
                </a:solidFill>
              </a:rPr>
              <a:t>ASE MODEL REVIEW</a:t>
            </a:r>
          </a:p>
        </p:txBody>
      </p:sp>
      <p:grpSp>
        <p:nvGrpSpPr>
          <p:cNvPr id="12" name="Group 11">
            <a:extLst>
              <a:ext uri="{FF2B5EF4-FFF2-40B4-BE49-F238E27FC236}">
                <a16:creationId xmlns:a16="http://schemas.microsoft.com/office/drawing/2014/main" id="{D806E6E9-EEB6-43AB-37F5-2B1DDD863C82}"/>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B6D45D9B-C5F3-445E-BDE5-67743022EBF8}"/>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2F6A8CE7-CD2E-9B40-3B06-849265FA562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2DE2F2D-934E-7D18-FDF0-E4E60F3802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CA8A0DF-6AE6-0263-B260-3306E6C71BC1}"/>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E0DED37-4AAB-CC57-3084-7864AC338C4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30B7F8B-88A7-6CBA-22D9-F947783AFD2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6" name="Picture 5" descr="A graph of different colored bars&#10;&#10;Description automatically generated">
            <a:extLst>
              <a:ext uri="{FF2B5EF4-FFF2-40B4-BE49-F238E27FC236}">
                <a16:creationId xmlns:a16="http://schemas.microsoft.com/office/drawing/2014/main" id="{212427CD-E905-6D01-D786-F289612B6E7D}"/>
              </a:ext>
            </a:extLst>
          </p:cNvPr>
          <p:cNvPicPr>
            <a:picLocks noChangeAspect="1"/>
          </p:cNvPicPr>
          <p:nvPr/>
        </p:nvPicPr>
        <p:blipFill>
          <a:blip r:embed="rId3"/>
          <a:stretch>
            <a:fillRect/>
          </a:stretch>
        </p:blipFill>
        <p:spPr>
          <a:xfrm>
            <a:off x="1124263" y="1710656"/>
            <a:ext cx="9468785" cy="4311112"/>
          </a:xfrm>
          <a:prstGeom prst="rect">
            <a:avLst/>
          </a:prstGeom>
        </p:spPr>
      </p:pic>
    </p:spTree>
    <p:extLst>
      <p:ext uri="{BB962C8B-B14F-4D97-AF65-F5344CB8AC3E}">
        <p14:creationId xmlns:p14="http://schemas.microsoft.com/office/powerpoint/2010/main" val="67582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Picture 26" descr="A line graph with numbers and a line&#10;&#10;Description automatically generated">
            <a:extLst>
              <a:ext uri="{FF2B5EF4-FFF2-40B4-BE49-F238E27FC236}">
                <a16:creationId xmlns:a16="http://schemas.microsoft.com/office/drawing/2014/main" id="{EBE54F2B-27D2-A3E0-2575-806BC4B42F2D}"/>
              </a:ext>
            </a:extLst>
          </p:cNvPr>
          <p:cNvPicPr>
            <a:picLocks noChangeAspect="1"/>
          </p:cNvPicPr>
          <p:nvPr/>
        </p:nvPicPr>
        <p:blipFill>
          <a:blip r:embed="rId3"/>
          <a:stretch>
            <a:fillRect/>
          </a:stretch>
        </p:blipFill>
        <p:spPr>
          <a:xfrm>
            <a:off x="3877235" y="2433214"/>
            <a:ext cx="6678705" cy="4120691"/>
          </a:xfrm>
          <a:prstGeom prst="rect">
            <a:avLst/>
          </a:prstGeom>
        </p:spPr>
      </p:pic>
      <p:sp>
        <p:nvSpPr>
          <p:cNvPr id="2" name="Title 1">
            <a:extLst>
              <a:ext uri="{FF2B5EF4-FFF2-40B4-BE49-F238E27FC236}">
                <a16:creationId xmlns:a16="http://schemas.microsoft.com/office/drawing/2014/main" id="{B7B18E01-FF25-4C9B-82F7-6538CB1E6043}"/>
              </a:ext>
            </a:extLst>
          </p:cNvPr>
          <p:cNvSpPr>
            <a:spLocks noGrp="1"/>
          </p:cNvSpPr>
          <p:nvPr>
            <p:ph type="title"/>
          </p:nvPr>
        </p:nvSpPr>
        <p:spPr>
          <a:xfrm>
            <a:off x="838200" y="293539"/>
            <a:ext cx="10515600" cy="687789"/>
          </a:xfrm>
        </p:spPr>
        <p:txBody>
          <a:bodyPr>
            <a:noAutofit/>
          </a:bodyPr>
          <a:lstStyle/>
          <a:p>
            <a:r>
              <a:rPr lang="en-US" sz="6600">
                <a:solidFill>
                  <a:srgbClr val="0070C0"/>
                </a:solidFill>
              </a:rPr>
              <a:t>EDA | Understanding the Data</a:t>
            </a:r>
          </a:p>
        </p:txBody>
      </p:sp>
      <p:grpSp>
        <p:nvGrpSpPr>
          <p:cNvPr id="20" name="Group 19">
            <a:extLst>
              <a:ext uri="{FF2B5EF4-FFF2-40B4-BE49-F238E27FC236}">
                <a16:creationId xmlns:a16="http://schemas.microsoft.com/office/drawing/2014/main" id="{566A09D6-003C-BEEB-D786-360C1BD218AF}"/>
              </a:ext>
            </a:extLst>
          </p:cNvPr>
          <p:cNvGrpSpPr/>
          <p:nvPr/>
        </p:nvGrpSpPr>
        <p:grpSpPr>
          <a:xfrm>
            <a:off x="9773378" y="4671360"/>
            <a:ext cx="3168650" cy="3543541"/>
            <a:chOff x="926333" y="909663"/>
            <a:chExt cx="4509235" cy="5042732"/>
          </a:xfrm>
          <a:noFill/>
        </p:grpSpPr>
        <p:sp>
          <p:nvSpPr>
            <p:cNvPr id="5" name="Freeform: Shape 4">
              <a:extLst>
                <a:ext uri="{FF2B5EF4-FFF2-40B4-BE49-F238E27FC236}">
                  <a16:creationId xmlns:a16="http://schemas.microsoft.com/office/drawing/2014/main" id="{290F660D-C24F-5C03-ADA5-131AE0226EA6}"/>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79AC2FA6-8744-134D-5EEC-0F9E54878E7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98D5B37E-2852-6BE3-9DC9-F6FCFCE3411E}"/>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D31B9DF1-2218-20FD-B36A-3122D3522732}"/>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00C55FDF-42D2-A622-9136-D4ED4F9861B9}"/>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C41F3F2-76B4-96CD-8043-A36DF7BD885C}"/>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
        <p:nvSpPr>
          <p:cNvPr id="16" name="TextBox 15">
            <a:extLst>
              <a:ext uri="{FF2B5EF4-FFF2-40B4-BE49-F238E27FC236}">
                <a16:creationId xmlns:a16="http://schemas.microsoft.com/office/drawing/2014/main" id="{4A477646-6925-448F-5998-B48933EDDF71}"/>
              </a:ext>
            </a:extLst>
          </p:cNvPr>
          <p:cNvSpPr txBox="1"/>
          <p:nvPr/>
        </p:nvSpPr>
        <p:spPr>
          <a:xfrm>
            <a:off x="842842" y="1660872"/>
            <a:ext cx="268717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Calibri"/>
                <a:cs typeface="Calibri"/>
              </a:rPr>
              <a:t>$ </a:t>
            </a:r>
            <a:r>
              <a:rPr lang="en-US" sz="2800" b="1" err="1">
                <a:ea typeface="+mn-lt"/>
                <a:cs typeface="+mn-lt"/>
              </a:rPr>
              <a:t>Weekly_Sales</a:t>
            </a:r>
            <a:endParaRPr lang="en-US" sz="2800" b="1" err="1"/>
          </a:p>
        </p:txBody>
      </p:sp>
      <p:pic>
        <p:nvPicPr>
          <p:cNvPr id="26" name="Picture 25">
            <a:extLst>
              <a:ext uri="{FF2B5EF4-FFF2-40B4-BE49-F238E27FC236}">
                <a16:creationId xmlns:a16="http://schemas.microsoft.com/office/drawing/2014/main" id="{98EED17B-33BB-E70C-68E4-F4A28C4F8837}"/>
              </a:ext>
            </a:extLst>
          </p:cNvPr>
          <p:cNvPicPr>
            <a:picLocks noChangeAspect="1"/>
          </p:cNvPicPr>
          <p:nvPr/>
        </p:nvPicPr>
        <p:blipFill>
          <a:blip r:embed="rId4"/>
          <a:stretch>
            <a:fillRect/>
          </a:stretch>
        </p:blipFill>
        <p:spPr>
          <a:xfrm>
            <a:off x="360270" y="2184867"/>
            <a:ext cx="3694579" cy="997883"/>
          </a:xfrm>
          <a:prstGeom prst="rect">
            <a:avLst/>
          </a:prstGeom>
        </p:spPr>
      </p:pic>
    </p:spTree>
    <p:extLst>
      <p:ext uri="{BB962C8B-B14F-4D97-AF65-F5344CB8AC3E}">
        <p14:creationId xmlns:p14="http://schemas.microsoft.com/office/powerpoint/2010/main" val="34986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3D4F-9655-6277-1B64-F9420EE8FA9D}"/>
              </a:ext>
            </a:extLst>
          </p:cNvPr>
          <p:cNvSpPr>
            <a:spLocks noGrp="1"/>
          </p:cNvSpPr>
          <p:nvPr>
            <p:ph type="title"/>
          </p:nvPr>
        </p:nvSpPr>
        <p:spPr>
          <a:xfrm>
            <a:off x="1447800" y="380115"/>
            <a:ext cx="8816714" cy="1325563"/>
          </a:xfrm>
        </p:spPr>
        <p:txBody>
          <a:bodyPr>
            <a:normAutofit fontScale="90000"/>
          </a:bodyPr>
          <a:lstStyle/>
          <a:p>
            <a:r>
              <a:rPr lang="en-US" sz="4800" b="1">
                <a:solidFill>
                  <a:srgbClr val="0070C0"/>
                </a:solidFill>
                <a:ea typeface="+mj-lt"/>
                <a:cs typeface="+mj-lt"/>
              </a:rPr>
              <a:t>KAGGLE WMAE BEST MODELS</a:t>
            </a:r>
            <a:r>
              <a:rPr lang="en-US" sz="4800" b="1">
                <a:solidFill>
                  <a:srgbClr val="0070C0"/>
                </a:solidFill>
              </a:rPr>
              <a:t> REVIEW</a:t>
            </a:r>
            <a:endParaRPr lang="en-US"/>
          </a:p>
        </p:txBody>
      </p:sp>
      <p:grpSp>
        <p:nvGrpSpPr>
          <p:cNvPr id="12" name="Group 11">
            <a:extLst>
              <a:ext uri="{FF2B5EF4-FFF2-40B4-BE49-F238E27FC236}">
                <a16:creationId xmlns:a16="http://schemas.microsoft.com/office/drawing/2014/main" id="{D806E6E9-EEB6-43AB-37F5-2B1DDD863C82}"/>
              </a:ext>
            </a:extLst>
          </p:cNvPr>
          <p:cNvGrpSpPr/>
          <p:nvPr/>
        </p:nvGrpSpPr>
        <p:grpSpPr>
          <a:xfrm>
            <a:off x="-925514" y="4249171"/>
            <a:ext cx="3168650" cy="3543541"/>
            <a:chOff x="926333" y="909663"/>
            <a:chExt cx="4509235" cy="5042732"/>
          </a:xfrm>
          <a:noFill/>
        </p:grpSpPr>
        <p:sp>
          <p:nvSpPr>
            <p:cNvPr id="5" name="Freeform: Shape 4">
              <a:extLst>
                <a:ext uri="{FF2B5EF4-FFF2-40B4-BE49-F238E27FC236}">
                  <a16:creationId xmlns:a16="http://schemas.microsoft.com/office/drawing/2014/main" id="{B6D45D9B-C5F3-445E-BDE5-67743022EBF8}"/>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2F6A8CE7-CD2E-9B40-3B06-849265FA562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A2DE2F2D-934E-7D18-FDF0-E4E60F3802D0}"/>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BCA8A0DF-6AE6-0263-B260-3306E6C71BC1}"/>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E0DED37-4AAB-CC57-3084-7864AC338C40}"/>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30B7F8B-88A7-6CBA-22D9-F947783AFD21}"/>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3" name="Picture 2" descr="A graph of a bar chart&#10;&#10;Description automatically generated">
            <a:extLst>
              <a:ext uri="{FF2B5EF4-FFF2-40B4-BE49-F238E27FC236}">
                <a16:creationId xmlns:a16="http://schemas.microsoft.com/office/drawing/2014/main" id="{963B8755-DA27-D85F-2ED9-9C51DD53C7B7}"/>
              </a:ext>
            </a:extLst>
          </p:cNvPr>
          <p:cNvPicPr>
            <a:picLocks noChangeAspect="1"/>
          </p:cNvPicPr>
          <p:nvPr/>
        </p:nvPicPr>
        <p:blipFill>
          <a:blip r:embed="rId3"/>
          <a:stretch>
            <a:fillRect/>
          </a:stretch>
        </p:blipFill>
        <p:spPr>
          <a:xfrm>
            <a:off x="724524" y="1556912"/>
            <a:ext cx="10742951" cy="4868437"/>
          </a:xfrm>
          <a:prstGeom prst="rect">
            <a:avLst/>
          </a:prstGeom>
        </p:spPr>
      </p:pic>
    </p:spTree>
    <p:extLst>
      <p:ext uri="{BB962C8B-B14F-4D97-AF65-F5344CB8AC3E}">
        <p14:creationId xmlns:p14="http://schemas.microsoft.com/office/powerpoint/2010/main" val="477127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A75C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CA89A-3B57-9889-CE51-0BC1531AFE10}"/>
              </a:ext>
            </a:extLst>
          </p:cNvPr>
          <p:cNvSpPr txBox="1"/>
          <p:nvPr/>
        </p:nvSpPr>
        <p:spPr>
          <a:xfrm>
            <a:off x="4801417" y="3105835"/>
            <a:ext cx="2589170" cy="646331"/>
          </a:xfrm>
          <a:prstGeom prst="rect">
            <a:avLst/>
          </a:prstGeom>
          <a:noFill/>
        </p:spPr>
        <p:txBody>
          <a:bodyPr wrap="none" rtlCol="0">
            <a:spAutoFit/>
          </a:bodyPr>
          <a:lstStyle/>
          <a:p>
            <a:pPr algn="ctr"/>
            <a:r>
              <a:rPr lang="en-US" sz="3600">
                <a:solidFill>
                  <a:schemeClr val="bg1"/>
                </a:solidFill>
                <a:latin typeface="Noto Sans SemiBold" panose="020B0702040504020204" pitchFamily="34" charset="0"/>
                <a:ea typeface="Noto Sans SemiBold" panose="020B0702040504020204" pitchFamily="34" charset="0"/>
                <a:cs typeface="Noto Sans SemiBold" panose="020B0702040504020204" pitchFamily="34" charset="0"/>
              </a:rPr>
              <a:t>Thank-You</a:t>
            </a:r>
            <a:endParaRPr lang="en-IN" sz="3600">
              <a:solidFill>
                <a:schemeClr val="bg1"/>
              </a:solidFill>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3" name="TextBox 2">
            <a:extLst>
              <a:ext uri="{FF2B5EF4-FFF2-40B4-BE49-F238E27FC236}">
                <a16:creationId xmlns:a16="http://schemas.microsoft.com/office/drawing/2014/main" id="{F4BF6EF5-A89D-66C5-60D1-9F6E72C635FB}"/>
              </a:ext>
            </a:extLst>
          </p:cNvPr>
          <p:cNvSpPr txBox="1"/>
          <p:nvPr/>
        </p:nvSpPr>
        <p:spPr>
          <a:xfrm>
            <a:off x="-786057" y="-730029"/>
            <a:ext cx="9841156" cy="1862048"/>
          </a:xfrm>
          <a:prstGeom prst="rect">
            <a:avLst/>
          </a:prstGeom>
          <a:noFill/>
        </p:spPr>
        <p:txBody>
          <a:bodyPr wrap="none" rtlCol="0">
            <a:spAutoFit/>
          </a:bodyPr>
          <a:lstStyle/>
          <a:p>
            <a:r>
              <a:rPr lang="en-US" sz="11500">
                <a:ln>
                  <a:solidFill>
                    <a:schemeClr val="bg1"/>
                  </a:solidFill>
                </a:ln>
                <a:noFill/>
                <a:latin typeface="Noto Sans SemiBold" panose="020B0702040504020204" pitchFamily="34" charset="0"/>
                <a:ea typeface="Noto Sans SemiBold" panose="020B0702040504020204" pitchFamily="34" charset="0"/>
                <a:cs typeface="Noto Sans SemiBold" panose="020B0702040504020204" pitchFamily="34" charset="0"/>
              </a:rPr>
              <a:t>W A L M A R T</a:t>
            </a:r>
            <a:endParaRPr lang="en-IN" sz="11500">
              <a:ln>
                <a:solidFill>
                  <a:schemeClr val="bg1"/>
                </a:solidFill>
              </a:ln>
              <a:noFill/>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18" name="TextBox 17">
            <a:extLst>
              <a:ext uri="{FF2B5EF4-FFF2-40B4-BE49-F238E27FC236}">
                <a16:creationId xmlns:a16="http://schemas.microsoft.com/office/drawing/2014/main" id="{C7B1D79F-33E3-DAE0-0C48-C440B3BC08E6}"/>
              </a:ext>
            </a:extLst>
          </p:cNvPr>
          <p:cNvSpPr txBox="1"/>
          <p:nvPr/>
        </p:nvSpPr>
        <p:spPr>
          <a:xfrm>
            <a:off x="8300793" y="5725982"/>
            <a:ext cx="4156907" cy="1862048"/>
          </a:xfrm>
          <a:prstGeom prst="rect">
            <a:avLst/>
          </a:prstGeom>
          <a:noFill/>
        </p:spPr>
        <p:txBody>
          <a:bodyPr wrap="none" rtlCol="0">
            <a:spAutoFit/>
          </a:bodyPr>
          <a:lstStyle/>
          <a:p>
            <a:r>
              <a:rPr lang="en-US" sz="11500">
                <a:ln>
                  <a:solidFill>
                    <a:schemeClr val="bg1"/>
                  </a:solidFill>
                </a:ln>
                <a:noFill/>
                <a:latin typeface="Noto Sans SemiBold" panose="020B0702040504020204" pitchFamily="34" charset="0"/>
                <a:ea typeface="Noto Sans SemiBold" panose="020B0702040504020204" pitchFamily="34" charset="0"/>
                <a:cs typeface="Noto Sans SemiBold" panose="020B0702040504020204" pitchFamily="34" charset="0"/>
              </a:rPr>
              <a:t>W A L</a:t>
            </a:r>
            <a:endParaRPr lang="en-IN" sz="11500">
              <a:ln>
                <a:solidFill>
                  <a:schemeClr val="bg1"/>
                </a:solidFill>
              </a:ln>
              <a:noFill/>
              <a:latin typeface="Noto Sans SemiBold" panose="020B0702040504020204" pitchFamily="34" charset="0"/>
              <a:ea typeface="Noto Sans SemiBold" panose="020B0702040504020204" pitchFamily="34" charset="0"/>
              <a:cs typeface="Noto Sans SemiBold" panose="020B0702040504020204" pitchFamily="34" charset="0"/>
            </a:endParaRPr>
          </a:p>
        </p:txBody>
      </p:sp>
      <p:sp>
        <p:nvSpPr>
          <p:cNvPr id="4" name="TextBox 3">
            <a:extLst>
              <a:ext uri="{FF2B5EF4-FFF2-40B4-BE49-F238E27FC236}">
                <a16:creationId xmlns:a16="http://schemas.microsoft.com/office/drawing/2014/main" id="{90B5D903-629B-BED8-C4DF-2DFE84031D39}"/>
              </a:ext>
            </a:extLst>
          </p:cNvPr>
          <p:cNvSpPr txBox="1"/>
          <p:nvPr/>
        </p:nvSpPr>
        <p:spPr>
          <a:xfrm>
            <a:off x="939113" y="3752166"/>
            <a:ext cx="10700952" cy="369332"/>
          </a:xfrm>
          <a:prstGeom prst="rect">
            <a:avLst/>
          </a:prstGeom>
          <a:noFill/>
        </p:spPr>
        <p:txBody>
          <a:bodyPr wrap="square" rtlCol="0">
            <a:spAutoFit/>
          </a:bodyPr>
          <a:lstStyle/>
          <a:p>
            <a:r>
              <a:rPr lang="en-US">
                <a:solidFill>
                  <a:srgbClr val="ECF5F5"/>
                </a:solidFill>
              </a:rPr>
              <a:t>For additional inquiries, please contact Lani Lewis (</a:t>
            </a:r>
            <a:r>
              <a:rPr lang="en-US">
                <a:solidFill>
                  <a:srgbClr val="FFB718"/>
                </a:solidFill>
                <a:hlinkClick r:id="rId2">
                  <a:extLst>
                    <a:ext uri="{A12FA001-AC4F-418D-AE19-62706E023703}">
                      <ahyp:hlinkClr xmlns:ahyp="http://schemas.microsoft.com/office/drawing/2018/hyperlinkcolor" val="tx"/>
                    </a:ext>
                  </a:extLst>
                </a:hlinkClick>
              </a:rPr>
              <a:t>lanil@mail.smu.edu</a:t>
            </a:r>
            <a:r>
              <a:rPr lang="en-US">
                <a:solidFill>
                  <a:srgbClr val="ECF5F5"/>
                </a:solidFill>
              </a:rPr>
              <a:t>) and Kenya Roy (</a:t>
            </a:r>
            <a:r>
              <a:rPr lang="en-US">
                <a:solidFill>
                  <a:srgbClr val="FFB718"/>
                </a:solidFill>
                <a:hlinkClick r:id="rId3">
                  <a:extLst>
                    <a:ext uri="{A12FA001-AC4F-418D-AE19-62706E023703}">
                      <ahyp:hlinkClr xmlns:ahyp="http://schemas.microsoft.com/office/drawing/2018/hyperlinkcolor" val="tx"/>
                    </a:ext>
                  </a:extLst>
                </a:hlinkClick>
              </a:rPr>
              <a:t>kroy@mail.smu.edu</a:t>
            </a:r>
            <a:r>
              <a:rPr lang="en-US">
                <a:solidFill>
                  <a:srgbClr val="ECF5F5"/>
                </a:solidFill>
              </a:rPr>
              <a:t>) </a:t>
            </a:r>
          </a:p>
        </p:txBody>
      </p:sp>
    </p:spTree>
    <p:extLst>
      <p:ext uri="{BB962C8B-B14F-4D97-AF65-F5344CB8AC3E}">
        <p14:creationId xmlns:p14="http://schemas.microsoft.com/office/powerpoint/2010/main" val="339946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8E01-FF25-4C9B-82F7-6538CB1E6043}"/>
              </a:ext>
            </a:extLst>
          </p:cNvPr>
          <p:cNvSpPr>
            <a:spLocks noGrp="1"/>
          </p:cNvSpPr>
          <p:nvPr>
            <p:ph type="title"/>
          </p:nvPr>
        </p:nvSpPr>
        <p:spPr>
          <a:xfrm>
            <a:off x="838200" y="293539"/>
            <a:ext cx="10515600" cy="687789"/>
          </a:xfrm>
        </p:spPr>
        <p:txBody>
          <a:bodyPr>
            <a:noAutofit/>
          </a:bodyPr>
          <a:lstStyle/>
          <a:p>
            <a:r>
              <a:rPr lang="en-US" sz="6600">
                <a:solidFill>
                  <a:srgbClr val="0070C0"/>
                </a:solidFill>
              </a:rPr>
              <a:t>EDA | Understanding the Data</a:t>
            </a:r>
          </a:p>
        </p:txBody>
      </p:sp>
      <p:grpSp>
        <p:nvGrpSpPr>
          <p:cNvPr id="20" name="Group 19">
            <a:extLst>
              <a:ext uri="{FF2B5EF4-FFF2-40B4-BE49-F238E27FC236}">
                <a16:creationId xmlns:a16="http://schemas.microsoft.com/office/drawing/2014/main" id="{566A09D6-003C-BEEB-D786-360C1BD218AF}"/>
              </a:ext>
            </a:extLst>
          </p:cNvPr>
          <p:cNvGrpSpPr/>
          <p:nvPr/>
        </p:nvGrpSpPr>
        <p:grpSpPr>
          <a:xfrm>
            <a:off x="9773378" y="4671360"/>
            <a:ext cx="3168650" cy="3543541"/>
            <a:chOff x="926333" y="909663"/>
            <a:chExt cx="4509235" cy="5042732"/>
          </a:xfrm>
          <a:noFill/>
        </p:grpSpPr>
        <p:sp>
          <p:nvSpPr>
            <p:cNvPr id="5" name="Freeform: Shape 4">
              <a:extLst>
                <a:ext uri="{FF2B5EF4-FFF2-40B4-BE49-F238E27FC236}">
                  <a16:creationId xmlns:a16="http://schemas.microsoft.com/office/drawing/2014/main" id="{290F660D-C24F-5C03-ADA5-131AE0226EA6}"/>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79AC2FA6-8744-134D-5EEC-0F9E54878E7E}"/>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98D5B37E-2852-6BE3-9DC9-F6FCFCE3411E}"/>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D31B9DF1-2218-20FD-B36A-3122D3522732}"/>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id="{00C55FDF-42D2-A622-9136-D4ED4F9861B9}"/>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C41F3F2-76B4-96CD-8043-A36DF7BD885C}"/>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3" name="Picture 2">
            <a:extLst>
              <a:ext uri="{FF2B5EF4-FFF2-40B4-BE49-F238E27FC236}">
                <a16:creationId xmlns:a16="http://schemas.microsoft.com/office/drawing/2014/main" id="{E4AC9E81-FEFD-19DC-05D6-D993C4726F0B}"/>
              </a:ext>
            </a:extLst>
          </p:cNvPr>
          <p:cNvPicPr>
            <a:picLocks noChangeAspect="1"/>
          </p:cNvPicPr>
          <p:nvPr/>
        </p:nvPicPr>
        <p:blipFill>
          <a:blip r:embed="rId3"/>
          <a:stretch>
            <a:fillRect/>
          </a:stretch>
        </p:blipFill>
        <p:spPr>
          <a:xfrm>
            <a:off x="359436" y="1404175"/>
            <a:ext cx="8310112" cy="5041687"/>
          </a:xfrm>
          <a:prstGeom prst="rect">
            <a:avLst/>
          </a:prstGeom>
        </p:spPr>
      </p:pic>
      <p:sp>
        <p:nvSpPr>
          <p:cNvPr id="4" name="TextBox 3">
            <a:extLst>
              <a:ext uri="{FF2B5EF4-FFF2-40B4-BE49-F238E27FC236}">
                <a16:creationId xmlns:a16="http://schemas.microsoft.com/office/drawing/2014/main" id="{8899E51E-744E-C8D6-CFEB-14DFF336B770}"/>
              </a:ext>
            </a:extLst>
          </p:cNvPr>
          <p:cNvSpPr txBox="1"/>
          <p:nvPr/>
        </p:nvSpPr>
        <p:spPr>
          <a:xfrm>
            <a:off x="8795092" y="139999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Holiday Peaks</a:t>
            </a:r>
          </a:p>
          <a:p>
            <a:pPr marL="285750" indent="-285750">
              <a:buFont typeface="Arial"/>
              <a:buChar char="•"/>
            </a:pPr>
            <a:r>
              <a:rPr lang="en-US">
                <a:ea typeface="Calibri"/>
                <a:cs typeface="Calibri"/>
              </a:rPr>
              <a:t>November</a:t>
            </a:r>
          </a:p>
          <a:p>
            <a:pPr marL="285750" indent="-285750">
              <a:buFont typeface="Arial"/>
              <a:buChar char="•"/>
            </a:pPr>
            <a:r>
              <a:rPr lang="en-US">
                <a:ea typeface="Calibri"/>
                <a:cs typeface="Calibri"/>
              </a:rPr>
              <a:t>December</a:t>
            </a:r>
          </a:p>
        </p:txBody>
      </p:sp>
    </p:spTree>
    <p:extLst>
      <p:ext uri="{BB962C8B-B14F-4D97-AF65-F5344CB8AC3E}">
        <p14:creationId xmlns:p14="http://schemas.microsoft.com/office/powerpoint/2010/main" val="51428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740EB-234D-3B0C-832C-5A68D5D6D4A8}"/>
              </a:ext>
            </a:extLst>
          </p:cNvPr>
          <p:cNvSpPr>
            <a:spLocks noGrp="1"/>
          </p:cNvSpPr>
          <p:nvPr>
            <p:ph type="title"/>
          </p:nvPr>
        </p:nvSpPr>
        <p:spPr>
          <a:xfrm>
            <a:off x="838200" y="365125"/>
            <a:ext cx="10515600" cy="779463"/>
          </a:xfrm>
        </p:spPr>
        <p:txBody>
          <a:bodyPr>
            <a:normAutofit fontScale="90000"/>
          </a:bodyPr>
          <a:lstStyle/>
          <a:p>
            <a:r>
              <a:rPr lang="en-US" sz="4800">
                <a:solidFill>
                  <a:srgbClr val="0070C0"/>
                </a:solidFill>
              </a:rPr>
              <a:t>TSWGE PLOTS | </a:t>
            </a:r>
            <a:r>
              <a:rPr lang="en-US">
                <a:solidFill>
                  <a:srgbClr val="0070C0"/>
                </a:solidFill>
              </a:rPr>
              <a:t>Realization, ACF, Spectral Density</a:t>
            </a:r>
          </a:p>
        </p:txBody>
      </p:sp>
      <p:grpSp>
        <p:nvGrpSpPr>
          <p:cNvPr id="12" name="Group 11">
            <a:extLst>
              <a:ext uri="{FF2B5EF4-FFF2-40B4-BE49-F238E27FC236}">
                <a16:creationId xmlns:a16="http://schemas.microsoft.com/office/drawing/2014/main" id="{AA4A8014-3646-3B11-FB3B-528389BAFFBF}"/>
              </a:ext>
            </a:extLst>
          </p:cNvPr>
          <p:cNvGrpSpPr/>
          <p:nvPr/>
        </p:nvGrpSpPr>
        <p:grpSpPr>
          <a:xfrm>
            <a:off x="-925514" y="4249171"/>
            <a:ext cx="3168650" cy="3543541"/>
            <a:chOff x="926333" y="909663"/>
            <a:chExt cx="4509235" cy="5042732"/>
          </a:xfrm>
          <a:noFill/>
        </p:grpSpPr>
        <p:sp>
          <p:nvSpPr>
            <p:cNvPr id="6" name="Freeform: Shape 5">
              <a:extLst>
                <a:ext uri="{FF2B5EF4-FFF2-40B4-BE49-F238E27FC236}">
                  <a16:creationId xmlns:a16="http://schemas.microsoft.com/office/drawing/2014/main" id="{440E1D4C-49B0-A9CB-ADA3-6F7D936E99D1}"/>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56B55CDA-FF78-DFEF-4E23-E439AEFB707C}"/>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569DA9ED-412E-5539-88EE-9D0FC63C8E9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9A314B0A-0204-1C78-408E-8E563AAA73C9}"/>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FAD4B206-6B0B-E842-16CE-91AC79851DB9}"/>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E15B8598-470A-6AAD-A49C-5B7BD866893C}"/>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4" name="Picture 3">
            <a:extLst>
              <a:ext uri="{FF2B5EF4-FFF2-40B4-BE49-F238E27FC236}">
                <a16:creationId xmlns:a16="http://schemas.microsoft.com/office/drawing/2014/main" id="{D6E00F3E-C38A-E3E6-1CA3-CF11BC1FD5EC}"/>
              </a:ext>
            </a:extLst>
          </p:cNvPr>
          <p:cNvPicPr>
            <a:picLocks noChangeAspect="1"/>
          </p:cNvPicPr>
          <p:nvPr/>
        </p:nvPicPr>
        <p:blipFill>
          <a:blip r:embed="rId3"/>
          <a:stretch>
            <a:fillRect/>
          </a:stretch>
        </p:blipFill>
        <p:spPr>
          <a:xfrm>
            <a:off x="1643742" y="1332127"/>
            <a:ext cx="8177850" cy="5046902"/>
          </a:xfrm>
          <a:prstGeom prst="rect">
            <a:avLst/>
          </a:prstGeom>
        </p:spPr>
      </p:pic>
    </p:spTree>
    <p:extLst>
      <p:ext uri="{BB962C8B-B14F-4D97-AF65-F5344CB8AC3E}">
        <p14:creationId xmlns:p14="http://schemas.microsoft.com/office/powerpoint/2010/main" val="203391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302B8B8-7D0B-35EE-CA82-9426281EA43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CE0F9A5-4CD0-DCCB-5C1E-F14668BF9754}"/>
              </a:ext>
            </a:extLst>
          </p:cNvPr>
          <p:cNvPicPr>
            <a:picLocks noChangeAspect="1"/>
          </p:cNvPicPr>
          <p:nvPr/>
        </p:nvPicPr>
        <p:blipFill>
          <a:blip r:embed="rId3"/>
          <a:stretch>
            <a:fillRect/>
          </a:stretch>
        </p:blipFill>
        <p:spPr>
          <a:xfrm>
            <a:off x="70189" y="1004888"/>
            <a:ext cx="5281301" cy="3263494"/>
          </a:xfrm>
          <a:prstGeom prst="rect">
            <a:avLst/>
          </a:prstGeom>
        </p:spPr>
      </p:pic>
      <p:pic>
        <p:nvPicPr>
          <p:cNvPr id="6" name="Picture 5">
            <a:extLst>
              <a:ext uri="{FF2B5EF4-FFF2-40B4-BE49-F238E27FC236}">
                <a16:creationId xmlns:a16="http://schemas.microsoft.com/office/drawing/2014/main" id="{64AA9312-774F-F98B-2DEB-ACD220A6114E}"/>
              </a:ext>
            </a:extLst>
          </p:cNvPr>
          <p:cNvPicPr>
            <a:picLocks noChangeAspect="1"/>
          </p:cNvPicPr>
          <p:nvPr/>
        </p:nvPicPr>
        <p:blipFill>
          <a:blip r:embed="rId4"/>
          <a:stretch>
            <a:fillRect/>
          </a:stretch>
        </p:blipFill>
        <p:spPr>
          <a:xfrm>
            <a:off x="4874005" y="3429000"/>
            <a:ext cx="5552589" cy="3429000"/>
          </a:xfrm>
          <a:prstGeom prst="rect">
            <a:avLst/>
          </a:prstGeom>
        </p:spPr>
      </p:pic>
      <p:sp>
        <p:nvSpPr>
          <p:cNvPr id="2" name="Title 1">
            <a:extLst>
              <a:ext uri="{FF2B5EF4-FFF2-40B4-BE49-F238E27FC236}">
                <a16:creationId xmlns:a16="http://schemas.microsoft.com/office/drawing/2014/main" id="{53221EE2-9939-90FA-003C-9949A078599C}"/>
              </a:ext>
            </a:extLst>
          </p:cNvPr>
          <p:cNvSpPr>
            <a:spLocks noGrp="1"/>
          </p:cNvSpPr>
          <p:nvPr>
            <p:ph type="title"/>
          </p:nvPr>
        </p:nvSpPr>
        <p:spPr>
          <a:xfrm>
            <a:off x="838200" y="365125"/>
            <a:ext cx="10515600" cy="779463"/>
          </a:xfrm>
        </p:spPr>
        <p:txBody>
          <a:bodyPr>
            <a:normAutofit/>
          </a:bodyPr>
          <a:lstStyle/>
          <a:p>
            <a:r>
              <a:rPr lang="en-US" sz="4800">
                <a:solidFill>
                  <a:srgbClr val="0070C0"/>
                </a:solidFill>
              </a:rPr>
              <a:t>TSWGE PLOTS | ACF </a:t>
            </a:r>
            <a:r>
              <a:rPr lang="en-US" sz="2800">
                <a:solidFill>
                  <a:srgbClr val="0070C0"/>
                </a:solidFill>
              </a:rPr>
              <a:t>[MA(q)] </a:t>
            </a:r>
            <a:r>
              <a:rPr lang="en-US" sz="4800">
                <a:solidFill>
                  <a:srgbClr val="0070C0"/>
                </a:solidFill>
              </a:rPr>
              <a:t>and PACF </a:t>
            </a:r>
            <a:r>
              <a:rPr lang="en-US" sz="3100">
                <a:solidFill>
                  <a:srgbClr val="0070C0"/>
                </a:solidFill>
              </a:rPr>
              <a:t>[AR(p)]</a:t>
            </a:r>
          </a:p>
        </p:txBody>
      </p:sp>
      <p:grpSp>
        <p:nvGrpSpPr>
          <p:cNvPr id="13" name="Group 12">
            <a:extLst>
              <a:ext uri="{FF2B5EF4-FFF2-40B4-BE49-F238E27FC236}">
                <a16:creationId xmlns:a16="http://schemas.microsoft.com/office/drawing/2014/main" id="{3C6DE324-20D4-BF4C-33C7-19AFD0BDC91F}"/>
              </a:ext>
            </a:extLst>
          </p:cNvPr>
          <p:cNvGrpSpPr/>
          <p:nvPr/>
        </p:nvGrpSpPr>
        <p:grpSpPr>
          <a:xfrm>
            <a:off x="-925514" y="4249171"/>
            <a:ext cx="3168650" cy="3543541"/>
            <a:chOff x="926333" y="909663"/>
            <a:chExt cx="4509235" cy="5042732"/>
          </a:xfrm>
          <a:noFill/>
        </p:grpSpPr>
        <p:sp>
          <p:nvSpPr>
            <p:cNvPr id="7" name="Freeform: Shape 6">
              <a:extLst>
                <a:ext uri="{FF2B5EF4-FFF2-40B4-BE49-F238E27FC236}">
                  <a16:creationId xmlns:a16="http://schemas.microsoft.com/office/drawing/2014/main" id="{2EB029AC-5664-AF5F-9470-2FAE679A5CC0}"/>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E884BE7A-23A8-EC11-E46F-1AF9D2F5B34F}"/>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60315E0C-B459-D247-B360-D012B6757351}"/>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6257265-2B32-EF3E-A7E3-A314CC008C25}"/>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B7EBF333-27E6-7750-5B11-E93FB0E5AB8F}"/>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D224A293-E252-B6BD-1707-D19A06CACE94}"/>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spTree>
    <p:extLst>
      <p:ext uri="{BB962C8B-B14F-4D97-AF65-F5344CB8AC3E}">
        <p14:creationId xmlns:p14="http://schemas.microsoft.com/office/powerpoint/2010/main" val="350520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42C2DA9-652E-9176-1C13-D059BFF59D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99AB7-384E-9C03-F3AE-996097D450BF}"/>
              </a:ext>
            </a:extLst>
          </p:cNvPr>
          <p:cNvSpPr>
            <a:spLocks noGrp="1"/>
          </p:cNvSpPr>
          <p:nvPr>
            <p:ph type="title"/>
          </p:nvPr>
        </p:nvSpPr>
        <p:spPr>
          <a:xfrm>
            <a:off x="838200" y="365125"/>
            <a:ext cx="10515600" cy="779463"/>
          </a:xfrm>
        </p:spPr>
        <p:txBody>
          <a:bodyPr>
            <a:normAutofit/>
          </a:bodyPr>
          <a:lstStyle/>
          <a:p>
            <a:r>
              <a:rPr lang="en-US" sz="4800">
                <a:solidFill>
                  <a:srgbClr val="0070C0"/>
                </a:solidFill>
              </a:rPr>
              <a:t>TSWGE PLOTS</a:t>
            </a:r>
          </a:p>
        </p:txBody>
      </p:sp>
      <p:grpSp>
        <p:nvGrpSpPr>
          <p:cNvPr id="13" name="Group 12">
            <a:extLst>
              <a:ext uri="{FF2B5EF4-FFF2-40B4-BE49-F238E27FC236}">
                <a16:creationId xmlns:a16="http://schemas.microsoft.com/office/drawing/2014/main" id="{622A59AC-75D5-0650-28AD-79FBB730B8F4}"/>
              </a:ext>
            </a:extLst>
          </p:cNvPr>
          <p:cNvGrpSpPr/>
          <p:nvPr/>
        </p:nvGrpSpPr>
        <p:grpSpPr>
          <a:xfrm>
            <a:off x="-925514" y="4249171"/>
            <a:ext cx="3168650" cy="3543541"/>
            <a:chOff x="926333" y="909663"/>
            <a:chExt cx="4509235" cy="5042732"/>
          </a:xfrm>
          <a:noFill/>
        </p:grpSpPr>
        <p:sp>
          <p:nvSpPr>
            <p:cNvPr id="7" name="Freeform: Shape 6">
              <a:extLst>
                <a:ext uri="{FF2B5EF4-FFF2-40B4-BE49-F238E27FC236}">
                  <a16:creationId xmlns:a16="http://schemas.microsoft.com/office/drawing/2014/main" id="{FC71495C-0EE2-D73F-E288-8D6AFD668576}"/>
                </a:ext>
              </a:extLst>
            </p:cNvPr>
            <p:cNvSpPr/>
            <p:nvPr/>
          </p:nvSpPr>
          <p:spPr>
            <a:xfrm>
              <a:off x="2832217" y="909663"/>
              <a:ext cx="695969" cy="1701014"/>
            </a:xfrm>
            <a:custGeom>
              <a:avLst/>
              <a:gdLst>
                <a:gd name="connsiteX0" fmla="*/ 348656 w 695969"/>
                <a:gd name="connsiteY0" fmla="*/ 164 h 1701014"/>
                <a:gd name="connsiteX1" fmla="*/ 693842 w 695969"/>
                <a:gd name="connsiteY1" fmla="*/ 278485 h 1701014"/>
                <a:gd name="connsiteX2" fmla="*/ 632501 w 695969"/>
                <a:gd name="connsiteY2" fmla="*/ 950950 h 1701014"/>
                <a:gd name="connsiteX3" fmla="*/ 601068 w 695969"/>
                <a:gd name="connsiteY3" fmla="*/ 1316900 h 1701014"/>
                <a:gd name="connsiteX4" fmla="*/ 512676 w 695969"/>
                <a:gd name="connsiteY4" fmla="*/ 1653609 h 1701014"/>
                <a:gd name="connsiteX5" fmla="*/ 176634 w 695969"/>
                <a:gd name="connsiteY5" fmla="*/ 1649418 h 1701014"/>
                <a:gd name="connsiteX6" fmla="*/ 81956 w 695969"/>
                <a:gd name="connsiteY6" fmla="*/ 1170882 h 1701014"/>
                <a:gd name="connsiteX7" fmla="*/ 10804 w 695969"/>
                <a:gd name="connsiteY7" fmla="*/ 365448 h 1701014"/>
                <a:gd name="connsiteX8" fmla="*/ 3089 w 695969"/>
                <a:gd name="connsiteY8" fmla="*/ 279913 h 1701014"/>
                <a:gd name="connsiteX9" fmla="*/ 348656 w 695969"/>
                <a:gd name="connsiteY9" fmla="*/ 164 h 170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969" h="1701014">
                  <a:moveTo>
                    <a:pt x="348656" y="164"/>
                  </a:moveTo>
                  <a:cubicBezTo>
                    <a:pt x="506676" y="-3360"/>
                    <a:pt x="719560" y="89985"/>
                    <a:pt x="693842" y="278485"/>
                  </a:cubicBezTo>
                  <a:cubicBezTo>
                    <a:pt x="670696" y="502322"/>
                    <a:pt x="653837" y="726922"/>
                    <a:pt x="632501" y="950950"/>
                  </a:cubicBezTo>
                  <a:cubicBezTo>
                    <a:pt x="621738" y="1072870"/>
                    <a:pt x="611546" y="1194885"/>
                    <a:pt x="601068" y="1316900"/>
                  </a:cubicBezTo>
                  <a:cubicBezTo>
                    <a:pt x="578780" y="1428724"/>
                    <a:pt x="619166" y="1579505"/>
                    <a:pt x="512676" y="1653609"/>
                  </a:cubicBezTo>
                  <a:cubicBezTo>
                    <a:pt x="421427" y="1718665"/>
                    <a:pt x="266836" y="1716284"/>
                    <a:pt x="176634" y="1649418"/>
                  </a:cubicBezTo>
                  <a:cubicBezTo>
                    <a:pt x="74431" y="1585981"/>
                    <a:pt x="107673" y="1293373"/>
                    <a:pt x="81956" y="1170882"/>
                  </a:cubicBezTo>
                  <a:cubicBezTo>
                    <a:pt x="57572" y="902467"/>
                    <a:pt x="33093" y="634053"/>
                    <a:pt x="10804" y="365448"/>
                  </a:cubicBezTo>
                  <a:cubicBezTo>
                    <a:pt x="8328" y="336873"/>
                    <a:pt x="8042" y="308012"/>
                    <a:pt x="3089" y="279913"/>
                  </a:cubicBezTo>
                  <a:cubicBezTo>
                    <a:pt x="-28629" y="90366"/>
                    <a:pt x="190731" y="-4503"/>
                    <a:pt x="348656" y="164"/>
                  </a:cubicBezTo>
                  <a:close/>
                </a:path>
              </a:pathLst>
            </a:custGeom>
            <a:grpFill/>
            <a:ln w="12700" cap="flat">
              <a:solidFill>
                <a:srgbClr val="FFB718"/>
              </a:solid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92228D79-A3C2-7FE6-3951-858105C02F43}"/>
                </a:ext>
              </a:extLst>
            </p:cNvPr>
            <p:cNvSpPr/>
            <p:nvPr/>
          </p:nvSpPr>
          <p:spPr>
            <a:xfrm>
              <a:off x="2832410" y="4251619"/>
              <a:ext cx="695729" cy="1700776"/>
            </a:xfrm>
            <a:custGeom>
              <a:avLst/>
              <a:gdLst>
                <a:gd name="connsiteX0" fmla="*/ 343700 w 695729"/>
                <a:gd name="connsiteY0" fmla="*/ 1700458 h 1700776"/>
                <a:gd name="connsiteX1" fmla="*/ 2229 w 695729"/>
                <a:gd name="connsiteY1" fmla="*/ 1422137 h 1700776"/>
                <a:gd name="connsiteX2" fmla="*/ 62427 w 695729"/>
                <a:gd name="connsiteY2" fmla="*/ 752720 h 1700776"/>
                <a:gd name="connsiteX3" fmla="*/ 87954 w 695729"/>
                <a:gd name="connsiteY3" fmla="*/ 463636 h 1700776"/>
                <a:gd name="connsiteX4" fmla="*/ 177679 w 695729"/>
                <a:gd name="connsiteY4" fmla="*/ 50727 h 1700776"/>
                <a:gd name="connsiteX5" fmla="*/ 542487 w 695729"/>
                <a:gd name="connsiteY5" fmla="*/ 74254 h 1700776"/>
                <a:gd name="connsiteX6" fmla="*/ 619449 w 695729"/>
                <a:gd name="connsiteY6" fmla="*/ 598225 h 1700776"/>
                <a:gd name="connsiteX7" fmla="*/ 695458 w 695729"/>
                <a:gd name="connsiteY7" fmla="*/ 1444711 h 1700776"/>
                <a:gd name="connsiteX8" fmla="*/ 343795 w 695729"/>
                <a:gd name="connsiteY8" fmla="*/ 1700648 h 1700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29" h="1700776">
                  <a:moveTo>
                    <a:pt x="343700" y="1700458"/>
                  </a:moveTo>
                  <a:cubicBezTo>
                    <a:pt x="186252" y="1703506"/>
                    <a:pt x="-23965" y="1609399"/>
                    <a:pt x="2229" y="1422137"/>
                  </a:cubicBezTo>
                  <a:cubicBezTo>
                    <a:pt x="25755" y="1199442"/>
                    <a:pt x="40710" y="975605"/>
                    <a:pt x="62427" y="752720"/>
                  </a:cubicBezTo>
                  <a:cubicBezTo>
                    <a:pt x="70999" y="656327"/>
                    <a:pt x="79572" y="560029"/>
                    <a:pt x="87954" y="463636"/>
                  </a:cubicBezTo>
                  <a:cubicBezTo>
                    <a:pt x="113766" y="341430"/>
                    <a:pt x="71666" y="127880"/>
                    <a:pt x="177679" y="50727"/>
                  </a:cubicBezTo>
                  <a:cubicBezTo>
                    <a:pt x="281692" y="-25663"/>
                    <a:pt x="454666" y="-14138"/>
                    <a:pt x="542487" y="74254"/>
                  </a:cubicBezTo>
                  <a:cubicBezTo>
                    <a:pt x="617734" y="165218"/>
                    <a:pt x="593160" y="465160"/>
                    <a:pt x="619449" y="598225"/>
                  </a:cubicBezTo>
                  <a:cubicBezTo>
                    <a:pt x="644404" y="880450"/>
                    <a:pt x="671931" y="1162390"/>
                    <a:pt x="695458" y="1444711"/>
                  </a:cubicBezTo>
                  <a:cubicBezTo>
                    <a:pt x="704316" y="1623686"/>
                    <a:pt x="494766" y="1704458"/>
                    <a:pt x="343795" y="1700648"/>
                  </a:cubicBezTo>
                  <a:close/>
                </a:path>
              </a:pathLst>
            </a:custGeom>
            <a:grpFill/>
            <a:ln w="12700" cap="flat">
              <a:solidFill>
                <a:srgbClr val="FFB718"/>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29F4F62A-5523-39A8-F882-7D0EEBF8D208}"/>
                </a:ext>
              </a:extLst>
            </p:cNvPr>
            <p:cNvSpPr/>
            <p:nvPr/>
          </p:nvSpPr>
          <p:spPr>
            <a:xfrm>
              <a:off x="3850972" y="3707238"/>
              <a:ext cx="1582766" cy="1185860"/>
            </a:xfrm>
            <a:custGeom>
              <a:avLst/>
              <a:gdLst>
                <a:gd name="connsiteX0" fmla="*/ 1582658 w 1582766"/>
                <a:gd name="connsiteY0" fmla="*/ 766463 h 1185860"/>
                <a:gd name="connsiteX1" fmla="*/ 1111742 w 1582766"/>
                <a:gd name="connsiteY1" fmla="*/ 1147940 h 1185860"/>
                <a:gd name="connsiteX2" fmla="*/ 83423 w 1582766"/>
                <a:gd name="connsiteY2" fmla="*/ 429755 h 1185860"/>
                <a:gd name="connsiteX3" fmla="*/ 301069 w 1582766"/>
                <a:gd name="connsiteY3" fmla="*/ 14084 h 1185860"/>
                <a:gd name="connsiteX4" fmla="*/ 1441688 w 1582766"/>
                <a:gd name="connsiteY4" fmla="*/ 542531 h 1185860"/>
                <a:gd name="connsiteX5" fmla="*/ 1582753 w 1582766"/>
                <a:gd name="connsiteY5" fmla="*/ 766559 h 118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766" h="1185860">
                  <a:moveTo>
                    <a:pt x="1582658" y="766463"/>
                  </a:moveTo>
                  <a:cubicBezTo>
                    <a:pt x="1585230" y="994587"/>
                    <a:pt x="1337580" y="1292148"/>
                    <a:pt x="1111742" y="1147940"/>
                  </a:cubicBezTo>
                  <a:cubicBezTo>
                    <a:pt x="769128" y="908481"/>
                    <a:pt x="427180" y="667118"/>
                    <a:pt x="83423" y="429755"/>
                  </a:cubicBezTo>
                  <a:cubicBezTo>
                    <a:pt x="-122603" y="308787"/>
                    <a:pt x="92567" y="-78214"/>
                    <a:pt x="301069" y="14084"/>
                  </a:cubicBezTo>
                  <a:cubicBezTo>
                    <a:pt x="681498" y="189629"/>
                    <a:pt x="1059831" y="370319"/>
                    <a:pt x="1441688" y="542531"/>
                  </a:cubicBezTo>
                  <a:cubicBezTo>
                    <a:pt x="1543606" y="584060"/>
                    <a:pt x="1583610" y="661784"/>
                    <a:pt x="1582753" y="766559"/>
                  </a:cubicBezTo>
                  <a:close/>
                </a:path>
              </a:pathLst>
            </a:custGeom>
            <a:grpFill/>
            <a:ln w="12700" cap="flat">
              <a:solidFill>
                <a:srgbClr val="FFB718"/>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C7F63C37-7C10-5015-8B42-A9A9FBC0DEE4}"/>
                </a:ext>
              </a:extLst>
            </p:cNvPr>
            <p:cNvSpPr/>
            <p:nvPr/>
          </p:nvSpPr>
          <p:spPr>
            <a:xfrm>
              <a:off x="926566" y="3705695"/>
              <a:ext cx="1581715" cy="1188717"/>
            </a:xfrm>
            <a:custGeom>
              <a:avLst/>
              <a:gdLst>
                <a:gd name="connsiteX0" fmla="*/ 25 w 1581715"/>
                <a:gd name="connsiteY0" fmla="*/ 803248 h 1188717"/>
                <a:gd name="connsiteX1" fmla="*/ 105467 w 1581715"/>
                <a:gd name="connsiteY1" fmla="*/ 562265 h 1188717"/>
                <a:gd name="connsiteX2" fmla="*/ 1183601 w 1581715"/>
                <a:gd name="connsiteY2" fmla="*/ 61441 h 1188717"/>
                <a:gd name="connsiteX3" fmla="*/ 1403438 w 1581715"/>
                <a:gd name="connsiteY3" fmla="*/ 11149 h 1188717"/>
                <a:gd name="connsiteX4" fmla="*/ 1569554 w 1581715"/>
                <a:gd name="connsiteY4" fmla="*/ 349572 h 1188717"/>
                <a:gd name="connsiteX5" fmla="*/ 464178 w 1581715"/>
                <a:gd name="connsiteY5" fmla="*/ 1153578 h 1188717"/>
                <a:gd name="connsiteX6" fmla="*/ 25 w 1581715"/>
                <a:gd name="connsiteY6" fmla="*/ 803248 h 118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1715" h="1188717">
                  <a:moveTo>
                    <a:pt x="25" y="803248"/>
                  </a:moveTo>
                  <a:cubicBezTo>
                    <a:pt x="-832" y="681614"/>
                    <a:pt x="20218" y="610462"/>
                    <a:pt x="105467" y="562265"/>
                  </a:cubicBezTo>
                  <a:cubicBezTo>
                    <a:pt x="464654" y="394911"/>
                    <a:pt x="824318" y="228605"/>
                    <a:pt x="1183601" y="61441"/>
                  </a:cubicBezTo>
                  <a:cubicBezTo>
                    <a:pt x="1254277" y="32295"/>
                    <a:pt x="1324667" y="-23903"/>
                    <a:pt x="1403438" y="11149"/>
                  </a:cubicBezTo>
                  <a:cubicBezTo>
                    <a:pt x="1528121" y="57250"/>
                    <a:pt x="1614798" y="230414"/>
                    <a:pt x="1569554" y="349572"/>
                  </a:cubicBezTo>
                  <a:cubicBezTo>
                    <a:pt x="1246657" y="658944"/>
                    <a:pt x="822223" y="877162"/>
                    <a:pt x="464178" y="1153578"/>
                  </a:cubicBezTo>
                  <a:cubicBezTo>
                    <a:pt x="243960" y="1292833"/>
                    <a:pt x="2882" y="985461"/>
                    <a:pt x="25" y="803248"/>
                  </a:cubicBezTo>
                  <a:close/>
                </a:path>
              </a:pathLst>
            </a:custGeom>
            <a:grpFill/>
            <a:ln w="12700" cap="flat">
              <a:solidFill>
                <a:srgbClr val="FFB718"/>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EEE6F38A-2D24-65FB-CAF4-D222DE5E4498}"/>
                </a:ext>
              </a:extLst>
            </p:cNvPr>
            <p:cNvSpPr/>
            <p:nvPr/>
          </p:nvSpPr>
          <p:spPr>
            <a:xfrm>
              <a:off x="3850383" y="1969052"/>
              <a:ext cx="1585185" cy="1185753"/>
            </a:xfrm>
            <a:custGeom>
              <a:avLst/>
              <a:gdLst>
                <a:gd name="connsiteX0" fmla="*/ 1584867 w 1585185"/>
                <a:gd name="connsiteY0" fmla="*/ 419626 h 1185753"/>
                <a:gd name="connsiteX1" fmla="*/ 1432181 w 1585185"/>
                <a:gd name="connsiteY1" fmla="*/ 646893 h 1185753"/>
                <a:gd name="connsiteX2" fmla="*/ 294801 w 1585185"/>
                <a:gd name="connsiteY2" fmla="*/ 1174769 h 1185753"/>
                <a:gd name="connsiteX3" fmla="*/ 68773 w 1585185"/>
                <a:gd name="connsiteY3" fmla="*/ 767194 h 1185753"/>
                <a:gd name="connsiteX4" fmla="*/ 1106521 w 1585185"/>
                <a:gd name="connsiteY4" fmla="*/ 41960 h 1185753"/>
                <a:gd name="connsiteX5" fmla="*/ 1584867 w 1585185"/>
                <a:gd name="connsiteY5" fmla="*/ 419626 h 118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185" h="1185753">
                  <a:moveTo>
                    <a:pt x="1584867" y="419626"/>
                  </a:moveTo>
                  <a:cubicBezTo>
                    <a:pt x="1590106" y="524497"/>
                    <a:pt x="1530384" y="611936"/>
                    <a:pt x="1432181" y="646893"/>
                  </a:cubicBezTo>
                  <a:cubicBezTo>
                    <a:pt x="1053372" y="823486"/>
                    <a:pt x="673896" y="998651"/>
                    <a:pt x="294801" y="1174769"/>
                  </a:cubicBezTo>
                  <a:cubicBezTo>
                    <a:pt x="91728" y="1252302"/>
                    <a:pt x="-109345" y="898544"/>
                    <a:pt x="68773" y="767194"/>
                  </a:cubicBezTo>
                  <a:cubicBezTo>
                    <a:pt x="414530" y="525354"/>
                    <a:pt x="762669" y="286467"/>
                    <a:pt x="1106521" y="41960"/>
                  </a:cubicBezTo>
                  <a:cubicBezTo>
                    <a:pt x="1344932" y="-113107"/>
                    <a:pt x="1580485" y="195218"/>
                    <a:pt x="1584867" y="419626"/>
                  </a:cubicBezTo>
                  <a:close/>
                </a:path>
              </a:pathLst>
            </a:custGeom>
            <a:grpFill/>
            <a:ln w="12700" cap="flat">
              <a:solidFill>
                <a:srgbClr val="FFB718"/>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A1765DA0-72CB-27E6-F7BB-1A76C168D057}"/>
                </a:ext>
              </a:extLst>
            </p:cNvPr>
            <p:cNvSpPr/>
            <p:nvPr/>
          </p:nvSpPr>
          <p:spPr>
            <a:xfrm>
              <a:off x="926333" y="1968827"/>
              <a:ext cx="1582872" cy="1186083"/>
            </a:xfrm>
            <a:custGeom>
              <a:avLst/>
              <a:gdLst>
                <a:gd name="connsiteX0" fmla="*/ 68 w 1582872"/>
                <a:gd name="connsiteY0" fmla="*/ 416613 h 1186083"/>
                <a:gd name="connsiteX1" fmla="*/ 467555 w 1582872"/>
                <a:gd name="connsiteY1" fmla="*/ 36661 h 1186083"/>
                <a:gd name="connsiteX2" fmla="*/ 1503018 w 1582872"/>
                <a:gd name="connsiteY2" fmla="*/ 759894 h 1186083"/>
                <a:gd name="connsiteX3" fmla="*/ 1284419 w 1582872"/>
                <a:gd name="connsiteY3" fmla="*/ 1173279 h 1186083"/>
                <a:gd name="connsiteX4" fmla="*/ 125512 w 1582872"/>
                <a:gd name="connsiteY4" fmla="*/ 635498 h 1186083"/>
                <a:gd name="connsiteX5" fmla="*/ 68 w 1582872"/>
                <a:gd name="connsiteY5" fmla="*/ 416613 h 1186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2872" h="1186083">
                  <a:moveTo>
                    <a:pt x="68" y="416613"/>
                  </a:moveTo>
                  <a:cubicBezTo>
                    <a:pt x="-2123" y="192395"/>
                    <a:pt x="243717" y="-104595"/>
                    <a:pt x="467555" y="36661"/>
                  </a:cubicBezTo>
                  <a:cubicBezTo>
                    <a:pt x="812265" y="278215"/>
                    <a:pt x="1157355" y="519959"/>
                    <a:pt x="1503018" y="759894"/>
                  </a:cubicBezTo>
                  <a:cubicBezTo>
                    <a:pt x="1703043" y="880957"/>
                    <a:pt x="1488540" y="1260147"/>
                    <a:pt x="1284419" y="1173279"/>
                  </a:cubicBezTo>
                  <a:cubicBezTo>
                    <a:pt x="898085" y="994114"/>
                    <a:pt x="512703" y="812758"/>
                    <a:pt x="125512" y="635498"/>
                  </a:cubicBezTo>
                  <a:cubicBezTo>
                    <a:pt x="32453" y="595112"/>
                    <a:pt x="-1742" y="512149"/>
                    <a:pt x="68" y="416613"/>
                  </a:cubicBezTo>
                  <a:close/>
                </a:path>
              </a:pathLst>
            </a:custGeom>
            <a:grpFill/>
            <a:ln w="12700" cap="flat">
              <a:solidFill>
                <a:srgbClr val="FFB718"/>
              </a:solidFill>
              <a:prstDash val="solid"/>
              <a:miter/>
            </a:ln>
          </p:spPr>
          <p:txBody>
            <a:bodyPr rtlCol="0" anchor="ctr"/>
            <a:lstStyle/>
            <a:p>
              <a:endParaRPr lang="en-IN"/>
            </a:p>
          </p:txBody>
        </p:sp>
      </p:grpSp>
      <p:pic>
        <p:nvPicPr>
          <p:cNvPr id="3" name="Picture 2">
            <a:extLst>
              <a:ext uri="{FF2B5EF4-FFF2-40B4-BE49-F238E27FC236}">
                <a16:creationId xmlns:a16="http://schemas.microsoft.com/office/drawing/2014/main" id="{437AD17F-BA8D-E663-5E5F-74A33E4B878A}"/>
              </a:ext>
            </a:extLst>
          </p:cNvPr>
          <p:cNvPicPr>
            <a:picLocks noChangeAspect="1"/>
          </p:cNvPicPr>
          <p:nvPr/>
        </p:nvPicPr>
        <p:blipFill>
          <a:blip r:embed="rId2"/>
          <a:stretch>
            <a:fillRect/>
          </a:stretch>
        </p:blipFill>
        <p:spPr>
          <a:xfrm>
            <a:off x="3122609" y="1275797"/>
            <a:ext cx="5401706" cy="5190565"/>
          </a:xfrm>
          <a:prstGeom prst="rect">
            <a:avLst/>
          </a:prstGeom>
        </p:spPr>
      </p:pic>
    </p:spTree>
    <p:extLst>
      <p:ext uri="{BB962C8B-B14F-4D97-AF65-F5344CB8AC3E}">
        <p14:creationId xmlns:p14="http://schemas.microsoft.com/office/powerpoint/2010/main" val="171686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CF81862B102F43BF0B2C7A29BFB404" ma:contentTypeVersion="8" ma:contentTypeDescription="Create a new document." ma:contentTypeScope="" ma:versionID="0c5f917af641648f61b6d30a9e4b3f16">
  <xsd:schema xmlns:xsd="http://www.w3.org/2001/XMLSchema" xmlns:xs="http://www.w3.org/2001/XMLSchema" xmlns:p="http://schemas.microsoft.com/office/2006/metadata/properties" xmlns:ns2="12c2b395-d948-4066-91dc-014ebcce3de1" targetNamespace="http://schemas.microsoft.com/office/2006/metadata/properties" ma:root="true" ma:fieldsID="1822b9cb945d3fe7c63368cc45999fc4" ns2:_="">
    <xsd:import namespace="12c2b395-d948-4066-91dc-014ebcce3de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c2b395-d948-4066-91dc-014ebcce3d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756C2C-F162-41FD-BD49-5A4143BA75DB}"/>
</file>

<file path=customXml/itemProps2.xml><?xml version="1.0" encoding="utf-8"?>
<ds:datastoreItem xmlns:ds="http://schemas.openxmlformats.org/officeDocument/2006/customXml" ds:itemID="{08F81D78-FBBD-4E50-AB8E-C8D01E7FB1B6}"/>
</file>

<file path=customXml/itemProps3.xml><?xml version="1.0" encoding="utf-8"?>
<ds:datastoreItem xmlns:ds="http://schemas.openxmlformats.org/officeDocument/2006/customXml" ds:itemID="{5A112319-4BF8-4028-80E7-14361263E5FD}"/>
</file>

<file path=docProps/app.xml><?xml version="1.0" encoding="utf-8"?>
<Properties xmlns="http://schemas.openxmlformats.org/officeDocument/2006/extended-properties" xmlns:vt="http://schemas.openxmlformats.org/officeDocument/2006/docPropsVTypes">
  <TotalTime>0</TotalTime>
  <Words>1251</Words>
  <Application>Microsoft Macintosh PowerPoint</Application>
  <PresentationFormat>Widescreen</PresentationFormat>
  <Paragraphs>191</Paragraphs>
  <Slides>51</Slides>
  <Notes>22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 Light</vt:lpstr>
      <vt:lpstr>Aptos</vt:lpstr>
      <vt:lpstr>Arial</vt:lpstr>
      <vt:lpstr>Noto Sans SemiBold</vt:lpstr>
      <vt:lpstr>Calibri</vt:lpstr>
      <vt:lpstr>Office Theme</vt:lpstr>
      <vt:lpstr>PowerPoint Presentation</vt:lpstr>
      <vt:lpstr>PowerPoint Presentation</vt:lpstr>
      <vt:lpstr>EDA | Data Preprocessing</vt:lpstr>
      <vt:lpstr>EDA | Scaling, Differencing</vt:lpstr>
      <vt:lpstr>EDA | Understanding the Data</vt:lpstr>
      <vt:lpstr>EDA | Understanding the Data</vt:lpstr>
      <vt:lpstr>TSWGE PLOTS | Realization, ACF, Spectral Density</vt:lpstr>
      <vt:lpstr>TSWGE PLOTS | ACF [MA(q)] and PACF [AR(p)]</vt:lpstr>
      <vt:lpstr>TSWGE PLOTS</vt:lpstr>
      <vt:lpstr>Dickey-Fuller Test for Stationarity</vt:lpstr>
      <vt:lpstr>PowerPoint Presentation</vt:lpstr>
      <vt:lpstr>ASE MODEL REVIEW</vt:lpstr>
      <vt:lpstr>PowerPoint Presentation</vt:lpstr>
      <vt:lpstr>ARMA(5,3) MODEL | Factor Table</vt:lpstr>
      <vt:lpstr>ARMA(5,3) MODEL | Residual White Noise</vt:lpstr>
      <vt:lpstr>ARMA(5,3) MODEL | Ljung Box Check</vt:lpstr>
      <vt:lpstr>ARMA(5,3) MODEL FORECAST</vt:lpstr>
      <vt:lpstr>ARMA(5,3) MODEL COMPARISONS</vt:lpstr>
      <vt:lpstr>PowerPoint Presentation</vt:lpstr>
      <vt:lpstr>PowerPoint Presentation</vt:lpstr>
      <vt:lpstr>ARIMA(5,1,3) MODEL | Difference 1-B</vt:lpstr>
      <vt:lpstr>ARIMA(5,1,3) MODEL | Factor Table</vt:lpstr>
      <vt:lpstr>ARIMA(5,1,3) MODEL | Residual White Noise</vt:lpstr>
      <vt:lpstr>ARIMA(5,1,3) MODEL | Ljung Box Check</vt:lpstr>
      <vt:lpstr>ARIMA(5,1,3) MODEL FORECAST</vt:lpstr>
      <vt:lpstr>ARIMA(5,1,3) MODEL COMPARISONS</vt:lpstr>
      <vt:lpstr>PowerPoint Presentation</vt:lpstr>
      <vt:lpstr>PowerPoint Presentation</vt:lpstr>
      <vt:lpstr>VARMODEL | Correlation and Covariance Matrices</vt:lpstr>
      <vt:lpstr>VAR MODEL | Residual White Noise</vt:lpstr>
      <vt:lpstr>VAR(5) MODEL FORECAST</vt:lpstr>
      <vt:lpstr>PowerPoint Presentation</vt:lpstr>
      <vt:lpstr>PowerPoint Presentation</vt:lpstr>
      <vt:lpstr>LAGGING VARIABLES</vt:lpstr>
      <vt:lpstr>MULTIVARIATE MODEL | Difference Reg Residuals</vt:lpstr>
      <vt:lpstr>MULTIVARIATE MODEL |Fit ARUMA to resids</vt:lpstr>
      <vt:lpstr>ARUMA(1,0,0) MODEL | Residual White Noise</vt:lpstr>
      <vt:lpstr>ARUMA(1,0,0) MODEL | Ljung Box Check</vt:lpstr>
      <vt:lpstr>ARUMA(1,0,0) w/ S=52 MODEL FORECAST</vt:lpstr>
      <vt:lpstr>ARUMA(1,0,0) MODEL COMPARISONS</vt:lpstr>
      <vt:lpstr>PowerPoint Presentation</vt:lpstr>
      <vt:lpstr>PowerPoint Presentation</vt:lpstr>
      <vt:lpstr>MLP MODEL | TS Configuration</vt:lpstr>
      <vt:lpstr>MLP MODEL</vt:lpstr>
      <vt:lpstr>MLP MODEL FORECAST</vt:lpstr>
      <vt:lpstr>PowerPoint Presentation</vt:lpstr>
      <vt:lpstr>ENSEMBLE – MLP + VAR</vt:lpstr>
      <vt:lpstr>PowerPoint Presentation</vt:lpstr>
      <vt:lpstr>ASE MODEL REVIEW</vt:lpstr>
      <vt:lpstr>KAGGLE WMAE BEST MODELS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Roy, Kenya</cp:lastModifiedBy>
  <cp:revision>2</cp:revision>
  <dcterms:created xsi:type="dcterms:W3CDTF">2021-11-17T09:33:18Z</dcterms:created>
  <dcterms:modified xsi:type="dcterms:W3CDTF">2024-12-09T03:47:55Z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0x01010078CF81862B102F43BF0B2C7A29BFB404</vt:lpwstr>
  </property>
</Properties>
</file>