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79" d="100"/>
          <a:sy n="79" d="100"/>
        </p:scale>
        <p:origin x="126"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E61D5-59FD-4C44-AF18-F06E1B7EE2A5}"/>
              </a:ext>
            </a:extLst>
          </p:cNvPr>
          <p:cNvSpPr>
            <a:spLocks noGrp="1"/>
          </p:cNvSpPr>
          <p:nvPr>
            <p:ph type="ctrTitle"/>
          </p:nvPr>
        </p:nvSpPr>
        <p:spPr>
          <a:xfrm>
            <a:off x="2184539" y="1813264"/>
            <a:ext cx="8001000" cy="1615736"/>
          </a:xfrm>
        </p:spPr>
        <p:txBody>
          <a:bodyPr/>
          <a:lstStyle/>
          <a:p>
            <a:pPr algn="ctr"/>
            <a:r>
              <a:rPr lang="en-US" dirty="0">
                <a:solidFill>
                  <a:srgbClr val="000000"/>
                </a:solidFill>
                <a:latin typeface="Playfair Display"/>
              </a:rPr>
              <a:t>Tipul de date a</a:t>
            </a:r>
            <a:r>
              <a:rPr lang="ro-MD" dirty="0">
                <a:solidFill>
                  <a:srgbClr val="000000"/>
                </a:solidFill>
                <a:latin typeface="Playfair Display"/>
              </a:rPr>
              <a:t>r</a:t>
            </a:r>
            <a:r>
              <a:rPr lang="en-US" dirty="0" err="1">
                <a:solidFill>
                  <a:srgbClr val="000000"/>
                </a:solidFill>
                <a:latin typeface="Playfair Display"/>
              </a:rPr>
              <a:t>ticol</a:t>
            </a:r>
            <a:r>
              <a:rPr lang="en-US" dirty="0">
                <a:solidFill>
                  <a:srgbClr val="000000"/>
                </a:solidFill>
                <a:latin typeface="Playfair Display"/>
              </a:rPr>
              <a:t> (record)</a:t>
            </a:r>
            <a:endParaRPr lang="en-US" dirty="0"/>
          </a:p>
        </p:txBody>
      </p:sp>
      <p:sp>
        <p:nvSpPr>
          <p:cNvPr id="4" name="Subtitle 3">
            <a:extLst>
              <a:ext uri="{FF2B5EF4-FFF2-40B4-BE49-F238E27FC236}">
                <a16:creationId xmlns:a16="http://schemas.microsoft.com/office/drawing/2014/main" xmlns="" id="{75EFB1CC-C584-43F7-9645-1D2D87EEB983}"/>
              </a:ext>
            </a:extLst>
          </p:cNvPr>
          <p:cNvSpPr>
            <a:spLocks noGrp="1"/>
          </p:cNvSpPr>
          <p:nvPr>
            <p:ph type="subTitle" idx="1"/>
          </p:nvPr>
        </p:nvSpPr>
        <p:spPr>
          <a:xfrm>
            <a:off x="306260" y="5733627"/>
            <a:ext cx="6643180" cy="1947333"/>
          </a:xfrm>
        </p:spPr>
        <p:txBody>
          <a:bodyPr>
            <a:normAutofit/>
          </a:bodyPr>
          <a:lstStyle/>
          <a:p>
            <a:r>
              <a:rPr lang="en-US" sz="2800" dirty="0" err="1" smtClean="0">
                <a:solidFill>
                  <a:schemeClr val="bg1"/>
                </a:solidFill>
              </a:rPr>
              <a:t>Elaborat</a:t>
            </a:r>
            <a:r>
              <a:rPr lang="en-US" sz="2800" dirty="0" smtClean="0">
                <a:solidFill>
                  <a:schemeClr val="bg1"/>
                </a:solidFill>
              </a:rPr>
              <a:t> de: </a:t>
            </a:r>
            <a:r>
              <a:rPr lang="en-US" sz="2800" dirty="0" err="1" smtClean="0">
                <a:solidFill>
                  <a:schemeClr val="bg1"/>
                </a:solidFill>
              </a:rPr>
              <a:t>Ciofu</a:t>
            </a:r>
            <a:r>
              <a:rPr lang="en-US" sz="2800" dirty="0" smtClean="0">
                <a:solidFill>
                  <a:schemeClr val="bg1"/>
                </a:solidFill>
              </a:rPr>
              <a:t> Viviana, </a:t>
            </a:r>
            <a:r>
              <a:rPr lang="en-US" sz="2800" dirty="0" err="1" smtClean="0">
                <a:solidFill>
                  <a:schemeClr val="bg1"/>
                </a:solidFill>
              </a:rPr>
              <a:t>clasa</a:t>
            </a:r>
            <a:r>
              <a:rPr lang="en-US" sz="2800" dirty="0" smtClean="0">
                <a:solidFill>
                  <a:schemeClr val="bg1"/>
                </a:solidFill>
              </a:rPr>
              <a:t> 10C</a:t>
            </a:r>
            <a:endParaRPr lang="en-US" sz="2800" dirty="0">
              <a:solidFill>
                <a:schemeClr val="bg1"/>
              </a:solidFill>
            </a:endParaRPr>
          </a:p>
        </p:txBody>
      </p:sp>
    </p:spTree>
    <p:extLst>
      <p:ext uri="{BB962C8B-B14F-4D97-AF65-F5344CB8AC3E}">
        <p14:creationId xmlns:p14="http://schemas.microsoft.com/office/powerpoint/2010/main" val="175889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FE1F8-1518-43DC-A827-6EDF782018BF}"/>
              </a:ext>
            </a:extLst>
          </p:cNvPr>
          <p:cNvSpPr>
            <a:spLocks noGrp="1"/>
          </p:cNvSpPr>
          <p:nvPr>
            <p:ph type="title"/>
          </p:nvPr>
        </p:nvSpPr>
        <p:spPr>
          <a:xfrm>
            <a:off x="684212" y="435006"/>
            <a:ext cx="8534400" cy="5559393"/>
          </a:xfrm>
        </p:spPr>
        <p:txBody>
          <a:bodyPr>
            <a:normAutofit/>
          </a:bodyPr>
          <a:lstStyle/>
          <a:p>
            <a:r>
              <a:rPr lang="en-US" dirty="0">
                <a:solidFill>
                  <a:srgbClr val="000000"/>
                </a:solidFill>
                <a:latin typeface="Playfair Display"/>
              </a:rPr>
              <a:t>Tipul </a:t>
            </a:r>
            <a:r>
              <a:rPr lang="en-US" dirty="0" err="1">
                <a:solidFill>
                  <a:srgbClr val="000000"/>
                </a:solidFill>
                <a:latin typeface="Playfair Display"/>
              </a:rPr>
              <a:t>inregistrare</a:t>
            </a:r>
            <a:r>
              <a:rPr lang="en-US" dirty="0">
                <a:solidFill>
                  <a:srgbClr val="000000"/>
                </a:solidFill>
                <a:latin typeface="Playfair Display"/>
              </a:rPr>
              <a:t> RECORD </a:t>
            </a:r>
            <a:r>
              <a:rPr lang="en-US" dirty="0" err="1">
                <a:solidFill>
                  <a:srgbClr val="000000"/>
                </a:solidFill>
                <a:latin typeface="Playfair Display"/>
              </a:rPr>
              <a:t>este</a:t>
            </a:r>
            <a:r>
              <a:rPr lang="en-US" dirty="0">
                <a:solidFill>
                  <a:srgbClr val="000000"/>
                </a:solidFill>
                <a:latin typeface="Playfair Display"/>
              </a:rPr>
              <a:t> un tip </a:t>
            </a:r>
            <a:r>
              <a:rPr lang="en-US" dirty="0" err="1">
                <a:solidFill>
                  <a:srgbClr val="000000"/>
                </a:solidFill>
                <a:latin typeface="Playfair Display"/>
              </a:rPr>
              <a:t>compus</a:t>
            </a:r>
            <a:r>
              <a:rPr lang="en-US" dirty="0">
                <a:solidFill>
                  <a:srgbClr val="000000"/>
                </a:solidFill>
                <a:latin typeface="Playfair Display"/>
              </a:rPr>
              <a:t> format </a:t>
            </a:r>
            <a:r>
              <a:rPr lang="en-US" dirty="0" err="1">
                <a:solidFill>
                  <a:srgbClr val="000000"/>
                </a:solidFill>
                <a:latin typeface="Playfair Display"/>
              </a:rPr>
              <a:t>dintr</a:t>
            </a:r>
            <a:r>
              <a:rPr lang="en-US" dirty="0">
                <a:solidFill>
                  <a:srgbClr val="000000"/>
                </a:solidFill>
                <a:latin typeface="Playfair Display"/>
              </a:rPr>
              <a:t>-un </a:t>
            </a:r>
            <a:r>
              <a:rPr lang="en-US" dirty="0" err="1">
                <a:solidFill>
                  <a:srgbClr val="000000"/>
                </a:solidFill>
                <a:latin typeface="Playfair Display"/>
              </a:rPr>
              <a:t>numar</a:t>
            </a:r>
            <a:r>
              <a:rPr lang="en-US" dirty="0">
                <a:solidFill>
                  <a:srgbClr val="000000"/>
                </a:solidFill>
                <a:latin typeface="Playfair Display"/>
              </a:rPr>
              <a:t> de </a:t>
            </a:r>
            <a:r>
              <a:rPr lang="en-US" dirty="0" err="1">
                <a:solidFill>
                  <a:srgbClr val="000000"/>
                </a:solidFill>
                <a:latin typeface="Playfair Display"/>
              </a:rPr>
              <a:t>componente</a:t>
            </a:r>
            <a:r>
              <a:rPr lang="en-US" dirty="0">
                <a:solidFill>
                  <a:srgbClr val="000000"/>
                </a:solidFill>
                <a:latin typeface="Playfair Display"/>
              </a:rPr>
              <a:t>, </a:t>
            </a:r>
            <a:r>
              <a:rPr lang="en-US" dirty="0" err="1">
                <a:solidFill>
                  <a:srgbClr val="000000"/>
                </a:solidFill>
                <a:latin typeface="Playfair Display"/>
              </a:rPr>
              <a:t>numite</a:t>
            </a:r>
            <a:r>
              <a:rPr lang="en-US" dirty="0">
                <a:solidFill>
                  <a:srgbClr val="000000"/>
                </a:solidFill>
                <a:latin typeface="Playfair Display"/>
              </a:rPr>
              <a:t> c</a:t>
            </a:r>
            <a:r>
              <a:rPr lang="ro-MD" dirty="0">
                <a:solidFill>
                  <a:srgbClr val="000000"/>
                </a:solidFill>
                <a:latin typeface="Playfair Display"/>
              </a:rPr>
              <a:t>î</a:t>
            </a:r>
            <a:r>
              <a:rPr lang="en-US" dirty="0" err="1">
                <a:solidFill>
                  <a:srgbClr val="000000"/>
                </a:solidFill>
                <a:latin typeface="Playfair Display"/>
              </a:rPr>
              <a:t>mpuri</a:t>
            </a:r>
            <a:r>
              <a:rPr lang="en-US" dirty="0">
                <a:solidFill>
                  <a:srgbClr val="000000"/>
                </a:solidFill>
                <a:latin typeface="Playfair Display"/>
              </a:rPr>
              <a:t>, care </a:t>
            </a:r>
            <a:r>
              <a:rPr lang="ro-MD" dirty="0">
                <a:solidFill>
                  <a:srgbClr val="000000"/>
                </a:solidFill>
                <a:latin typeface="Playfair Display"/>
              </a:rPr>
              <a:t>p</a:t>
            </a:r>
            <a:r>
              <a:rPr lang="en-US" dirty="0" err="1">
                <a:solidFill>
                  <a:srgbClr val="000000"/>
                </a:solidFill>
                <a:latin typeface="Playfair Display"/>
              </a:rPr>
              <a:t>ot</a:t>
            </a:r>
            <a:r>
              <a:rPr lang="en-US" dirty="0">
                <a:solidFill>
                  <a:srgbClr val="000000"/>
                </a:solidFill>
                <a:latin typeface="Playfair Display"/>
              </a:rPr>
              <a:t> fi de </a:t>
            </a:r>
            <a:r>
              <a:rPr lang="en-US" dirty="0" err="1">
                <a:solidFill>
                  <a:srgbClr val="000000"/>
                </a:solidFill>
                <a:latin typeface="Playfair Display"/>
              </a:rPr>
              <a:t>tipuri</a:t>
            </a:r>
            <a:r>
              <a:rPr lang="en-US" dirty="0">
                <a:solidFill>
                  <a:srgbClr val="000000"/>
                </a:solidFill>
                <a:latin typeface="Playfair Display"/>
              </a:rPr>
              <a:t> </a:t>
            </a:r>
            <a:r>
              <a:rPr lang="en-US" dirty="0" err="1">
                <a:solidFill>
                  <a:srgbClr val="000000"/>
                </a:solidFill>
                <a:latin typeface="Playfair Display"/>
              </a:rPr>
              <a:t>diferite</a:t>
            </a:r>
            <a:r>
              <a:rPr lang="en-US" dirty="0">
                <a:solidFill>
                  <a:srgbClr val="000000"/>
                </a:solidFill>
                <a:latin typeface="Playfair Display"/>
              </a:rPr>
              <a:t>, </a:t>
            </a:r>
            <a:r>
              <a:rPr lang="en-US" dirty="0" err="1">
                <a:solidFill>
                  <a:srgbClr val="000000"/>
                </a:solidFill>
                <a:latin typeface="Playfair Display"/>
              </a:rPr>
              <a:t>astfel</a:t>
            </a:r>
            <a:r>
              <a:rPr lang="en-US" dirty="0">
                <a:solidFill>
                  <a:srgbClr val="000000"/>
                </a:solidFill>
                <a:latin typeface="Playfair Display"/>
              </a:rPr>
              <a:t> </a:t>
            </a:r>
            <a:r>
              <a:rPr lang="en-US" dirty="0" err="1">
                <a:solidFill>
                  <a:srgbClr val="000000"/>
                </a:solidFill>
                <a:latin typeface="Playfair Display"/>
              </a:rPr>
              <a:t>fiecare</a:t>
            </a:r>
            <a:r>
              <a:rPr lang="en-US" dirty="0">
                <a:solidFill>
                  <a:srgbClr val="000000"/>
                </a:solidFill>
                <a:latin typeface="Playfair Display"/>
              </a:rPr>
              <a:t> c</a:t>
            </a:r>
            <a:r>
              <a:rPr lang="ro-MD" dirty="0">
                <a:solidFill>
                  <a:srgbClr val="000000"/>
                </a:solidFill>
                <a:latin typeface="Playfair Display"/>
              </a:rPr>
              <a:t>î</a:t>
            </a:r>
            <a:r>
              <a:rPr lang="en-US" dirty="0" err="1">
                <a:solidFill>
                  <a:srgbClr val="000000"/>
                </a:solidFill>
                <a:latin typeface="Playfair Display"/>
              </a:rPr>
              <a:t>mp</a:t>
            </a:r>
            <a:r>
              <a:rPr lang="en-US" dirty="0">
                <a:solidFill>
                  <a:srgbClr val="000000"/>
                </a:solidFill>
                <a:latin typeface="Playfair Display"/>
              </a:rPr>
              <a:t> are un </a:t>
            </a:r>
            <a:r>
              <a:rPr lang="en-US" dirty="0" err="1">
                <a:solidFill>
                  <a:srgbClr val="000000"/>
                </a:solidFill>
                <a:latin typeface="Playfair Display"/>
              </a:rPr>
              <a:t>nume</a:t>
            </a:r>
            <a:r>
              <a:rPr lang="ro-MD" dirty="0">
                <a:solidFill>
                  <a:srgbClr val="000000"/>
                </a:solidFill>
                <a:latin typeface="Playfair Display"/>
              </a:rPr>
              <a:t> (identificator de </a:t>
            </a:r>
            <a:r>
              <a:rPr lang="ro-MD" dirty="0" err="1">
                <a:solidFill>
                  <a:srgbClr val="000000"/>
                </a:solidFill>
                <a:latin typeface="Playfair Display"/>
              </a:rPr>
              <a:t>cîmp</a:t>
            </a:r>
            <a:r>
              <a:rPr lang="ro-MD" dirty="0">
                <a:solidFill>
                  <a:srgbClr val="000000"/>
                </a:solidFill>
                <a:latin typeface="Playfair Display"/>
              </a:rPr>
              <a:t>).</a:t>
            </a:r>
            <a:endParaRPr lang="en-US" dirty="0"/>
          </a:p>
        </p:txBody>
      </p:sp>
    </p:spTree>
    <p:extLst>
      <p:ext uri="{BB962C8B-B14F-4D97-AF65-F5344CB8AC3E}">
        <p14:creationId xmlns:p14="http://schemas.microsoft.com/office/powerpoint/2010/main" val="54246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1F3E3A1-D885-4AAE-A95D-0A9E732AA458}"/>
              </a:ext>
            </a:extLst>
          </p:cNvPr>
          <p:cNvSpPr txBox="1"/>
          <p:nvPr/>
        </p:nvSpPr>
        <p:spPr>
          <a:xfrm>
            <a:off x="1022411" y="2984910"/>
            <a:ext cx="10147177" cy="3231654"/>
          </a:xfrm>
          <a:prstGeom prst="rect">
            <a:avLst/>
          </a:prstGeom>
          <a:noFill/>
        </p:spPr>
        <p:txBody>
          <a:bodyPr wrap="square" rtlCol="0">
            <a:spAutoFit/>
          </a:bodyPr>
          <a:lstStyle/>
          <a:p>
            <a:r>
              <a:rPr lang="en-US" sz="2400" b="1" dirty="0">
                <a:solidFill>
                  <a:schemeClr val="bg1"/>
                </a:solidFill>
                <a:latin typeface="Calibri" panose="020F0502020204030204" pitchFamily="34" charset="0"/>
                <a:cs typeface="Calibri" panose="020F0502020204030204" pitchFamily="34" charset="0"/>
              </a:rPr>
              <a:t>Type</a:t>
            </a:r>
            <a:r>
              <a:rPr lang="en-US" sz="2400" dirty="0">
                <a:solidFill>
                  <a:schemeClr val="bg1"/>
                </a:solidFill>
                <a:latin typeface="Calibri" panose="020F0502020204030204" pitchFamily="34" charset="0"/>
                <a:cs typeface="Calibri" panose="020F0502020204030204" pitchFamily="34" charset="0"/>
              </a:rPr>
              <a:t> &lt;</a:t>
            </a:r>
            <a:r>
              <a:rPr lang="en-US" sz="2400" dirty="0" err="1">
                <a:solidFill>
                  <a:schemeClr val="bg1"/>
                </a:solidFill>
                <a:latin typeface="Calibri" panose="020F0502020204030204" pitchFamily="34" charset="0"/>
                <a:cs typeface="Calibri" panose="020F0502020204030204" pitchFamily="34" charset="0"/>
              </a:rPr>
              <a:t>Nume</a:t>
            </a:r>
            <a:r>
              <a:rPr lang="en-US" sz="2400" dirty="0">
                <a:solidFill>
                  <a:schemeClr val="bg1"/>
                </a:solidFill>
                <a:latin typeface="Calibri" panose="020F0502020204030204" pitchFamily="34" charset="0"/>
                <a:cs typeface="Calibri" panose="020F0502020204030204" pitchFamily="34" charset="0"/>
              </a:rPr>
              <a:t> tip&gt;=</a:t>
            </a:r>
            <a:r>
              <a:rPr lang="en-US" sz="2400" b="1" dirty="0">
                <a:solidFill>
                  <a:schemeClr val="bg1"/>
                </a:solidFill>
                <a:latin typeface="Calibri" panose="020F0502020204030204" pitchFamily="34" charset="0"/>
                <a:cs typeface="Calibri" panose="020F0502020204030204" pitchFamily="34" charset="0"/>
              </a:rPr>
              <a:t>record </a:t>
            </a:r>
          </a:p>
          <a:p>
            <a:r>
              <a:rPr lang="en-US" sz="2400" dirty="0">
                <a:solidFill>
                  <a:schemeClr val="bg1"/>
                </a:solidFill>
                <a:latin typeface="Calibri" panose="020F0502020204030204" pitchFamily="34" charset="0"/>
                <a:cs typeface="Calibri" panose="020F0502020204030204" pitchFamily="34" charset="0"/>
              </a:rPr>
              <a:t>                                       &lt;</a:t>
            </a:r>
            <a:r>
              <a:rPr lang="en-US" sz="2400" dirty="0" err="1">
                <a:solidFill>
                  <a:schemeClr val="bg1"/>
                </a:solidFill>
                <a:latin typeface="Calibri" panose="020F0502020204030204" pitchFamily="34" charset="0"/>
                <a:cs typeface="Calibri" panose="020F0502020204030204" pitchFamily="34" charset="0"/>
              </a:rPr>
              <a:t>Nume</a:t>
            </a:r>
            <a:r>
              <a:rPr lang="en-US" sz="2400" dirty="0">
                <a:solidFill>
                  <a:schemeClr val="bg1"/>
                </a:solidFill>
                <a:latin typeface="Calibri" panose="020F0502020204030204" pitchFamily="34" charset="0"/>
                <a:cs typeface="Calibri" panose="020F0502020204030204" pitchFamily="34" charset="0"/>
              </a:rPr>
              <a:t> c</a:t>
            </a:r>
            <a:r>
              <a:rPr lang="ro-MD" sz="2400" dirty="0" err="1">
                <a:solidFill>
                  <a:schemeClr val="bg1"/>
                </a:solidFill>
                <a:latin typeface="Calibri" panose="020F0502020204030204" pitchFamily="34" charset="0"/>
                <a:cs typeface="Calibri" panose="020F0502020204030204" pitchFamily="34" charset="0"/>
              </a:rPr>
              <a:t>împ</a:t>
            </a:r>
            <a:r>
              <a:rPr lang="en-US" sz="2400" dirty="0">
                <a:solidFill>
                  <a:schemeClr val="bg1"/>
                </a:solidFill>
                <a:latin typeface="Calibri" panose="020F0502020204030204" pitchFamily="34" charset="0"/>
                <a:cs typeface="Calibri" panose="020F0502020204030204" pitchFamily="34" charset="0"/>
              </a:rPr>
              <a:t> 1&gt;:T</a:t>
            </a:r>
            <a:r>
              <a:rPr lang="en-US" sz="1200" dirty="0">
                <a:solidFill>
                  <a:schemeClr val="bg1"/>
                </a:solidFill>
                <a:latin typeface="Calibri" panose="020F0502020204030204" pitchFamily="34" charset="0"/>
                <a:cs typeface="Calibri" panose="020F0502020204030204" pitchFamily="34" charset="0"/>
              </a:rPr>
              <a:t>1</a:t>
            </a:r>
          </a:p>
          <a:p>
            <a:r>
              <a:rPr lang="en-US" sz="1200" dirty="0">
                <a:solidFill>
                  <a:schemeClr val="bg1"/>
                </a:solidFill>
                <a:latin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cs typeface="Calibri" panose="020F0502020204030204" pitchFamily="34" charset="0"/>
              </a:rPr>
              <a:t>&lt;</a:t>
            </a:r>
            <a:r>
              <a:rPr lang="en-US" sz="2400" dirty="0" err="1">
                <a:solidFill>
                  <a:schemeClr val="bg1"/>
                </a:solidFill>
                <a:latin typeface="Calibri" panose="020F0502020204030204" pitchFamily="34" charset="0"/>
                <a:cs typeface="Calibri" panose="020F0502020204030204" pitchFamily="34" charset="0"/>
              </a:rPr>
              <a:t>Nume</a:t>
            </a:r>
            <a:r>
              <a:rPr lang="en-US" sz="2400" dirty="0">
                <a:solidFill>
                  <a:schemeClr val="bg1"/>
                </a:solidFill>
                <a:latin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cs typeface="Calibri" panose="020F0502020204030204" pitchFamily="34" charset="0"/>
              </a:rPr>
              <a:t>cîmp</a:t>
            </a:r>
            <a:r>
              <a:rPr lang="en-US" sz="2400" dirty="0">
                <a:solidFill>
                  <a:schemeClr val="bg1"/>
                </a:solidFill>
                <a:latin typeface="Calibri" panose="020F0502020204030204" pitchFamily="34" charset="0"/>
                <a:cs typeface="Calibri" panose="020F0502020204030204" pitchFamily="34" charset="0"/>
              </a:rPr>
              <a:t> 2&gt;:T</a:t>
            </a:r>
            <a:r>
              <a:rPr lang="en-US" sz="1400" dirty="0">
                <a:solidFill>
                  <a:schemeClr val="bg1"/>
                </a:solidFill>
                <a:latin typeface="Calibri" panose="020F0502020204030204" pitchFamily="34" charset="0"/>
                <a:cs typeface="Calibri" panose="020F0502020204030204" pitchFamily="34" charset="0"/>
              </a:rPr>
              <a:t>2</a:t>
            </a:r>
          </a:p>
          <a:p>
            <a:r>
              <a:rPr lang="en-US" sz="2400" dirty="0">
                <a:solidFill>
                  <a:schemeClr val="bg1"/>
                </a:solidFill>
                <a:latin typeface="Calibri" panose="020F0502020204030204" pitchFamily="34" charset="0"/>
                <a:cs typeface="Calibri" panose="020F0502020204030204" pitchFamily="34" charset="0"/>
              </a:rPr>
              <a:t>                                       &lt;</a:t>
            </a:r>
            <a:r>
              <a:rPr lang="en-US" sz="2400" dirty="0" err="1">
                <a:solidFill>
                  <a:schemeClr val="bg1"/>
                </a:solidFill>
                <a:latin typeface="Calibri" panose="020F0502020204030204" pitchFamily="34" charset="0"/>
                <a:cs typeface="Calibri" panose="020F0502020204030204" pitchFamily="34" charset="0"/>
              </a:rPr>
              <a:t>Nume</a:t>
            </a:r>
            <a:r>
              <a:rPr lang="en-US" sz="2400" dirty="0">
                <a:solidFill>
                  <a:schemeClr val="bg1"/>
                </a:solidFill>
                <a:latin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cs typeface="Calibri" panose="020F0502020204030204" pitchFamily="34" charset="0"/>
              </a:rPr>
              <a:t>cîmp</a:t>
            </a:r>
            <a:r>
              <a:rPr lang="en-US" sz="2400" dirty="0">
                <a:solidFill>
                  <a:schemeClr val="bg1"/>
                </a:solidFill>
                <a:latin typeface="Calibri" panose="020F0502020204030204" pitchFamily="34" charset="0"/>
                <a:cs typeface="Calibri" panose="020F0502020204030204" pitchFamily="34" charset="0"/>
              </a:rPr>
              <a:t> 3&gt;:T</a:t>
            </a:r>
            <a:r>
              <a:rPr lang="en-US" sz="1400" dirty="0">
                <a:solidFill>
                  <a:schemeClr val="bg1"/>
                </a:solidFill>
                <a:latin typeface="Calibri" panose="020F0502020204030204" pitchFamily="34" charset="0"/>
                <a:cs typeface="Calibri" panose="020F0502020204030204" pitchFamily="34" charset="0"/>
              </a:rPr>
              <a:t>3</a:t>
            </a:r>
          </a:p>
          <a:p>
            <a:r>
              <a:rPr lang="en-US" sz="1400" dirty="0">
                <a:solidFill>
                  <a:schemeClr val="bg1"/>
                </a:solidFill>
                <a:latin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cs typeface="Calibri" panose="020F0502020204030204" pitchFamily="34" charset="0"/>
              </a:rPr>
              <a:t>                         …</a:t>
            </a:r>
          </a:p>
          <a:p>
            <a:r>
              <a:rPr lang="en-US" sz="1400" dirty="0">
                <a:solidFill>
                  <a:schemeClr val="bg1"/>
                </a:solidFill>
                <a:latin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cs typeface="Calibri" panose="020F0502020204030204" pitchFamily="34" charset="0"/>
              </a:rPr>
              <a:t>               &lt;</a:t>
            </a:r>
            <a:r>
              <a:rPr lang="en-US" sz="2400" dirty="0" err="1">
                <a:solidFill>
                  <a:schemeClr val="bg1"/>
                </a:solidFill>
                <a:latin typeface="Calibri" panose="020F0502020204030204" pitchFamily="34" charset="0"/>
                <a:cs typeface="Calibri" panose="020F0502020204030204" pitchFamily="34" charset="0"/>
              </a:rPr>
              <a:t>Nume</a:t>
            </a:r>
            <a:r>
              <a:rPr lang="en-US" sz="2400" dirty="0">
                <a:solidFill>
                  <a:schemeClr val="bg1"/>
                </a:solidFill>
                <a:latin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cs typeface="Calibri" panose="020F0502020204030204" pitchFamily="34" charset="0"/>
              </a:rPr>
              <a:t>cîmp</a:t>
            </a:r>
            <a:r>
              <a:rPr lang="en-US" sz="2400" dirty="0">
                <a:solidFill>
                  <a:schemeClr val="bg1"/>
                </a:solidFill>
                <a:latin typeface="Calibri" panose="020F0502020204030204" pitchFamily="34" charset="0"/>
                <a:cs typeface="Calibri" panose="020F0502020204030204" pitchFamily="34" charset="0"/>
              </a:rPr>
              <a:t> n&gt;:T</a:t>
            </a:r>
            <a:r>
              <a:rPr lang="en-US" sz="1400" dirty="0">
                <a:solidFill>
                  <a:schemeClr val="bg1"/>
                </a:solidFill>
                <a:latin typeface="Calibri" panose="020F0502020204030204" pitchFamily="34" charset="0"/>
                <a:cs typeface="Calibri" panose="020F0502020204030204" pitchFamily="34" charset="0"/>
              </a:rPr>
              <a:t>n</a:t>
            </a:r>
            <a:r>
              <a:rPr lang="en-US" sz="2400" dirty="0">
                <a:solidFill>
                  <a:schemeClr val="bg1"/>
                </a:solidFill>
                <a:latin typeface="Calibri" panose="020F0502020204030204" pitchFamily="34" charset="0"/>
                <a:cs typeface="Calibri" panose="020F0502020204030204" pitchFamily="34" charset="0"/>
              </a:rPr>
              <a:t>;</a:t>
            </a:r>
          </a:p>
          <a:p>
            <a:r>
              <a:rPr lang="en-US" sz="2400" dirty="0">
                <a:solidFill>
                  <a:schemeClr val="bg1"/>
                </a:solidFill>
                <a:latin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cs typeface="Calibri" panose="020F0502020204030204" pitchFamily="34" charset="0"/>
              </a:rPr>
              <a:t>end</a:t>
            </a:r>
            <a:r>
              <a:rPr lang="en-US" sz="2400" dirty="0">
                <a:solidFill>
                  <a:schemeClr val="bg1"/>
                </a:solidFill>
                <a:latin typeface="Calibri" panose="020F0502020204030204" pitchFamily="34" charset="0"/>
                <a:cs typeface="Calibri" panose="020F0502020204030204" pitchFamily="34" charset="0"/>
              </a:rPr>
              <a:t>; </a:t>
            </a:r>
            <a:endParaRPr lang="en-US" sz="1400" dirty="0">
              <a:solidFill>
                <a:schemeClr val="bg1"/>
              </a:solidFill>
              <a:latin typeface="Calibri" panose="020F0502020204030204" pitchFamily="34" charset="0"/>
              <a:cs typeface="Calibri" panose="020F0502020204030204" pitchFamily="34" charset="0"/>
            </a:endParaRPr>
          </a:p>
          <a:p>
            <a:r>
              <a:rPr lang="en-US" sz="3200" dirty="0" err="1">
                <a:solidFill>
                  <a:schemeClr val="bg1"/>
                </a:solidFill>
                <a:latin typeface="Calibri" panose="020F0502020204030204" pitchFamily="34" charset="0"/>
                <a:cs typeface="Calibri" panose="020F0502020204030204" pitchFamily="34" charset="0"/>
              </a:rPr>
              <a:t>Unde</a:t>
            </a:r>
            <a:r>
              <a:rPr lang="en-US" sz="3200" dirty="0">
                <a:solidFill>
                  <a:schemeClr val="bg1"/>
                </a:solidFill>
                <a:latin typeface="Calibri" panose="020F0502020204030204" pitchFamily="34" charset="0"/>
                <a:cs typeface="Calibri" panose="020F0502020204030204" pitchFamily="34" charset="0"/>
              </a:rPr>
              <a:t> T</a:t>
            </a:r>
            <a:r>
              <a:rPr lang="en-US" sz="2000" dirty="0">
                <a:solidFill>
                  <a:schemeClr val="bg1"/>
                </a:solidFill>
                <a:latin typeface="Calibri" panose="020F0502020204030204" pitchFamily="34" charset="0"/>
                <a:cs typeface="Calibri" panose="020F0502020204030204" pitchFamily="34" charset="0"/>
              </a:rPr>
              <a:t>1</a:t>
            </a:r>
            <a:r>
              <a:rPr lang="en-US" sz="3200" dirty="0">
                <a:solidFill>
                  <a:schemeClr val="bg1"/>
                </a:solidFill>
                <a:latin typeface="Calibri" panose="020F0502020204030204" pitchFamily="34" charset="0"/>
                <a:cs typeface="Calibri" panose="020F0502020204030204" pitchFamily="34" charset="0"/>
              </a:rPr>
              <a:t>,T</a:t>
            </a:r>
            <a:r>
              <a:rPr lang="en-US" sz="2000" dirty="0">
                <a:solidFill>
                  <a:schemeClr val="bg1"/>
                </a:solidFill>
                <a:latin typeface="Calibri" panose="020F0502020204030204" pitchFamily="34" charset="0"/>
                <a:cs typeface="Calibri" panose="020F0502020204030204" pitchFamily="34" charset="0"/>
              </a:rPr>
              <a:t>2</a:t>
            </a:r>
            <a:r>
              <a:rPr lang="en-US" sz="3200" dirty="0">
                <a:solidFill>
                  <a:schemeClr val="bg1"/>
                </a:solidFill>
                <a:latin typeface="Calibri" panose="020F0502020204030204" pitchFamily="34" charset="0"/>
                <a:cs typeface="Calibri" panose="020F0502020204030204" pitchFamily="34" charset="0"/>
              </a:rPr>
              <a:t>,T</a:t>
            </a:r>
            <a:r>
              <a:rPr lang="en-US" sz="2000" dirty="0">
                <a:solidFill>
                  <a:schemeClr val="bg1"/>
                </a:solidFill>
                <a:latin typeface="Calibri" panose="020F0502020204030204" pitchFamily="34" charset="0"/>
                <a:cs typeface="Calibri" panose="020F0502020204030204" pitchFamily="34" charset="0"/>
              </a:rPr>
              <a:t>n</a:t>
            </a:r>
            <a:r>
              <a:rPr lang="en-US" sz="3200" dirty="0">
                <a:solidFill>
                  <a:schemeClr val="bg1"/>
                </a:solidFill>
                <a:latin typeface="Calibri" panose="020F0502020204030204" pitchFamily="34" charset="0"/>
                <a:cs typeface="Calibri" panose="020F0502020204030204" pitchFamily="34" charset="0"/>
              </a:rPr>
              <a:t> specific</a:t>
            </a:r>
            <a:r>
              <a:rPr lang="ro-MD" sz="3200" dirty="0">
                <a:solidFill>
                  <a:schemeClr val="bg1"/>
                </a:solidFill>
                <a:latin typeface="Calibri" panose="020F0502020204030204" pitchFamily="34" charset="0"/>
                <a:cs typeface="Calibri" panose="020F0502020204030204" pitchFamily="34" charset="0"/>
              </a:rPr>
              <a:t>ă tipul câmpurilor respective.</a:t>
            </a:r>
            <a:endParaRPr lang="en-US"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7F232502-608C-4E1C-B480-9A638E0B0948}"/>
              </a:ext>
            </a:extLst>
          </p:cNvPr>
          <p:cNvSpPr txBox="1"/>
          <p:nvPr/>
        </p:nvSpPr>
        <p:spPr>
          <a:xfrm>
            <a:off x="937569" y="1160877"/>
            <a:ext cx="10147177" cy="1200329"/>
          </a:xfrm>
          <a:prstGeom prst="rect">
            <a:avLst/>
          </a:prstGeom>
          <a:noFill/>
        </p:spPr>
        <p:txBody>
          <a:bodyPr wrap="square" rtlCol="0">
            <a:spAutoFit/>
          </a:bodyPr>
          <a:lstStyle/>
          <a:p>
            <a:r>
              <a:rPr lang="en-US" sz="3600" cap="all" dirty="0">
                <a:ln w="3175" cmpd="sng">
                  <a:noFill/>
                </a:ln>
                <a:solidFill>
                  <a:srgbClr val="000000"/>
                </a:solidFill>
                <a:latin typeface="Playfair Display"/>
                <a:ea typeface="+mj-ea"/>
                <a:cs typeface="+mj-cs"/>
              </a:rPr>
              <a:t>Un Tip de date </a:t>
            </a:r>
            <a:r>
              <a:rPr lang="en-US" sz="3600" cap="all" dirty="0" err="1">
                <a:ln w="3175" cmpd="sng">
                  <a:noFill/>
                </a:ln>
                <a:solidFill>
                  <a:srgbClr val="000000"/>
                </a:solidFill>
                <a:latin typeface="Playfair Display"/>
                <a:ea typeface="+mj-ea"/>
                <a:cs typeface="+mj-cs"/>
              </a:rPr>
              <a:t>articol</a:t>
            </a:r>
            <a:r>
              <a:rPr lang="en-US" sz="3600" cap="all" dirty="0">
                <a:ln w="3175" cmpd="sng">
                  <a:noFill/>
                </a:ln>
                <a:solidFill>
                  <a:srgbClr val="000000"/>
                </a:solidFill>
                <a:latin typeface="Playfair Display"/>
                <a:ea typeface="+mj-ea"/>
                <a:cs typeface="+mj-cs"/>
              </a:rPr>
              <a:t> (record) se </a:t>
            </a:r>
            <a:r>
              <a:rPr lang="en-US" sz="3600" cap="all" dirty="0" err="1">
                <a:ln w="3175" cmpd="sng">
                  <a:noFill/>
                </a:ln>
                <a:solidFill>
                  <a:srgbClr val="000000"/>
                </a:solidFill>
                <a:latin typeface="Playfair Display"/>
                <a:ea typeface="+mj-ea"/>
                <a:cs typeface="+mj-cs"/>
              </a:rPr>
              <a:t>defin</a:t>
            </a:r>
            <a:r>
              <a:rPr lang="ro-MD" sz="3600" cap="all" dirty="0" err="1">
                <a:ln w="3175" cmpd="sng">
                  <a:noFill/>
                </a:ln>
                <a:solidFill>
                  <a:srgbClr val="000000"/>
                </a:solidFill>
                <a:latin typeface="Playfair Display"/>
                <a:ea typeface="+mj-ea"/>
                <a:cs typeface="+mj-cs"/>
              </a:rPr>
              <a:t>ește</a:t>
            </a:r>
            <a:r>
              <a:rPr lang="ro-MD" sz="3600" cap="all" dirty="0">
                <a:ln w="3175" cmpd="sng">
                  <a:noFill/>
                </a:ln>
                <a:solidFill>
                  <a:srgbClr val="000000"/>
                </a:solidFill>
                <a:latin typeface="Playfair Display"/>
                <a:ea typeface="+mj-ea"/>
                <a:cs typeface="+mj-cs"/>
              </a:rPr>
              <a:t> printr-o structură de forma</a:t>
            </a:r>
            <a:r>
              <a:rPr lang="en-US" sz="3600" cap="all" dirty="0">
                <a:ln w="3175" cmpd="sng">
                  <a:noFill/>
                </a:ln>
                <a:solidFill>
                  <a:srgbClr val="000000"/>
                </a:solidFill>
                <a:latin typeface="Playfair Display"/>
                <a:ea typeface="+mj-ea"/>
                <a:cs typeface="+mj-cs"/>
              </a:rPr>
              <a:t>:</a:t>
            </a:r>
            <a:endParaRPr lang="en-US" sz="4000" dirty="0">
              <a:latin typeface="Playfair Display"/>
            </a:endParaRPr>
          </a:p>
        </p:txBody>
      </p:sp>
    </p:spTree>
    <p:extLst>
      <p:ext uri="{BB962C8B-B14F-4D97-AF65-F5344CB8AC3E}">
        <p14:creationId xmlns:p14="http://schemas.microsoft.com/office/powerpoint/2010/main" val="5114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B65EC5-BAEA-4CAB-8DC4-F0F72BAAF2F8}"/>
              </a:ext>
            </a:extLst>
          </p:cNvPr>
          <p:cNvSpPr>
            <a:spLocks noGrp="1"/>
          </p:cNvSpPr>
          <p:nvPr>
            <p:ph type="title"/>
          </p:nvPr>
        </p:nvSpPr>
        <p:spPr>
          <a:xfrm>
            <a:off x="684212" y="1753386"/>
            <a:ext cx="8534400" cy="4241013"/>
          </a:xfrm>
        </p:spPr>
        <p:txBody>
          <a:bodyPr>
            <a:normAutofit/>
          </a:bodyPr>
          <a:lstStyle/>
          <a:p>
            <a:r>
              <a:rPr lang="ro-MD" dirty="0">
                <a:solidFill>
                  <a:schemeClr val="bg1"/>
                </a:solidFill>
                <a:latin typeface="Playfair Display"/>
              </a:rPr>
              <a:t>Tipul unui nume de </a:t>
            </a:r>
            <a:r>
              <a:rPr lang="ro-MD" dirty="0" err="1">
                <a:solidFill>
                  <a:schemeClr val="bg1"/>
                </a:solidFill>
                <a:latin typeface="Playfair Display"/>
              </a:rPr>
              <a:t>cîmp</a:t>
            </a:r>
            <a:r>
              <a:rPr lang="ro-MD" dirty="0">
                <a:solidFill>
                  <a:schemeClr val="bg1"/>
                </a:solidFill>
                <a:latin typeface="Playfair Display"/>
              </a:rPr>
              <a:t> este arbitrar (ales la întâmplare), astfel un </a:t>
            </a:r>
            <a:r>
              <a:rPr lang="ro-MD" dirty="0" err="1">
                <a:solidFill>
                  <a:schemeClr val="bg1"/>
                </a:solidFill>
                <a:latin typeface="Playfair Display"/>
              </a:rPr>
              <a:t>cîmp</a:t>
            </a:r>
            <a:r>
              <a:rPr lang="ro-MD" dirty="0">
                <a:solidFill>
                  <a:schemeClr val="bg1"/>
                </a:solidFill>
                <a:latin typeface="Playfair Display"/>
              </a:rPr>
              <a:t> poate să fie la </a:t>
            </a:r>
            <a:r>
              <a:rPr lang="ro-MD" dirty="0" err="1">
                <a:solidFill>
                  <a:schemeClr val="bg1"/>
                </a:solidFill>
                <a:latin typeface="Playfair Display"/>
              </a:rPr>
              <a:t>rîndul</a:t>
            </a:r>
            <a:r>
              <a:rPr lang="ro-MD" dirty="0">
                <a:solidFill>
                  <a:schemeClr val="bg1"/>
                </a:solidFill>
                <a:latin typeface="Playfair Display"/>
              </a:rPr>
              <a:t> lui tot de tip articol. Prin urmare se pot defini tipuri imbricate</a:t>
            </a:r>
            <a:r>
              <a:rPr lang="en-US" dirty="0">
                <a:solidFill>
                  <a:schemeClr val="bg1"/>
                </a:solidFill>
                <a:latin typeface="Playfair Display"/>
              </a:rPr>
              <a:t> (</a:t>
            </a:r>
            <a:r>
              <a:rPr lang="en-US" dirty="0" err="1">
                <a:solidFill>
                  <a:schemeClr val="bg1"/>
                </a:solidFill>
                <a:latin typeface="Playfair Display"/>
              </a:rPr>
              <a:t>suprapuse</a:t>
            </a:r>
            <a:r>
              <a:rPr lang="en-US" dirty="0">
                <a:solidFill>
                  <a:schemeClr val="bg1"/>
                </a:solidFill>
                <a:latin typeface="Playfair Display"/>
              </a:rPr>
              <a:t> par</a:t>
            </a:r>
            <a:r>
              <a:rPr lang="ro-MD" dirty="0" err="1">
                <a:solidFill>
                  <a:schemeClr val="bg1"/>
                </a:solidFill>
                <a:latin typeface="Playfair Display"/>
              </a:rPr>
              <a:t>țial</a:t>
            </a:r>
            <a:r>
              <a:rPr lang="ro-MD" dirty="0">
                <a:solidFill>
                  <a:schemeClr val="bg1"/>
                </a:solidFill>
                <a:latin typeface="Playfair Display"/>
              </a:rPr>
              <a:t>)</a:t>
            </a:r>
            <a:endParaRPr lang="en-US" dirty="0">
              <a:solidFill>
                <a:schemeClr val="bg1"/>
              </a:solidFill>
              <a:latin typeface="Playfair Display"/>
            </a:endParaRPr>
          </a:p>
        </p:txBody>
      </p:sp>
    </p:spTree>
    <p:extLst>
      <p:ext uri="{BB962C8B-B14F-4D97-AF65-F5344CB8AC3E}">
        <p14:creationId xmlns:p14="http://schemas.microsoft.com/office/powerpoint/2010/main" val="203149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AF045A64-BCA2-4F85-9E0F-8E0FF87003E7}"/>
              </a:ext>
            </a:extLst>
          </p:cNvPr>
          <p:cNvSpPr>
            <a:spLocks noGrp="1"/>
          </p:cNvSpPr>
          <p:nvPr>
            <p:ph idx="1"/>
          </p:nvPr>
        </p:nvSpPr>
        <p:spPr>
          <a:xfrm>
            <a:off x="684212" y="0"/>
            <a:ext cx="11507788" cy="7051249"/>
          </a:xfrm>
        </p:spPr>
        <p:txBody>
          <a:bodyPr>
            <a:normAutofit fontScale="77500" lnSpcReduction="20000"/>
          </a:bodyPr>
          <a:lstStyle/>
          <a:p>
            <a:pPr fontAlgn="base">
              <a:buFont typeface="Arial" panose="020B0604020202020204" pitchFamily="34" charset="0"/>
              <a:buChar char="•"/>
            </a:pPr>
            <a:r>
              <a:rPr lang="ro-MD" sz="2300" dirty="0">
                <a:solidFill>
                  <a:srgbClr val="000000"/>
                </a:solidFill>
                <a:latin typeface="inherit"/>
              </a:rPr>
              <a:t>EXEMPLU DE PROGRAM</a:t>
            </a:r>
          </a:p>
          <a:p>
            <a:pPr fontAlgn="base">
              <a:buFont typeface="Arial" panose="020B0604020202020204" pitchFamily="34" charset="0"/>
              <a:buChar char="•"/>
            </a:pPr>
            <a:r>
              <a:rPr lang="en-US" sz="2300" dirty="0" err="1">
                <a:solidFill>
                  <a:srgbClr val="000000"/>
                </a:solidFill>
                <a:latin typeface="inherit"/>
              </a:rPr>
              <a:t>Conditia</a:t>
            </a:r>
            <a:r>
              <a:rPr lang="en-US" sz="2300" dirty="0">
                <a:solidFill>
                  <a:srgbClr val="000000"/>
                </a:solidFill>
                <a:latin typeface="inherit"/>
              </a:rPr>
              <a:t>: Sa se </a:t>
            </a:r>
            <a:r>
              <a:rPr lang="en-US" sz="2300" dirty="0" err="1">
                <a:solidFill>
                  <a:srgbClr val="000000"/>
                </a:solidFill>
                <a:latin typeface="inherit"/>
              </a:rPr>
              <a:t>afiseze</a:t>
            </a:r>
            <a:r>
              <a:rPr lang="en-US" sz="2300" dirty="0">
                <a:solidFill>
                  <a:srgbClr val="000000"/>
                </a:solidFill>
                <a:latin typeface="inherit"/>
              </a:rPr>
              <a:t> </a:t>
            </a:r>
            <a:r>
              <a:rPr lang="en-US" sz="2300" dirty="0" err="1">
                <a:solidFill>
                  <a:srgbClr val="000000"/>
                </a:solidFill>
                <a:latin typeface="inherit"/>
              </a:rPr>
              <a:t>titlul</a:t>
            </a:r>
            <a:r>
              <a:rPr lang="en-US" sz="2300" dirty="0">
                <a:solidFill>
                  <a:srgbClr val="000000"/>
                </a:solidFill>
                <a:latin typeface="inherit"/>
              </a:rPr>
              <a:t>, </a:t>
            </a:r>
            <a:r>
              <a:rPr lang="en-US" sz="2300" dirty="0" err="1">
                <a:solidFill>
                  <a:srgbClr val="000000"/>
                </a:solidFill>
                <a:latin typeface="inherit"/>
              </a:rPr>
              <a:t>autorul</a:t>
            </a:r>
            <a:r>
              <a:rPr lang="en-US" sz="2300" dirty="0">
                <a:solidFill>
                  <a:srgbClr val="000000"/>
                </a:solidFill>
                <a:latin typeface="inherit"/>
              </a:rPr>
              <a:t> </a:t>
            </a:r>
            <a:r>
              <a:rPr lang="en-US" sz="2300" dirty="0" err="1">
                <a:solidFill>
                  <a:srgbClr val="000000"/>
                </a:solidFill>
                <a:latin typeface="inherit"/>
              </a:rPr>
              <a:t>si</a:t>
            </a:r>
            <a:r>
              <a:rPr lang="en-US" sz="2300" dirty="0">
                <a:solidFill>
                  <a:srgbClr val="000000"/>
                </a:solidFill>
                <a:latin typeface="inherit"/>
              </a:rPr>
              <a:t> </a:t>
            </a:r>
            <a:r>
              <a:rPr lang="en-US" sz="2300" dirty="0" err="1">
                <a:solidFill>
                  <a:srgbClr val="000000"/>
                </a:solidFill>
                <a:latin typeface="inherit"/>
              </a:rPr>
              <a:t>tema</a:t>
            </a:r>
            <a:r>
              <a:rPr lang="en-US" sz="2300" dirty="0">
                <a:solidFill>
                  <a:srgbClr val="000000"/>
                </a:solidFill>
                <a:latin typeface="inherit"/>
              </a:rPr>
              <a:t> a </a:t>
            </a:r>
            <a:r>
              <a:rPr lang="en-US" sz="2300" dirty="0" err="1">
                <a:solidFill>
                  <a:srgbClr val="000000"/>
                </a:solidFill>
                <a:latin typeface="inherit"/>
              </a:rPr>
              <a:t>doua</a:t>
            </a:r>
            <a:r>
              <a:rPr lang="en-US" sz="2300" dirty="0">
                <a:solidFill>
                  <a:srgbClr val="000000"/>
                </a:solidFill>
                <a:latin typeface="inherit"/>
              </a:rPr>
              <a:t> </a:t>
            </a:r>
            <a:r>
              <a:rPr lang="en-US" sz="2300" dirty="0" err="1">
                <a:solidFill>
                  <a:srgbClr val="000000"/>
                </a:solidFill>
                <a:latin typeface="inherit"/>
              </a:rPr>
              <a:t>carti</a:t>
            </a:r>
            <a:r>
              <a:rPr lang="en-US" sz="2300" dirty="0">
                <a:solidFill>
                  <a:srgbClr val="000000"/>
                </a:solidFill>
                <a:latin typeface="inherit"/>
              </a:rPr>
              <a:t> </a:t>
            </a:r>
            <a:r>
              <a:rPr lang="en-US" sz="2300" dirty="0" err="1">
                <a:solidFill>
                  <a:srgbClr val="000000"/>
                </a:solidFill>
                <a:latin typeface="inherit"/>
              </a:rPr>
              <a:t>incluse</a:t>
            </a:r>
            <a:r>
              <a:rPr lang="en-US" sz="2300" dirty="0">
                <a:solidFill>
                  <a:srgbClr val="000000"/>
                </a:solidFill>
                <a:latin typeface="inherit"/>
              </a:rPr>
              <a:t> in program.          </a:t>
            </a:r>
            <a:endParaRPr lang="ro-MD" sz="2300" dirty="0">
              <a:solidFill>
                <a:srgbClr val="000000"/>
              </a:solidFill>
              <a:latin typeface="inherit"/>
            </a:endParaRPr>
          </a:p>
          <a:p>
            <a:pPr fontAlgn="base">
              <a:buFont typeface="Arial" panose="020B0604020202020204" pitchFamily="34" charset="0"/>
              <a:buChar char="•"/>
            </a:pPr>
            <a:r>
              <a:rPr lang="en-US" sz="2300" dirty="0">
                <a:solidFill>
                  <a:srgbClr val="000000"/>
                </a:solidFill>
                <a:latin typeface="inherit"/>
              </a:rPr>
              <a:t> Program </a:t>
            </a:r>
            <a:r>
              <a:rPr lang="ro-MD" sz="2300" dirty="0">
                <a:solidFill>
                  <a:srgbClr val="000000"/>
                </a:solidFill>
                <a:latin typeface="inherit"/>
              </a:rPr>
              <a:t>P18</a:t>
            </a:r>
            <a:r>
              <a:rPr lang="en-US" sz="2300" dirty="0">
                <a:solidFill>
                  <a:srgbClr val="000000"/>
                </a:solidFill>
                <a:latin typeface="inherit"/>
              </a:rPr>
              <a:t>;</a:t>
            </a:r>
            <a:br>
              <a:rPr lang="en-US" sz="2300" dirty="0">
                <a:solidFill>
                  <a:srgbClr val="000000"/>
                </a:solidFill>
                <a:latin typeface="inherit"/>
              </a:rPr>
            </a:br>
            <a:r>
              <a:rPr lang="en-US" sz="2300" dirty="0">
                <a:solidFill>
                  <a:srgbClr val="000000"/>
                </a:solidFill>
                <a:latin typeface="inherit"/>
              </a:rPr>
              <a:t>type</a:t>
            </a:r>
            <a:br>
              <a:rPr lang="en-US" sz="2300" dirty="0">
                <a:solidFill>
                  <a:srgbClr val="000000"/>
                </a:solidFill>
                <a:latin typeface="inherit"/>
              </a:rPr>
            </a:br>
            <a:r>
              <a:rPr lang="en-US" sz="2300" dirty="0" err="1">
                <a:solidFill>
                  <a:srgbClr val="000000"/>
                </a:solidFill>
                <a:latin typeface="inherit"/>
              </a:rPr>
              <a:t>carti</a:t>
            </a:r>
            <a:r>
              <a:rPr lang="en-US" sz="2300" dirty="0">
                <a:solidFill>
                  <a:srgbClr val="000000"/>
                </a:solidFill>
                <a:latin typeface="inherit"/>
              </a:rPr>
              <a:t> = record</a:t>
            </a:r>
            <a:br>
              <a:rPr lang="en-US" sz="2300" dirty="0">
                <a:solidFill>
                  <a:srgbClr val="000000"/>
                </a:solidFill>
                <a:latin typeface="inherit"/>
              </a:rPr>
            </a:br>
            <a:r>
              <a:rPr lang="en-US" sz="2300" dirty="0" err="1">
                <a:solidFill>
                  <a:srgbClr val="000000"/>
                </a:solidFill>
                <a:latin typeface="inherit"/>
              </a:rPr>
              <a:t>titlu</a:t>
            </a:r>
            <a:r>
              <a:rPr lang="en-US" sz="2300" dirty="0">
                <a:solidFill>
                  <a:srgbClr val="000000"/>
                </a:solidFill>
                <a:latin typeface="inherit"/>
              </a:rPr>
              <a:t> : array[1..50] of char;</a:t>
            </a:r>
            <a:br>
              <a:rPr lang="en-US" sz="2300" dirty="0">
                <a:solidFill>
                  <a:srgbClr val="000000"/>
                </a:solidFill>
                <a:latin typeface="inherit"/>
              </a:rPr>
            </a:br>
            <a:r>
              <a:rPr lang="en-US" sz="2300" dirty="0" err="1">
                <a:solidFill>
                  <a:srgbClr val="000000"/>
                </a:solidFill>
                <a:latin typeface="inherit"/>
              </a:rPr>
              <a:t>autor</a:t>
            </a:r>
            <a:r>
              <a:rPr lang="en-US" sz="2300" dirty="0">
                <a:solidFill>
                  <a:srgbClr val="000000"/>
                </a:solidFill>
                <a:latin typeface="inherit"/>
              </a:rPr>
              <a:t> : array[1..50] of char;</a:t>
            </a:r>
            <a:br>
              <a:rPr lang="en-US" sz="2300" dirty="0">
                <a:solidFill>
                  <a:srgbClr val="000000"/>
                </a:solidFill>
                <a:latin typeface="inherit"/>
              </a:rPr>
            </a:br>
            <a:r>
              <a:rPr lang="en-US" sz="2300" dirty="0" err="1">
                <a:solidFill>
                  <a:srgbClr val="000000"/>
                </a:solidFill>
                <a:latin typeface="inherit"/>
              </a:rPr>
              <a:t>tema</a:t>
            </a:r>
            <a:r>
              <a:rPr lang="en-US" sz="2300" dirty="0">
                <a:solidFill>
                  <a:srgbClr val="000000"/>
                </a:solidFill>
                <a:latin typeface="inherit"/>
              </a:rPr>
              <a:t>: array[1..50] of char;</a:t>
            </a:r>
            <a:br>
              <a:rPr lang="en-US" sz="2300" dirty="0">
                <a:solidFill>
                  <a:srgbClr val="000000"/>
                </a:solidFill>
                <a:latin typeface="inherit"/>
              </a:rPr>
            </a:br>
            <a:r>
              <a:rPr lang="en-US" sz="2300" dirty="0">
                <a:solidFill>
                  <a:srgbClr val="000000"/>
                </a:solidFill>
                <a:latin typeface="inherit"/>
              </a:rPr>
              <a:t>end;</a:t>
            </a:r>
            <a:br>
              <a:rPr lang="en-US" sz="2300" dirty="0">
                <a:solidFill>
                  <a:srgbClr val="000000"/>
                </a:solidFill>
                <a:latin typeface="inherit"/>
              </a:rPr>
            </a:br>
            <a:r>
              <a:rPr lang="en-US" sz="2300" dirty="0">
                <a:solidFill>
                  <a:srgbClr val="000000"/>
                </a:solidFill>
                <a:latin typeface="inherit"/>
              </a:rPr>
              <a:t>var</a:t>
            </a:r>
            <a:br>
              <a:rPr lang="en-US" sz="2300" dirty="0">
                <a:solidFill>
                  <a:srgbClr val="000000"/>
                </a:solidFill>
                <a:latin typeface="inherit"/>
              </a:rPr>
            </a:br>
            <a:r>
              <a:rPr lang="en-US" sz="2300" dirty="0">
                <a:solidFill>
                  <a:srgbClr val="000000"/>
                </a:solidFill>
                <a:latin typeface="inherit"/>
              </a:rPr>
              <a:t>c1, c2 : </a:t>
            </a:r>
            <a:r>
              <a:rPr lang="en-US" sz="2300" dirty="0" err="1">
                <a:solidFill>
                  <a:srgbClr val="000000"/>
                </a:solidFill>
                <a:latin typeface="inherit"/>
              </a:rPr>
              <a:t>carti</a:t>
            </a:r>
            <a:r>
              <a:rPr lang="en-US" sz="2300" dirty="0">
                <a:solidFill>
                  <a:srgbClr val="000000"/>
                </a:solidFill>
                <a:latin typeface="inherit"/>
              </a:rPr>
              <a:t>;</a:t>
            </a:r>
            <a:br>
              <a:rPr lang="en-US" sz="2300" dirty="0">
                <a:solidFill>
                  <a:srgbClr val="000000"/>
                </a:solidFill>
                <a:latin typeface="inherit"/>
              </a:rPr>
            </a:br>
            <a:r>
              <a:rPr lang="en-US" sz="2300" dirty="0">
                <a:solidFill>
                  <a:srgbClr val="000000"/>
                </a:solidFill>
                <a:latin typeface="inherit"/>
              </a:rPr>
              <a:t>BEGIN</a:t>
            </a:r>
            <a:br>
              <a:rPr lang="en-US" sz="2300" dirty="0">
                <a:solidFill>
                  <a:srgbClr val="000000"/>
                </a:solidFill>
                <a:latin typeface="inherit"/>
              </a:rPr>
            </a:br>
            <a:r>
              <a:rPr lang="en-US" sz="2300" dirty="0">
                <a:solidFill>
                  <a:srgbClr val="000000"/>
                </a:solidFill>
                <a:latin typeface="inherit"/>
              </a:rPr>
              <a:t>c1.titlu := ‘</a:t>
            </a:r>
            <a:r>
              <a:rPr lang="en-US" sz="2300" dirty="0" err="1">
                <a:solidFill>
                  <a:srgbClr val="000000"/>
                </a:solidFill>
                <a:latin typeface="inherit"/>
              </a:rPr>
              <a:t>Alchimist</a:t>
            </a:r>
            <a:r>
              <a:rPr lang="en-US" sz="2300" dirty="0">
                <a:solidFill>
                  <a:srgbClr val="000000"/>
                </a:solidFill>
                <a:latin typeface="inherit"/>
              </a:rPr>
              <a:t>’;</a:t>
            </a:r>
            <a:br>
              <a:rPr lang="en-US" sz="2300" dirty="0">
                <a:solidFill>
                  <a:srgbClr val="000000"/>
                </a:solidFill>
                <a:latin typeface="inherit"/>
              </a:rPr>
            </a:br>
            <a:r>
              <a:rPr lang="en-US" sz="2300" dirty="0">
                <a:solidFill>
                  <a:srgbClr val="000000"/>
                </a:solidFill>
                <a:latin typeface="inherit"/>
              </a:rPr>
              <a:t>c1.autor:=’Paulo Coelho’;</a:t>
            </a:r>
            <a:br>
              <a:rPr lang="en-US" sz="2300" dirty="0">
                <a:solidFill>
                  <a:srgbClr val="000000"/>
                </a:solidFill>
                <a:latin typeface="inherit"/>
              </a:rPr>
            </a:br>
            <a:r>
              <a:rPr lang="en-US" sz="2300" dirty="0">
                <a:solidFill>
                  <a:srgbClr val="000000"/>
                </a:solidFill>
                <a:latin typeface="inherit"/>
              </a:rPr>
              <a:t>c1.tema:=’</a:t>
            </a:r>
            <a:r>
              <a:rPr lang="en-US" sz="2300" dirty="0" err="1">
                <a:solidFill>
                  <a:srgbClr val="000000"/>
                </a:solidFill>
                <a:latin typeface="inherit"/>
              </a:rPr>
              <a:t>Autocunoasterea</a:t>
            </a:r>
            <a:r>
              <a:rPr lang="en-US" sz="2300" dirty="0">
                <a:solidFill>
                  <a:srgbClr val="000000"/>
                </a:solidFill>
                <a:latin typeface="inherit"/>
              </a:rPr>
              <a:t> </a:t>
            </a:r>
            <a:r>
              <a:rPr lang="en-US" sz="2300" dirty="0" err="1">
                <a:solidFill>
                  <a:srgbClr val="000000"/>
                </a:solidFill>
                <a:latin typeface="inherit"/>
              </a:rPr>
              <a:t>spirituala</a:t>
            </a:r>
            <a:r>
              <a:rPr lang="en-US" sz="2300" dirty="0">
                <a:solidFill>
                  <a:srgbClr val="000000"/>
                </a:solidFill>
                <a:latin typeface="inherit"/>
              </a:rPr>
              <a:t>’;</a:t>
            </a:r>
          </a:p>
          <a:p>
            <a:pPr fontAlgn="base">
              <a:buFont typeface="Arial" panose="020B0604020202020204" pitchFamily="34" charset="0"/>
              <a:buChar char="•"/>
            </a:pPr>
            <a:r>
              <a:rPr lang="en-US" sz="2300" dirty="0">
                <a:solidFill>
                  <a:srgbClr val="000000"/>
                </a:solidFill>
                <a:latin typeface="inherit"/>
              </a:rPr>
              <a:t>c2.titlu:=’</a:t>
            </a:r>
            <a:r>
              <a:rPr lang="en-US" sz="2300" dirty="0" err="1">
                <a:solidFill>
                  <a:srgbClr val="000000"/>
                </a:solidFill>
                <a:latin typeface="inherit"/>
              </a:rPr>
              <a:t>Castele</a:t>
            </a:r>
            <a:r>
              <a:rPr lang="en-US" sz="2300" dirty="0">
                <a:solidFill>
                  <a:srgbClr val="000000"/>
                </a:solidFill>
                <a:latin typeface="inherit"/>
              </a:rPr>
              <a:t> de </a:t>
            </a:r>
            <a:r>
              <a:rPr lang="en-US" sz="2300" dirty="0" err="1">
                <a:solidFill>
                  <a:srgbClr val="000000"/>
                </a:solidFill>
                <a:latin typeface="inherit"/>
              </a:rPr>
              <a:t>sticla</a:t>
            </a:r>
            <a:r>
              <a:rPr lang="en-US" sz="2300" dirty="0">
                <a:solidFill>
                  <a:srgbClr val="000000"/>
                </a:solidFill>
                <a:latin typeface="inherit"/>
              </a:rPr>
              <a:t>’;</a:t>
            </a:r>
            <a:br>
              <a:rPr lang="en-US" sz="2300" dirty="0">
                <a:solidFill>
                  <a:srgbClr val="000000"/>
                </a:solidFill>
                <a:latin typeface="inherit"/>
              </a:rPr>
            </a:br>
            <a:r>
              <a:rPr lang="en-US" sz="2300" dirty="0">
                <a:solidFill>
                  <a:srgbClr val="000000"/>
                </a:solidFill>
                <a:latin typeface="inherit"/>
              </a:rPr>
              <a:t>c2.autor:=’Jeannette Walls’;</a:t>
            </a:r>
            <a:br>
              <a:rPr lang="en-US" sz="2300" dirty="0">
                <a:solidFill>
                  <a:srgbClr val="000000"/>
                </a:solidFill>
                <a:latin typeface="inherit"/>
              </a:rPr>
            </a:br>
            <a:r>
              <a:rPr lang="en-US" sz="2300" dirty="0">
                <a:solidFill>
                  <a:srgbClr val="000000"/>
                </a:solidFill>
                <a:latin typeface="inherit"/>
              </a:rPr>
              <a:t>c2.tema:=’Familia, </a:t>
            </a:r>
            <a:r>
              <a:rPr lang="en-US" sz="2300" dirty="0" err="1">
                <a:solidFill>
                  <a:srgbClr val="000000"/>
                </a:solidFill>
                <a:latin typeface="inherit"/>
              </a:rPr>
              <a:t>aventuri</a:t>
            </a:r>
            <a:r>
              <a:rPr lang="en-US" sz="2300" dirty="0">
                <a:solidFill>
                  <a:srgbClr val="000000"/>
                </a:solidFill>
                <a:latin typeface="inherit"/>
              </a:rPr>
              <a:t>’;</a:t>
            </a:r>
          </a:p>
          <a:p>
            <a:pPr fontAlgn="base">
              <a:buFont typeface="Arial" panose="020B0604020202020204" pitchFamily="34" charset="0"/>
              <a:buChar char="•"/>
            </a:pPr>
            <a:r>
              <a:rPr lang="en-US" sz="2300" dirty="0" err="1">
                <a:solidFill>
                  <a:srgbClr val="000000"/>
                </a:solidFill>
                <a:latin typeface="inherit"/>
              </a:rPr>
              <a:t>writeln</a:t>
            </a:r>
            <a:r>
              <a:rPr lang="en-US" sz="2300" dirty="0">
                <a:solidFill>
                  <a:srgbClr val="000000"/>
                </a:solidFill>
                <a:latin typeface="inherit"/>
              </a:rPr>
              <a:t>(‘</a:t>
            </a:r>
            <a:r>
              <a:rPr lang="en-US" sz="2300" dirty="0" err="1">
                <a:solidFill>
                  <a:srgbClr val="000000"/>
                </a:solidFill>
                <a:latin typeface="inherit"/>
              </a:rPr>
              <a:t>Titlul</a:t>
            </a:r>
            <a:r>
              <a:rPr lang="en-US" sz="2300" dirty="0">
                <a:solidFill>
                  <a:srgbClr val="000000"/>
                </a:solidFill>
                <a:latin typeface="inherit"/>
              </a:rPr>
              <a:t> </a:t>
            </a:r>
            <a:r>
              <a:rPr lang="en-US" sz="2300" dirty="0" err="1">
                <a:solidFill>
                  <a:srgbClr val="000000"/>
                </a:solidFill>
                <a:latin typeface="inherit"/>
              </a:rPr>
              <a:t>primei</a:t>
            </a:r>
            <a:r>
              <a:rPr lang="en-US" sz="2300" dirty="0">
                <a:solidFill>
                  <a:srgbClr val="000000"/>
                </a:solidFill>
                <a:latin typeface="inherit"/>
              </a:rPr>
              <a:t> </a:t>
            </a:r>
            <a:r>
              <a:rPr lang="en-US" sz="2300" dirty="0" err="1">
                <a:solidFill>
                  <a:srgbClr val="000000"/>
                </a:solidFill>
                <a:latin typeface="inherit"/>
              </a:rPr>
              <a:t>carti</a:t>
            </a:r>
            <a:r>
              <a:rPr lang="en-US" sz="2300" dirty="0">
                <a:solidFill>
                  <a:srgbClr val="000000"/>
                </a:solidFill>
                <a:latin typeface="inherit"/>
              </a:rPr>
              <a:t> </a:t>
            </a:r>
            <a:r>
              <a:rPr lang="en-US" sz="2300" dirty="0" err="1">
                <a:solidFill>
                  <a:srgbClr val="000000"/>
                </a:solidFill>
                <a:latin typeface="inherit"/>
              </a:rPr>
              <a:t>este</a:t>
            </a:r>
            <a:r>
              <a:rPr lang="en-US" sz="2300" dirty="0">
                <a:solidFill>
                  <a:srgbClr val="000000"/>
                </a:solidFill>
                <a:latin typeface="inherit"/>
              </a:rPr>
              <a:t>: ‘,c1.titlu);</a:t>
            </a:r>
            <a:br>
              <a:rPr lang="en-US" sz="2300" dirty="0">
                <a:solidFill>
                  <a:srgbClr val="000000"/>
                </a:solidFill>
                <a:latin typeface="inherit"/>
              </a:rPr>
            </a:br>
            <a:r>
              <a:rPr lang="en-US" sz="2300" dirty="0" err="1">
                <a:solidFill>
                  <a:srgbClr val="000000"/>
                </a:solidFill>
                <a:latin typeface="inherit"/>
              </a:rPr>
              <a:t>writeln</a:t>
            </a:r>
            <a:r>
              <a:rPr lang="en-US" sz="2300" dirty="0">
                <a:solidFill>
                  <a:srgbClr val="000000"/>
                </a:solidFill>
                <a:latin typeface="inherit"/>
              </a:rPr>
              <a:t>(‘</a:t>
            </a:r>
            <a:r>
              <a:rPr lang="en-US" sz="2300" dirty="0" err="1">
                <a:solidFill>
                  <a:srgbClr val="000000"/>
                </a:solidFill>
                <a:latin typeface="inherit"/>
              </a:rPr>
              <a:t>Autorul</a:t>
            </a:r>
            <a:r>
              <a:rPr lang="en-US" sz="2300" dirty="0">
                <a:solidFill>
                  <a:srgbClr val="000000"/>
                </a:solidFill>
                <a:latin typeface="inherit"/>
              </a:rPr>
              <a:t> </a:t>
            </a:r>
            <a:r>
              <a:rPr lang="en-US" sz="2300" dirty="0" err="1">
                <a:solidFill>
                  <a:srgbClr val="000000"/>
                </a:solidFill>
                <a:latin typeface="inherit"/>
              </a:rPr>
              <a:t>primei</a:t>
            </a:r>
            <a:r>
              <a:rPr lang="en-US" sz="2300" dirty="0">
                <a:solidFill>
                  <a:srgbClr val="000000"/>
                </a:solidFill>
                <a:latin typeface="inherit"/>
              </a:rPr>
              <a:t> </a:t>
            </a:r>
            <a:r>
              <a:rPr lang="en-US" sz="2300" dirty="0" err="1">
                <a:solidFill>
                  <a:srgbClr val="000000"/>
                </a:solidFill>
                <a:latin typeface="inherit"/>
              </a:rPr>
              <a:t>carti</a:t>
            </a:r>
            <a:r>
              <a:rPr lang="en-US" sz="2300" dirty="0">
                <a:solidFill>
                  <a:srgbClr val="000000"/>
                </a:solidFill>
                <a:latin typeface="inherit"/>
              </a:rPr>
              <a:t> </a:t>
            </a:r>
            <a:r>
              <a:rPr lang="en-US" sz="2300" dirty="0" err="1">
                <a:solidFill>
                  <a:srgbClr val="000000"/>
                </a:solidFill>
                <a:latin typeface="inherit"/>
              </a:rPr>
              <a:t>este</a:t>
            </a:r>
            <a:r>
              <a:rPr lang="en-US" sz="2300" dirty="0">
                <a:solidFill>
                  <a:srgbClr val="000000"/>
                </a:solidFill>
                <a:latin typeface="inherit"/>
              </a:rPr>
              <a:t>: ‘,c1.autor);</a:t>
            </a:r>
            <a:br>
              <a:rPr lang="en-US" sz="2300" dirty="0">
                <a:solidFill>
                  <a:srgbClr val="000000"/>
                </a:solidFill>
                <a:latin typeface="inherit"/>
              </a:rPr>
            </a:br>
            <a:r>
              <a:rPr lang="en-US" sz="2300" dirty="0" err="1">
                <a:solidFill>
                  <a:srgbClr val="000000"/>
                </a:solidFill>
                <a:latin typeface="inherit"/>
              </a:rPr>
              <a:t>writeln</a:t>
            </a:r>
            <a:r>
              <a:rPr lang="en-US" sz="2300" dirty="0">
                <a:solidFill>
                  <a:srgbClr val="000000"/>
                </a:solidFill>
                <a:latin typeface="inherit"/>
              </a:rPr>
              <a:t>(‘</a:t>
            </a:r>
            <a:r>
              <a:rPr lang="en-US" sz="2300" dirty="0" err="1">
                <a:solidFill>
                  <a:srgbClr val="000000"/>
                </a:solidFill>
                <a:latin typeface="inherit"/>
              </a:rPr>
              <a:t>Tema</a:t>
            </a:r>
            <a:r>
              <a:rPr lang="en-US" sz="2300" dirty="0">
                <a:solidFill>
                  <a:srgbClr val="000000"/>
                </a:solidFill>
                <a:latin typeface="inherit"/>
              </a:rPr>
              <a:t> </a:t>
            </a:r>
            <a:r>
              <a:rPr lang="en-US" sz="2300" dirty="0" err="1">
                <a:solidFill>
                  <a:srgbClr val="000000"/>
                </a:solidFill>
                <a:latin typeface="inherit"/>
              </a:rPr>
              <a:t>primei</a:t>
            </a:r>
            <a:r>
              <a:rPr lang="en-US" sz="2300" dirty="0">
                <a:solidFill>
                  <a:srgbClr val="000000"/>
                </a:solidFill>
                <a:latin typeface="inherit"/>
              </a:rPr>
              <a:t> </a:t>
            </a:r>
            <a:r>
              <a:rPr lang="en-US" sz="2300" dirty="0" err="1">
                <a:solidFill>
                  <a:srgbClr val="000000"/>
                </a:solidFill>
                <a:latin typeface="inherit"/>
              </a:rPr>
              <a:t>carti</a:t>
            </a:r>
            <a:r>
              <a:rPr lang="en-US" sz="2300" dirty="0">
                <a:solidFill>
                  <a:srgbClr val="000000"/>
                </a:solidFill>
                <a:latin typeface="inherit"/>
              </a:rPr>
              <a:t> </a:t>
            </a:r>
            <a:r>
              <a:rPr lang="en-US" sz="2300" dirty="0" err="1">
                <a:solidFill>
                  <a:srgbClr val="000000"/>
                </a:solidFill>
                <a:latin typeface="inherit"/>
              </a:rPr>
              <a:t>este</a:t>
            </a:r>
            <a:r>
              <a:rPr lang="en-US" sz="2300" dirty="0">
                <a:solidFill>
                  <a:srgbClr val="000000"/>
                </a:solidFill>
                <a:latin typeface="inherit"/>
              </a:rPr>
              <a:t>: ‘,c1.tema);</a:t>
            </a:r>
            <a:br>
              <a:rPr lang="en-US" sz="2300" dirty="0">
                <a:solidFill>
                  <a:srgbClr val="000000"/>
                </a:solidFill>
                <a:latin typeface="inherit"/>
              </a:rPr>
            </a:br>
            <a:r>
              <a:rPr lang="en-US" sz="2300" dirty="0" err="1">
                <a:solidFill>
                  <a:srgbClr val="000000"/>
                </a:solidFill>
                <a:latin typeface="inherit"/>
              </a:rPr>
              <a:t>writeln</a:t>
            </a:r>
            <a:r>
              <a:rPr lang="en-US" sz="2300" dirty="0">
                <a:solidFill>
                  <a:srgbClr val="000000"/>
                </a:solidFill>
                <a:latin typeface="inherit"/>
              </a:rPr>
              <a:t>;</a:t>
            </a:r>
          </a:p>
          <a:p>
            <a:pPr fontAlgn="base">
              <a:buFont typeface="Arial" panose="020B0604020202020204" pitchFamily="34" charset="0"/>
              <a:buChar char="•"/>
            </a:pPr>
            <a:r>
              <a:rPr lang="en-US" sz="2300" dirty="0" err="1">
                <a:solidFill>
                  <a:srgbClr val="000000"/>
                </a:solidFill>
                <a:latin typeface="inherit"/>
              </a:rPr>
              <a:t>writeln</a:t>
            </a:r>
            <a:r>
              <a:rPr lang="en-US" sz="2300" dirty="0">
                <a:solidFill>
                  <a:srgbClr val="000000"/>
                </a:solidFill>
                <a:latin typeface="inherit"/>
              </a:rPr>
              <a:t>(‘</a:t>
            </a:r>
            <a:r>
              <a:rPr lang="en-US" sz="2300" dirty="0" err="1">
                <a:solidFill>
                  <a:srgbClr val="000000"/>
                </a:solidFill>
                <a:latin typeface="inherit"/>
              </a:rPr>
              <a:t>Titlul</a:t>
            </a:r>
            <a:r>
              <a:rPr lang="en-US" sz="2300" dirty="0">
                <a:solidFill>
                  <a:srgbClr val="000000"/>
                </a:solidFill>
                <a:latin typeface="inherit"/>
              </a:rPr>
              <a:t> </a:t>
            </a:r>
            <a:r>
              <a:rPr lang="en-US" sz="2300" dirty="0" err="1">
                <a:solidFill>
                  <a:srgbClr val="000000"/>
                </a:solidFill>
                <a:latin typeface="inherit"/>
              </a:rPr>
              <a:t>cartii</a:t>
            </a:r>
            <a:r>
              <a:rPr lang="en-US" sz="2300" dirty="0">
                <a:solidFill>
                  <a:srgbClr val="000000"/>
                </a:solidFill>
                <a:latin typeface="inherit"/>
              </a:rPr>
              <a:t> a </a:t>
            </a:r>
            <a:r>
              <a:rPr lang="en-US" sz="2300" dirty="0" err="1">
                <a:solidFill>
                  <a:srgbClr val="000000"/>
                </a:solidFill>
                <a:latin typeface="inherit"/>
              </a:rPr>
              <a:t>doua</a:t>
            </a:r>
            <a:r>
              <a:rPr lang="en-US" sz="2300" dirty="0">
                <a:solidFill>
                  <a:srgbClr val="000000"/>
                </a:solidFill>
                <a:latin typeface="inherit"/>
              </a:rPr>
              <a:t> </a:t>
            </a:r>
            <a:r>
              <a:rPr lang="en-US" sz="2300" dirty="0" err="1">
                <a:solidFill>
                  <a:srgbClr val="000000"/>
                </a:solidFill>
                <a:latin typeface="inherit"/>
              </a:rPr>
              <a:t>este</a:t>
            </a:r>
            <a:r>
              <a:rPr lang="en-US" sz="2300" dirty="0">
                <a:solidFill>
                  <a:srgbClr val="000000"/>
                </a:solidFill>
                <a:latin typeface="inherit"/>
              </a:rPr>
              <a:t>: ‘,c2.titlu);</a:t>
            </a:r>
            <a:br>
              <a:rPr lang="en-US" sz="2300" dirty="0">
                <a:solidFill>
                  <a:srgbClr val="000000"/>
                </a:solidFill>
                <a:latin typeface="inherit"/>
              </a:rPr>
            </a:br>
            <a:r>
              <a:rPr lang="en-US" sz="2300" dirty="0" err="1">
                <a:solidFill>
                  <a:srgbClr val="000000"/>
                </a:solidFill>
                <a:latin typeface="inherit"/>
              </a:rPr>
              <a:t>writeln</a:t>
            </a:r>
            <a:r>
              <a:rPr lang="en-US" sz="2300" dirty="0">
                <a:solidFill>
                  <a:srgbClr val="000000"/>
                </a:solidFill>
                <a:latin typeface="inherit"/>
              </a:rPr>
              <a:t>(‘</a:t>
            </a:r>
            <a:r>
              <a:rPr lang="en-US" sz="2300" dirty="0" err="1">
                <a:solidFill>
                  <a:srgbClr val="000000"/>
                </a:solidFill>
                <a:latin typeface="inherit"/>
              </a:rPr>
              <a:t>Autorul</a:t>
            </a:r>
            <a:r>
              <a:rPr lang="en-US" sz="2300" dirty="0">
                <a:solidFill>
                  <a:srgbClr val="000000"/>
                </a:solidFill>
                <a:latin typeface="inherit"/>
              </a:rPr>
              <a:t> </a:t>
            </a:r>
            <a:r>
              <a:rPr lang="en-US" sz="2300" dirty="0" err="1">
                <a:solidFill>
                  <a:srgbClr val="000000"/>
                </a:solidFill>
                <a:latin typeface="inherit"/>
              </a:rPr>
              <a:t>cartii</a:t>
            </a:r>
            <a:r>
              <a:rPr lang="en-US" sz="2300" dirty="0">
                <a:solidFill>
                  <a:srgbClr val="000000"/>
                </a:solidFill>
                <a:latin typeface="inherit"/>
              </a:rPr>
              <a:t> a </a:t>
            </a:r>
            <a:r>
              <a:rPr lang="en-US" sz="2300" dirty="0" err="1">
                <a:solidFill>
                  <a:srgbClr val="000000"/>
                </a:solidFill>
                <a:latin typeface="inherit"/>
              </a:rPr>
              <a:t>doua</a:t>
            </a:r>
            <a:r>
              <a:rPr lang="en-US" sz="2300" dirty="0">
                <a:solidFill>
                  <a:srgbClr val="000000"/>
                </a:solidFill>
                <a:latin typeface="inherit"/>
              </a:rPr>
              <a:t> </a:t>
            </a:r>
            <a:r>
              <a:rPr lang="en-US" sz="2300" dirty="0" err="1">
                <a:solidFill>
                  <a:srgbClr val="000000"/>
                </a:solidFill>
                <a:latin typeface="inherit"/>
              </a:rPr>
              <a:t>este</a:t>
            </a:r>
            <a:r>
              <a:rPr lang="en-US" sz="2300" dirty="0">
                <a:solidFill>
                  <a:srgbClr val="000000"/>
                </a:solidFill>
                <a:latin typeface="inherit"/>
              </a:rPr>
              <a:t>: ‘,c2.autor);</a:t>
            </a:r>
            <a:br>
              <a:rPr lang="en-US" sz="2300" dirty="0">
                <a:solidFill>
                  <a:srgbClr val="000000"/>
                </a:solidFill>
                <a:latin typeface="inherit"/>
              </a:rPr>
            </a:br>
            <a:r>
              <a:rPr lang="en-US" sz="2300" dirty="0" err="1">
                <a:solidFill>
                  <a:srgbClr val="000000"/>
                </a:solidFill>
                <a:latin typeface="inherit"/>
              </a:rPr>
              <a:t>writeln</a:t>
            </a:r>
            <a:r>
              <a:rPr lang="en-US" sz="2300" dirty="0">
                <a:solidFill>
                  <a:srgbClr val="000000"/>
                </a:solidFill>
                <a:latin typeface="inherit"/>
              </a:rPr>
              <a:t>(‘</a:t>
            </a:r>
            <a:r>
              <a:rPr lang="en-US" sz="2300" dirty="0" err="1">
                <a:solidFill>
                  <a:srgbClr val="000000"/>
                </a:solidFill>
                <a:latin typeface="inherit"/>
              </a:rPr>
              <a:t>Tema</a:t>
            </a:r>
            <a:r>
              <a:rPr lang="en-US" sz="2300" dirty="0">
                <a:solidFill>
                  <a:srgbClr val="000000"/>
                </a:solidFill>
                <a:latin typeface="inherit"/>
              </a:rPr>
              <a:t> </a:t>
            </a:r>
            <a:r>
              <a:rPr lang="en-US" sz="2300" dirty="0" err="1">
                <a:solidFill>
                  <a:srgbClr val="000000"/>
                </a:solidFill>
                <a:latin typeface="inherit"/>
              </a:rPr>
              <a:t>cartii</a:t>
            </a:r>
            <a:r>
              <a:rPr lang="en-US" sz="2300" dirty="0">
                <a:solidFill>
                  <a:srgbClr val="000000"/>
                </a:solidFill>
                <a:latin typeface="inherit"/>
              </a:rPr>
              <a:t> a </a:t>
            </a:r>
            <a:r>
              <a:rPr lang="en-US" sz="2300" dirty="0" err="1">
                <a:solidFill>
                  <a:srgbClr val="000000"/>
                </a:solidFill>
                <a:latin typeface="inherit"/>
              </a:rPr>
              <a:t>doua</a:t>
            </a:r>
            <a:r>
              <a:rPr lang="en-US" sz="2300" dirty="0">
                <a:solidFill>
                  <a:srgbClr val="000000"/>
                </a:solidFill>
                <a:latin typeface="inherit"/>
              </a:rPr>
              <a:t> </a:t>
            </a:r>
            <a:r>
              <a:rPr lang="en-US" sz="2300" dirty="0" err="1">
                <a:solidFill>
                  <a:srgbClr val="000000"/>
                </a:solidFill>
                <a:latin typeface="inherit"/>
              </a:rPr>
              <a:t>este</a:t>
            </a:r>
            <a:r>
              <a:rPr lang="en-US" sz="2300" dirty="0">
                <a:solidFill>
                  <a:srgbClr val="000000"/>
                </a:solidFill>
                <a:latin typeface="inherit"/>
              </a:rPr>
              <a:t>: ‘,c2.tema);</a:t>
            </a:r>
            <a:br>
              <a:rPr lang="en-US" sz="2300" dirty="0">
                <a:solidFill>
                  <a:srgbClr val="000000"/>
                </a:solidFill>
                <a:latin typeface="inherit"/>
              </a:rPr>
            </a:br>
            <a:r>
              <a:rPr lang="en-US" sz="2300" dirty="0" err="1">
                <a:solidFill>
                  <a:srgbClr val="000000"/>
                </a:solidFill>
                <a:latin typeface="inherit"/>
              </a:rPr>
              <a:t>writeln</a:t>
            </a:r>
            <a:r>
              <a:rPr lang="en-US" sz="2300" dirty="0">
                <a:solidFill>
                  <a:srgbClr val="000000"/>
                </a:solidFill>
                <a:latin typeface="inherit"/>
              </a:rPr>
              <a:t>;</a:t>
            </a:r>
            <a:br>
              <a:rPr lang="en-US" sz="2300" dirty="0">
                <a:solidFill>
                  <a:srgbClr val="000000"/>
                </a:solidFill>
                <a:latin typeface="inherit"/>
              </a:rPr>
            </a:br>
            <a:r>
              <a:rPr lang="en-US" sz="2300" dirty="0">
                <a:solidFill>
                  <a:srgbClr val="000000"/>
                </a:solidFill>
                <a:latin typeface="inherit"/>
              </a:rPr>
              <a:t>END.</a:t>
            </a:r>
          </a:p>
          <a:p>
            <a:endParaRPr lang="en-US" dirty="0"/>
          </a:p>
        </p:txBody>
      </p:sp>
    </p:spTree>
    <p:extLst>
      <p:ext uri="{BB962C8B-B14F-4D97-AF65-F5344CB8AC3E}">
        <p14:creationId xmlns:p14="http://schemas.microsoft.com/office/powerpoint/2010/main" val="34686579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213</TotalTime>
  <Words>179</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inherit</vt:lpstr>
      <vt:lpstr>Playfair Display</vt:lpstr>
      <vt:lpstr>Wingdings 3</vt:lpstr>
      <vt:lpstr>Slice</vt:lpstr>
      <vt:lpstr>Tipul de date articol (record)</vt:lpstr>
      <vt:lpstr>Tipul inregistrare RECORD este un tip compus format dintr-un numar de componente, numite cîmpuri, care pot fi de tipuri diferite, astfel fiecare cîmp are un nume (identificator de cîmp).</vt:lpstr>
      <vt:lpstr>PowerPoint Presentation</vt:lpstr>
      <vt:lpstr>Tipul unui nume de cîmp este arbitrar (ales la întâmplare), astfel un cîmp poate să fie la rîndul lui tot de tip articol. Prin urmare se pot defini tipuri imbricate (suprapuse parțial)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Tipul de date aticol (record)</dc:title>
  <dc:creator>Vivien</dc:creator>
  <cp:lastModifiedBy>users1</cp:lastModifiedBy>
  <cp:revision>13</cp:revision>
  <dcterms:created xsi:type="dcterms:W3CDTF">2018-11-11T08:22:32Z</dcterms:created>
  <dcterms:modified xsi:type="dcterms:W3CDTF">2018-12-19T11:42:50Z</dcterms:modified>
</cp:coreProperties>
</file>