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79" d="100"/>
          <a:sy n="79" d="100"/>
        </p:scale>
        <p:origin x="8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o.wikipedia.org/wiki/Calculator" TargetMode="External"/><Relationship Id="rId7" Type="http://schemas.openxmlformats.org/officeDocument/2006/relationships/hyperlink" Target="https://en.wikipedia.org/wiki/Microcomputer" TargetMode="External"/><Relationship Id="rId2" Type="http://schemas.openxmlformats.org/officeDocument/2006/relationships/hyperlink" Target="http://licentainf.blogspot.com/p/clasificarea-calculatoarelor.html" TargetMode="External"/><Relationship Id="rId1" Type="http://schemas.openxmlformats.org/officeDocument/2006/relationships/slideLayout" Target="../slideLayouts/slideLayout2.xml"/><Relationship Id="rId6" Type="http://schemas.openxmlformats.org/officeDocument/2006/relationships/hyperlink" Target="https://en.wikipedia.org/wiki/Minicomputer" TargetMode="External"/><Relationship Id="rId5" Type="http://schemas.openxmlformats.org/officeDocument/2006/relationships/hyperlink" Target="https://ro.wikipedia.org/wiki/Mainframe" TargetMode="External"/><Relationship Id="rId4" Type="http://schemas.openxmlformats.org/officeDocument/2006/relationships/hyperlink" Target="https://ro.wikipedia.org/wiki/Supercompu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4715-8601-45F8-9797-B55E53757BA8}"/>
              </a:ext>
            </a:extLst>
          </p:cNvPr>
          <p:cNvSpPr>
            <a:spLocks noGrp="1"/>
          </p:cNvSpPr>
          <p:nvPr>
            <p:ph type="ctrTitle"/>
          </p:nvPr>
        </p:nvSpPr>
        <p:spPr/>
        <p:txBody>
          <a:bodyPr/>
          <a:lstStyle/>
          <a:p>
            <a:r>
              <a:rPr lang="ro-MD" dirty="0"/>
              <a:t>Clasificarea Calculatoarelor</a:t>
            </a:r>
          </a:p>
        </p:txBody>
      </p:sp>
      <p:sp>
        <p:nvSpPr>
          <p:cNvPr id="3" name="Subtitle 2">
            <a:extLst>
              <a:ext uri="{FF2B5EF4-FFF2-40B4-BE49-F238E27FC236}">
                <a16:creationId xmlns:a16="http://schemas.microsoft.com/office/drawing/2014/main" id="{B536C1C1-194D-49C6-9C6D-7CBFE4A4DC08}"/>
              </a:ext>
            </a:extLst>
          </p:cNvPr>
          <p:cNvSpPr>
            <a:spLocks noGrp="1"/>
          </p:cNvSpPr>
          <p:nvPr>
            <p:ph type="subTitle" idx="1"/>
          </p:nvPr>
        </p:nvSpPr>
        <p:spPr/>
        <p:txBody>
          <a:bodyPr/>
          <a:lstStyle/>
          <a:p>
            <a:r>
              <a:rPr lang="en-US" dirty="0"/>
              <a:t>                                                                                                        </a:t>
            </a:r>
            <a:r>
              <a:rPr lang="en-US" dirty="0" err="1"/>
              <a:t>Ciofu</a:t>
            </a:r>
            <a:r>
              <a:rPr lang="en-US" dirty="0"/>
              <a:t> Viviana cl 10C</a:t>
            </a:r>
          </a:p>
          <a:p>
            <a:r>
              <a:rPr lang="en-US" dirty="0"/>
              <a:t>             </a:t>
            </a:r>
            <a:r>
              <a:rPr lang="ro-MD" dirty="0"/>
              <a:t>                                                                          </a:t>
            </a:r>
            <a:r>
              <a:rPr lang="en-US" dirty="0"/>
              <a:t> </a:t>
            </a:r>
            <a:r>
              <a:rPr lang="ro-MD" dirty="0"/>
              <a:t>                 </a:t>
            </a:r>
            <a:r>
              <a:rPr lang="en-US" dirty="0" err="1"/>
              <a:t>profesor</a:t>
            </a:r>
            <a:r>
              <a:rPr lang="en-US" dirty="0"/>
              <a:t>: Gu</a:t>
            </a:r>
            <a:r>
              <a:rPr lang="ro-MD" dirty="0"/>
              <a:t>ț</a:t>
            </a:r>
            <a:r>
              <a:rPr lang="en-US" dirty="0"/>
              <a:t>u Maria</a:t>
            </a:r>
          </a:p>
        </p:txBody>
      </p:sp>
    </p:spTree>
    <p:extLst>
      <p:ext uri="{BB962C8B-B14F-4D97-AF65-F5344CB8AC3E}">
        <p14:creationId xmlns:p14="http://schemas.microsoft.com/office/powerpoint/2010/main" val="76987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75C0-401A-4112-B11F-49C1C8749B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C55DB3-C895-4BC8-9C1A-E5F57D024DB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758B50D-3EAD-4B84-828D-B4DD19DEA0D6}"/>
              </a:ext>
            </a:extLst>
          </p:cNvPr>
          <p:cNvPicPr>
            <a:picLocks noChangeAspect="1"/>
          </p:cNvPicPr>
          <p:nvPr/>
        </p:nvPicPr>
        <p:blipFill>
          <a:blip r:embed="rId2"/>
          <a:stretch>
            <a:fillRect/>
          </a:stretch>
        </p:blipFill>
        <p:spPr>
          <a:xfrm>
            <a:off x="2327" y="0"/>
            <a:ext cx="12189673" cy="6858000"/>
          </a:xfrm>
          <a:prstGeom prst="rect">
            <a:avLst/>
          </a:prstGeom>
        </p:spPr>
      </p:pic>
    </p:spTree>
    <p:extLst>
      <p:ext uri="{BB962C8B-B14F-4D97-AF65-F5344CB8AC3E}">
        <p14:creationId xmlns:p14="http://schemas.microsoft.com/office/powerpoint/2010/main" val="348238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3848-DB3C-4F48-A2AF-BF2DE9D12956}"/>
              </a:ext>
            </a:extLst>
          </p:cNvPr>
          <p:cNvSpPr>
            <a:spLocks noGrp="1"/>
          </p:cNvSpPr>
          <p:nvPr>
            <p:ph type="title"/>
          </p:nvPr>
        </p:nvSpPr>
        <p:spPr/>
        <p:txBody>
          <a:bodyPr>
            <a:noAutofit/>
          </a:bodyPr>
          <a:lstStyle/>
          <a:p>
            <a:r>
              <a:rPr lang="ro-MD" sz="2000" dirty="0"/>
              <a:t>Ș</a:t>
            </a:r>
            <a:r>
              <a:rPr lang="en-US" sz="2000" dirty="0" err="1"/>
              <a:t>tiința</a:t>
            </a:r>
            <a:r>
              <a:rPr lang="en-US" sz="2000" dirty="0"/>
              <a:t> </a:t>
            </a:r>
            <a:r>
              <a:rPr lang="en-US" sz="2000" dirty="0" err="1"/>
              <a:t>prelucrării</a:t>
            </a:r>
            <a:r>
              <a:rPr lang="en-US" sz="2000" dirty="0"/>
              <a:t> </a:t>
            </a:r>
            <a:r>
              <a:rPr lang="en-US" sz="2000" dirty="0" err="1"/>
              <a:t>informațiilor</a:t>
            </a:r>
            <a:r>
              <a:rPr lang="en-US" sz="2000" dirty="0"/>
              <a:t> cu </a:t>
            </a:r>
            <a:r>
              <a:rPr lang="en-US" sz="2000" dirty="0" err="1"/>
              <a:t>ajutorul</a:t>
            </a:r>
            <a:r>
              <a:rPr lang="en-US" sz="2000" dirty="0"/>
              <a:t> </a:t>
            </a:r>
            <a:r>
              <a:rPr lang="en-US" sz="2000" dirty="0" err="1"/>
              <a:t>calculatoarelor</a:t>
            </a:r>
            <a:r>
              <a:rPr lang="en-US" sz="2000" dirty="0"/>
              <a:t> se </a:t>
            </a:r>
            <a:r>
              <a:rPr lang="en-US" sz="2000" dirty="0" err="1"/>
              <a:t>numește</a:t>
            </a:r>
            <a:r>
              <a:rPr lang="en-US" sz="2000" dirty="0"/>
              <a:t> </a:t>
            </a:r>
            <a:r>
              <a:rPr lang="ro-MD" sz="2000" dirty="0"/>
              <a:t>informatică . Tehnologia necesară pentru folosirea lor poartă numele Tehnologia Informației, prescurtat TI sau IT (de la termenul englezesc Information Technology).</a:t>
            </a:r>
          </a:p>
        </p:txBody>
      </p:sp>
      <p:sp>
        <p:nvSpPr>
          <p:cNvPr id="3" name="Content Placeholder 2">
            <a:extLst>
              <a:ext uri="{FF2B5EF4-FFF2-40B4-BE49-F238E27FC236}">
                <a16:creationId xmlns:a16="http://schemas.microsoft.com/office/drawing/2014/main" id="{8840FB64-0628-4123-8993-86099AA2E401}"/>
              </a:ext>
            </a:extLst>
          </p:cNvPr>
          <p:cNvSpPr>
            <a:spLocks noGrp="1"/>
          </p:cNvSpPr>
          <p:nvPr>
            <p:ph idx="1"/>
          </p:nvPr>
        </p:nvSpPr>
        <p:spPr/>
        <p:txBody>
          <a:bodyPr/>
          <a:lstStyle/>
          <a:p>
            <a:r>
              <a:rPr lang="ro-MD" dirty="0"/>
              <a:t>Calculatorul prezinta in sine o mașină de prelucrat date și informații conform unei liste de instrucțiuni numită program. În zilele noastre calculatoarele se construiesc în mare majoritate din componente electronice și de aceea cuvântul „calculator” înseamnă de obicei un calculator electronic. Calculatoarele care sunt programabile liber și pot, cel puțin în principiu, prelucra orice fel de date sau informații se numesc universale. Calculatoarele actuale nu sunt doar mașini de prelucrat informații, ci și dispozitive care facilitează comunicația între doi sau mai mulți utilizatori, de exemplu sub formă de numere, text, imagini, sunet sau video sau chiar toate deodată (multimedia).</a:t>
            </a:r>
          </a:p>
        </p:txBody>
      </p:sp>
    </p:spTree>
    <p:extLst>
      <p:ext uri="{BB962C8B-B14F-4D97-AF65-F5344CB8AC3E}">
        <p14:creationId xmlns:p14="http://schemas.microsoft.com/office/powerpoint/2010/main" val="335704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696A3-CF36-4F21-B499-AC8EF963BCB0}"/>
              </a:ext>
            </a:extLst>
          </p:cNvPr>
          <p:cNvSpPr>
            <a:spLocks noGrp="1"/>
          </p:cNvSpPr>
          <p:nvPr>
            <p:ph idx="1"/>
          </p:nvPr>
        </p:nvSpPr>
        <p:spPr/>
        <p:txBody>
          <a:bodyPr/>
          <a:lstStyle/>
          <a:p>
            <a:pPr marL="0" indent="0">
              <a:buNone/>
            </a:pPr>
            <a:r>
              <a:rPr lang="ro-MD" dirty="0"/>
              <a:t>Caracteristica generală a unui calculator include următoarele date:</a:t>
            </a:r>
          </a:p>
          <a:p>
            <a:r>
              <a:rPr lang="ro-MD" dirty="0"/>
              <a:t>- viteza de operare;</a:t>
            </a:r>
          </a:p>
          <a:p>
            <a:r>
              <a:rPr lang="ro-MD" dirty="0"/>
              <a:t>- capacitatea memoriei interne;</a:t>
            </a:r>
          </a:p>
          <a:p>
            <a:r>
              <a:rPr lang="ro-MD" dirty="0"/>
              <a:t>- componența, capacitatea și timpul de acces ale unităților de memorie externă;</a:t>
            </a:r>
          </a:p>
          <a:p>
            <a:r>
              <a:rPr lang="ro-MD" dirty="0"/>
              <a:t>- componența și parametrii tehnici respectivi ai </a:t>
            </a:r>
            <a:r>
              <a:rPr lang="ro-MD" dirty="0" err="1"/>
              <a:t>echipamenetelor</a:t>
            </a:r>
            <a:r>
              <a:rPr lang="ro-MD" dirty="0"/>
              <a:t> periferice;</a:t>
            </a:r>
          </a:p>
          <a:p>
            <a:r>
              <a:rPr lang="ro-MD" dirty="0"/>
              <a:t>- parametrii de bază și gabarit;</a:t>
            </a:r>
          </a:p>
          <a:p>
            <a:r>
              <a:rPr lang="ro-MD" dirty="0"/>
              <a:t>- costul.</a:t>
            </a:r>
          </a:p>
        </p:txBody>
      </p:sp>
      <p:pic>
        <p:nvPicPr>
          <p:cNvPr id="1026" name="Picture 2" descr="https://upload.wikimedia.org/wikipedia/commons/thumb/d/d7/Desktop_computer_clipart_-_Yellow_theme.svg/1280px-Desktop_computer_clipart_-_Yellow_theme.svg.png">
            <a:extLst>
              <a:ext uri="{FF2B5EF4-FFF2-40B4-BE49-F238E27FC236}">
                <a16:creationId xmlns:a16="http://schemas.microsoft.com/office/drawing/2014/main" id="{F6512954-6C0B-4746-B2B9-C01BDD02A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29" y="2611523"/>
            <a:ext cx="2608478" cy="188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42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D91EA1-D825-49D8-B22A-E279631959BA}"/>
              </a:ext>
            </a:extLst>
          </p:cNvPr>
          <p:cNvPicPr>
            <a:picLocks noChangeAspect="1"/>
          </p:cNvPicPr>
          <p:nvPr/>
        </p:nvPicPr>
        <p:blipFill>
          <a:blip r:embed="rId2"/>
          <a:stretch>
            <a:fillRect/>
          </a:stretch>
        </p:blipFill>
        <p:spPr>
          <a:xfrm>
            <a:off x="791680" y="2589237"/>
            <a:ext cx="3674028" cy="1870081"/>
          </a:xfrm>
          <a:prstGeom prst="rect">
            <a:avLst/>
          </a:prstGeom>
        </p:spPr>
      </p:pic>
      <p:sp>
        <p:nvSpPr>
          <p:cNvPr id="3" name="Content Placeholder 2">
            <a:extLst>
              <a:ext uri="{FF2B5EF4-FFF2-40B4-BE49-F238E27FC236}">
                <a16:creationId xmlns:a16="http://schemas.microsoft.com/office/drawing/2014/main" id="{0B900874-A258-4A2C-9480-D0A02E87C3A9}"/>
              </a:ext>
            </a:extLst>
          </p:cNvPr>
          <p:cNvSpPr>
            <a:spLocks noGrp="1"/>
          </p:cNvSpPr>
          <p:nvPr>
            <p:ph idx="1"/>
          </p:nvPr>
        </p:nvSpPr>
        <p:spPr/>
        <p:txBody>
          <a:bodyPr/>
          <a:lstStyle/>
          <a:p>
            <a:pPr marL="0" indent="0">
              <a:buNone/>
            </a:pPr>
            <a:r>
              <a:rPr lang="ro-MD" dirty="0"/>
              <a:t>Calculatoarele moderne se </a:t>
            </a:r>
            <a:r>
              <a:rPr lang="ro-MD" dirty="0" err="1"/>
              <a:t>clasifcă</a:t>
            </a:r>
            <a:r>
              <a:rPr lang="ro-MD" dirty="0"/>
              <a:t> în 4 categorii </a:t>
            </a:r>
            <a:r>
              <a:rPr lang="en-US" dirty="0"/>
              <a:t>:</a:t>
            </a:r>
            <a:endParaRPr lang="ro-MD" dirty="0"/>
          </a:p>
          <a:p>
            <a:r>
              <a:rPr lang="ro-MD" dirty="0"/>
              <a:t>Supercalculatoare</a:t>
            </a:r>
          </a:p>
          <a:p>
            <a:r>
              <a:rPr lang="ro-MD" dirty="0"/>
              <a:t>Calculatoare mari</a:t>
            </a:r>
          </a:p>
          <a:p>
            <a:r>
              <a:rPr lang="ro-MD" dirty="0"/>
              <a:t>Minicalculatoare</a:t>
            </a:r>
          </a:p>
          <a:p>
            <a:r>
              <a:rPr lang="ro-MD" dirty="0"/>
              <a:t>Microcalculatoarele</a:t>
            </a:r>
          </a:p>
        </p:txBody>
      </p:sp>
    </p:spTree>
    <p:extLst>
      <p:ext uri="{BB962C8B-B14F-4D97-AF65-F5344CB8AC3E}">
        <p14:creationId xmlns:p14="http://schemas.microsoft.com/office/powerpoint/2010/main" val="395868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C585-8662-479E-A82D-3EC61C1D5446}"/>
              </a:ext>
            </a:extLst>
          </p:cNvPr>
          <p:cNvSpPr>
            <a:spLocks noGrp="1"/>
          </p:cNvSpPr>
          <p:nvPr>
            <p:ph type="title"/>
          </p:nvPr>
        </p:nvSpPr>
        <p:spPr>
          <a:xfrm>
            <a:off x="639191" y="2290439"/>
            <a:ext cx="3781889" cy="2894120"/>
          </a:xfrm>
        </p:spPr>
        <p:txBody>
          <a:bodyPr>
            <a:noAutofit/>
          </a:bodyPr>
          <a:lstStyle/>
          <a:p>
            <a:r>
              <a:rPr lang="ro-MD" sz="1800" dirty="0" err="1"/>
              <a:t>Supercomputerele</a:t>
            </a:r>
            <a:r>
              <a:rPr lang="ro-MD" sz="1800" dirty="0"/>
              <a:t> se utilizează la numeroase modelări și simulări informatice (simulare pe calculator), în special pe următoarele domenii:</a:t>
            </a:r>
            <a:br>
              <a:rPr lang="ro-MD" sz="1800" dirty="0"/>
            </a:br>
            <a:r>
              <a:rPr lang="ro-MD" sz="1800" dirty="0"/>
              <a:t>biologie</a:t>
            </a:r>
            <a:br>
              <a:rPr lang="ro-MD" sz="1800" dirty="0"/>
            </a:br>
            <a:r>
              <a:rPr lang="ro-MD" sz="1800" dirty="0"/>
              <a:t>chimie</a:t>
            </a:r>
            <a:br>
              <a:rPr lang="ro-MD" sz="1800" dirty="0"/>
            </a:br>
            <a:r>
              <a:rPr lang="ro-MD" sz="1800" dirty="0"/>
              <a:t>geologie</a:t>
            </a:r>
            <a:br>
              <a:rPr lang="ro-MD" sz="1800" dirty="0"/>
            </a:br>
            <a:r>
              <a:rPr lang="ro-MD" sz="1800" dirty="0"/>
              <a:t>explorare aerospațială</a:t>
            </a:r>
            <a:br>
              <a:rPr lang="ro-MD" sz="1800" dirty="0"/>
            </a:br>
            <a:r>
              <a:rPr lang="ro-MD" sz="1800" dirty="0"/>
              <a:t>medicină</a:t>
            </a:r>
            <a:br>
              <a:rPr lang="ro-MD" sz="1800" dirty="0"/>
            </a:br>
            <a:r>
              <a:rPr lang="ro-MD" sz="1800" dirty="0"/>
              <a:t>meteorologie</a:t>
            </a:r>
            <a:br>
              <a:rPr lang="ro-MD" sz="1800" dirty="0"/>
            </a:br>
            <a:r>
              <a:rPr lang="ro-MD" sz="1800" dirty="0"/>
              <a:t>fizică</a:t>
            </a:r>
            <a:br>
              <a:rPr lang="ro-MD" sz="1800" dirty="0"/>
            </a:br>
            <a:r>
              <a:rPr lang="ro-MD" sz="1800" dirty="0"/>
              <a:t>matematică, criptografie</a:t>
            </a:r>
            <a:br>
              <a:rPr lang="ro-MD" sz="1800" dirty="0"/>
            </a:br>
            <a:r>
              <a:rPr lang="ro-MD" sz="1800" dirty="0"/>
              <a:t>tehnică militară</a:t>
            </a:r>
          </a:p>
        </p:txBody>
      </p:sp>
      <p:sp>
        <p:nvSpPr>
          <p:cNvPr id="3" name="Content Placeholder 2">
            <a:extLst>
              <a:ext uri="{FF2B5EF4-FFF2-40B4-BE49-F238E27FC236}">
                <a16:creationId xmlns:a16="http://schemas.microsoft.com/office/drawing/2014/main" id="{B60E71D6-E0F3-4874-9E6D-47CA34FB8514}"/>
              </a:ext>
            </a:extLst>
          </p:cNvPr>
          <p:cNvSpPr>
            <a:spLocks noGrp="1"/>
          </p:cNvSpPr>
          <p:nvPr>
            <p:ph idx="1"/>
          </p:nvPr>
        </p:nvSpPr>
        <p:spPr/>
        <p:txBody>
          <a:bodyPr/>
          <a:lstStyle/>
          <a:p>
            <a:r>
              <a:rPr lang="en-US" dirty="0" err="1"/>
              <a:t>Supercalculatoarele</a:t>
            </a:r>
            <a:r>
              <a:rPr lang="en-US" dirty="0"/>
              <a:t> pot </a:t>
            </a:r>
            <a:r>
              <a:rPr lang="en-US" dirty="0" err="1"/>
              <a:t>executa</a:t>
            </a:r>
            <a:r>
              <a:rPr lang="en-US" dirty="0"/>
              <a:t> </a:t>
            </a:r>
            <a:r>
              <a:rPr lang="en-US" dirty="0" err="1"/>
              <a:t>peste</a:t>
            </a:r>
            <a:r>
              <a:rPr lang="en-US" dirty="0"/>
              <a:t> 10</a:t>
            </a:r>
            <a:r>
              <a:rPr lang="ro-MD" dirty="0"/>
              <a:t>00</a:t>
            </a:r>
            <a:r>
              <a:rPr lang="en-US" dirty="0"/>
              <a:t> </a:t>
            </a:r>
            <a:r>
              <a:rPr lang="en-US" dirty="0" err="1"/>
              <a:t>bilioane</a:t>
            </a:r>
            <a:r>
              <a:rPr lang="en-US" dirty="0"/>
              <a:t> de </a:t>
            </a:r>
            <a:r>
              <a:rPr lang="en-US" dirty="0" err="1"/>
              <a:t>operații</a:t>
            </a:r>
            <a:r>
              <a:rPr lang="en-US" dirty="0"/>
              <a:t> pe </a:t>
            </a:r>
            <a:r>
              <a:rPr lang="en-US" dirty="0" err="1"/>
              <a:t>secundăeste</a:t>
            </a:r>
            <a:r>
              <a:rPr lang="en-US" dirty="0"/>
              <a:t> un computer complex care </a:t>
            </a:r>
            <a:r>
              <a:rPr lang="en-US" dirty="0" err="1"/>
              <a:t>atinge</a:t>
            </a:r>
            <a:r>
              <a:rPr lang="en-US" dirty="0"/>
              <a:t> </a:t>
            </a:r>
            <a:r>
              <a:rPr lang="en-US" dirty="0" err="1"/>
              <a:t>cele</a:t>
            </a:r>
            <a:r>
              <a:rPr lang="en-US" dirty="0"/>
              <a:t> </a:t>
            </a:r>
            <a:r>
              <a:rPr lang="en-US" dirty="0" err="1"/>
              <a:t>mai</a:t>
            </a:r>
            <a:r>
              <a:rPr lang="en-US" dirty="0"/>
              <a:t> </a:t>
            </a:r>
            <a:r>
              <a:rPr lang="en-US" dirty="0" err="1"/>
              <a:t>mari</a:t>
            </a:r>
            <a:r>
              <a:rPr lang="en-US" dirty="0"/>
              <a:t> </a:t>
            </a:r>
            <a:r>
              <a:rPr lang="en-US" dirty="0" err="1"/>
              <a:t>viteze</a:t>
            </a:r>
            <a:r>
              <a:rPr lang="en-US" dirty="0"/>
              <a:t> de </a:t>
            </a:r>
            <a:r>
              <a:rPr lang="en-US" dirty="0" err="1"/>
              <a:t>execuție</a:t>
            </a:r>
            <a:r>
              <a:rPr lang="en-US" dirty="0"/>
              <a:t> ale </a:t>
            </a:r>
            <a:r>
              <a:rPr lang="en-US" dirty="0" err="1"/>
              <a:t>timpului</a:t>
            </a:r>
            <a:r>
              <a:rPr lang="en-US" dirty="0"/>
              <a:t> </a:t>
            </a:r>
            <a:r>
              <a:rPr lang="en-US" dirty="0" err="1"/>
              <a:t>său</a:t>
            </a:r>
            <a:r>
              <a:rPr lang="en-US" dirty="0"/>
              <a:t>. </a:t>
            </a:r>
            <a:r>
              <a:rPr lang="en-US" dirty="0" err="1"/>
              <a:t>Supercomputerul</a:t>
            </a:r>
            <a:r>
              <a:rPr lang="en-US" dirty="0"/>
              <a:t> </a:t>
            </a:r>
            <a:r>
              <a:rPr lang="en-US" dirty="0" err="1"/>
              <a:t>este</a:t>
            </a:r>
            <a:r>
              <a:rPr lang="en-US" dirty="0"/>
              <a:t> </a:t>
            </a:r>
            <a:r>
              <a:rPr lang="en-US" dirty="0" err="1"/>
              <a:t>compus</a:t>
            </a:r>
            <a:r>
              <a:rPr lang="en-US" dirty="0"/>
              <a:t> din </a:t>
            </a:r>
            <a:r>
              <a:rPr lang="en-US" dirty="0" err="1"/>
              <a:t>mai</a:t>
            </a:r>
            <a:r>
              <a:rPr lang="en-US" dirty="0"/>
              <a:t> </a:t>
            </a:r>
            <a:r>
              <a:rPr lang="en-US" dirty="0" err="1"/>
              <a:t>multe</a:t>
            </a:r>
            <a:r>
              <a:rPr lang="en-US" dirty="0"/>
              <a:t> </a:t>
            </a:r>
            <a:r>
              <a:rPr lang="en-US" dirty="0" err="1"/>
              <a:t>procesoare</a:t>
            </a:r>
            <a:r>
              <a:rPr lang="en-US" dirty="0"/>
              <a:t> care </a:t>
            </a:r>
            <a:r>
              <a:rPr lang="en-US" dirty="0" err="1"/>
              <a:t>utilizează</a:t>
            </a:r>
            <a:r>
              <a:rPr lang="en-US" dirty="0"/>
              <a:t> </a:t>
            </a:r>
            <a:r>
              <a:rPr lang="en-US" dirty="0" err="1"/>
              <a:t>aceleași</a:t>
            </a:r>
            <a:r>
              <a:rPr lang="en-US" dirty="0"/>
              <a:t> </a:t>
            </a:r>
            <a:r>
              <a:rPr lang="en-US" dirty="0" err="1"/>
              <a:t>dispozitive</a:t>
            </a:r>
            <a:r>
              <a:rPr lang="en-US" dirty="0"/>
              <a:t> </a:t>
            </a:r>
            <a:r>
              <a:rPr lang="en-US" dirty="0" err="1"/>
              <a:t>periferice</a:t>
            </a:r>
            <a:r>
              <a:rPr lang="en-US" dirty="0"/>
              <a:t> , </a:t>
            </a:r>
            <a:r>
              <a:rPr lang="en-US" dirty="0" err="1"/>
              <a:t>accesează</a:t>
            </a:r>
            <a:r>
              <a:rPr lang="en-US" dirty="0"/>
              <a:t> </a:t>
            </a:r>
            <a:r>
              <a:rPr lang="en-US" dirty="0" err="1"/>
              <a:t>în</a:t>
            </a:r>
            <a:r>
              <a:rPr lang="en-US" dirty="0"/>
              <a:t> mare </a:t>
            </a:r>
            <a:r>
              <a:rPr lang="en-US" dirty="0" err="1"/>
              <a:t>parte</a:t>
            </a:r>
            <a:r>
              <a:rPr lang="en-US" dirty="0"/>
              <a:t> </a:t>
            </a:r>
            <a:r>
              <a:rPr lang="en-US" dirty="0" err="1"/>
              <a:t>aceeași</a:t>
            </a:r>
            <a:r>
              <a:rPr lang="en-US" dirty="0"/>
              <a:t> </a:t>
            </a:r>
            <a:r>
              <a:rPr lang="en-US" dirty="0" err="1"/>
              <a:t>memorie</a:t>
            </a:r>
            <a:r>
              <a:rPr lang="en-US" dirty="0"/>
              <a:t> </a:t>
            </a:r>
            <a:r>
              <a:rPr lang="en-US" dirty="0" err="1"/>
              <a:t>centrală</a:t>
            </a:r>
            <a:r>
              <a:rPr lang="en-US" dirty="0"/>
              <a:t> </a:t>
            </a:r>
            <a:r>
              <a:rPr lang="en-US" dirty="0" err="1"/>
              <a:t>și</a:t>
            </a:r>
            <a:r>
              <a:rPr lang="en-US" dirty="0"/>
              <a:t> care </a:t>
            </a:r>
            <a:r>
              <a:rPr lang="en-US" dirty="0" err="1"/>
              <a:t>funcționează</a:t>
            </a:r>
            <a:r>
              <a:rPr lang="en-US" dirty="0"/>
              <a:t> </a:t>
            </a:r>
            <a:r>
              <a:rPr lang="en-US" dirty="0" err="1"/>
              <a:t>concomitent</a:t>
            </a:r>
            <a:r>
              <a:rPr lang="en-US" dirty="0"/>
              <a:t> </a:t>
            </a:r>
            <a:r>
              <a:rPr lang="en-US" dirty="0" err="1"/>
              <a:t>și</a:t>
            </a:r>
            <a:r>
              <a:rPr lang="en-US" dirty="0"/>
              <a:t> </a:t>
            </a:r>
            <a:r>
              <a:rPr lang="en-US" dirty="0" err="1"/>
              <a:t>coordonat</a:t>
            </a:r>
            <a:r>
              <a:rPr lang="en-US" dirty="0"/>
              <a:t>, </a:t>
            </a:r>
            <a:r>
              <a:rPr lang="en-US" dirty="0" err="1"/>
              <a:t>în</a:t>
            </a:r>
            <a:r>
              <a:rPr lang="en-US" dirty="0"/>
              <a:t> </a:t>
            </a:r>
            <a:r>
              <a:rPr lang="en-US" dirty="0" err="1"/>
              <a:t>cooperație</a:t>
            </a:r>
            <a:r>
              <a:rPr lang="en-US" dirty="0"/>
              <a:t> </a:t>
            </a:r>
            <a:r>
              <a:rPr lang="en-US" dirty="0" err="1"/>
              <a:t>strânsă</a:t>
            </a:r>
            <a:r>
              <a:rPr lang="en-US" dirty="0"/>
              <a:t>, </a:t>
            </a:r>
            <a:r>
              <a:rPr lang="en-US" dirty="0" err="1"/>
              <a:t>astfel</a:t>
            </a:r>
            <a:r>
              <a:rPr lang="en-US" dirty="0"/>
              <a:t> </a:t>
            </a:r>
            <a:r>
              <a:rPr lang="en-US" dirty="0" err="1"/>
              <a:t>încât</a:t>
            </a:r>
            <a:r>
              <a:rPr lang="en-US" dirty="0"/>
              <a:t> </a:t>
            </a:r>
            <a:r>
              <a:rPr lang="en-US" dirty="0" err="1"/>
              <a:t>supercomputerul</a:t>
            </a:r>
            <a:r>
              <a:rPr lang="en-US" dirty="0"/>
              <a:t> </a:t>
            </a:r>
            <a:r>
              <a:rPr lang="en-US" dirty="0" err="1"/>
              <a:t>poate</a:t>
            </a:r>
            <a:r>
              <a:rPr lang="en-US" dirty="0"/>
              <a:t> </a:t>
            </a:r>
            <a:r>
              <a:rPr lang="en-US" dirty="0" err="1"/>
              <a:t>atinge</a:t>
            </a:r>
            <a:r>
              <a:rPr lang="en-US" dirty="0"/>
              <a:t> o mare capacitate </a:t>
            </a:r>
            <a:r>
              <a:rPr lang="en-US" dirty="0" err="1"/>
              <a:t>integrală</a:t>
            </a:r>
            <a:r>
              <a:rPr lang="en-US" dirty="0"/>
              <a:t> de </a:t>
            </a:r>
            <a:r>
              <a:rPr lang="en-US" dirty="0" err="1"/>
              <a:t>calcul</a:t>
            </a:r>
            <a:r>
              <a:rPr lang="en-US" dirty="0"/>
              <a:t>. Modul de </a:t>
            </a:r>
            <a:r>
              <a:rPr lang="en-US" dirty="0" err="1"/>
              <a:t>calcul</a:t>
            </a:r>
            <a:r>
              <a:rPr lang="en-US" dirty="0"/>
              <a:t> al </a:t>
            </a:r>
            <a:r>
              <a:rPr lang="en-US" dirty="0" err="1"/>
              <a:t>supercomputerelor</a:t>
            </a:r>
            <a:r>
              <a:rPr lang="en-US" dirty="0"/>
              <a:t> se </a:t>
            </a:r>
            <a:r>
              <a:rPr lang="en-US" dirty="0" err="1"/>
              <a:t>numește</a:t>
            </a:r>
            <a:r>
              <a:rPr lang="en-US" dirty="0"/>
              <a:t> "</a:t>
            </a:r>
            <a:r>
              <a:rPr lang="en-US" dirty="0" err="1"/>
              <a:t>calcul</a:t>
            </a:r>
            <a:r>
              <a:rPr lang="en-US" dirty="0"/>
              <a:t> </a:t>
            </a:r>
            <a:r>
              <a:rPr lang="en-US" dirty="0" err="1"/>
              <a:t>paralel</a:t>
            </a:r>
            <a:r>
              <a:rPr lang="en-US" dirty="0"/>
              <a:t>", </a:t>
            </a:r>
            <a:r>
              <a:rPr lang="en-US" dirty="0" err="1"/>
              <a:t>iar</a:t>
            </a:r>
            <a:r>
              <a:rPr lang="en-US" dirty="0"/>
              <a:t> </a:t>
            </a:r>
            <a:r>
              <a:rPr lang="en-US" dirty="0" err="1"/>
              <a:t>prețul</a:t>
            </a:r>
            <a:r>
              <a:rPr lang="en-US" dirty="0"/>
              <a:t> </a:t>
            </a:r>
            <a:r>
              <a:rPr lang="en-US" dirty="0" err="1"/>
              <a:t>lor</a:t>
            </a:r>
            <a:r>
              <a:rPr lang="en-US" dirty="0"/>
              <a:t> </a:t>
            </a:r>
            <a:r>
              <a:rPr lang="en-US" dirty="0" err="1"/>
              <a:t>depășește</a:t>
            </a:r>
            <a:r>
              <a:rPr lang="en-US" dirty="0"/>
              <a:t> 20 de </a:t>
            </a:r>
            <a:r>
              <a:rPr lang="en-US" dirty="0" err="1"/>
              <a:t>milioane</a:t>
            </a:r>
            <a:r>
              <a:rPr lang="en-US" dirty="0"/>
              <a:t> de </a:t>
            </a:r>
            <a:r>
              <a:rPr lang="en-US" dirty="0" err="1"/>
              <a:t>dolari</a:t>
            </a:r>
            <a:r>
              <a:rPr lang="en-US" dirty="0"/>
              <a:t>. </a:t>
            </a:r>
            <a:r>
              <a:rPr lang="en-US" dirty="0" err="1"/>
              <a:t>Cercetări</a:t>
            </a:r>
            <a:r>
              <a:rPr lang="en-US" dirty="0"/>
              <a:t> </a:t>
            </a:r>
            <a:r>
              <a:rPr lang="en-US" dirty="0" err="1"/>
              <a:t>și</a:t>
            </a:r>
            <a:r>
              <a:rPr lang="en-US" dirty="0"/>
              <a:t> </a:t>
            </a:r>
            <a:r>
              <a:rPr lang="en-US" dirty="0" err="1"/>
              <a:t>proiectări</a:t>
            </a:r>
            <a:r>
              <a:rPr lang="en-US" dirty="0"/>
              <a:t> </a:t>
            </a:r>
            <a:r>
              <a:rPr lang="en-US" dirty="0" err="1"/>
              <a:t>în</a:t>
            </a:r>
            <a:r>
              <a:rPr lang="en-US" dirty="0"/>
              <a:t> </a:t>
            </a:r>
            <a:r>
              <a:rPr lang="en-US" dirty="0" err="1"/>
              <a:t>industria</a:t>
            </a:r>
            <a:r>
              <a:rPr lang="en-US" dirty="0"/>
              <a:t> </a:t>
            </a:r>
            <a:r>
              <a:rPr lang="en-US" dirty="0" err="1"/>
              <a:t>supercalculatoarelor</a:t>
            </a:r>
            <a:r>
              <a:rPr lang="en-US" dirty="0"/>
              <a:t> se </a:t>
            </a:r>
            <a:r>
              <a:rPr lang="en-US" dirty="0" err="1"/>
              <a:t>realizează</a:t>
            </a:r>
            <a:r>
              <a:rPr lang="en-US" dirty="0"/>
              <a:t> </a:t>
            </a:r>
            <a:r>
              <a:rPr lang="en-US" dirty="0" err="1"/>
              <a:t>în</a:t>
            </a:r>
            <a:r>
              <a:rPr lang="en-US" dirty="0"/>
              <a:t> SUA </a:t>
            </a:r>
            <a:r>
              <a:rPr lang="en-US" dirty="0" err="1"/>
              <a:t>și</a:t>
            </a:r>
            <a:r>
              <a:rPr lang="en-US" dirty="0"/>
              <a:t> </a:t>
            </a:r>
            <a:r>
              <a:rPr lang="en-US" dirty="0" err="1"/>
              <a:t>Japonia</a:t>
            </a:r>
            <a:r>
              <a:rPr lang="en-US" dirty="0"/>
              <a:t> de </a:t>
            </a:r>
            <a:r>
              <a:rPr lang="en-US" dirty="0" err="1"/>
              <a:t>firmele</a:t>
            </a:r>
            <a:r>
              <a:rPr lang="en-US" dirty="0"/>
              <a:t> Gray </a:t>
            </a:r>
            <a:r>
              <a:rPr lang="en-US" dirty="0" err="1"/>
              <a:t>Reseach</a:t>
            </a:r>
            <a:r>
              <a:rPr lang="en-US" dirty="0"/>
              <a:t>, Fujitsu EAT Systems, Sutherland </a:t>
            </a:r>
            <a:r>
              <a:rPr lang="en-US" dirty="0" err="1"/>
              <a:t>etc</a:t>
            </a:r>
            <a:endParaRPr lang="en-US" dirty="0"/>
          </a:p>
        </p:txBody>
      </p:sp>
      <p:pic>
        <p:nvPicPr>
          <p:cNvPr id="4" name="Picture 3">
            <a:extLst>
              <a:ext uri="{FF2B5EF4-FFF2-40B4-BE49-F238E27FC236}">
                <a16:creationId xmlns:a16="http://schemas.microsoft.com/office/drawing/2014/main" id="{5756A3A9-9544-4E8D-8564-E48F2F26148D}"/>
              </a:ext>
            </a:extLst>
          </p:cNvPr>
          <p:cNvPicPr>
            <a:picLocks noChangeAspect="1"/>
          </p:cNvPicPr>
          <p:nvPr/>
        </p:nvPicPr>
        <p:blipFill>
          <a:blip r:embed="rId2"/>
          <a:stretch>
            <a:fillRect/>
          </a:stretch>
        </p:blipFill>
        <p:spPr>
          <a:xfrm>
            <a:off x="710213" y="187800"/>
            <a:ext cx="1855433" cy="1230771"/>
          </a:xfrm>
          <a:prstGeom prst="rect">
            <a:avLst/>
          </a:prstGeom>
        </p:spPr>
      </p:pic>
    </p:spTree>
    <p:extLst>
      <p:ext uri="{BB962C8B-B14F-4D97-AF65-F5344CB8AC3E}">
        <p14:creationId xmlns:p14="http://schemas.microsoft.com/office/powerpoint/2010/main" val="223857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B8E195-0544-47CD-9E71-57BEAA782F8C}"/>
              </a:ext>
            </a:extLst>
          </p:cNvPr>
          <p:cNvPicPr>
            <a:picLocks noChangeAspect="1"/>
          </p:cNvPicPr>
          <p:nvPr/>
        </p:nvPicPr>
        <p:blipFill>
          <a:blip r:embed="rId2"/>
          <a:stretch>
            <a:fillRect/>
          </a:stretch>
        </p:blipFill>
        <p:spPr>
          <a:xfrm>
            <a:off x="863546" y="2571270"/>
            <a:ext cx="3524064" cy="2013751"/>
          </a:xfrm>
          <a:prstGeom prst="rect">
            <a:avLst/>
          </a:prstGeom>
        </p:spPr>
      </p:pic>
      <p:sp>
        <p:nvSpPr>
          <p:cNvPr id="3" name="Content Placeholder 2">
            <a:extLst>
              <a:ext uri="{FF2B5EF4-FFF2-40B4-BE49-F238E27FC236}">
                <a16:creationId xmlns:a16="http://schemas.microsoft.com/office/drawing/2014/main" id="{A448E0A3-CDB4-41C0-B124-019A5A7E76A2}"/>
              </a:ext>
            </a:extLst>
          </p:cNvPr>
          <p:cNvSpPr>
            <a:spLocks noGrp="1"/>
          </p:cNvSpPr>
          <p:nvPr>
            <p:ph idx="1"/>
          </p:nvPr>
        </p:nvSpPr>
        <p:spPr/>
        <p:txBody>
          <a:bodyPr/>
          <a:lstStyle/>
          <a:p>
            <a:r>
              <a:rPr lang="en-US" dirty="0"/>
              <a:t>Mainframe-</a:t>
            </a:r>
            <a:r>
              <a:rPr lang="en-US" dirty="0" err="1"/>
              <a:t>urilesunt</a:t>
            </a:r>
            <a:r>
              <a:rPr lang="en-US" dirty="0"/>
              <a:t> </a:t>
            </a:r>
            <a:r>
              <a:rPr lang="en-US" dirty="0" err="1"/>
              <a:t>computere</a:t>
            </a:r>
            <a:r>
              <a:rPr lang="en-US" dirty="0"/>
              <a:t> </a:t>
            </a:r>
            <a:r>
              <a:rPr lang="en-US" dirty="0" err="1"/>
              <a:t>mari</a:t>
            </a:r>
            <a:r>
              <a:rPr lang="en-US" dirty="0"/>
              <a:t> </a:t>
            </a:r>
            <a:r>
              <a:rPr lang="en-US" dirty="0" err="1"/>
              <a:t>și</a:t>
            </a:r>
            <a:r>
              <a:rPr lang="en-US" dirty="0"/>
              <a:t> </a:t>
            </a:r>
            <a:r>
              <a:rPr lang="en-US" dirty="0" err="1"/>
              <a:t>scumpe</a:t>
            </a:r>
            <a:r>
              <a:rPr lang="en-US" dirty="0"/>
              <a:t> </a:t>
            </a:r>
            <a:r>
              <a:rPr lang="en-US" dirty="0" err="1"/>
              <a:t>folosite</a:t>
            </a:r>
            <a:r>
              <a:rPr lang="en-US" dirty="0"/>
              <a:t> de </a:t>
            </a:r>
            <a:r>
              <a:rPr lang="en-US" dirty="0" err="1"/>
              <a:t>instituții</a:t>
            </a:r>
            <a:r>
              <a:rPr lang="en-US" dirty="0"/>
              <a:t> </a:t>
            </a:r>
            <a:r>
              <a:rPr lang="en-US" dirty="0" err="1"/>
              <a:t>guvernamentale</a:t>
            </a:r>
            <a:r>
              <a:rPr lang="en-US" dirty="0"/>
              <a:t> </a:t>
            </a:r>
            <a:r>
              <a:rPr lang="en-US" dirty="0" err="1"/>
              <a:t>și</a:t>
            </a:r>
            <a:r>
              <a:rPr lang="en-US" dirty="0"/>
              <a:t> </a:t>
            </a:r>
            <a:r>
              <a:rPr lang="en-US" dirty="0" err="1"/>
              <a:t>companii</a:t>
            </a:r>
            <a:r>
              <a:rPr lang="en-US" dirty="0"/>
              <a:t> </a:t>
            </a:r>
            <a:r>
              <a:rPr lang="en-US" dirty="0" err="1"/>
              <a:t>mari</a:t>
            </a:r>
            <a:r>
              <a:rPr lang="en-US" dirty="0"/>
              <a:t> </a:t>
            </a:r>
            <a:r>
              <a:rPr lang="en-US" dirty="0" err="1"/>
              <a:t>pentru</a:t>
            </a:r>
            <a:r>
              <a:rPr lang="en-US" dirty="0"/>
              <a:t> </a:t>
            </a:r>
            <a:r>
              <a:rPr lang="en-US" dirty="0" err="1"/>
              <a:t>procesarea</a:t>
            </a:r>
            <a:r>
              <a:rPr lang="en-US" dirty="0"/>
              <a:t> de date </a:t>
            </a:r>
            <a:r>
              <a:rPr lang="en-US" dirty="0" err="1"/>
              <a:t>importante</a:t>
            </a:r>
            <a:r>
              <a:rPr lang="en-US" dirty="0"/>
              <a:t> pe </a:t>
            </a:r>
            <a:r>
              <a:rPr lang="en-US" dirty="0" err="1"/>
              <a:t>domeniile</a:t>
            </a:r>
            <a:r>
              <a:rPr lang="en-US" dirty="0"/>
              <a:t>: </a:t>
            </a:r>
            <a:r>
              <a:rPr lang="en-US" dirty="0" err="1"/>
              <a:t>statistică</a:t>
            </a:r>
            <a:r>
              <a:rPr lang="en-US" dirty="0"/>
              <a:t>, </a:t>
            </a:r>
            <a:r>
              <a:rPr lang="en-US" dirty="0" err="1"/>
              <a:t>recensăminte</a:t>
            </a:r>
            <a:r>
              <a:rPr lang="en-US" dirty="0"/>
              <a:t>, </a:t>
            </a:r>
            <a:r>
              <a:rPr lang="en-US" dirty="0" err="1"/>
              <a:t>cercetare</a:t>
            </a:r>
            <a:r>
              <a:rPr lang="en-US" dirty="0"/>
              <a:t> </a:t>
            </a:r>
            <a:r>
              <a:rPr lang="en-US" dirty="0" err="1"/>
              <a:t>și</a:t>
            </a:r>
            <a:r>
              <a:rPr lang="en-US" dirty="0"/>
              <a:t> </a:t>
            </a:r>
            <a:r>
              <a:rPr lang="en-US" dirty="0" err="1"/>
              <a:t>dezvoltare</a:t>
            </a:r>
            <a:r>
              <a:rPr lang="en-US" dirty="0"/>
              <a:t>, </a:t>
            </a:r>
            <a:r>
              <a:rPr lang="en-US" dirty="0" err="1"/>
              <a:t>proiectare</a:t>
            </a:r>
            <a:r>
              <a:rPr lang="en-US" dirty="0"/>
              <a:t>, </a:t>
            </a:r>
            <a:r>
              <a:rPr lang="en-US" dirty="0" err="1"/>
              <a:t>prognoză</a:t>
            </a:r>
            <a:r>
              <a:rPr lang="en-US" dirty="0"/>
              <a:t>, </a:t>
            </a:r>
            <a:r>
              <a:rPr lang="en-US" dirty="0" err="1"/>
              <a:t>planificarea</a:t>
            </a:r>
            <a:r>
              <a:rPr lang="en-US" dirty="0"/>
              <a:t> </a:t>
            </a:r>
            <a:r>
              <a:rPr lang="en-US" dirty="0" err="1"/>
              <a:t>producției</a:t>
            </a:r>
            <a:r>
              <a:rPr lang="en-US" dirty="0"/>
              <a:t>, </a:t>
            </a:r>
            <a:r>
              <a:rPr lang="en-US" dirty="0" err="1"/>
              <a:t>tranzacții</a:t>
            </a:r>
            <a:r>
              <a:rPr lang="en-US" dirty="0"/>
              <a:t> </a:t>
            </a:r>
            <a:r>
              <a:rPr lang="en-US" dirty="0" err="1"/>
              <a:t>financiare</a:t>
            </a:r>
            <a:r>
              <a:rPr lang="ro-MD" dirty="0"/>
              <a:t>. </a:t>
            </a:r>
            <a:r>
              <a:rPr lang="ro-MD" dirty="0" err="1"/>
              <a:t>mainframe</a:t>
            </a:r>
            <a:r>
              <a:rPr lang="ro-MD" dirty="0"/>
              <a:t> s-ar putea traduce cu "cadru sau dulap principal", ceea ce provine de la aspectul exterior al primelor </a:t>
            </a:r>
            <a:r>
              <a:rPr lang="ro-MD" dirty="0" err="1"/>
              <a:t>mainframe</a:t>
            </a:r>
            <a:r>
              <a:rPr lang="ro-MD" dirty="0"/>
              <a:t>-uri - ele arătau ca dulapuri mari de metal. pot executa 1 bilion de operații pe secundă, prețul variind între 20 de mii și </a:t>
            </a:r>
            <a:r>
              <a:rPr lang="ro-MD" dirty="0" err="1"/>
              <a:t>cîteva</a:t>
            </a:r>
            <a:r>
              <a:rPr lang="ro-MD" dirty="0"/>
              <a:t> milioane de dolari. Calculatoarele mari includ zeci de unități de disc magnetic și imprimante, sute de console aflate la diferite distanțe de unitatea centrală. Aceste calculatoare se </a:t>
            </a:r>
            <a:r>
              <a:rPr lang="ro-MD" dirty="0" err="1"/>
              <a:t>urtilizează</a:t>
            </a:r>
            <a:r>
              <a:rPr lang="ro-MD" dirty="0"/>
              <a:t> în cadrul unor mari centre de calcul și funcționează în regim non-stop.</a:t>
            </a:r>
            <a:endParaRPr lang="en-US" dirty="0"/>
          </a:p>
        </p:txBody>
      </p:sp>
    </p:spTree>
    <p:extLst>
      <p:ext uri="{BB962C8B-B14F-4D97-AF65-F5344CB8AC3E}">
        <p14:creationId xmlns:p14="http://schemas.microsoft.com/office/powerpoint/2010/main" val="356818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A302C7-D732-4850-9C72-E594A4BACEE8}"/>
              </a:ext>
            </a:extLst>
          </p:cNvPr>
          <p:cNvPicPr>
            <a:picLocks noChangeAspect="1"/>
          </p:cNvPicPr>
          <p:nvPr/>
        </p:nvPicPr>
        <p:blipFill>
          <a:blip r:embed="rId2"/>
          <a:stretch>
            <a:fillRect/>
          </a:stretch>
        </p:blipFill>
        <p:spPr>
          <a:xfrm>
            <a:off x="1742029" y="2292818"/>
            <a:ext cx="1951081" cy="2601441"/>
          </a:xfrm>
          <a:prstGeom prst="rect">
            <a:avLst/>
          </a:prstGeom>
        </p:spPr>
      </p:pic>
      <p:sp>
        <p:nvSpPr>
          <p:cNvPr id="3" name="Content Placeholder 2">
            <a:extLst>
              <a:ext uri="{FF2B5EF4-FFF2-40B4-BE49-F238E27FC236}">
                <a16:creationId xmlns:a16="http://schemas.microsoft.com/office/drawing/2014/main" id="{D613A7EE-7F79-42BB-B655-49CFE7EDBAF0}"/>
              </a:ext>
            </a:extLst>
          </p:cNvPr>
          <p:cNvSpPr>
            <a:spLocks noGrp="1"/>
          </p:cNvSpPr>
          <p:nvPr>
            <p:ph idx="1"/>
          </p:nvPr>
        </p:nvSpPr>
        <p:spPr/>
        <p:txBody>
          <a:bodyPr>
            <a:normAutofit lnSpcReduction="10000"/>
          </a:bodyPr>
          <a:lstStyle/>
          <a:p>
            <a:r>
              <a:rPr lang="ro-MD" dirty="0"/>
              <a:t>Minicomputerele sunt o clasa ce cuprind in sine computere mai mici care au fost populare in mijlocul anilor 60</a:t>
            </a:r>
            <a:r>
              <a:rPr lang="en-US" dirty="0"/>
              <a:t>’</a:t>
            </a:r>
            <a:r>
              <a:rPr lang="ro-MD" dirty="0"/>
              <a:t> și prețul lor fiind mult mai redus decât al </a:t>
            </a:r>
            <a:r>
              <a:rPr lang="ro-MD" dirty="0" err="1"/>
              <a:t>mainframe</a:t>
            </a:r>
            <a:r>
              <a:rPr lang="ro-MD" dirty="0"/>
              <a:t>-urilor. Minicalculatoarele pot </a:t>
            </a:r>
            <a:r>
              <a:rPr lang="ro-MD" dirty="0" err="1"/>
              <a:t>efctua</a:t>
            </a:r>
            <a:r>
              <a:rPr lang="ro-MD" dirty="0"/>
              <a:t> sute de milioane de operații pe secundă, iar prețul lor nu depășește 200-300 de mii de dolari. Echipamentele periferice ale unui minicalculator includ </a:t>
            </a:r>
            <a:r>
              <a:rPr lang="ro-MD" dirty="0" err="1"/>
              <a:t>cîteva</a:t>
            </a:r>
            <a:r>
              <a:rPr lang="ro-MD" dirty="0"/>
              <a:t> discuri magnetice, una sau două imprimante, mai multe console. Minicalculatoarele </a:t>
            </a:r>
            <a:r>
              <a:rPr lang="ro-MD" dirty="0" err="1"/>
              <a:t>sînt</a:t>
            </a:r>
            <a:r>
              <a:rPr lang="ro-MD" dirty="0"/>
              <a:t> mai ușor de utilizat și operat </a:t>
            </a:r>
            <a:r>
              <a:rPr lang="ro-MD" dirty="0" err="1"/>
              <a:t>decît</a:t>
            </a:r>
            <a:r>
              <a:rPr lang="ro-MD" dirty="0"/>
              <a:t> calculatoarele mari și se utilizează în proiectarea </a:t>
            </a:r>
            <a:r>
              <a:rPr lang="ro-MD" dirty="0" err="1"/>
              <a:t>asisată</a:t>
            </a:r>
            <a:r>
              <a:rPr lang="ro-MD" dirty="0"/>
              <a:t> de calculator, în automatizări industriale, pentru prelucrarea datelor în experimentele științifice etc. Dintre firmele producătoare de minicalculatoare vom remarca IBM, Wang, Texas </a:t>
            </a:r>
            <a:r>
              <a:rPr lang="ro-MD" dirty="0" err="1"/>
              <a:t>Instruments</a:t>
            </a:r>
            <a:r>
              <a:rPr lang="ro-MD" dirty="0"/>
              <a:t>, Data General, DEC, Hewlett-Packard etc.</a:t>
            </a:r>
            <a:endParaRPr lang="en-US" dirty="0"/>
          </a:p>
        </p:txBody>
      </p:sp>
    </p:spTree>
    <p:extLst>
      <p:ext uri="{BB962C8B-B14F-4D97-AF65-F5344CB8AC3E}">
        <p14:creationId xmlns:p14="http://schemas.microsoft.com/office/powerpoint/2010/main" val="2448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68640-7DC3-432F-8A8D-40B0731D7E95}"/>
              </a:ext>
            </a:extLst>
          </p:cNvPr>
          <p:cNvSpPr>
            <a:spLocks noGrp="1"/>
          </p:cNvSpPr>
          <p:nvPr>
            <p:ph idx="1"/>
          </p:nvPr>
        </p:nvSpPr>
        <p:spPr/>
        <p:txBody>
          <a:bodyPr/>
          <a:lstStyle/>
          <a:p>
            <a:r>
              <a:rPr lang="ro-MD" dirty="0"/>
              <a:t>Un microcomputer este un calculator mic și relativ ieftin </a:t>
            </a:r>
            <a:r>
              <a:rPr lang="fr-FR" dirty="0" err="1"/>
              <a:t>între</a:t>
            </a:r>
            <a:r>
              <a:rPr lang="fr-FR" dirty="0"/>
              <a:t> 100 </a:t>
            </a:r>
            <a:r>
              <a:rPr lang="fr-FR" dirty="0" err="1"/>
              <a:t>și</a:t>
            </a:r>
            <a:r>
              <a:rPr lang="fr-FR" dirty="0"/>
              <a:t> 15000 de </a:t>
            </a:r>
            <a:r>
              <a:rPr lang="fr-FR" dirty="0" err="1"/>
              <a:t>dolari</a:t>
            </a:r>
            <a:r>
              <a:rPr lang="ro-MD" dirty="0"/>
              <a:t>, cu un microprocesor și o unitate centrală de prelucrare. El include în sine microprocesor, memorie și un minim  input/output (I/O) circuit montat pe un singur circuit imprimat. Microcalculatoarele au început a fi populare în anii 70</a:t>
            </a:r>
            <a:r>
              <a:rPr lang="en-US" dirty="0"/>
              <a:t>’</a:t>
            </a:r>
            <a:r>
              <a:rPr lang="ro-MD" dirty="0"/>
              <a:t>- 80</a:t>
            </a:r>
            <a:r>
              <a:rPr lang="en-US" dirty="0"/>
              <a:t>’ </a:t>
            </a:r>
            <a:r>
              <a:rPr lang="ro-MD" dirty="0"/>
              <a:t>odată cu venirea microprocesoarelor puternice. asigură o viteză de calcul de ordinul milioanelor de operații pe secundă. Echipamentele periferice ale unui microcalculator includ o unitate de disc rigid, una sau două unități de disc flexibil, o imprimantă și o consolă. Corporații care produc microcalculatoare există în foarte multe țări, însă lideri mondiali, unanim recunoscuți, </a:t>
            </a:r>
            <a:r>
              <a:rPr lang="ro-MD" dirty="0" err="1"/>
              <a:t>sînt</a:t>
            </a:r>
            <a:r>
              <a:rPr lang="ro-MD" dirty="0"/>
              <a:t> firmele IBM, DEC, Hewlett-Packard, Apple, Olivetti etc.</a:t>
            </a:r>
            <a:endParaRPr lang="en-US" dirty="0"/>
          </a:p>
        </p:txBody>
      </p:sp>
      <p:pic>
        <p:nvPicPr>
          <p:cNvPr id="5" name="Picture 4">
            <a:extLst>
              <a:ext uri="{FF2B5EF4-FFF2-40B4-BE49-F238E27FC236}">
                <a16:creationId xmlns:a16="http://schemas.microsoft.com/office/drawing/2014/main" id="{0A8796F3-6038-4753-A7FC-31C51BD42329}"/>
              </a:ext>
            </a:extLst>
          </p:cNvPr>
          <p:cNvPicPr>
            <a:picLocks noChangeAspect="1"/>
          </p:cNvPicPr>
          <p:nvPr/>
        </p:nvPicPr>
        <p:blipFill>
          <a:blip r:embed="rId2"/>
          <a:stretch>
            <a:fillRect/>
          </a:stretch>
        </p:blipFill>
        <p:spPr>
          <a:xfrm>
            <a:off x="1409145" y="2376558"/>
            <a:ext cx="2479274" cy="2429689"/>
          </a:xfrm>
          <a:prstGeom prst="rect">
            <a:avLst/>
          </a:prstGeom>
        </p:spPr>
      </p:pic>
    </p:spTree>
    <p:extLst>
      <p:ext uri="{BB962C8B-B14F-4D97-AF65-F5344CB8AC3E}">
        <p14:creationId xmlns:p14="http://schemas.microsoft.com/office/powerpoint/2010/main" val="10409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77A7-D380-4DBE-8379-94464599B14A}"/>
              </a:ext>
            </a:extLst>
          </p:cNvPr>
          <p:cNvSpPr>
            <a:spLocks noGrp="1"/>
          </p:cNvSpPr>
          <p:nvPr>
            <p:ph type="title"/>
          </p:nvPr>
        </p:nvSpPr>
        <p:spPr/>
        <p:txBody>
          <a:bodyPr/>
          <a:lstStyle/>
          <a:p>
            <a:r>
              <a:rPr lang="ro-MD" dirty="0"/>
              <a:t>Bibliografie</a:t>
            </a:r>
            <a:endParaRPr lang="en-US" dirty="0"/>
          </a:p>
        </p:txBody>
      </p:sp>
      <p:sp>
        <p:nvSpPr>
          <p:cNvPr id="3" name="Content Placeholder 2">
            <a:extLst>
              <a:ext uri="{FF2B5EF4-FFF2-40B4-BE49-F238E27FC236}">
                <a16:creationId xmlns:a16="http://schemas.microsoft.com/office/drawing/2014/main" id="{2514C82F-F555-4A54-B0E5-18C3C314A781}"/>
              </a:ext>
            </a:extLst>
          </p:cNvPr>
          <p:cNvSpPr>
            <a:spLocks noGrp="1"/>
          </p:cNvSpPr>
          <p:nvPr>
            <p:ph idx="1"/>
          </p:nvPr>
        </p:nvSpPr>
        <p:spPr/>
        <p:txBody>
          <a:bodyPr/>
          <a:lstStyle/>
          <a:p>
            <a:r>
              <a:rPr lang="en-US" dirty="0">
                <a:hlinkClick r:id="rId2"/>
              </a:rPr>
              <a:t>http://licentainf.blogspot.com/p/clasificarea-calculatoarelor.html</a:t>
            </a:r>
            <a:endParaRPr lang="ro-MD" dirty="0"/>
          </a:p>
          <a:p>
            <a:r>
              <a:rPr lang="en-US" dirty="0">
                <a:hlinkClick r:id="rId3"/>
              </a:rPr>
              <a:t>https://ro.wikipedia.org/wiki/Calculator</a:t>
            </a:r>
            <a:endParaRPr lang="ro-MD" dirty="0"/>
          </a:p>
          <a:p>
            <a:r>
              <a:rPr lang="en-US" dirty="0">
                <a:hlinkClick r:id="rId4"/>
              </a:rPr>
              <a:t>https://ro.wikipedia.org/wiki/Supercomputer</a:t>
            </a:r>
            <a:endParaRPr lang="ro-MD" dirty="0"/>
          </a:p>
          <a:p>
            <a:r>
              <a:rPr lang="en-US" dirty="0">
                <a:hlinkClick r:id="rId5"/>
              </a:rPr>
              <a:t>https://ro.wikipedia.org/wiki/Mainframe</a:t>
            </a:r>
            <a:endParaRPr lang="ro-MD" dirty="0"/>
          </a:p>
          <a:p>
            <a:r>
              <a:rPr lang="en-US" dirty="0">
                <a:hlinkClick r:id="rId6"/>
              </a:rPr>
              <a:t>https://en.wikipedia.org/wiki/Minicomputer</a:t>
            </a:r>
            <a:endParaRPr lang="ro-MD" dirty="0"/>
          </a:p>
          <a:p>
            <a:r>
              <a:rPr lang="en-US" dirty="0">
                <a:hlinkClick r:id="rId7"/>
              </a:rPr>
              <a:t>https://en.wikipedia.org/wiki/Microcomputer</a:t>
            </a:r>
            <a:endParaRPr lang="ro-MD" dirty="0"/>
          </a:p>
          <a:p>
            <a:pPr marL="0" indent="0">
              <a:buNone/>
            </a:pPr>
            <a:endParaRPr lang="en-US" dirty="0"/>
          </a:p>
        </p:txBody>
      </p:sp>
    </p:spTree>
    <p:extLst>
      <p:ext uri="{BB962C8B-B14F-4D97-AF65-F5344CB8AC3E}">
        <p14:creationId xmlns:p14="http://schemas.microsoft.com/office/powerpoint/2010/main" val="80554092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97</TotalTime>
  <Words>823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Clasificarea Calculatoarelor</vt:lpstr>
      <vt:lpstr>Știința prelucrării informațiilor cu ajutorul calculatoarelor se numește informatică . Tehnologia necesară pentru folosirea lor poartă numele Tehnologia Informației, prescurtat TI sau IT (de la termenul englezesc Information Technology).</vt:lpstr>
      <vt:lpstr>PowerPoint Presentation</vt:lpstr>
      <vt:lpstr>PowerPoint Presentation</vt:lpstr>
      <vt:lpstr>Supercomputerele se utilizează la numeroase modelări și simulări informatice (simulare pe calculator), în special pe următoarele domenii: biologie chimie geologie explorare aerospațială medicină meteorologie fizică matematică, criptografie tehnică militară</vt:lpstr>
      <vt:lpstr>PowerPoint Presentation</vt:lpstr>
      <vt:lpstr>PowerPoint Presentation</vt:lpstr>
      <vt:lpstr>PowerPoint Presentation</vt:lpstr>
      <vt:lpstr>Bibliografie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Clasificarea Calculatoarelor</dc:title>
  <dc:creator>Vivien</dc:creator>
  <cp:lastModifiedBy>Vivien</cp:lastModifiedBy>
  <cp:revision>11</cp:revision>
  <dcterms:created xsi:type="dcterms:W3CDTF">2019-04-29T14:09:36Z</dcterms:created>
  <dcterms:modified xsi:type="dcterms:W3CDTF">2019-05-01T07:16:42Z</dcterms:modified>
</cp:coreProperties>
</file>