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57" r:id="rId4"/>
    <p:sldId id="259" r:id="rId5"/>
    <p:sldId id="261" r:id="rId6"/>
    <p:sldId id="266" r:id="rId7"/>
    <p:sldId id="286" r:id="rId8"/>
    <p:sldId id="28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3" r:id="rId17"/>
    <p:sldId id="277" r:id="rId18"/>
    <p:sldId id="278" r:id="rId19"/>
    <p:sldId id="264" r:id="rId20"/>
    <p:sldId id="275" r:id="rId21"/>
    <p:sldId id="276" r:id="rId22"/>
    <p:sldId id="265" r:id="rId23"/>
    <p:sldId id="267" r:id="rId24"/>
    <p:sldId id="269" r:id="rId25"/>
    <p:sldId id="274" r:id="rId26"/>
    <p:sldId id="270" r:id="rId27"/>
    <p:sldId id="272" r:id="rId28"/>
    <p:sldId id="273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71" autoAdjust="0"/>
  </p:normalViewPr>
  <p:slideViewPr>
    <p:cSldViewPr snapToGrid="0" snapToObjects="1">
      <p:cViewPr varScale="1">
        <p:scale>
          <a:sx n="77" d="100"/>
          <a:sy n="77" d="100"/>
        </p:scale>
        <p:origin x="-91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hq/es_course/content/201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Coding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// summing each point</a:t>
            </a:r>
            <a:r>
              <a:rPr lang="ja-JP" altLang="en-US">
                <a:latin typeface="Arial"/>
              </a:rPr>
              <a:t>’</a:t>
            </a:r>
            <a:r>
              <a:rPr lang="en-US">
                <a:latin typeface="Trebuchet MS" charset="0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for (</a:t>
            </a:r>
            <a:r>
              <a:rPr lang="en-US">
                <a:solidFill>
                  <a:srgbClr val="FFFF00"/>
                </a:solidFill>
                <a:latin typeface="Trebuchet MS" charset="0"/>
              </a:rPr>
              <a:t>iLength</a:t>
            </a:r>
            <a:r>
              <a:rPr lang="en-US">
                <a:latin typeface="Trebuchet MS" charset="0"/>
              </a:rPr>
              <a:t> = 1; </a:t>
            </a:r>
            <a:r>
              <a:rPr lang="en-US">
                <a:solidFill>
                  <a:srgbClr val="FFFF00"/>
                </a:solidFill>
                <a:latin typeface="Trebuchet MS" charset="0"/>
              </a:rPr>
              <a:t>iLength</a:t>
            </a:r>
            <a:r>
              <a:rPr lang="en-US">
                <a:latin typeface="Trebuchet MS" charset="0"/>
              </a:rPr>
              <a:t> &lt;= 100; </a:t>
            </a:r>
            <a:r>
              <a:rPr lang="en-US">
                <a:solidFill>
                  <a:srgbClr val="FFFF00"/>
                </a:solidFill>
                <a:latin typeface="Trebuchet MS" charset="0"/>
              </a:rPr>
              <a:t>iLength</a:t>
            </a:r>
            <a:r>
              <a:rPr lang="en-US">
                <a:latin typeface="Trebuchet MS" charset="0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}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57200" y="533400"/>
            <a:ext cx="8305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diamond" w="med" len="sm"/>
            <a:tailEnd type="diamond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305800" cy="12954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Don</a:t>
            </a:r>
            <a:r>
              <a:rPr lang="ja-JP" altLang="en-US" sz="4800">
                <a:latin typeface="Arial"/>
              </a:rPr>
              <a:t>’</a:t>
            </a:r>
            <a:r>
              <a:rPr lang="en-US" sz="4800">
                <a:latin typeface="Trebuchet MS" charset="0"/>
              </a:rPr>
              <a:t>t Hardcode Values in your Code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419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// summing each point</a:t>
            </a:r>
            <a:r>
              <a:rPr lang="ja-JP" altLang="en-US">
                <a:latin typeface="Arial"/>
              </a:rPr>
              <a:t>’</a:t>
            </a:r>
            <a:r>
              <a:rPr lang="en-US">
                <a:latin typeface="Trebuchet MS" charset="0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for (iLength = 1; iLength &lt;= </a:t>
            </a:r>
            <a:r>
              <a:rPr lang="en-US">
                <a:solidFill>
                  <a:srgbClr val="FFFF00"/>
                </a:solidFill>
                <a:latin typeface="Trebuchet MS" charset="0"/>
              </a:rPr>
              <a:t>iMax</a:t>
            </a:r>
            <a:r>
              <a:rPr lang="en-US">
                <a:latin typeface="Trebuchet MS" charset="0"/>
              </a:rPr>
              <a:t>; iLength++)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rebuchet MS" charset="0"/>
              </a:rPr>
              <a:t>	}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457200" y="533400"/>
            <a:ext cx="8305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diamond" w="med" len="sm"/>
            <a:tailEnd type="diamond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>
                <a:latin typeface="Trebuchet MS" charset="0"/>
              </a:rPr>
              <a:t>// Declarations</a:t>
            </a:r>
          </a:p>
          <a:p>
            <a:pPr algn="l"/>
            <a:r>
              <a:rPr lang="en-US" sz="2800">
                <a:latin typeface="Trebuchet MS" charset="0"/>
              </a:rPr>
              <a:t>int		iLength;		// x-axis increment</a:t>
            </a:r>
          </a:p>
          <a:p>
            <a:pPr algn="l"/>
            <a:r>
              <a:rPr lang="en-US" sz="2800">
                <a:latin typeface="Trebuchet MS" charset="0"/>
              </a:rPr>
              <a:t>int		iMax;			// total increments</a:t>
            </a:r>
          </a:p>
          <a:p>
            <a:pPr algn="l"/>
            <a:r>
              <a:rPr lang="en-US" sz="2800">
                <a:latin typeface="Trebuchet MS" charset="0"/>
              </a:rPr>
              <a:t>double	dVelocity[5001]; // array of velocities</a:t>
            </a:r>
          </a:p>
          <a:p>
            <a:pPr algn="l"/>
            <a:r>
              <a:rPr lang="en-US" sz="2800">
                <a:latin typeface="Trebuchet MS" charset="0"/>
              </a:rPr>
              <a:t>…</a:t>
            </a:r>
          </a:p>
          <a:p>
            <a:pPr algn="l"/>
            <a:r>
              <a:rPr lang="en-US" sz="2800">
                <a:solidFill>
                  <a:srgbClr val="FFFF00"/>
                </a:solidFill>
                <a:latin typeface="Trebuchet MS" charset="0"/>
              </a:rPr>
              <a:t>// Read and set Initial Values from a file</a:t>
            </a:r>
          </a:p>
          <a:p>
            <a:pPr algn="l"/>
            <a:r>
              <a:rPr lang="en-US" sz="2800">
                <a:latin typeface="Trebuchet MS" charset="0"/>
              </a:rPr>
              <a:t>…</a:t>
            </a:r>
          </a:p>
          <a:p>
            <a:pPr algn="l"/>
            <a:r>
              <a:rPr lang="en-US" sz="2800">
                <a:latin typeface="Trebuchet MS" charset="0"/>
              </a:rPr>
              <a:t>…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57200" y="533400"/>
            <a:ext cx="8305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diamond" w="med" len="sm"/>
            <a:tailEnd type="diamond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>
              <a:latin typeface="Trebuchet MS" charset="0"/>
            </a:endParaRPr>
          </a:p>
          <a:p>
            <a:pPr algn="l"/>
            <a:endParaRPr lang="en-US">
              <a:latin typeface="Trebuchet MS" charset="0"/>
            </a:endParaRPr>
          </a:p>
          <a:p>
            <a:pPr algn="l"/>
            <a:r>
              <a:rPr lang="en-US">
                <a:latin typeface="Trebuchet MS" charset="0"/>
              </a:rPr>
              <a:t>Naming your script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Trebuchet MS" charset="0"/>
              </a:rPr>
              <a:t>test.csh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Trebuchet MS" charset="0"/>
              </a:rPr>
              <a:t> means</a:t>
            </a:r>
          </a:p>
          <a:p>
            <a:pPr algn="l"/>
            <a:r>
              <a:rPr lang="ja-JP" altLang="en-US">
                <a:solidFill>
                  <a:srgbClr val="FFFF00"/>
                </a:solidFill>
                <a:latin typeface="Arial"/>
              </a:rPr>
              <a:t>“</a:t>
            </a:r>
            <a:r>
              <a:rPr lang="en-US">
                <a:solidFill>
                  <a:srgbClr val="FFFF00"/>
                </a:solidFill>
                <a:latin typeface="Trebuchet MS" charset="0"/>
              </a:rPr>
              <a:t>I will never be able to reuse this code.</a:t>
            </a:r>
            <a:r>
              <a:rPr lang="ja-JP" altLang="en-US">
                <a:solidFill>
                  <a:srgbClr val="FFFF00"/>
                </a:solidFill>
                <a:latin typeface="Arial"/>
              </a:rPr>
              <a:t>”</a:t>
            </a:r>
            <a:endParaRPr lang="en-US">
              <a:solidFill>
                <a:srgbClr val="FFFF00"/>
              </a:solidFill>
              <a:latin typeface="Trebuchet MS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7200" y="533400"/>
            <a:ext cx="8305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diamond" w="med" len="sm"/>
            <a:tailEnd type="diamond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>
              <a:latin typeface="Trebuchet MS" charset="0"/>
            </a:endParaRPr>
          </a:p>
          <a:p>
            <a:pPr algn="l"/>
            <a:r>
              <a:rPr lang="en-US">
                <a:latin typeface="Trebuchet MS" charset="0"/>
              </a:rPr>
              <a:t>Write your code as if someone else will have to understand and modify it</a:t>
            </a: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457200" y="533400"/>
            <a:ext cx="8305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diamond" w="med" len="sm"/>
            <a:tailEnd type="diamond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62000"/>
            <a:ext cx="7848600" cy="1219200"/>
          </a:xfr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  <a:latin typeface="Trebuchet MS" charset="0"/>
              </a:rPr>
              <a:t>Final Thought</a:t>
            </a:r>
            <a:endParaRPr lang="en-US" sz="36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743200"/>
            <a:ext cx="8153400" cy="2895600"/>
          </a:xfrm>
        </p:spPr>
        <p:txBody>
          <a:bodyPr/>
          <a:lstStyle/>
          <a:p>
            <a:pPr marL="609600" indent="-609600" algn="l"/>
            <a:r>
              <a:rPr lang="en-US">
                <a:solidFill>
                  <a:srgbClr val="FFFF00"/>
                </a:solidFill>
                <a:latin typeface="Trebuchet MS" charset="0"/>
              </a:rPr>
              <a:t>Apply these rules consistently!  There is nothing so permanent as a temporary fix</a:t>
            </a:r>
            <a:endParaRPr lang="en-US">
              <a:latin typeface="Trebuchet MS" charset="0"/>
            </a:endParaRP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457200" y="533400"/>
            <a:ext cx="8305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diamond" w="med" len="sm"/>
            <a:tailEnd type="diamond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2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/>
              <a:t>Find out how to do something</a:t>
            </a:r>
          </a:p>
          <a:p>
            <a:pPr lvl="1"/>
            <a:r>
              <a:rPr lang="en-US" dirty="0" smtClean="0"/>
              <a:t>Looking for information you need</a:t>
            </a:r>
          </a:p>
          <a:p>
            <a:pPr lvl="1"/>
            <a:r>
              <a:rPr lang="en-US" dirty="0" smtClean="0"/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adapt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17773"/>
            <a:ext cx="65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http://lukeplant.me.uk/blog/posts/docs-or-it-doesnt-exist/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/>
              <a:t>Version control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Hard drives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10 at 9.4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25" y="362893"/>
            <a:ext cx="7436859" cy="6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7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Link any number of computers you want.</a:t>
            </a:r>
          </a:p>
          <a:p>
            <a:r>
              <a:rPr lang="en-US" dirty="0" smtClean="0"/>
              <a:t>(Almost) unlimited space, lots of ways to get more free space</a:t>
            </a:r>
          </a:p>
          <a:p>
            <a:r>
              <a:rPr lang="en-US" dirty="0" smtClean="0"/>
              <a:t>Private to you </a:t>
            </a:r>
          </a:p>
          <a:p>
            <a:r>
              <a:rPr lang="en-US" dirty="0" smtClean="0"/>
              <a:t>Can share files with others </a:t>
            </a:r>
          </a:p>
          <a:p>
            <a:r>
              <a:rPr lang="en-US" dirty="0" smtClean="0"/>
              <a:t>Get it online, anywhere 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No version control. Delete something by accident and you may be in trouble.</a:t>
            </a:r>
          </a:p>
        </p:txBody>
      </p:sp>
    </p:spTree>
    <p:extLst>
      <p:ext uri="{BB962C8B-B14F-4D97-AF65-F5344CB8AC3E}">
        <p14:creationId xmlns:p14="http://schemas.microsoft.com/office/powerpoint/2010/main" val="3042570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Very cheap storage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Inconvenient to backup</a:t>
            </a:r>
          </a:p>
          <a:p>
            <a:r>
              <a:rPr lang="en-US" dirty="0" smtClean="0"/>
              <a:t>Better for archived projects, not projects actively being developed </a:t>
            </a:r>
          </a:p>
          <a:p>
            <a:r>
              <a:rPr lang="en-US" dirty="0" smtClean="0"/>
              <a:t>Not on a cloud, but a physical device </a:t>
            </a:r>
            <a:endParaRPr lang="en-US" dirty="0"/>
          </a:p>
        </p:txBody>
      </p:sp>
      <p:pic>
        <p:nvPicPr>
          <p:cNvPr id="5" name="Picture 4" descr="Screen Shot 2014-07-10 at 10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" y="3603157"/>
            <a:ext cx="4209985" cy="25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0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West. The Lazy Programmer. </a:t>
            </a:r>
            <a:r>
              <a:rPr lang="en-US" dirty="0" err="1" smtClean="0"/>
              <a:t>EarthScope</a:t>
            </a:r>
            <a:r>
              <a:rPr lang="en-US" dirty="0" smtClean="0"/>
              <a:t> US Array. August 16, 2011 </a:t>
            </a:r>
          </a:p>
          <a:p>
            <a:pPr lvl="1"/>
            <a:r>
              <a:rPr lang="fr-FR" dirty="0">
                <a:hlinkClick r:id="rId2"/>
              </a:rPr>
              <a:t>http://www.iris.edu/hq/es_course/content/2011.</a:t>
            </a:r>
            <a:r>
              <a:rPr lang="fr-FR" dirty="0" smtClean="0">
                <a:hlinkClick r:id="rId2"/>
              </a:rPr>
              <a:t>html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Undergraduate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 at Northwestern EPS department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 </a:t>
            </a:r>
          </a:p>
          <a:p>
            <a:r>
              <a:rPr lang="en-US" dirty="0" smtClean="0"/>
              <a:t>Current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raduate student (started Jun 30, 2014) </a:t>
            </a:r>
          </a:p>
          <a:p>
            <a:pPr lvl="1"/>
            <a:r>
              <a:rPr lang="en-US" dirty="0" smtClean="0"/>
              <a:t>Electrical and Computer Engineering, Carnegie Mellon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easily maintained code</a:t>
            </a:r>
            <a:endParaRPr lang="en-US" dirty="0"/>
          </a:p>
          <a:p>
            <a:r>
              <a:rPr lang="en-US" dirty="0" smtClean="0"/>
              <a:t>How to get unstuck in a problem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9092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7471" y="69281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>
                <a:solidFill>
                  <a:srgbClr val="FFFF00"/>
                </a:solidFill>
                <a:latin typeface="Trebuchet MS" charset="0"/>
              </a:rPr>
              <a:t>// increment along the surface (x axis) </a:t>
            </a:r>
          </a:p>
          <a:p>
            <a:pPr algn="l"/>
            <a:r>
              <a:rPr lang="en-US">
                <a:solidFill>
                  <a:srgbClr val="FFFF00"/>
                </a:solidFill>
                <a:latin typeface="Trebuchet MS" charset="0"/>
              </a:rPr>
              <a:t>// summing each point</a:t>
            </a:r>
            <a:r>
              <a:rPr lang="ja-JP" altLang="en-US">
                <a:solidFill>
                  <a:srgbClr val="FFFF00"/>
                </a:solidFill>
                <a:latin typeface="Arial"/>
              </a:rPr>
              <a:t>’</a:t>
            </a:r>
            <a:r>
              <a:rPr lang="en-US">
                <a:solidFill>
                  <a:srgbClr val="FFFF00"/>
                </a:solidFill>
                <a:latin typeface="Trebuchet MS" charset="0"/>
              </a:rPr>
              <a:t>s contribution</a:t>
            </a:r>
          </a:p>
          <a:p>
            <a:pPr algn="l"/>
            <a:r>
              <a:rPr lang="en-US">
                <a:latin typeface="Trebuchet MS" charset="0"/>
              </a:rPr>
              <a:t>for (i = 1; i &lt;= 100; i++)</a:t>
            </a:r>
          </a:p>
          <a:p>
            <a:pPr algn="l"/>
            <a:r>
              <a:rPr lang="en-US">
                <a:latin typeface="Trebuchet MS" charset="0"/>
              </a:rPr>
              <a:t>	{</a:t>
            </a:r>
          </a:p>
          <a:p>
            <a:pPr algn="l"/>
            <a:r>
              <a:rPr lang="en-US">
                <a:latin typeface="Trebuchet MS" charset="0"/>
              </a:rPr>
              <a:t>	…</a:t>
            </a:r>
          </a:p>
          <a:p>
            <a:pPr algn="l"/>
            <a:r>
              <a:rPr lang="en-US">
                <a:latin typeface="Trebuchet MS" charset="0"/>
              </a:rPr>
              <a:t>	…</a:t>
            </a:r>
          </a:p>
          <a:p>
            <a:pPr algn="l"/>
            <a:r>
              <a:rPr lang="en-US">
                <a:latin typeface="Trebuchet MS" charset="0"/>
              </a:rPr>
              <a:t>	…</a:t>
            </a:r>
          </a:p>
          <a:p>
            <a:pPr algn="l"/>
            <a:r>
              <a:rPr lang="en-US">
                <a:latin typeface="Trebuchet MS" charset="0"/>
              </a:rPr>
              <a:t>	}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57200" y="533400"/>
            <a:ext cx="8305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diamond" w="med" len="sm"/>
            <a:tailEnd type="diamond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Write a header block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457200" y="533400"/>
            <a:ext cx="8305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diamond" w="med" len="sm"/>
            <a:tailEnd type="diamond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8153400" cy="3962400"/>
          </a:xfrm>
        </p:spPr>
        <p:txBody>
          <a:bodyPr/>
          <a:lstStyle/>
          <a:p>
            <a:pPr algn="l"/>
            <a:endParaRPr lang="en-US" sz="2400">
              <a:latin typeface="Trebuchet MS" charset="0"/>
            </a:endParaRPr>
          </a:p>
          <a:p>
            <a:pPr algn="l"/>
            <a:r>
              <a:rPr lang="en-US" sz="2400">
                <a:latin typeface="Trebuchet MS" charset="0"/>
              </a:rPr>
              <a:t>/******************************************************************/</a:t>
            </a:r>
          </a:p>
          <a:p>
            <a:pPr algn="l"/>
            <a:r>
              <a:rPr lang="en-US" sz="2400">
                <a:latin typeface="Trebuchet MS" charset="0"/>
              </a:rPr>
              <a:t>/* 2-dimensional channel flow program                       */</a:t>
            </a:r>
          </a:p>
          <a:p>
            <a:pPr algn="l"/>
            <a:r>
              <a:rPr lang="en-US" sz="2400">
                <a:latin typeface="Trebuchet MS" charset="0"/>
              </a:rPr>
              <a:t>/*   for channels with free upper surface                     */</a:t>
            </a:r>
          </a:p>
          <a:p>
            <a:pPr algn="l"/>
            <a:r>
              <a:rPr lang="en-US" sz="2400">
                <a:latin typeface="Trebuchet MS" charset="0"/>
              </a:rPr>
              <a:t>/*                                                                              */</a:t>
            </a:r>
          </a:p>
          <a:p>
            <a:pPr algn="l"/>
            <a:r>
              <a:rPr lang="en-US" sz="2400">
                <a:latin typeface="Trebuchet MS" charset="0"/>
              </a:rPr>
              <a:t>/* Original by JD West, 01/08/2006                            */</a:t>
            </a:r>
          </a:p>
          <a:p>
            <a:pPr algn="l"/>
            <a:r>
              <a:rPr lang="en-US" sz="2400">
                <a:latin typeface="Trebuchet MS" charset="0"/>
              </a:rPr>
              <a:t>/* Modified 02/11/2007 to increase resolution            */</a:t>
            </a:r>
          </a:p>
          <a:p>
            <a:pPr algn="l"/>
            <a:r>
              <a:rPr lang="en-US" sz="2400">
                <a:latin typeface="Trebuchet MS" charset="0"/>
              </a:rPr>
              <a:t>/******************************************************************/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1243</Words>
  <Application>Microsoft Macintosh PowerPoint</Application>
  <PresentationFormat>On-screen Show (4:3)</PresentationFormat>
  <Paragraphs>245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Best Coding Practices</vt:lpstr>
      <vt:lpstr>Contents</vt:lpstr>
      <vt:lpstr>Where I’m coming from</vt:lpstr>
      <vt:lpstr>Goals</vt:lpstr>
      <vt:lpstr>PowerPoint Presentation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Don’t Hardcode Values in your Code</vt:lpstr>
      <vt:lpstr>Or, use an external file</vt:lpstr>
      <vt:lpstr>Use descriptive file names</vt:lpstr>
      <vt:lpstr>Pretend you are in a programming team</vt:lpstr>
      <vt:lpstr>Final Thought</vt:lpstr>
      <vt:lpstr>Contents</vt:lpstr>
      <vt:lpstr>What if you hit a problem?</vt:lpstr>
      <vt:lpstr>Do not reinvent the wheel </vt:lpstr>
      <vt:lpstr>Contents</vt:lpstr>
      <vt:lpstr>When to develop your own tool</vt:lpstr>
      <vt:lpstr>Things to keep in mind</vt:lpstr>
      <vt:lpstr>Contents</vt:lpstr>
      <vt:lpstr>PowerPoint Presentation</vt:lpstr>
      <vt:lpstr>Github</vt:lpstr>
      <vt:lpstr>Demo </vt:lpstr>
      <vt:lpstr>PowerPoint Presentation</vt:lpstr>
      <vt:lpstr>Dropbox</vt:lpstr>
      <vt:lpstr>Hard drives</vt:lpstr>
      <vt:lpstr>References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80</cp:revision>
  <dcterms:created xsi:type="dcterms:W3CDTF">2014-07-10T21:10:45Z</dcterms:created>
  <dcterms:modified xsi:type="dcterms:W3CDTF">2014-07-11T02:50:12Z</dcterms:modified>
</cp:coreProperties>
</file>