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60" r:id="rId3"/>
    <p:sldId id="300" r:id="rId4"/>
    <p:sldId id="257" r:id="rId5"/>
    <p:sldId id="259" r:id="rId6"/>
    <p:sldId id="297" r:id="rId7"/>
    <p:sldId id="269" r:id="rId8"/>
    <p:sldId id="274" r:id="rId9"/>
    <p:sldId id="301" r:id="rId10"/>
    <p:sldId id="266" r:id="rId11"/>
    <p:sldId id="286" r:id="rId12"/>
    <p:sldId id="287" r:id="rId13"/>
    <p:sldId id="279" r:id="rId14"/>
    <p:sldId id="280" r:id="rId15"/>
    <p:sldId id="292" r:id="rId16"/>
    <p:sldId id="281" r:id="rId17"/>
    <p:sldId id="282" r:id="rId18"/>
    <p:sldId id="283" r:id="rId19"/>
    <p:sldId id="284" r:id="rId20"/>
    <p:sldId id="288" r:id="rId21"/>
    <p:sldId id="299" r:id="rId22"/>
    <p:sldId id="277" r:id="rId23"/>
    <p:sldId id="305" r:id="rId24"/>
    <p:sldId id="303" r:id="rId25"/>
    <p:sldId id="304" r:id="rId26"/>
    <p:sldId id="278" r:id="rId27"/>
    <p:sldId id="298" r:id="rId28"/>
    <p:sldId id="275" r:id="rId29"/>
    <p:sldId id="276" r:id="rId30"/>
    <p:sldId id="306" r:id="rId31"/>
    <p:sldId id="290" r:id="rId32"/>
    <p:sldId id="307" r:id="rId33"/>
    <p:sldId id="308" r:id="rId34"/>
    <p:sldId id="309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659" autoAdjust="0"/>
  </p:normalViewPr>
  <p:slideViewPr>
    <p:cSldViewPr snapToGrid="0" snapToObjects="1">
      <p:cViewPr varScale="1">
        <p:scale>
          <a:sx n="96" d="100"/>
          <a:sy n="96" d="100"/>
        </p:scale>
        <p:origin x="-28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D397DF-A733-5248-B82E-D2752A07DE73}" type="datetimeFigureOut">
              <a:rPr lang="en-US" smtClean="0"/>
              <a:t>8/5/14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A84381-3185-C147-A825-3C7E66594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34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Talking about what to watch out for when coding, especially in the context of writing</a:t>
            </a:r>
            <a:r>
              <a:rPr lang="en-US" baseline="0" dirty="0" smtClean="0"/>
              <a:t> software meant for other users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84381-3185-C147-A825-3C7E66594F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7839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Describe what is it doing, so someone later looking through the</a:t>
            </a:r>
            <a:r>
              <a:rPr lang="en-US" baseline="0" dirty="0" smtClean="0"/>
              <a:t> code can understand what its doing</a:t>
            </a:r>
          </a:p>
          <a:p>
            <a:r>
              <a:rPr lang="en-US" baseline="0" dirty="0" smtClean="0"/>
              <a:t>Don’t need to describe the mechanics of the code unless its unusually complicated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84381-3185-C147-A825-3C7E66594F3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2913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Breaks up the code</a:t>
            </a:r>
            <a:r>
              <a:rPr lang="en-US" baseline="0" dirty="0" smtClean="0"/>
              <a:t> nicely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84381-3185-C147-A825-3C7E66594F3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418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84381-3185-C147-A825-3C7E66594F3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613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27? what if you use</a:t>
            </a:r>
            <a:r>
              <a:rPr lang="en-US" baseline="0" dirty="0" smtClean="0"/>
              <a:t> it in lots of other places and need to change it later? Hard to catch everything you used it</a:t>
            </a:r>
          </a:p>
          <a:p>
            <a:r>
              <a:rPr lang="en-US" baseline="0" dirty="0" smtClean="0"/>
              <a:t>May forget what 27 represented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84381-3185-C147-A825-3C7E66594F3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6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Declare</a:t>
            </a:r>
            <a:r>
              <a:rPr lang="en-US" baseline="0" dirty="0" smtClean="0"/>
              <a:t> constants in one file and source the file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84381-3185-C147-A825-3C7E66594F3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167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Name the file what</a:t>
            </a:r>
            <a:r>
              <a:rPr lang="en-US" baseline="0" dirty="0" smtClean="0"/>
              <a:t> it is used for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84381-3185-C147-A825-3C7E66594F3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497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“Someone else” may be you in 6 months or 6</a:t>
            </a:r>
            <a:r>
              <a:rPr lang="en-US" baseline="0" dirty="0" smtClean="0"/>
              <a:t> years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84381-3185-C147-A825-3C7E66594F3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378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point trying to understand all of</a:t>
            </a:r>
            <a:r>
              <a:rPr lang="en-US" baseline="0" dirty="0" smtClean="0"/>
              <a:t> the code, will probably just confuse you</a:t>
            </a:r>
          </a:p>
          <a:p>
            <a:r>
              <a:rPr lang="en-US" baseline="0" dirty="0" smtClean="0"/>
              <a:t>Programmers should try to ensure modularity in code – isolate different parts from each other as much as possible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84381-3185-C147-A825-3C7E66594F3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737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things</a:t>
            </a:r>
            <a:r>
              <a:rPr lang="en-US" baseline="0" dirty="0" smtClean="0"/>
              <a:t> to think about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84381-3185-C147-A825-3C7E66594F3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188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Stack overflow: community for programmers to ask each other questions</a:t>
            </a:r>
          </a:p>
          <a:p>
            <a:r>
              <a:rPr lang="en-US" dirty="0" smtClean="0"/>
              <a:t>Stack exchange for other types of fields like geology/math/physics,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Started by the same group of people who began with stack overflow and expanded into stack exchange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84381-3185-C147-A825-3C7E66594F3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29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Version</a:t>
            </a:r>
            <a:r>
              <a:rPr lang="en-US" baseline="0" dirty="0" smtClean="0"/>
              <a:t> control, so if something stops working you can go back and revert to the last working state</a:t>
            </a:r>
          </a:p>
          <a:p>
            <a:r>
              <a:rPr lang="en-US" baseline="0" dirty="0" smtClean="0"/>
              <a:t>What to look out for when writing code</a:t>
            </a:r>
          </a:p>
          <a:p>
            <a:r>
              <a:rPr lang="en-US" baseline="0" dirty="0" smtClean="0"/>
              <a:t>How to ask the right questions (when programming), extended to other areas</a:t>
            </a:r>
          </a:p>
          <a:p>
            <a:r>
              <a:rPr lang="en-US" baseline="0" dirty="0" smtClean="0"/>
              <a:t> good practices for writing software</a:t>
            </a:r>
          </a:p>
          <a:p>
            <a:r>
              <a:rPr lang="en-US" baseline="0" dirty="0" smtClean="0"/>
              <a:t>Documentation and how to write it. Try and put it online if possible. Make sure it can be updated easily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84381-3185-C147-A825-3C7E66594F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051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Quality control by allowing</a:t>
            </a:r>
            <a:r>
              <a:rPr lang="en-US" baseline="0" dirty="0" smtClean="0"/>
              <a:t> users to rate the quality of an answer/question</a:t>
            </a:r>
          </a:p>
          <a:p>
            <a:r>
              <a:rPr lang="en-US" baseline="0" dirty="0" smtClean="0"/>
              <a:t>Deters internet trolls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84381-3185-C147-A825-3C7E66594F3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884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Find your</a:t>
            </a:r>
            <a:r>
              <a:rPr lang="en-US" baseline="0" dirty="0" smtClean="0"/>
              <a:t> relevant community!</a:t>
            </a:r>
          </a:p>
          <a:p>
            <a:r>
              <a:rPr lang="en-US" baseline="0" dirty="0" smtClean="0"/>
              <a:t>Problems with seismology; email the authors directly, since this is a small field and only a few people are producing the programs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84381-3185-C147-A825-3C7E66594F3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089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explicit: for software bugs or your</a:t>
            </a:r>
            <a:r>
              <a:rPr lang="en-US" baseline="0" dirty="0" smtClean="0"/>
              <a:t> own programming bugs</a:t>
            </a:r>
            <a:r>
              <a:rPr lang="en-US" baseline="0" dirty="0" smtClean="0"/>
              <a:t>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There are always bugs in other peoples’ codes, so</a:t>
            </a:r>
            <a:r>
              <a:rPr lang="en-US" baseline="0" dirty="0" smtClean="0"/>
              <a:t> report it if you find them! Makes it better for everyone else also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84381-3185-C147-A825-3C7E66594F3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814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 to Emily</a:t>
            </a:r>
            <a:r>
              <a:rPr lang="en-US" baseline="0" dirty="0" smtClean="0"/>
              <a:t>’s talk (introduced yesterday)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84381-3185-C147-A825-3C7E66594F3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321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Seismologists</a:t>
            </a:r>
            <a:r>
              <a:rPr lang="en-US" baseline="0" dirty="0" smtClean="0"/>
              <a:t> tend to use macs/</a:t>
            </a:r>
            <a:r>
              <a:rPr lang="en-US" baseline="0" dirty="0" err="1" smtClean="0"/>
              <a:t>linux</a:t>
            </a:r>
            <a:r>
              <a:rPr lang="en-US" baseline="0" dirty="0" smtClean="0"/>
              <a:t>, so test on these two rigorously </a:t>
            </a:r>
          </a:p>
          <a:p>
            <a:r>
              <a:rPr lang="en-US" baseline="0" dirty="0" smtClean="0"/>
              <a:t>Make sure its intuitive to use .</a:t>
            </a:r>
          </a:p>
          <a:p>
            <a:r>
              <a:rPr lang="en-US" baseline="0" dirty="0" smtClean="0"/>
              <a:t>Write good documentation. Later will introduce you to Sphinx for documentation </a:t>
            </a:r>
          </a:p>
          <a:p>
            <a:r>
              <a:rPr lang="en-US" baseline="0" dirty="0" smtClean="0"/>
              <a:t>Software shipped out is always evolving. If something is popular enough, best to keep upgrading it/testing it when its dependencies get an upgrade too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84381-3185-C147-A825-3C7E66594F3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465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</a:t>
            </a:r>
            <a:r>
              <a:rPr lang="en-US" baseline="0" dirty="0" smtClean="0"/>
              <a:t> example, go through the lines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84381-3185-C147-A825-3C7E66594F3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9863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smtClean="0"/>
              <a:t>to install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84381-3185-C147-A825-3C7E66594F3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737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Don’t really need full version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84381-3185-C147-A825-3C7E66594F3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37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Did</a:t>
            </a:r>
            <a:r>
              <a:rPr lang="en-US" baseline="0" dirty="0" smtClean="0"/>
              <a:t> not have much formal schooling in coding, mainly learnt by looking at other people’s code, </a:t>
            </a:r>
            <a:r>
              <a:rPr lang="en-US" baseline="0" dirty="0" err="1" smtClean="0"/>
              <a:t>googling</a:t>
            </a:r>
            <a:r>
              <a:rPr lang="en-US" baseline="0" dirty="0" smtClean="0"/>
              <a:t>, and asking people</a:t>
            </a:r>
          </a:p>
          <a:p>
            <a:r>
              <a:rPr lang="en-US" baseline="0" dirty="0" smtClean="0"/>
              <a:t>Done research in earth science needing computational tools</a:t>
            </a:r>
          </a:p>
          <a:p>
            <a:r>
              <a:rPr lang="en-US" baseline="0" dirty="0" smtClean="0"/>
              <a:t>Worked on several large collaborative coding projects as a software engineer while on a gap year between undergrad and grad school</a:t>
            </a:r>
          </a:p>
          <a:p>
            <a:r>
              <a:rPr lang="en-US" baseline="0" dirty="0" smtClean="0"/>
              <a:t>Now graduate student in electrical and computer engineering.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84381-3185-C147-A825-3C7E66594F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074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to try</a:t>
            </a:r>
            <a:r>
              <a:rPr lang="en-US" baseline="0" dirty="0" smtClean="0"/>
              <a:t> and remember from this session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84381-3185-C147-A825-3C7E66594F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22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Good for sharing code and building a portfolio.</a:t>
            </a:r>
          </a:p>
          <a:p>
            <a:r>
              <a:rPr lang="en-US" dirty="0" smtClean="0"/>
              <a:t>Convenient</a:t>
            </a:r>
            <a:r>
              <a:rPr lang="en-US" baseline="0" dirty="0" smtClean="0"/>
              <a:t> </a:t>
            </a:r>
            <a:r>
              <a:rPr lang="en-US" baseline="0" dirty="0" smtClean="0"/>
              <a:t>as it is hosted on a cloud, can get it anyway just by logging into your account</a:t>
            </a:r>
          </a:p>
          <a:p>
            <a:endParaRPr lang="en-US" baseline="0" dirty="0" smtClean="0"/>
          </a:p>
          <a:p>
            <a:r>
              <a:rPr lang="en-US" baseline="0" dirty="0" smtClean="0"/>
              <a:t>Bad: troublesome to learn, </a:t>
            </a:r>
          </a:p>
          <a:p>
            <a:r>
              <a:rPr lang="en-US" baseline="0" dirty="0" smtClean="0"/>
              <a:t>Problematic if code needs to be private – need to pay</a:t>
            </a:r>
          </a:p>
          <a:p>
            <a:r>
              <a:rPr lang="en-US" baseline="0" dirty="0" smtClean="0"/>
              <a:t>Code is so hard to read, if you make it public but add no documentation, may be 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84381-3185-C147-A825-3C7E66594F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83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</a:p>
          <a:p>
            <a:r>
              <a:rPr lang="en-US" dirty="0" smtClean="0"/>
              <a:t>Make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 account and follow along </a:t>
            </a:r>
          </a:p>
          <a:p>
            <a:r>
              <a:rPr lang="en-US" baseline="0" dirty="0" smtClean="0"/>
              <a:t>Wrote up important points covered in the link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84381-3185-C147-A825-3C7E66594F3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7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John West’s slides used for this</a:t>
            </a:r>
            <a:r>
              <a:rPr lang="en-US" baseline="0" dirty="0" smtClean="0"/>
              <a:t> part </a:t>
            </a:r>
          </a:p>
          <a:p>
            <a:r>
              <a:rPr lang="en-US" baseline="0" dirty="0" smtClean="0"/>
              <a:t>He was an engineer for a while too 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Pull up the code in </a:t>
            </a:r>
            <a:r>
              <a:rPr lang="en-US" baseline="0" dirty="0" err="1" smtClean="0"/>
              <a:t>unit_test_demo</a:t>
            </a:r>
            <a:r>
              <a:rPr lang="en-US" baseline="0" dirty="0" smtClean="0"/>
              <a:t> (can be opened with plain text editor)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84381-3185-C147-A825-3C7E66594F3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51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smtClean="0"/>
              <a:t>does</a:t>
            </a:r>
            <a:r>
              <a:rPr lang="en-US" baseline="0" smtClean="0"/>
              <a:t> that bit of code do?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84381-3185-C147-A825-3C7E66594F3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00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84381-3185-C147-A825-3C7E66594F3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299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8/5/14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68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8/5/14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1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8/5/14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23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8/5/14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91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8/5/14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32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8/5/14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0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8/5/14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77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8/5/14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65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8/5/14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9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8/5/14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8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8/5/14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45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5AF22-7E07-4B46-95AE-FB6A415E8F1F}" type="datetimeFigureOut">
              <a:rPr lang="en-US" smtClean="0"/>
              <a:t>8/5/14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59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hyperlink" Target="http://www.tug.org/mactex/" TargetMode="External"/><Relationship Id="rId5" Type="http://schemas.openxmlformats.org/officeDocument/2006/relationships/hyperlink" Target="http://www.tug.org/mactex/morepackages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wellers.com/" TargetMode="External"/><Relationship Id="rId4" Type="http://schemas.openxmlformats.org/officeDocument/2006/relationships/hyperlink" Target="http://mathcrunch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Good Coding Practices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Lay </a:t>
            </a:r>
            <a:r>
              <a:rPr lang="en-US" dirty="0" err="1" smtClean="0"/>
              <a:t>Kuan</a:t>
            </a:r>
            <a:r>
              <a:rPr lang="en-US" dirty="0" smtClean="0"/>
              <a:t> Loh</a:t>
            </a:r>
          </a:p>
          <a:p>
            <a:r>
              <a:rPr lang="en-US" dirty="0" smtClean="0"/>
              <a:t>August 4, 2014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08161" y="173202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51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Writing your own code … </a:t>
            </a:r>
            <a:br>
              <a:rPr lang="en-US" dirty="0" smtClean="0"/>
            </a:br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 the process, not the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443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990600"/>
            <a:ext cx="8153400" cy="495300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// step through the loop 100 times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// duh!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 = 1; </a:t>
            </a:r>
            <a:r>
              <a:rPr lang="en-US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 &lt;= 100; </a:t>
            </a:r>
            <a:r>
              <a:rPr lang="en-US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++</a:t>
            </a:r>
            <a:r>
              <a:rPr lang="en-US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) {</a:t>
            </a:r>
            <a:endParaRPr lang="en-US" dirty="0">
              <a:solidFill>
                <a:schemeClr val="tx1"/>
              </a:solidFill>
              <a:latin typeface="American Typewriter"/>
              <a:cs typeface="American Typewriter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…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…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…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}</a:t>
            </a:r>
            <a:endParaRPr lang="en-US" dirty="0">
              <a:solidFill>
                <a:schemeClr val="tx1"/>
              </a:solidFill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984595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990600"/>
            <a:ext cx="8153400" cy="495300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// increment along the surface (x axis) 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// summing each point</a:t>
            </a:r>
            <a:r>
              <a:rPr lang="ja-JP" alt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’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s contribution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 = 1; </a:t>
            </a:r>
            <a:r>
              <a:rPr lang="en-US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 &lt;= 100; </a:t>
            </a:r>
            <a:r>
              <a:rPr lang="en-US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++)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{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…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…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…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736762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685800"/>
            <a:ext cx="7848600" cy="1143000"/>
          </a:xfrm>
        </p:spPr>
        <p:txBody>
          <a:bodyPr/>
          <a:lstStyle/>
          <a:p>
            <a:r>
              <a:rPr lang="en-US" sz="4800" dirty="0">
                <a:latin typeface="Trebuchet MS" charset="0"/>
              </a:rPr>
              <a:t>Write a header block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2962" y="1981200"/>
            <a:ext cx="8686800" cy="3962400"/>
          </a:xfrm>
        </p:spPr>
        <p:txBody>
          <a:bodyPr>
            <a:normAutofit/>
          </a:bodyPr>
          <a:lstStyle/>
          <a:p>
            <a:pPr algn="l"/>
            <a:endParaRPr lang="en-US" sz="2400" dirty="0">
              <a:latin typeface="Trebuchet MS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American Typewriter"/>
                <a:cs typeface="American Typewriter"/>
              </a:rPr>
              <a:t>/</a:t>
            </a:r>
            <a:r>
              <a:rPr lang="en-US" sz="2400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*</a:t>
            </a:r>
            <a:r>
              <a:rPr lang="en-US" sz="2400" dirty="0">
                <a:solidFill>
                  <a:schemeClr val="tx1"/>
                </a:solidFill>
                <a:latin typeface="American Typewriter"/>
                <a:cs typeface="American Typewriter"/>
              </a:rPr>
              <a:t>*************************************</a:t>
            </a:r>
            <a:r>
              <a:rPr lang="en-US" sz="2400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**</a:t>
            </a:r>
            <a:r>
              <a:rPr lang="en-US" sz="2400" dirty="0">
                <a:solidFill>
                  <a:schemeClr val="tx1"/>
                </a:solidFill>
                <a:latin typeface="American Typewriter"/>
                <a:cs typeface="American Typewriter"/>
              </a:rPr>
              <a:t>*</a:t>
            </a:r>
            <a:r>
              <a:rPr lang="en-US" sz="2400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*/</a:t>
            </a:r>
            <a:endParaRPr lang="en-US" sz="2400" dirty="0">
              <a:solidFill>
                <a:schemeClr val="tx1"/>
              </a:solidFill>
              <a:latin typeface="American Typewriter"/>
              <a:cs typeface="American Typewriter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American Typewriter"/>
                <a:cs typeface="American Typewriter"/>
              </a:rPr>
              <a:t>/* 2-dimensional channel flow program                       </a:t>
            </a:r>
            <a:r>
              <a:rPr lang="en-US" sz="2400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        *</a:t>
            </a:r>
            <a:r>
              <a:rPr lang="en-US" sz="2400" dirty="0">
                <a:solidFill>
                  <a:schemeClr val="tx1"/>
                </a:solidFill>
                <a:latin typeface="American Typewriter"/>
                <a:cs typeface="American Typewriter"/>
              </a:rPr>
              <a:t>/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American Typewriter"/>
                <a:cs typeface="American Typewriter"/>
              </a:rPr>
              <a:t>/*   for channels with free upper surface                    </a:t>
            </a:r>
            <a:r>
              <a:rPr lang="en-US" sz="2400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          *</a:t>
            </a:r>
            <a:r>
              <a:rPr lang="en-US" sz="2400" dirty="0">
                <a:solidFill>
                  <a:schemeClr val="tx1"/>
                </a:solidFill>
                <a:latin typeface="American Typewriter"/>
                <a:cs typeface="American Typewriter"/>
              </a:rPr>
              <a:t>/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American Typewriter"/>
                <a:cs typeface="American Typewriter"/>
              </a:rPr>
              <a:t>/*                                                                              </a:t>
            </a:r>
            <a:r>
              <a:rPr lang="en-US" sz="2400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                        *</a:t>
            </a:r>
            <a:r>
              <a:rPr lang="en-US" sz="2400" dirty="0">
                <a:solidFill>
                  <a:schemeClr val="tx1"/>
                </a:solidFill>
                <a:latin typeface="American Typewriter"/>
                <a:cs typeface="American Typewriter"/>
              </a:rPr>
              <a:t>/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American Typewriter"/>
                <a:cs typeface="American Typewriter"/>
              </a:rPr>
              <a:t>/* Original by JD West, 01/08/2006                         </a:t>
            </a:r>
            <a:r>
              <a:rPr lang="en-US" sz="2400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             </a:t>
            </a:r>
            <a:r>
              <a:rPr lang="en-US" sz="2400" dirty="0">
                <a:solidFill>
                  <a:schemeClr val="tx1"/>
                </a:solidFill>
                <a:latin typeface="American Typewriter"/>
                <a:cs typeface="American Typewriter"/>
              </a:rPr>
              <a:t>*/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American Typewriter"/>
                <a:cs typeface="American Typewriter"/>
              </a:rPr>
              <a:t>/* Modified 02/11/2007 to increase resolution          </a:t>
            </a:r>
            <a:r>
              <a:rPr lang="en-US" sz="2400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        </a:t>
            </a:r>
            <a:r>
              <a:rPr lang="en-US" sz="2400" dirty="0">
                <a:solidFill>
                  <a:schemeClr val="tx1"/>
                </a:solidFill>
                <a:latin typeface="American Typewriter"/>
                <a:cs typeface="American Typewriter"/>
              </a:rPr>
              <a:t>*/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American Typewriter"/>
                <a:cs typeface="American Typewriter"/>
              </a:rPr>
              <a:t>/*****************************************</a:t>
            </a:r>
            <a:r>
              <a:rPr lang="en-US" sz="2400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*/</a:t>
            </a:r>
            <a:endParaRPr lang="en-US" sz="2400" dirty="0">
              <a:solidFill>
                <a:schemeClr val="tx1"/>
              </a:solidFill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842108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685800"/>
            <a:ext cx="8153400" cy="1524000"/>
          </a:xfrm>
        </p:spPr>
        <p:txBody>
          <a:bodyPr>
            <a:normAutofit fontScale="90000"/>
          </a:bodyPr>
          <a:lstStyle/>
          <a:p>
            <a:r>
              <a:rPr lang="en-US" sz="4800">
                <a:latin typeface="Trebuchet MS" charset="0"/>
              </a:rPr>
              <a:t>Use Descriptive Variable Names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286000"/>
            <a:ext cx="8610600" cy="4343400"/>
          </a:xfrm>
        </p:spPr>
        <p:txBody>
          <a:bodyPr/>
          <a:lstStyle/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// increment along the surface (x axis) 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// summing each point</a:t>
            </a:r>
            <a:r>
              <a:rPr lang="ja-JP" alt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’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s contribution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iLength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 = 1; </a:t>
            </a:r>
            <a:r>
              <a:rPr lang="en-US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iLength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 &lt;= 100; </a:t>
            </a:r>
            <a:r>
              <a:rPr lang="en-US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iLength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++)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{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…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…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…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987521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500119"/>
            <a:ext cx="8305800" cy="12954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Trebuchet MS" charset="0"/>
              </a:rPr>
              <a:t>No magic (numbers)</a:t>
            </a:r>
            <a:endParaRPr lang="en-US" sz="4800" dirty="0">
              <a:latin typeface="Trebuchet MS" charset="0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9858" y="2067022"/>
            <a:ext cx="8839200" cy="4419600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// increment along the surface (x axis) 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// summing each point</a:t>
            </a:r>
            <a:r>
              <a:rPr lang="ja-JP" alt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’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s contribution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for </a:t>
            </a:r>
            <a:r>
              <a:rPr lang="en-US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American Typewriter"/>
                <a:cs typeface="American Typewriter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 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= 1; </a:t>
            </a:r>
            <a:r>
              <a:rPr lang="en-US" dirty="0" err="1" smtClean="0">
                <a:solidFill>
                  <a:schemeClr val="tx1"/>
                </a:solidFill>
                <a:latin typeface="American Typewriter"/>
                <a:cs typeface="American Typewriter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 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&lt;= </a:t>
            </a:r>
            <a:r>
              <a:rPr lang="en-US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27; </a:t>
            </a:r>
            <a:r>
              <a:rPr lang="en-US" dirty="0" err="1" smtClean="0">
                <a:solidFill>
                  <a:schemeClr val="tx1"/>
                </a:solidFill>
                <a:latin typeface="American Typewriter"/>
                <a:cs typeface="American Typewriter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+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+)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{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…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…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…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878237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500119"/>
            <a:ext cx="8305800" cy="12954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Trebuchet MS" charset="0"/>
              </a:rPr>
              <a:t>No magic (numbers)</a:t>
            </a:r>
            <a:endParaRPr lang="en-US" sz="4800" dirty="0">
              <a:latin typeface="Trebuchet MS" charset="0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9858" y="2067022"/>
            <a:ext cx="8839200" cy="4419600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// increment along the surface (x axis) 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// summing each point</a:t>
            </a:r>
            <a:r>
              <a:rPr lang="ja-JP" alt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’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s contribution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iLength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 = 1; </a:t>
            </a:r>
            <a:r>
              <a:rPr lang="en-US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iLength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 &lt;= </a:t>
            </a:r>
            <a:r>
              <a:rPr lang="en-US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iMax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; </a:t>
            </a:r>
            <a:r>
              <a:rPr lang="en-US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iLength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++)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{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…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…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…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827953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685800"/>
            <a:ext cx="7848600" cy="914400"/>
          </a:xfrm>
        </p:spPr>
        <p:txBody>
          <a:bodyPr/>
          <a:lstStyle/>
          <a:p>
            <a:r>
              <a:rPr lang="en-US" sz="4800" dirty="0">
                <a:latin typeface="Trebuchet MS" charset="0"/>
              </a:rPr>
              <a:t>Or, use an external file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7400"/>
            <a:ext cx="8153400" cy="4495800"/>
          </a:xfrm>
        </p:spPr>
        <p:txBody>
          <a:bodyPr/>
          <a:lstStyle/>
          <a:p>
            <a:pPr algn="l"/>
            <a:r>
              <a:rPr lang="en-US" sz="2800" dirty="0">
                <a:solidFill>
                  <a:schemeClr val="tx1"/>
                </a:solidFill>
                <a:latin typeface="American Typewriter"/>
                <a:cs typeface="American Typewriter"/>
              </a:rPr>
              <a:t>// Declarations</a:t>
            </a:r>
          </a:p>
          <a:p>
            <a:pPr algn="l"/>
            <a:r>
              <a:rPr lang="en-US" sz="2800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int</a:t>
            </a:r>
            <a:r>
              <a:rPr lang="en-US" sz="2800" dirty="0">
                <a:solidFill>
                  <a:schemeClr val="tx1"/>
                </a:solidFill>
                <a:latin typeface="American Typewriter"/>
                <a:cs typeface="American Typewriter"/>
              </a:rPr>
              <a:t>		</a:t>
            </a:r>
            <a:r>
              <a:rPr lang="en-US" sz="2800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iLength</a:t>
            </a:r>
            <a:r>
              <a:rPr lang="en-US" sz="2800" dirty="0">
                <a:solidFill>
                  <a:schemeClr val="tx1"/>
                </a:solidFill>
                <a:latin typeface="American Typewriter"/>
                <a:cs typeface="American Typewriter"/>
              </a:rPr>
              <a:t>;		// x-axis increment</a:t>
            </a:r>
          </a:p>
          <a:p>
            <a:pPr algn="l"/>
            <a:r>
              <a:rPr lang="en-US" sz="2800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int</a:t>
            </a:r>
            <a:r>
              <a:rPr lang="en-US" sz="2800" dirty="0">
                <a:solidFill>
                  <a:schemeClr val="tx1"/>
                </a:solidFill>
                <a:latin typeface="American Typewriter"/>
                <a:cs typeface="American Typewriter"/>
              </a:rPr>
              <a:t>		</a:t>
            </a:r>
            <a:r>
              <a:rPr lang="en-US" sz="2800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iMax</a:t>
            </a:r>
            <a:r>
              <a:rPr lang="en-US" sz="2800" dirty="0">
                <a:solidFill>
                  <a:schemeClr val="tx1"/>
                </a:solidFill>
                <a:latin typeface="American Typewriter"/>
                <a:cs typeface="American Typewriter"/>
              </a:rPr>
              <a:t>;			// total increments</a:t>
            </a:r>
          </a:p>
          <a:p>
            <a:pPr algn="l"/>
            <a:r>
              <a:rPr lang="en-US" sz="2800" dirty="0">
                <a:solidFill>
                  <a:schemeClr val="tx1"/>
                </a:solidFill>
                <a:latin typeface="American Typewriter"/>
                <a:cs typeface="American Typewriter"/>
              </a:rPr>
              <a:t>double	</a:t>
            </a:r>
            <a:r>
              <a:rPr lang="en-US" sz="2800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dVelocity</a:t>
            </a:r>
            <a:r>
              <a:rPr lang="en-US" sz="2800" dirty="0">
                <a:solidFill>
                  <a:schemeClr val="tx1"/>
                </a:solidFill>
                <a:latin typeface="American Typewriter"/>
                <a:cs typeface="American Typewriter"/>
              </a:rPr>
              <a:t>[5001]; // array of velocities</a:t>
            </a:r>
          </a:p>
          <a:p>
            <a:pPr algn="l"/>
            <a:r>
              <a:rPr lang="en-US" sz="2800" dirty="0">
                <a:solidFill>
                  <a:schemeClr val="tx1"/>
                </a:solidFill>
                <a:latin typeface="American Typewriter"/>
                <a:cs typeface="American Typewriter"/>
              </a:rPr>
              <a:t>…</a:t>
            </a:r>
          </a:p>
          <a:p>
            <a:pPr algn="l"/>
            <a:r>
              <a:rPr lang="en-US" sz="2800" dirty="0">
                <a:solidFill>
                  <a:schemeClr val="tx1"/>
                </a:solidFill>
                <a:latin typeface="American Typewriter"/>
                <a:cs typeface="American Typewriter"/>
              </a:rPr>
              <a:t>// Read and set Initial Values from a file</a:t>
            </a:r>
          </a:p>
          <a:p>
            <a:pPr algn="l"/>
            <a:r>
              <a:rPr lang="en-US" sz="2800" dirty="0">
                <a:solidFill>
                  <a:schemeClr val="tx1"/>
                </a:solidFill>
                <a:latin typeface="American Typewriter"/>
                <a:cs typeface="American Typewriter"/>
              </a:rPr>
              <a:t>…</a:t>
            </a:r>
          </a:p>
          <a:p>
            <a:pPr algn="l"/>
            <a:r>
              <a:rPr lang="en-US" sz="2800" dirty="0">
                <a:solidFill>
                  <a:schemeClr val="tx1"/>
                </a:solidFill>
                <a:latin typeface="American Typewriter"/>
                <a:cs typeface="American Typewriter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26744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685800"/>
            <a:ext cx="8305800" cy="1143000"/>
          </a:xfrm>
        </p:spPr>
        <p:txBody>
          <a:bodyPr/>
          <a:lstStyle/>
          <a:p>
            <a:r>
              <a:rPr lang="en-US" sz="4800" dirty="0">
                <a:latin typeface="Trebuchet MS" charset="0"/>
              </a:rPr>
              <a:t>Use descriptive file names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7400"/>
            <a:ext cx="7848600" cy="4495800"/>
          </a:xfrm>
        </p:spPr>
        <p:txBody>
          <a:bodyPr/>
          <a:lstStyle/>
          <a:p>
            <a:pPr algn="l"/>
            <a:endParaRPr lang="en-US" dirty="0">
              <a:latin typeface="Trebuchet MS" charset="0"/>
            </a:endParaRPr>
          </a:p>
          <a:p>
            <a:pPr algn="l"/>
            <a:endParaRPr lang="en-US" dirty="0">
              <a:latin typeface="Trebuchet MS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Naming your script </a:t>
            </a:r>
            <a:r>
              <a:rPr lang="ja-JP" alt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“</a:t>
            </a:r>
            <a:r>
              <a:rPr lang="en-US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test.csh</a:t>
            </a:r>
            <a:r>
              <a:rPr lang="ja-JP" alt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”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 means</a:t>
            </a:r>
          </a:p>
          <a:p>
            <a:pPr algn="l"/>
            <a:r>
              <a:rPr lang="ja-JP" alt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“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I will never be able to reuse this code.</a:t>
            </a:r>
            <a:r>
              <a:rPr lang="ja-JP" alt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”</a:t>
            </a:r>
            <a:endParaRPr lang="en-US" dirty="0">
              <a:solidFill>
                <a:schemeClr val="tx1"/>
              </a:solidFill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865039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762000"/>
            <a:ext cx="8229600" cy="1752600"/>
          </a:xfrm>
        </p:spPr>
        <p:txBody>
          <a:bodyPr/>
          <a:lstStyle/>
          <a:p>
            <a:r>
              <a:rPr lang="en-US" sz="4800">
                <a:latin typeface="Trebuchet MS" charset="0"/>
              </a:rPr>
              <a:t>Pretend you are</a:t>
            </a:r>
            <a:br>
              <a:rPr lang="en-US" sz="4800">
                <a:latin typeface="Trebuchet MS" charset="0"/>
              </a:rPr>
            </a:br>
            <a:r>
              <a:rPr lang="en-US" sz="4800">
                <a:latin typeface="Trebuchet MS" charset="0"/>
              </a:rPr>
              <a:t>in a programming team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3124200"/>
            <a:ext cx="8153400" cy="3429000"/>
          </a:xfrm>
        </p:spPr>
        <p:txBody>
          <a:bodyPr/>
          <a:lstStyle/>
          <a:p>
            <a:pPr algn="l"/>
            <a:endParaRPr lang="en-US" dirty="0">
              <a:latin typeface="Trebuchet MS" charset="0"/>
            </a:endParaRPr>
          </a:p>
          <a:p>
            <a:pPr algn="l"/>
            <a:r>
              <a:rPr lang="en-US" dirty="0">
                <a:latin typeface="Trebuchet MS" charset="0"/>
              </a:rPr>
              <a:t>Write your code as if someone else will have to understand and modify it</a:t>
            </a:r>
          </a:p>
        </p:txBody>
      </p:sp>
    </p:spTree>
    <p:extLst>
      <p:ext uri="{BB962C8B-B14F-4D97-AF65-F5344CB8AC3E}">
        <p14:creationId xmlns:p14="http://schemas.microsoft.com/office/powerpoint/2010/main" val="4219313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Contents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Admin</a:t>
            </a:r>
          </a:p>
          <a:p>
            <a:pPr lvl="1"/>
            <a:r>
              <a:rPr lang="en-US" dirty="0" smtClean="0"/>
              <a:t>My background</a:t>
            </a:r>
          </a:p>
          <a:p>
            <a:pPr lvl="1"/>
            <a:r>
              <a:rPr lang="en-US" dirty="0" smtClean="0"/>
              <a:t>Goals of this session</a:t>
            </a:r>
          </a:p>
          <a:p>
            <a:r>
              <a:rPr lang="en-US" dirty="0" smtClean="0"/>
              <a:t>Version Control</a:t>
            </a:r>
          </a:p>
          <a:p>
            <a:pPr lvl="1"/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Writing code </a:t>
            </a:r>
          </a:p>
          <a:p>
            <a:pPr lvl="1"/>
            <a:r>
              <a:rPr lang="en-US" dirty="0" smtClean="0"/>
              <a:t>Writing your own code</a:t>
            </a:r>
          </a:p>
          <a:p>
            <a:pPr lvl="1"/>
            <a:r>
              <a:rPr lang="en-US" dirty="0" smtClean="0"/>
              <a:t>Working on code with collaborators </a:t>
            </a:r>
          </a:p>
          <a:p>
            <a:pPr lvl="1"/>
            <a:r>
              <a:rPr lang="en-US" dirty="0" smtClean="0"/>
              <a:t>Joining a project where someone left off </a:t>
            </a:r>
          </a:p>
          <a:p>
            <a:r>
              <a:rPr lang="en-US" dirty="0"/>
              <a:t>Find out how to do something</a:t>
            </a:r>
          </a:p>
          <a:p>
            <a:pPr lvl="1"/>
            <a:r>
              <a:rPr lang="en-US" dirty="0"/>
              <a:t>Looking for information you need</a:t>
            </a:r>
          </a:p>
          <a:p>
            <a:pPr lvl="1"/>
            <a:r>
              <a:rPr lang="en-US" dirty="0"/>
              <a:t>Using the fruits of other peoples’ labor</a:t>
            </a:r>
            <a:endParaRPr lang="en-US" dirty="0" smtClean="0"/>
          </a:p>
          <a:p>
            <a:r>
              <a:rPr lang="en-US" dirty="0" smtClean="0"/>
              <a:t>Developing your own tool</a:t>
            </a:r>
          </a:p>
          <a:p>
            <a:pPr lvl="1"/>
            <a:r>
              <a:rPr lang="en-US" dirty="0" smtClean="0"/>
              <a:t>When to do it</a:t>
            </a:r>
          </a:p>
          <a:p>
            <a:pPr lvl="1"/>
            <a:r>
              <a:rPr lang="en-US" dirty="0" smtClean="0"/>
              <a:t>What to keep in mind </a:t>
            </a:r>
          </a:p>
          <a:p>
            <a:r>
              <a:rPr lang="en-US" dirty="0" smtClean="0"/>
              <a:t>Writing Documentation</a:t>
            </a:r>
          </a:p>
          <a:p>
            <a:pPr lvl="1"/>
            <a:r>
              <a:rPr lang="en-US" dirty="0" smtClean="0"/>
              <a:t>Sphinx</a:t>
            </a:r>
          </a:p>
          <a:p>
            <a:pPr lvl="1"/>
            <a:r>
              <a:rPr lang="en-US" smtClean="0"/>
              <a:t>LaTeX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421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someone 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try to understand everything in one </a:t>
            </a:r>
            <a:r>
              <a:rPr lang="en-US" dirty="0" smtClean="0"/>
              <a:t>go</a:t>
            </a:r>
          </a:p>
          <a:p>
            <a:r>
              <a:rPr lang="en-US" dirty="0" smtClean="0"/>
              <a:t>Ask them to explain the important parts affecting the functionality you will work on </a:t>
            </a:r>
            <a:endParaRPr lang="en-US" dirty="0" smtClean="0"/>
          </a:p>
          <a:p>
            <a:r>
              <a:rPr lang="en-US" dirty="0" smtClean="0"/>
              <a:t>Identify one place you need to begin work </a:t>
            </a:r>
            <a:r>
              <a:rPr lang="en-US" dirty="0" smtClean="0"/>
              <a:t>on</a:t>
            </a:r>
          </a:p>
          <a:p>
            <a:pPr lvl="1"/>
            <a:r>
              <a:rPr lang="en-US" dirty="0" smtClean="0"/>
              <a:t>Play with the code a bit</a:t>
            </a:r>
          </a:p>
          <a:p>
            <a:pPr lvl="1"/>
            <a:r>
              <a:rPr lang="en-US" dirty="0" smtClean="0"/>
              <a:t>Comment out things to see what part of the code controls which bit of functionality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40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Solving Problems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986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you hit a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Coding problem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hances </a:t>
            </a:r>
            <a:r>
              <a:rPr lang="en-US" dirty="0" smtClean="0"/>
              <a:t>are someone else has a similar problem, and a solution exists</a:t>
            </a:r>
          </a:p>
          <a:p>
            <a:pPr lvl="1"/>
            <a:r>
              <a:rPr lang="en-US" dirty="0" smtClean="0"/>
              <a:t>Google it. How would you phrase that question to a human?</a:t>
            </a:r>
          </a:p>
          <a:p>
            <a:r>
              <a:rPr lang="en-US" dirty="0" smtClean="0"/>
              <a:t>Who does research in that general area?  </a:t>
            </a:r>
          </a:p>
          <a:p>
            <a:pPr lvl="1"/>
            <a:r>
              <a:rPr lang="en-US" dirty="0" smtClean="0"/>
              <a:t>Look at their papers for something similar you can adapt </a:t>
            </a:r>
          </a:p>
          <a:p>
            <a:r>
              <a:rPr lang="en-US" dirty="0" smtClean="0"/>
              <a:t>How would you do it manually?</a:t>
            </a:r>
          </a:p>
          <a:p>
            <a:pPr lvl="1"/>
            <a:r>
              <a:rPr lang="en-US" dirty="0" smtClean="0"/>
              <a:t>Describe the steps, then code it up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6805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ask good questions online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where to ask</a:t>
            </a:r>
          </a:p>
          <a:p>
            <a:pPr lvl="1"/>
            <a:r>
              <a:rPr lang="en-US" dirty="0" smtClean="0"/>
              <a:t>Stack </a:t>
            </a:r>
            <a:r>
              <a:rPr lang="en-US" dirty="0" smtClean="0"/>
              <a:t>Overflow </a:t>
            </a:r>
            <a:r>
              <a:rPr lang="en-US" dirty="0" err="1" smtClean="0"/>
              <a:t>vs</a:t>
            </a:r>
            <a:r>
              <a:rPr lang="en-US" dirty="0" smtClean="0"/>
              <a:t> Stack Exchange</a:t>
            </a:r>
          </a:p>
          <a:p>
            <a:r>
              <a:rPr lang="en-US" dirty="0" smtClean="0"/>
              <a:t>Search the web</a:t>
            </a:r>
          </a:p>
          <a:p>
            <a:r>
              <a:rPr lang="en-US" dirty="0" smtClean="0"/>
              <a:t>Project mailing lists</a:t>
            </a:r>
          </a:p>
          <a:p>
            <a:r>
              <a:rPr lang="en-US" dirty="0" smtClean="0"/>
              <a:t>Meaningful specific subject headers</a:t>
            </a:r>
          </a:p>
          <a:p>
            <a:r>
              <a:rPr lang="en-US" dirty="0"/>
              <a:t>Questions in readable data formats</a:t>
            </a:r>
          </a:p>
          <a:p>
            <a:r>
              <a:rPr lang="en-US" dirty="0"/>
              <a:t>Have your contact info readily </a:t>
            </a:r>
            <a:r>
              <a:rPr lang="en-US" dirty="0" smtClean="0"/>
              <a:t>available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1139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Overflow</a:t>
            </a:r>
            <a:endParaRPr lang="en-US" dirty="0"/>
          </a:p>
        </p:txBody>
      </p:sp>
      <p:pic>
        <p:nvPicPr>
          <p:cNvPr id="4" name="Picture 3" descr="Screen Shot 2014-07-21 at 10.04.3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7289"/>
            <a:ext cx="9144000" cy="443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5425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Exchange</a:t>
            </a:r>
            <a:endParaRPr lang="en-US" dirty="0"/>
          </a:p>
        </p:txBody>
      </p:sp>
      <p:pic>
        <p:nvPicPr>
          <p:cNvPr id="4" name="Picture 3" descr="Screen Shot 2014-07-21 at 10.05.1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0686"/>
            <a:ext cx="9144000" cy="466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6022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not reinvent the wheel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write your own code for a function, unless there is absolutely no choice</a:t>
            </a:r>
          </a:p>
          <a:p>
            <a:r>
              <a:rPr lang="en-US" dirty="0" smtClean="0"/>
              <a:t>If a solution is </a:t>
            </a:r>
            <a:r>
              <a:rPr lang="en-US" dirty="0" smtClean="0"/>
              <a:t>available, written by someone else </a:t>
            </a:r>
          </a:p>
          <a:p>
            <a:pPr lvl="1"/>
            <a:r>
              <a:rPr lang="en-US" dirty="0" smtClean="0"/>
              <a:t>Probably </a:t>
            </a:r>
            <a:r>
              <a:rPr lang="en-US" dirty="0" smtClean="0"/>
              <a:t>been rigorously tested by many more </a:t>
            </a:r>
            <a:r>
              <a:rPr lang="en-US" dirty="0" smtClean="0"/>
              <a:t>people</a:t>
            </a:r>
          </a:p>
        </p:txBody>
      </p:sp>
    </p:spTree>
    <p:extLst>
      <p:ext uri="{BB962C8B-B14F-4D97-AF65-F5344CB8AC3E}">
        <p14:creationId xmlns:p14="http://schemas.microsoft.com/office/powerpoint/2010/main" val="22960459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Developing Your Own Tool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986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develop your own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really need </a:t>
            </a:r>
            <a:r>
              <a:rPr lang="en-US" dirty="0" smtClean="0"/>
              <a:t>it</a:t>
            </a:r>
          </a:p>
          <a:p>
            <a:r>
              <a:rPr lang="en-US" dirty="0"/>
              <a:t>N</a:t>
            </a:r>
            <a:r>
              <a:rPr lang="en-US" dirty="0" smtClean="0"/>
              <a:t>o </a:t>
            </a:r>
            <a:r>
              <a:rPr lang="en-US" dirty="0" smtClean="0"/>
              <a:t>one else has done anything remotely similar you can adapt</a:t>
            </a:r>
          </a:p>
          <a:p>
            <a:r>
              <a:rPr lang="en-US" dirty="0" smtClean="0"/>
              <a:t>There’s </a:t>
            </a:r>
            <a:r>
              <a:rPr lang="en-US" dirty="0" smtClean="0"/>
              <a:t>a clear need for it </a:t>
            </a:r>
            <a:r>
              <a:rPr lang="en-US" dirty="0" smtClean="0"/>
              <a:t>by other people </a:t>
            </a:r>
            <a:endParaRPr lang="en-US" dirty="0"/>
          </a:p>
        </p:txBody>
      </p:sp>
      <p:pic>
        <p:nvPicPr>
          <p:cNvPr id="4" name="Picture 3" descr="Screen Shot 2014-07-11 at 5.23.4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005137"/>
            <a:ext cx="85344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4119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keep in mind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Operating System compatibility</a:t>
            </a:r>
          </a:p>
          <a:p>
            <a:pPr lvl="1"/>
            <a:r>
              <a:rPr lang="en-US" dirty="0" smtClean="0"/>
              <a:t>Who are your users?</a:t>
            </a:r>
          </a:p>
          <a:p>
            <a:pPr lvl="1"/>
            <a:r>
              <a:rPr lang="en-US" dirty="0" smtClean="0"/>
              <a:t>What OS do they mainly use?</a:t>
            </a:r>
          </a:p>
          <a:p>
            <a:r>
              <a:rPr lang="en-US" dirty="0" smtClean="0"/>
              <a:t>Beta Testing</a:t>
            </a:r>
          </a:p>
          <a:p>
            <a:pPr lvl="1"/>
            <a:r>
              <a:rPr lang="en-US" dirty="0" smtClean="0"/>
              <a:t>People in your department, who haven’t used it yet</a:t>
            </a:r>
          </a:p>
          <a:p>
            <a:pPr lvl="1"/>
            <a:r>
              <a:rPr lang="en-US" dirty="0" smtClean="0"/>
              <a:t>People with only a basic knowledge of computer science  </a:t>
            </a:r>
          </a:p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Write good documentation if you want other people to use your program</a:t>
            </a:r>
          </a:p>
          <a:p>
            <a:pPr lvl="1"/>
            <a:r>
              <a:rPr lang="en-US" dirty="0" smtClean="0"/>
              <a:t>If its hard for them to understand what your code does, it would be easier for them to write it themselves </a:t>
            </a:r>
          </a:p>
          <a:p>
            <a:r>
              <a:rPr lang="en-US" dirty="0" smtClean="0"/>
              <a:t>Versions of software dependencies</a:t>
            </a:r>
          </a:p>
          <a:p>
            <a:pPr lvl="1"/>
            <a:r>
              <a:rPr lang="en-US" dirty="0" smtClean="0"/>
              <a:t>What works on a higher version may be broken on a previous version</a:t>
            </a:r>
          </a:p>
          <a:p>
            <a:pPr lvl="1"/>
            <a:r>
              <a:rPr lang="en-US" dirty="0" smtClean="0"/>
              <a:t>Features in a lower version may be deprecated in a higher version</a:t>
            </a:r>
          </a:p>
        </p:txBody>
      </p:sp>
    </p:spTree>
    <p:extLst>
      <p:ext uri="{BB962C8B-B14F-4D97-AF65-F5344CB8AC3E}">
        <p14:creationId xmlns:p14="http://schemas.microsoft.com/office/powerpoint/2010/main" val="1657130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Admin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986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unit testing?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</a:t>
            </a:r>
            <a:r>
              <a:rPr lang="en-US" dirty="0" smtClean="0"/>
              <a:t>est cases for a program you wrote to check that it works as expected</a:t>
            </a:r>
          </a:p>
          <a:p>
            <a:r>
              <a:rPr lang="en-US" dirty="0" smtClean="0"/>
              <a:t>Sometimes </a:t>
            </a:r>
            <a:r>
              <a:rPr lang="en-US" dirty="0" smtClean="0"/>
              <a:t>while working on something else/fixing it, you break another </a:t>
            </a:r>
            <a:r>
              <a:rPr lang="en-US" dirty="0" smtClean="0"/>
              <a:t>feature</a:t>
            </a:r>
          </a:p>
          <a:p>
            <a:pPr lvl="1"/>
            <a:r>
              <a:rPr lang="en-US" dirty="0" smtClean="0"/>
              <a:t>This defends against it! </a:t>
            </a:r>
            <a:endParaRPr lang="en-US" dirty="0" smtClean="0"/>
          </a:p>
          <a:p>
            <a:r>
              <a:rPr lang="en-US" dirty="0" smtClean="0"/>
              <a:t>Test MVC</a:t>
            </a:r>
          </a:p>
          <a:p>
            <a:pPr lvl="1"/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View</a:t>
            </a:r>
          </a:p>
          <a:p>
            <a:pPr lvl="1"/>
            <a:r>
              <a:rPr lang="en-US" dirty="0" smtClean="0"/>
              <a:t>Controller </a:t>
            </a:r>
          </a:p>
        </p:txBody>
      </p:sp>
    </p:spTree>
    <p:extLst>
      <p:ext uri="{BB962C8B-B14F-4D97-AF65-F5344CB8AC3E}">
        <p14:creationId xmlns:p14="http://schemas.microsoft.com/office/powerpoint/2010/main" val="17000808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nsure functionality of a program</a:t>
            </a:r>
          </a:p>
          <a:p>
            <a:r>
              <a:rPr lang="en-US" dirty="0" smtClean="0"/>
              <a:t>Important for software meant for a large user base/multiple collaborators</a:t>
            </a:r>
          </a:p>
          <a:p>
            <a:r>
              <a:rPr lang="en-US" dirty="0" smtClean="0"/>
              <a:t>Defend your research results</a:t>
            </a:r>
          </a:p>
          <a:p>
            <a:r>
              <a:rPr lang="en-US" dirty="0" smtClean="0"/>
              <a:t>Finds </a:t>
            </a:r>
            <a:r>
              <a:rPr lang="en-US" dirty="0"/>
              <a:t>problems early</a:t>
            </a:r>
          </a:p>
          <a:p>
            <a:r>
              <a:rPr lang="en-US" dirty="0"/>
              <a:t>Reduces uncertainty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3794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Documentation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8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4-08-05 at 9.15.2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00"/>
            <a:ext cx="9144000" cy="5931449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7050636" y="2249067"/>
            <a:ext cx="1971003" cy="232844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03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7-21 at 9.34.5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5752"/>
            <a:ext cx="9144000" cy="2273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49276" y="4656891"/>
            <a:ext cx="6455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Full version (</a:t>
            </a:r>
            <a:r>
              <a:rPr lang="en-US" dirty="0"/>
              <a:t>very large): </a:t>
            </a:r>
            <a:r>
              <a:rPr lang="en-US" dirty="0">
                <a:hlinkClick r:id="rId4"/>
              </a:rPr>
              <a:t>http://www.tug.org/mactex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/>
              <a:t>Smaller version: </a:t>
            </a:r>
            <a:r>
              <a:rPr lang="en-US" dirty="0">
                <a:hlinkClick r:id="rId5"/>
              </a:rPr>
              <a:t>http://www.tug.org/mactex/</a:t>
            </a:r>
            <a:r>
              <a:rPr lang="en-US" dirty="0" smtClean="0">
                <a:hlinkClick r:id="rId5"/>
              </a:rPr>
              <a:t>morepackages.html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141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I’m coming from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Undergraduate (Stanford) </a:t>
            </a:r>
          </a:p>
          <a:p>
            <a:pPr lvl="1"/>
            <a:r>
              <a:rPr lang="en-US" dirty="0" smtClean="0"/>
              <a:t>Major in Math</a:t>
            </a:r>
          </a:p>
          <a:p>
            <a:pPr lvl="1"/>
            <a:r>
              <a:rPr lang="en-US" dirty="0" smtClean="0"/>
              <a:t>Minor in Computer Science</a:t>
            </a:r>
          </a:p>
          <a:p>
            <a:pPr lvl="1"/>
            <a:r>
              <a:rPr lang="en-US" dirty="0" smtClean="0"/>
              <a:t>No exposure to coding before undergrad </a:t>
            </a:r>
          </a:p>
          <a:p>
            <a:r>
              <a:rPr lang="en-US" dirty="0" smtClean="0"/>
              <a:t>Research </a:t>
            </a:r>
          </a:p>
          <a:p>
            <a:pPr lvl="1"/>
            <a:r>
              <a:rPr lang="en-US" dirty="0" smtClean="0"/>
              <a:t>Undergraduate research in computational geophysics</a:t>
            </a:r>
          </a:p>
          <a:p>
            <a:pPr lvl="1"/>
            <a:r>
              <a:rPr lang="en-US" dirty="0" smtClean="0"/>
              <a:t>Internship, Northwestern Earth and Planetary Sciences</a:t>
            </a:r>
          </a:p>
          <a:p>
            <a:r>
              <a:rPr lang="en-US" dirty="0" smtClean="0"/>
              <a:t>Industry</a:t>
            </a:r>
          </a:p>
          <a:p>
            <a:pPr lvl="1"/>
            <a:r>
              <a:rPr lang="en-US" dirty="0" smtClean="0"/>
              <a:t>9 months as a software engineer at a Silicon Valley startup</a:t>
            </a:r>
          </a:p>
          <a:p>
            <a:pPr lvl="1"/>
            <a:r>
              <a:rPr lang="de-DE" dirty="0">
                <a:hlinkClick r:id="rId3"/>
              </a:rPr>
              <a:t>http://www.dwellers.com</a:t>
            </a:r>
            <a:r>
              <a:rPr lang="de-DE" dirty="0" smtClean="0">
                <a:hlinkClick r:id="rId3"/>
              </a:rPr>
              <a:t>/</a:t>
            </a:r>
            <a:endParaRPr lang="de-DE" dirty="0" smtClean="0"/>
          </a:p>
          <a:p>
            <a:pPr lvl="1"/>
            <a:r>
              <a:rPr lang="en-US" dirty="0">
                <a:hlinkClick r:id="rId4"/>
              </a:rPr>
              <a:t>http://mathcrunch.com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  <a:endParaRPr lang="de-DE" dirty="0" smtClean="0"/>
          </a:p>
          <a:p>
            <a:r>
              <a:rPr lang="en-US" dirty="0" smtClean="0"/>
              <a:t>Current (Carnegie Mellon) </a:t>
            </a:r>
          </a:p>
          <a:p>
            <a:pPr lvl="1"/>
            <a:r>
              <a:rPr lang="en-US" dirty="0" smtClean="0"/>
              <a:t>Graduate student (started Jun 30, 2014) </a:t>
            </a:r>
          </a:p>
          <a:p>
            <a:pPr lvl="1"/>
            <a:r>
              <a:rPr lang="en-US" dirty="0" smtClean="0"/>
              <a:t>Electrical and Computer Engineering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556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easily maintained code</a:t>
            </a:r>
            <a:endParaRPr lang="en-US" dirty="0"/>
          </a:p>
          <a:p>
            <a:r>
              <a:rPr lang="en-US" dirty="0" smtClean="0"/>
              <a:t>Getting unstuck when you hit a problem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251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Version Control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59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9690"/>
            <a:ext cx="8229600" cy="770517"/>
          </a:xfrm>
        </p:spPr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2833"/>
            <a:ext cx="4038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Good</a:t>
            </a:r>
          </a:p>
          <a:p>
            <a:r>
              <a:rPr lang="en-US" dirty="0" smtClean="0"/>
              <a:t>Useful for collaborators</a:t>
            </a:r>
          </a:p>
          <a:p>
            <a:r>
              <a:rPr lang="en-US" dirty="0" smtClean="0"/>
              <a:t>Showcase non-confidential work online</a:t>
            </a:r>
          </a:p>
          <a:p>
            <a:r>
              <a:rPr lang="en-US" dirty="0" smtClean="0"/>
              <a:t>Get it online, anywhere  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10207"/>
            <a:ext cx="4038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Bad</a:t>
            </a:r>
          </a:p>
          <a:p>
            <a:r>
              <a:rPr lang="en-US" dirty="0" smtClean="0"/>
              <a:t>Limited allowance for privacy – free private account with .</a:t>
            </a:r>
            <a:r>
              <a:rPr lang="en-US" dirty="0" err="1" smtClean="0"/>
              <a:t>edu</a:t>
            </a:r>
            <a:r>
              <a:rPr lang="en-US" dirty="0" smtClean="0"/>
              <a:t> email for two years </a:t>
            </a:r>
          </a:p>
          <a:p>
            <a:r>
              <a:rPr lang="en-US" dirty="0" smtClean="0"/>
              <a:t>Steep learning curve</a:t>
            </a:r>
            <a:endParaRPr lang="en-US" dirty="0"/>
          </a:p>
        </p:txBody>
      </p:sp>
      <p:pic>
        <p:nvPicPr>
          <p:cNvPr id="5" name="Picture 4" descr="Octoca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433688"/>
            <a:ext cx="3894881" cy="323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338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Downloading and installing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</a:p>
          <a:p>
            <a:r>
              <a:rPr lang="en-US" dirty="0" smtClean="0"/>
              <a:t>Creating a repository </a:t>
            </a:r>
          </a:p>
          <a:p>
            <a:r>
              <a:rPr lang="en-US" dirty="0" smtClean="0"/>
              <a:t>Cloning a repository</a:t>
            </a:r>
          </a:p>
          <a:p>
            <a:r>
              <a:rPr lang="en-US" dirty="0" smtClean="0"/>
              <a:t>Making commits </a:t>
            </a:r>
          </a:p>
          <a:p>
            <a:r>
              <a:rPr lang="en-US" dirty="0" smtClean="0"/>
              <a:t>Reverting a commit </a:t>
            </a:r>
          </a:p>
          <a:p>
            <a:r>
              <a:rPr lang="en-US" dirty="0" smtClean="0"/>
              <a:t>Making and pushing a branch</a:t>
            </a:r>
          </a:p>
          <a:p>
            <a:r>
              <a:rPr lang="en-US" dirty="0" smtClean="0"/>
              <a:t>Merging a branch with master </a:t>
            </a:r>
          </a:p>
          <a:p>
            <a:r>
              <a:rPr lang="en-US" dirty="0" smtClean="0"/>
              <a:t>Dealing with merge conflicts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9269" y="6340699"/>
            <a:ext cx="737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pysmo</a:t>
            </a:r>
            <a:r>
              <a:rPr lang="en-US" dirty="0"/>
              <a:t>/</a:t>
            </a:r>
            <a:r>
              <a:rPr lang="en-US" dirty="0" err="1"/>
              <a:t>aimbat</a:t>
            </a:r>
            <a:r>
              <a:rPr lang="en-US" dirty="0"/>
              <a:t>-docs/wiki/Introduction-to-</a:t>
            </a:r>
            <a:r>
              <a:rPr lang="en-US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454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Coding Practices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98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1723</Words>
  <Application>Microsoft Macintosh PowerPoint</Application>
  <PresentationFormat>On-screen Show (4:3)</PresentationFormat>
  <Paragraphs>275</Paragraphs>
  <Slides>34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Good Coding Practices</vt:lpstr>
      <vt:lpstr>Contents</vt:lpstr>
      <vt:lpstr>Admin</vt:lpstr>
      <vt:lpstr>Where I’m coming from</vt:lpstr>
      <vt:lpstr>Takeaway points</vt:lpstr>
      <vt:lpstr>Version Control</vt:lpstr>
      <vt:lpstr>Github</vt:lpstr>
      <vt:lpstr>Demo </vt:lpstr>
      <vt:lpstr>Coding Practices</vt:lpstr>
      <vt:lpstr>Writing your own code …  Comments</vt:lpstr>
      <vt:lpstr>PowerPoint Presentation</vt:lpstr>
      <vt:lpstr>PowerPoint Presentation</vt:lpstr>
      <vt:lpstr>Write a header block</vt:lpstr>
      <vt:lpstr>Use Descriptive Variable Names</vt:lpstr>
      <vt:lpstr>No magic (numbers)</vt:lpstr>
      <vt:lpstr>No magic (numbers)</vt:lpstr>
      <vt:lpstr>Or, use an external file</vt:lpstr>
      <vt:lpstr>Use descriptive file names</vt:lpstr>
      <vt:lpstr>Pretend you are in a programming team</vt:lpstr>
      <vt:lpstr>Working with someone else</vt:lpstr>
      <vt:lpstr>Solving Problems</vt:lpstr>
      <vt:lpstr>What if you hit a problem?</vt:lpstr>
      <vt:lpstr>How to ask good questions online</vt:lpstr>
      <vt:lpstr>Stack Overflow</vt:lpstr>
      <vt:lpstr>Stack Exchange</vt:lpstr>
      <vt:lpstr>Do not reinvent the wheel </vt:lpstr>
      <vt:lpstr>Developing Your Own Tool</vt:lpstr>
      <vt:lpstr>When to develop your own tool</vt:lpstr>
      <vt:lpstr>Things to keep in mind</vt:lpstr>
      <vt:lpstr>What is unit testing?</vt:lpstr>
      <vt:lpstr>Why Unit Testing</vt:lpstr>
      <vt:lpstr>Documentation</vt:lpstr>
      <vt:lpstr>PowerPoint Presentation</vt:lpstr>
      <vt:lpstr>PowerPoint Presentation</vt:lpstr>
    </vt:vector>
  </TitlesOfParts>
  <Company>Dwellers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Coding Practices</dc:title>
  <dc:creator>LK Loh</dc:creator>
  <cp:lastModifiedBy>University Library</cp:lastModifiedBy>
  <cp:revision>230</cp:revision>
  <dcterms:created xsi:type="dcterms:W3CDTF">2014-07-10T21:10:45Z</dcterms:created>
  <dcterms:modified xsi:type="dcterms:W3CDTF">2014-08-05T14:16:23Z</dcterms:modified>
</cp:coreProperties>
</file>