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4" d="100"/>
          <a:sy n="74" d="100"/>
        </p:scale>
        <p:origin x="-55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4/3/2024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https://www.linkedin.com/pulse/common-" TargetMode="External"/><Relationship Id="rId2" Type="http://schemas.openxmlformats.org/officeDocument/2006/relationships/hyperlink" Target="https://sec.okta.com/articles/2020/12/password" TargetMode="Externa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BD866D-994D-49D0-D98B-57207C5948CF}"/>
              </a:ext>
            </a:extLst>
          </p:cNvPr>
          <p:cNvSpPr>
            <a:spLocks noGrp="1"/>
          </p:cNvSpPr>
          <p:nvPr>
            <p:ph type="title"/>
          </p:nvPr>
        </p:nvSpPr>
        <p:spPr>
          <a:xfrm>
            <a:off x="4112338" y="-2872492"/>
            <a:ext cx="8079662" cy="5101738"/>
          </a:xfrm>
        </p:spPr>
        <p:txBody>
          <a:bodyPr>
            <a:normAutofit/>
          </a:bodyPr>
          <a:lstStyle/>
          <a:p>
            <a:r>
              <a:rPr lang="en-GB" sz="4800" b="1" dirty="0"/>
              <a:t>PODHIGAI COLLEGE OF ENGINEERING &amp; TECHNOLOGY</a:t>
            </a:r>
            <a:r>
              <a:rPr lang="en-GB" sz="4800" dirty="0"/>
              <a:t> </a:t>
            </a:r>
            <a:endParaRPr lang="en-US" sz="4800" dirty="0"/>
          </a:p>
        </p:txBody>
      </p:sp>
      <p:sp>
        <p:nvSpPr>
          <p:cNvPr id="10" name="Text Placeholder 9">
            <a:extLst>
              <a:ext uri="{FF2B5EF4-FFF2-40B4-BE49-F238E27FC236}">
                <a16:creationId xmlns:a16="http://schemas.microsoft.com/office/drawing/2014/main" xmlns="" id="{B92AFB97-8286-8566-5AEC-861FFB9B4055}"/>
              </a:ext>
            </a:extLst>
          </p:cNvPr>
          <p:cNvSpPr>
            <a:spLocks noGrp="1"/>
          </p:cNvSpPr>
          <p:nvPr>
            <p:ph type="body" idx="1"/>
          </p:nvPr>
        </p:nvSpPr>
        <p:spPr>
          <a:xfrm>
            <a:off x="5145363" y="5997599"/>
            <a:ext cx="10131426" cy="860400"/>
          </a:xfrm>
        </p:spPr>
        <p:txBody>
          <a:bodyPr/>
          <a:lstStyle/>
          <a:p>
            <a:r>
              <a:rPr lang="en-GB" sz="2400" b="1" dirty="0"/>
              <a:t>PROJECT SUBMISSION</a:t>
            </a:r>
            <a:r>
              <a:rPr lang="en-GB" b="1" dirty="0"/>
              <a:t> </a:t>
            </a:r>
            <a:endParaRPr lang="en-US" b="1" dirty="0"/>
          </a:p>
        </p:txBody>
      </p:sp>
      <p:pic>
        <p:nvPicPr>
          <p:cNvPr id="4" name="Picture 3">
            <a:extLst>
              <a:ext uri="{FF2B5EF4-FFF2-40B4-BE49-F238E27FC236}">
                <a16:creationId xmlns:a16="http://schemas.microsoft.com/office/drawing/2014/main" xmlns="" id="{D7ADF771-57F1-DC1A-4168-C6799B306B95}"/>
              </a:ext>
            </a:extLst>
          </p:cNvPr>
          <p:cNvPicPr>
            <a:picLocks noChangeAspect="1"/>
          </p:cNvPicPr>
          <p:nvPr/>
        </p:nvPicPr>
        <p:blipFill>
          <a:blip r:embed="rId2"/>
          <a:stretch>
            <a:fillRect/>
          </a:stretch>
        </p:blipFill>
        <p:spPr>
          <a:xfrm>
            <a:off x="751859" y="320378"/>
            <a:ext cx="2655131" cy="2528697"/>
          </a:xfrm>
          <a:prstGeom prst="rect">
            <a:avLst/>
          </a:prstGeom>
        </p:spPr>
      </p:pic>
      <p:graphicFrame>
        <p:nvGraphicFramePr>
          <p:cNvPr id="9" name="Table 8">
            <a:extLst>
              <a:ext uri="{FF2B5EF4-FFF2-40B4-BE49-F238E27FC236}">
                <a16:creationId xmlns:a16="http://schemas.microsoft.com/office/drawing/2014/main" xmlns="" id="{E3674243-E669-FC57-0482-5130CF274B3D}"/>
              </a:ext>
            </a:extLst>
          </p:cNvPr>
          <p:cNvGraphicFramePr>
            <a:graphicFrameLocks noGrp="1"/>
          </p:cNvGraphicFramePr>
          <p:nvPr>
            <p:extLst>
              <p:ext uri="{D42A27DB-BD31-4B8C-83A1-F6EECF244321}">
                <p14:modId xmlns:p14="http://schemas.microsoft.com/office/powerpoint/2010/main" val="3192755930"/>
              </p:ext>
            </p:extLst>
          </p:nvPr>
        </p:nvGraphicFramePr>
        <p:xfrm>
          <a:off x="3910005" y="2955991"/>
          <a:ext cx="5941482" cy="2314863"/>
        </p:xfrm>
        <a:graphic>
          <a:graphicData uri="http://schemas.openxmlformats.org/drawingml/2006/table">
            <a:tbl>
              <a:tblPr firstRow="1" bandRow="1">
                <a:tableStyleId>{5C22544A-7EE6-4342-B048-85BDC9FD1C3A}</a:tableStyleId>
              </a:tblPr>
              <a:tblGrid>
                <a:gridCol w="2970741">
                  <a:extLst>
                    <a:ext uri="{9D8B030D-6E8A-4147-A177-3AD203B41FA5}">
                      <a16:colId xmlns:a16="http://schemas.microsoft.com/office/drawing/2014/main" xmlns="" val="3488170784"/>
                    </a:ext>
                  </a:extLst>
                </a:gridCol>
                <a:gridCol w="2970741">
                  <a:extLst>
                    <a:ext uri="{9D8B030D-6E8A-4147-A177-3AD203B41FA5}">
                      <a16:colId xmlns:a16="http://schemas.microsoft.com/office/drawing/2014/main" xmlns="" val="3187569233"/>
                    </a:ext>
                  </a:extLst>
                </a:gridCol>
              </a:tblGrid>
              <a:tr h="771621">
                <a:tc>
                  <a:txBody>
                    <a:bodyPr/>
                    <a:lstStyle/>
                    <a:p>
                      <a:r>
                        <a:rPr lang="en-GB" sz="3200" dirty="0"/>
                        <a:t>NAME</a:t>
                      </a:r>
                      <a:r>
                        <a:rPr lang="en-GB" dirty="0"/>
                        <a:t> </a:t>
                      </a:r>
                      <a:endParaRPr lang="en-US" dirty="0"/>
                    </a:p>
                  </a:txBody>
                  <a:tcPr/>
                </a:tc>
                <a:tc>
                  <a:txBody>
                    <a:bodyPr/>
                    <a:lstStyle/>
                    <a:p>
                      <a:r>
                        <a:rPr lang="en-GB" sz="3200" dirty="0"/>
                        <a:t>LOKESH K</a:t>
                      </a:r>
                      <a:endParaRPr lang="en-US" sz="3200" dirty="0"/>
                    </a:p>
                  </a:txBody>
                  <a:tcPr/>
                </a:tc>
                <a:extLst>
                  <a:ext uri="{0D108BD9-81ED-4DB2-BD59-A6C34878D82A}">
                    <a16:rowId xmlns:a16="http://schemas.microsoft.com/office/drawing/2014/main" xmlns="" val="137871287"/>
                  </a:ext>
                </a:extLst>
              </a:tr>
              <a:tr h="771621">
                <a:tc>
                  <a:txBody>
                    <a:bodyPr/>
                    <a:lstStyle/>
                    <a:p>
                      <a:r>
                        <a:rPr lang="en-GB" sz="3200" dirty="0"/>
                        <a:t>REG NO</a:t>
                      </a:r>
                      <a:endParaRPr lang="en-US" sz="3200" dirty="0"/>
                    </a:p>
                  </a:txBody>
                  <a:tcPr/>
                </a:tc>
                <a:tc>
                  <a:txBody>
                    <a:bodyPr/>
                    <a:lstStyle/>
                    <a:p>
                      <a:r>
                        <a:rPr lang="en-GB" sz="3200" dirty="0"/>
                        <a:t>51182114021</a:t>
                      </a:r>
                      <a:endParaRPr lang="en-US" sz="3200" dirty="0"/>
                    </a:p>
                  </a:txBody>
                  <a:tcPr/>
                </a:tc>
                <a:extLst>
                  <a:ext uri="{0D108BD9-81ED-4DB2-BD59-A6C34878D82A}">
                    <a16:rowId xmlns:a16="http://schemas.microsoft.com/office/drawing/2014/main" xmlns="" val="3442856863"/>
                  </a:ext>
                </a:extLst>
              </a:tr>
              <a:tr h="771621">
                <a:tc>
                  <a:txBody>
                    <a:bodyPr/>
                    <a:lstStyle/>
                    <a:p>
                      <a:r>
                        <a:rPr lang="en-GB" sz="3200" dirty="0"/>
                        <a:t>DEPT</a:t>
                      </a:r>
                      <a:r>
                        <a:rPr lang="en-GB" dirty="0"/>
                        <a:t> </a:t>
                      </a:r>
                      <a:endParaRPr lang="en-US" dirty="0"/>
                    </a:p>
                  </a:txBody>
                  <a:tcPr/>
                </a:tc>
                <a:tc>
                  <a:txBody>
                    <a:bodyPr/>
                    <a:lstStyle/>
                    <a:p>
                      <a:r>
                        <a:rPr lang="en-GB" sz="3200" dirty="0"/>
                        <a:t>BE- CSE</a:t>
                      </a:r>
                      <a:endParaRPr lang="en-US" sz="3200" dirty="0"/>
                    </a:p>
                  </a:txBody>
                  <a:tcPr/>
                </a:tc>
                <a:extLst>
                  <a:ext uri="{0D108BD9-81ED-4DB2-BD59-A6C34878D82A}">
                    <a16:rowId xmlns:a16="http://schemas.microsoft.com/office/drawing/2014/main" xmlns="" val="15805984"/>
                  </a:ext>
                </a:extLst>
              </a:tr>
            </a:tbl>
          </a:graphicData>
        </a:graphic>
      </p:graphicFrame>
    </p:spTree>
    <p:extLst>
      <p:ext uri="{BB962C8B-B14F-4D97-AF65-F5344CB8AC3E}">
        <p14:creationId xmlns:p14="http://schemas.microsoft.com/office/powerpoint/2010/main" val="2024219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8A3E3B3-1BA4-213D-6677-5100A86F8BF4}"/>
              </a:ext>
            </a:extLst>
          </p:cNvPr>
          <p:cNvSpPr>
            <a:spLocks noGrp="1"/>
          </p:cNvSpPr>
          <p:nvPr>
            <p:ph idx="1"/>
          </p:nvPr>
        </p:nvSpPr>
        <p:spPr>
          <a:xfrm>
            <a:off x="1236926" y="838200"/>
            <a:ext cx="9718147" cy="5181600"/>
          </a:xfrm>
        </p:spPr>
        <p:txBody>
          <a:bodyPr>
            <a:normAutofit/>
          </a:bodyPr>
          <a:lstStyle/>
          <a:p>
            <a:pPr marL="0" indent="0">
              <a:buNone/>
            </a:pPr>
            <a:r>
              <a:rPr lang="en-GB" sz="2800" dirty="0"/>
              <a:t>✓ Then we can get the complete detail about that particular </a:t>
            </a:r>
            <a:r>
              <a:rPr lang="en-GB" sz="2800" dirty="0" err="1"/>
              <a:t>fle</a:t>
            </a:r>
            <a:r>
              <a:rPr lang="en-GB" sz="2800" dirty="0"/>
              <a:t> or process. We can also terminate its execution or existence to secure the system.
✓ This paper focuses the anti-hook technique by keeping in view the Key loggers development process so that personal privacy and security can be ensured.</a:t>
            </a:r>
            <a:endParaRPr lang="en-US" sz="2800" dirty="0"/>
          </a:p>
        </p:txBody>
      </p:sp>
    </p:spTree>
    <p:extLst>
      <p:ext uri="{BB962C8B-B14F-4D97-AF65-F5344CB8AC3E}">
        <p14:creationId xmlns:p14="http://schemas.microsoft.com/office/powerpoint/2010/main" val="1617433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1387E6-C855-AB88-2D94-BF06001BAA87}"/>
              </a:ext>
            </a:extLst>
          </p:cNvPr>
          <p:cNvSpPr>
            <a:spLocks noGrp="1"/>
          </p:cNvSpPr>
          <p:nvPr>
            <p:ph type="title"/>
          </p:nvPr>
        </p:nvSpPr>
        <p:spPr>
          <a:xfrm>
            <a:off x="144596" y="-836868"/>
            <a:ext cx="9173531" cy="2366357"/>
          </a:xfrm>
        </p:spPr>
        <p:txBody>
          <a:bodyPr>
            <a:normAutofit/>
          </a:bodyPr>
          <a:lstStyle/>
          <a:p>
            <a:r>
              <a:rPr lang="en-GB" sz="3600" dirty="0"/>
              <a:t>API Technology is used in Software Development Approach.</a:t>
            </a:r>
            <a:endParaRPr lang="en-US" sz="3600" dirty="0"/>
          </a:p>
        </p:txBody>
      </p:sp>
      <p:sp>
        <p:nvSpPr>
          <p:cNvPr id="3" name="Content Placeholder 2">
            <a:extLst>
              <a:ext uri="{FF2B5EF4-FFF2-40B4-BE49-F238E27FC236}">
                <a16:creationId xmlns:a16="http://schemas.microsoft.com/office/drawing/2014/main" xmlns="" id="{DE8E8DED-9E74-84B9-3391-F2C615D5934A}"/>
              </a:ext>
            </a:extLst>
          </p:cNvPr>
          <p:cNvSpPr>
            <a:spLocks noGrp="1"/>
          </p:cNvSpPr>
          <p:nvPr>
            <p:ph idx="1"/>
          </p:nvPr>
        </p:nvSpPr>
        <p:spPr>
          <a:xfrm>
            <a:off x="2317768" y="2433223"/>
            <a:ext cx="9435779" cy="3543554"/>
          </a:xfrm>
        </p:spPr>
        <p:txBody>
          <a:bodyPr>
            <a:noAutofit/>
          </a:bodyPr>
          <a:lstStyle/>
          <a:p>
            <a:pPr marL="0" indent="0">
              <a:buNone/>
            </a:pPr>
            <a:r>
              <a:rPr lang="en-GB" sz="2800" dirty="0"/>
              <a:t>✓ API- Application Programming Interface
✔ User mode </a:t>
            </a:r>
            <a:r>
              <a:rPr lang="en-GB" sz="2800" dirty="0" err="1"/>
              <a:t>keyloggers</a:t>
            </a:r>
            <a:r>
              <a:rPr lang="en-GB" sz="2800" dirty="0"/>
              <a:t> use a Windows application programming interface (API) to intercept keyboard and mouse movements.
✔ </a:t>
            </a:r>
            <a:r>
              <a:rPr lang="en-GB" sz="2800" dirty="0" err="1"/>
              <a:t>GetAsyncKeyState</a:t>
            </a:r>
            <a:r>
              <a:rPr lang="en-GB" sz="2800" dirty="0"/>
              <a:t> or </a:t>
            </a:r>
            <a:r>
              <a:rPr lang="en-GB" sz="2800" dirty="0" err="1"/>
              <a:t>GetKeyState</a:t>
            </a:r>
            <a:r>
              <a:rPr lang="en-GB" sz="2800" dirty="0"/>
              <a:t> API functions might also be captured. These </a:t>
            </a:r>
            <a:r>
              <a:rPr lang="en-GB" sz="2800" dirty="0" err="1"/>
              <a:t>keyloggers</a:t>
            </a:r>
            <a:r>
              <a:rPr lang="en-GB" sz="2800" dirty="0"/>
              <a:t> require the attacker to actively monitor each key press.</a:t>
            </a:r>
            <a:endParaRPr lang="en-US" sz="2800" dirty="0"/>
          </a:p>
        </p:txBody>
      </p:sp>
    </p:spTree>
    <p:extLst>
      <p:ext uri="{BB962C8B-B14F-4D97-AF65-F5344CB8AC3E}">
        <p14:creationId xmlns:p14="http://schemas.microsoft.com/office/powerpoint/2010/main" val="3994914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97F78-5DA5-0779-24CF-85920832A750}"/>
              </a:ext>
            </a:extLst>
          </p:cNvPr>
          <p:cNvSpPr>
            <a:spLocks noGrp="1"/>
          </p:cNvSpPr>
          <p:nvPr>
            <p:ph type="title"/>
          </p:nvPr>
        </p:nvSpPr>
        <p:spPr>
          <a:xfrm>
            <a:off x="349979" y="-48852"/>
            <a:ext cx="7603095" cy="1371600"/>
          </a:xfrm>
        </p:spPr>
        <p:txBody>
          <a:bodyPr>
            <a:normAutofit/>
          </a:bodyPr>
          <a:lstStyle/>
          <a:p>
            <a:r>
              <a:rPr lang="en-GB" sz="4000" dirty="0"/>
              <a:t>Algorithm &amp; Deployment:</a:t>
            </a:r>
            <a:endParaRPr lang="en-US" sz="4000" dirty="0"/>
          </a:p>
        </p:txBody>
      </p:sp>
      <p:sp>
        <p:nvSpPr>
          <p:cNvPr id="3" name="Content Placeholder 2">
            <a:extLst>
              <a:ext uri="{FF2B5EF4-FFF2-40B4-BE49-F238E27FC236}">
                <a16:creationId xmlns:a16="http://schemas.microsoft.com/office/drawing/2014/main" xmlns="" id="{8C7B28B7-D86E-3BBA-EF8D-43AA6726D520}"/>
              </a:ext>
            </a:extLst>
          </p:cNvPr>
          <p:cNvSpPr>
            <a:spLocks noGrp="1"/>
          </p:cNvSpPr>
          <p:nvPr>
            <p:ph idx="1"/>
          </p:nvPr>
        </p:nvSpPr>
        <p:spPr>
          <a:xfrm>
            <a:off x="4561417" y="1795560"/>
            <a:ext cx="7603095" cy="5181600"/>
          </a:xfrm>
        </p:spPr>
        <p:txBody>
          <a:bodyPr>
            <a:normAutofit/>
          </a:bodyPr>
          <a:lstStyle/>
          <a:p>
            <a:pPr marL="0" indent="0">
              <a:buNone/>
            </a:pPr>
            <a:r>
              <a:rPr lang="en-GB" sz="2400" dirty="0"/>
              <a:t>A. The program will wait for all the system processes to initialize.
B. The </a:t>
            </a:r>
            <a:r>
              <a:rPr lang="en-GB" sz="2400" dirty="0" err="1"/>
              <a:t>keylogger</a:t>
            </a:r>
            <a:r>
              <a:rPr lang="en-GB" sz="2400" dirty="0"/>
              <a:t> daemon is initialized and the process will be gauged in scale of time.
C. A log f le is created for the current session to log all the keystrokes and maintain a record.</a:t>
            </a:r>
            <a:endParaRPr lang="en-US" sz="2400" dirty="0"/>
          </a:p>
        </p:txBody>
      </p:sp>
      <p:sp>
        <p:nvSpPr>
          <p:cNvPr id="4" name="Text Placeholder 3">
            <a:extLst>
              <a:ext uri="{FF2B5EF4-FFF2-40B4-BE49-F238E27FC236}">
                <a16:creationId xmlns:a16="http://schemas.microsoft.com/office/drawing/2014/main" xmlns="" id="{9D2D4A63-9496-5E27-C067-01DB3A3AC5E2}"/>
              </a:ext>
            </a:extLst>
          </p:cNvPr>
          <p:cNvSpPr>
            <a:spLocks noGrp="1"/>
          </p:cNvSpPr>
          <p:nvPr>
            <p:ph type="body" sz="half" idx="2"/>
          </p:nvPr>
        </p:nvSpPr>
        <p:spPr>
          <a:xfrm>
            <a:off x="1879702" y="1686986"/>
            <a:ext cx="3680885" cy="1828800"/>
          </a:xfrm>
        </p:spPr>
        <p:txBody>
          <a:bodyPr>
            <a:normAutofit/>
          </a:bodyPr>
          <a:lstStyle/>
          <a:p>
            <a:r>
              <a:rPr lang="en-GB" sz="3200" dirty="0"/>
              <a:t>Start the Process:</a:t>
            </a:r>
            <a:endParaRPr lang="en-US" sz="3200" dirty="0"/>
          </a:p>
        </p:txBody>
      </p:sp>
    </p:spTree>
    <p:extLst>
      <p:ext uri="{BB962C8B-B14F-4D97-AF65-F5344CB8AC3E}">
        <p14:creationId xmlns:p14="http://schemas.microsoft.com/office/powerpoint/2010/main" val="1839033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B385C99-C868-9DB2-3FDB-CBB5F55D7722}"/>
              </a:ext>
            </a:extLst>
          </p:cNvPr>
          <p:cNvSpPr>
            <a:spLocks noGrp="1"/>
          </p:cNvSpPr>
          <p:nvPr>
            <p:ph idx="1"/>
          </p:nvPr>
        </p:nvSpPr>
        <p:spPr>
          <a:xfrm>
            <a:off x="1470664" y="838200"/>
            <a:ext cx="9428920" cy="5181600"/>
          </a:xfrm>
        </p:spPr>
        <p:txBody>
          <a:bodyPr>
            <a:noAutofit/>
          </a:bodyPr>
          <a:lstStyle/>
          <a:p>
            <a:pPr marL="0" indent="0">
              <a:buNone/>
            </a:pPr>
            <a:r>
              <a:rPr lang="en-GB" sz="2800" dirty="0"/>
              <a:t>D. If no event occurs, </a:t>
            </a:r>
            <a:r>
              <a:rPr lang="en-GB" sz="2800" dirty="0" err="1"/>
              <a:t>keylogger</a:t>
            </a:r>
            <a:r>
              <a:rPr lang="en-GB" sz="2800" dirty="0"/>
              <a:t> continues listening to the strokes.
E. If an event occurs, the </a:t>
            </a:r>
            <a:r>
              <a:rPr lang="en-GB" sz="2800" dirty="0" err="1"/>
              <a:t>keylogger</a:t>
            </a:r>
            <a:r>
              <a:rPr lang="en-GB" sz="2800" dirty="0"/>
              <a:t> </a:t>
            </a:r>
            <a:r>
              <a:rPr lang="en-GB" sz="2800" dirty="0" err="1"/>
              <a:t>classif</a:t>
            </a:r>
            <a:r>
              <a:rPr lang="en-GB" sz="2800" dirty="0"/>
              <a:t> </a:t>
            </a:r>
            <a:r>
              <a:rPr lang="en-GB" sz="2800" dirty="0" err="1"/>
              <a:t>es</a:t>
            </a:r>
            <a:r>
              <a:rPr lang="en-GB" sz="2800" dirty="0"/>
              <a:t> the type of keystroke that has occurred- special key which are commands or normal text input.
F. If a special key that gives a command has been entered then it is compared with a value in a dictionary and recorded in the log file.</a:t>
            </a:r>
            <a:endParaRPr lang="en-US" sz="2800" dirty="0"/>
          </a:p>
        </p:txBody>
      </p:sp>
    </p:spTree>
    <p:extLst>
      <p:ext uri="{BB962C8B-B14F-4D97-AF65-F5344CB8AC3E}">
        <p14:creationId xmlns:p14="http://schemas.microsoft.com/office/powerpoint/2010/main" val="2651523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CFC531E-3356-EFD3-2987-C45968317D93}"/>
              </a:ext>
            </a:extLst>
          </p:cNvPr>
          <p:cNvSpPr>
            <a:spLocks noGrp="1"/>
          </p:cNvSpPr>
          <p:nvPr>
            <p:ph idx="1"/>
          </p:nvPr>
        </p:nvSpPr>
        <p:spPr>
          <a:xfrm>
            <a:off x="1331049" y="838200"/>
            <a:ext cx="9529902" cy="5181600"/>
          </a:xfrm>
        </p:spPr>
        <p:txBody>
          <a:bodyPr>
            <a:normAutofit/>
          </a:bodyPr>
          <a:lstStyle/>
          <a:p>
            <a:pPr marL="0" indent="0">
              <a:buNone/>
            </a:pPr>
            <a:r>
              <a:rPr lang="en-GB" sz="2800" dirty="0"/>
              <a:t>G. If a normal text i.e. Anything in the range of ASCII characters has been inputted, the ASCII code is converted to its respective character and this is exported to the log file.
H. The inputs along with their timestamps are recorded in the log file.
I. Stop the Process</a:t>
            </a:r>
            <a:endParaRPr lang="en-US" sz="2800" dirty="0"/>
          </a:p>
        </p:txBody>
      </p:sp>
    </p:spTree>
    <p:extLst>
      <p:ext uri="{BB962C8B-B14F-4D97-AF65-F5344CB8AC3E}">
        <p14:creationId xmlns:p14="http://schemas.microsoft.com/office/powerpoint/2010/main" val="4163199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18267A-D0F5-E98B-88C2-EA757B7A3204}"/>
              </a:ext>
            </a:extLst>
          </p:cNvPr>
          <p:cNvSpPr>
            <a:spLocks noGrp="1"/>
          </p:cNvSpPr>
          <p:nvPr>
            <p:ph type="title"/>
          </p:nvPr>
        </p:nvSpPr>
        <p:spPr>
          <a:xfrm>
            <a:off x="364725" y="-76199"/>
            <a:ext cx="3680885" cy="1371600"/>
          </a:xfrm>
        </p:spPr>
        <p:txBody>
          <a:bodyPr>
            <a:normAutofit/>
          </a:bodyPr>
          <a:lstStyle/>
          <a:p>
            <a:r>
              <a:rPr lang="en-GB" sz="4000" dirty="0"/>
              <a:t>DEPLOYMENT :</a:t>
            </a:r>
            <a:endParaRPr lang="en-US" sz="4000" dirty="0"/>
          </a:p>
        </p:txBody>
      </p:sp>
      <p:sp>
        <p:nvSpPr>
          <p:cNvPr id="3" name="Content Placeholder 2">
            <a:extLst>
              <a:ext uri="{FF2B5EF4-FFF2-40B4-BE49-F238E27FC236}">
                <a16:creationId xmlns:a16="http://schemas.microsoft.com/office/drawing/2014/main" xmlns="" id="{109D95CA-7920-F818-FD72-2C5C938571CB}"/>
              </a:ext>
            </a:extLst>
          </p:cNvPr>
          <p:cNvSpPr>
            <a:spLocks noGrp="1"/>
          </p:cNvSpPr>
          <p:nvPr>
            <p:ph idx="1"/>
          </p:nvPr>
        </p:nvSpPr>
        <p:spPr>
          <a:xfrm>
            <a:off x="1941276" y="609601"/>
            <a:ext cx="9885999" cy="5181600"/>
          </a:xfrm>
        </p:spPr>
        <p:txBody>
          <a:bodyPr>
            <a:normAutofit/>
          </a:bodyPr>
          <a:lstStyle/>
          <a:p>
            <a:pPr marL="0" indent="0">
              <a:buNone/>
            </a:pPr>
            <a:r>
              <a:rPr lang="en-GB" sz="2800" dirty="0"/>
              <a:t>✓ A </a:t>
            </a:r>
            <a:r>
              <a:rPr lang="en-GB" sz="2800" dirty="0" err="1"/>
              <a:t>keylogger</a:t>
            </a:r>
            <a:r>
              <a:rPr lang="en-GB" sz="2800" dirty="0"/>
              <a:t> or keystroke logger/keyboard capturing is a form of malware or hardware that keeps track of and records your keystrokes as you type. It takes the information and sends it to a hacker using a command-and-control (C&amp;C) server.</a:t>
            </a:r>
            <a:endParaRPr lang="en-US" sz="2800" dirty="0"/>
          </a:p>
        </p:txBody>
      </p:sp>
    </p:spTree>
    <p:extLst>
      <p:ext uri="{BB962C8B-B14F-4D97-AF65-F5344CB8AC3E}">
        <p14:creationId xmlns:p14="http://schemas.microsoft.com/office/powerpoint/2010/main" val="1256831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E874F49-2D3A-A9EC-C72E-35EA2DBA74CE}"/>
              </a:ext>
            </a:extLst>
          </p:cNvPr>
          <p:cNvPicPr>
            <a:picLocks noChangeAspect="1"/>
          </p:cNvPicPr>
          <p:nvPr/>
        </p:nvPicPr>
        <p:blipFill>
          <a:blip r:embed="rId2"/>
          <a:stretch>
            <a:fillRect/>
          </a:stretch>
        </p:blipFill>
        <p:spPr>
          <a:xfrm>
            <a:off x="1034897" y="1089256"/>
            <a:ext cx="10122206" cy="4679488"/>
          </a:xfrm>
          <a:prstGeom prst="rect">
            <a:avLst/>
          </a:prstGeom>
        </p:spPr>
      </p:pic>
    </p:spTree>
    <p:extLst>
      <p:ext uri="{BB962C8B-B14F-4D97-AF65-F5344CB8AC3E}">
        <p14:creationId xmlns:p14="http://schemas.microsoft.com/office/powerpoint/2010/main" val="3369809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FCADE0-D3D2-B0DA-7321-6DA57B2B714A}"/>
              </a:ext>
            </a:extLst>
          </p:cNvPr>
          <p:cNvSpPr>
            <a:spLocks noGrp="1"/>
          </p:cNvSpPr>
          <p:nvPr>
            <p:ph type="title"/>
          </p:nvPr>
        </p:nvSpPr>
        <p:spPr>
          <a:xfrm>
            <a:off x="168308" y="-76199"/>
            <a:ext cx="3680885" cy="1371600"/>
          </a:xfrm>
        </p:spPr>
        <p:txBody>
          <a:bodyPr>
            <a:normAutofit/>
          </a:bodyPr>
          <a:lstStyle/>
          <a:p>
            <a:r>
              <a:rPr lang="en-GB" sz="4000" dirty="0"/>
              <a:t>RESULT :</a:t>
            </a:r>
            <a:endParaRPr lang="en-US" sz="4000" dirty="0"/>
          </a:p>
        </p:txBody>
      </p:sp>
      <p:sp>
        <p:nvSpPr>
          <p:cNvPr id="3" name="Content Placeholder 2">
            <a:extLst>
              <a:ext uri="{FF2B5EF4-FFF2-40B4-BE49-F238E27FC236}">
                <a16:creationId xmlns:a16="http://schemas.microsoft.com/office/drawing/2014/main" xmlns="" id="{A890DA8F-B43B-E86B-89C9-EDC7F1D54186}"/>
              </a:ext>
            </a:extLst>
          </p:cNvPr>
          <p:cNvSpPr>
            <a:spLocks noGrp="1"/>
          </p:cNvSpPr>
          <p:nvPr>
            <p:ph idx="1"/>
          </p:nvPr>
        </p:nvSpPr>
        <p:spPr>
          <a:xfrm>
            <a:off x="989855" y="838200"/>
            <a:ext cx="10212290" cy="5181600"/>
          </a:xfrm>
        </p:spPr>
        <p:txBody>
          <a:bodyPr>
            <a:normAutofit/>
          </a:bodyPr>
          <a:lstStyle/>
          <a:p>
            <a:pPr marL="0" indent="0">
              <a:buNone/>
            </a:pPr>
            <a:r>
              <a:rPr lang="en-GB" sz="2800" dirty="0"/>
              <a:t>✓ Keystroke technology is a software that tracks and collects data on employees’ computer use. It tracks each and every keystroke an employee types on their computer and is one of a few tools companies have to more closely monitor exactly how staff spend the hours they are expected to work</a:t>
            </a:r>
            <a:endParaRPr lang="en-US" sz="2800" dirty="0"/>
          </a:p>
        </p:txBody>
      </p:sp>
    </p:spTree>
    <p:extLst>
      <p:ext uri="{BB962C8B-B14F-4D97-AF65-F5344CB8AC3E}">
        <p14:creationId xmlns:p14="http://schemas.microsoft.com/office/powerpoint/2010/main" val="644452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D6DBC0F2-2B48-005B-36E3-2C3968D282EF}"/>
              </a:ext>
            </a:extLst>
          </p:cNvPr>
          <p:cNvPicPr>
            <a:picLocks noChangeAspect="1"/>
          </p:cNvPicPr>
          <p:nvPr/>
        </p:nvPicPr>
        <p:blipFill>
          <a:blip r:embed="rId2"/>
          <a:stretch>
            <a:fillRect/>
          </a:stretch>
        </p:blipFill>
        <p:spPr>
          <a:xfrm>
            <a:off x="2125208" y="851949"/>
            <a:ext cx="7941584" cy="5154102"/>
          </a:xfrm>
          <a:prstGeom prst="rect">
            <a:avLst/>
          </a:prstGeom>
        </p:spPr>
      </p:pic>
    </p:spTree>
    <p:extLst>
      <p:ext uri="{BB962C8B-B14F-4D97-AF65-F5344CB8AC3E}">
        <p14:creationId xmlns:p14="http://schemas.microsoft.com/office/powerpoint/2010/main" val="1712081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6DFB4C-E497-38E9-4AB5-8406223D7BFF}"/>
              </a:ext>
            </a:extLst>
          </p:cNvPr>
          <p:cNvSpPr>
            <a:spLocks noGrp="1"/>
          </p:cNvSpPr>
          <p:nvPr>
            <p:ph type="title"/>
          </p:nvPr>
        </p:nvSpPr>
        <p:spPr>
          <a:xfrm>
            <a:off x="190518" y="0"/>
            <a:ext cx="3680885" cy="1371600"/>
          </a:xfrm>
        </p:spPr>
        <p:txBody>
          <a:bodyPr>
            <a:normAutofit/>
          </a:bodyPr>
          <a:lstStyle/>
          <a:p>
            <a:r>
              <a:rPr lang="en-GB" sz="4000" dirty="0"/>
              <a:t>Conclusion:</a:t>
            </a:r>
            <a:endParaRPr lang="en-US" sz="4000" dirty="0"/>
          </a:p>
        </p:txBody>
      </p:sp>
      <p:sp>
        <p:nvSpPr>
          <p:cNvPr id="3" name="Content Placeholder 2">
            <a:extLst>
              <a:ext uri="{FF2B5EF4-FFF2-40B4-BE49-F238E27FC236}">
                <a16:creationId xmlns:a16="http://schemas.microsoft.com/office/drawing/2014/main" xmlns="" id="{EA09B6C1-37FF-7C21-C3F8-911362D5BD33}"/>
              </a:ext>
            </a:extLst>
          </p:cNvPr>
          <p:cNvSpPr>
            <a:spLocks noGrp="1"/>
          </p:cNvSpPr>
          <p:nvPr>
            <p:ph idx="1"/>
          </p:nvPr>
        </p:nvSpPr>
        <p:spPr>
          <a:xfrm>
            <a:off x="2327851" y="609600"/>
            <a:ext cx="8489376" cy="5980763"/>
          </a:xfrm>
        </p:spPr>
        <p:txBody>
          <a:bodyPr>
            <a:normAutofit/>
          </a:bodyPr>
          <a:lstStyle/>
          <a:p>
            <a:pPr marL="0" indent="0">
              <a:buNone/>
            </a:pPr>
            <a:r>
              <a:rPr lang="en-GB" sz="2800" dirty="0"/>
              <a:t>• </a:t>
            </a:r>
            <a:r>
              <a:rPr lang="en-GB" sz="2800" dirty="0" err="1"/>
              <a:t>Keyloggers</a:t>
            </a:r>
            <a:r>
              <a:rPr lang="en-GB" sz="2800" dirty="0"/>
              <a:t> are a potent threat to both individuals and enterprises, with the potential to cause significant harm if left undetected. </a:t>
            </a:r>
          </a:p>
          <a:p>
            <a:pPr marL="0" indent="0">
              <a:buNone/>
            </a:pPr>
            <a:r>
              <a:rPr lang="en-GB" sz="2800" dirty="0"/>
              <a:t>• Understanding the nature of </a:t>
            </a:r>
            <a:r>
              <a:rPr lang="en-GB" sz="2800" dirty="0" err="1"/>
              <a:t>keyloggers</a:t>
            </a:r>
            <a:r>
              <a:rPr lang="en-GB" sz="2800" dirty="0"/>
              <a:t>, their methods    of </a:t>
            </a:r>
            <a:r>
              <a:rPr lang="en-GB" sz="2800" dirty="0" err="1"/>
              <a:t>infltration</a:t>
            </a:r>
            <a:r>
              <a:rPr lang="en-GB" sz="2800" dirty="0"/>
              <a:t>, and the dangers they pose is crucial for maintaining a secure digital environment.</a:t>
            </a:r>
            <a:endParaRPr lang="en-US" sz="2800" dirty="0"/>
          </a:p>
        </p:txBody>
      </p:sp>
    </p:spTree>
    <p:extLst>
      <p:ext uri="{BB962C8B-B14F-4D97-AF65-F5344CB8AC3E}">
        <p14:creationId xmlns:p14="http://schemas.microsoft.com/office/powerpoint/2010/main" val="3122410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BA25383-6F1B-6ED5-927C-CE3FA45ACB2D}"/>
              </a:ext>
            </a:extLst>
          </p:cNvPr>
          <p:cNvPicPr>
            <a:picLocks noChangeAspect="1"/>
          </p:cNvPicPr>
          <p:nvPr/>
        </p:nvPicPr>
        <p:blipFill>
          <a:blip r:embed="rId2"/>
          <a:stretch>
            <a:fillRect/>
          </a:stretch>
        </p:blipFill>
        <p:spPr>
          <a:xfrm>
            <a:off x="334387" y="1412366"/>
            <a:ext cx="5093700" cy="4033266"/>
          </a:xfrm>
          <a:prstGeom prst="rect">
            <a:avLst/>
          </a:prstGeom>
        </p:spPr>
      </p:pic>
      <p:sp>
        <p:nvSpPr>
          <p:cNvPr id="7" name="Content Placeholder 6">
            <a:extLst>
              <a:ext uri="{FF2B5EF4-FFF2-40B4-BE49-F238E27FC236}">
                <a16:creationId xmlns:a16="http://schemas.microsoft.com/office/drawing/2014/main" xmlns="" id="{07B455B0-BFDF-6A3E-133E-25D1DB202EAF}"/>
              </a:ext>
            </a:extLst>
          </p:cNvPr>
          <p:cNvSpPr>
            <a:spLocks noGrp="1"/>
          </p:cNvSpPr>
          <p:nvPr>
            <p:ph idx="1"/>
          </p:nvPr>
        </p:nvSpPr>
        <p:spPr>
          <a:xfrm>
            <a:off x="6396468" y="1011228"/>
            <a:ext cx="5242232" cy="4835543"/>
          </a:xfrm>
        </p:spPr>
        <p:txBody>
          <a:bodyPr/>
          <a:lstStyle/>
          <a:p>
            <a:pPr marL="0" indent="0">
              <a:buNone/>
            </a:pPr>
            <a:r>
              <a:rPr lang="en-GB" sz="4800" dirty="0"/>
              <a:t>KEYLOGGERS </a:t>
            </a:r>
          </a:p>
          <a:p>
            <a:pPr marL="0" indent="0">
              <a:buNone/>
            </a:pPr>
            <a:r>
              <a:rPr lang="en-GB" sz="4800" dirty="0"/>
              <a:t>    AND </a:t>
            </a:r>
          </a:p>
          <a:p>
            <a:pPr marL="0" indent="0">
              <a:buNone/>
            </a:pPr>
            <a:r>
              <a:rPr lang="en-GB" sz="4800" dirty="0"/>
              <a:t>SECURITY</a:t>
            </a:r>
          </a:p>
          <a:p>
            <a:endParaRPr lang="en-US" dirty="0"/>
          </a:p>
        </p:txBody>
      </p:sp>
    </p:spTree>
    <p:extLst>
      <p:ext uri="{BB962C8B-B14F-4D97-AF65-F5344CB8AC3E}">
        <p14:creationId xmlns:p14="http://schemas.microsoft.com/office/powerpoint/2010/main" val="100336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200C4B-E9E2-61AC-18E8-54059BB47E55}"/>
              </a:ext>
            </a:extLst>
          </p:cNvPr>
          <p:cNvSpPr>
            <a:spLocks noGrp="1"/>
          </p:cNvSpPr>
          <p:nvPr>
            <p:ph type="title"/>
          </p:nvPr>
        </p:nvSpPr>
        <p:spPr>
          <a:xfrm>
            <a:off x="458197" y="0"/>
            <a:ext cx="3680885" cy="1371600"/>
          </a:xfrm>
        </p:spPr>
        <p:txBody>
          <a:bodyPr>
            <a:normAutofit/>
          </a:bodyPr>
          <a:lstStyle/>
          <a:p>
            <a:r>
              <a:rPr lang="en-GB" sz="4000" dirty="0"/>
              <a:t>Future Scope:</a:t>
            </a:r>
            <a:endParaRPr lang="en-US" sz="4000" dirty="0"/>
          </a:p>
        </p:txBody>
      </p:sp>
      <p:sp>
        <p:nvSpPr>
          <p:cNvPr id="3" name="Content Placeholder 2">
            <a:extLst>
              <a:ext uri="{FF2B5EF4-FFF2-40B4-BE49-F238E27FC236}">
                <a16:creationId xmlns:a16="http://schemas.microsoft.com/office/drawing/2014/main" xmlns="" id="{15FF69DB-104F-0D19-5E17-FE55A0313E6F}"/>
              </a:ext>
            </a:extLst>
          </p:cNvPr>
          <p:cNvSpPr>
            <a:spLocks noGrp="1"/>
          </p:cNvSpPr>
          <p:nvPr>
            <p:ph idx="1"/>
          </p:nvPr>
        </p:nvSpPr>
        <p:spPr>
          <a:xfrm>
            <a:off x="3930515" y="188244"/>
            <a:ext cx="6811213" cy="6800349"/>
          </a:xfrm>
        </p:spPr>
        <p:txBody>
          <a:bodyPr>
            <a:normAutofit/>
          </a:bodyPr>
          <a:lstStyle/>
          <a:p>
            <a:pPr marL="0" indent="0">
              <a:buNone/>
            </a:pPr>
            <a:r>
              <a:rPr lang="en-GB" sz="2800" dirty="0"/>
              <a:t>➤ personally identifiable information.
➤ login credentials.
➤ emails.
➤ banking info.
➤ sensitive enterprise data.
➤ Etc...</a:t>
            </a:r>
            <a:endParaRPr lang="en-US" sz="2800" dirty="0"/>
          </a:p>
        </p:txBody>
      </p:sp>
    </p:spTree>
    <p:extLst>
      <p:ext uri="{BB962C8B-B14F-4D97-AF65-F5344CB8AC3E}">
        <p14:creationId xmlns:p14="http://schemas.microsoft.com/office/powerpoint/2010/main" val="2444354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6B28CC-7553-1C25-0178-6FAF4920E831}"/>
              </a:ext>
            </a:extLst>
          </p:cNvPr>
          <p:cNvSpPr>
            <a:spLocks noGrp="1"/>
          </p:cNvSpPr>
          <p:nvPr>
            <p:ph type="title"/>
          </p:nvPr>
        </p:nvSpPr>
        <p:spPr>
          <a:xfrm>
            <a:off x="175286" y="0"/>
            <a:ext cx="3680885" cy="1371600"/>
          </a:xfrm>
        </p:spPr>
        <p:txBody>
          <a:bodyPr>
            <a:normAutofit/>
          </a:bodyPr>
          <a:lstStyle/>
          <a:p>
            <a:r>
              <a:rPr lang="en-GB" sz="4000" dirty="0"/>
              <a:t>References:</a:t>
            </a:r>
            <a:endParaRPr lang="en-US" sz="4000" dirty="0"/>
          </a:p>
        </p:txBody>
      </p:sp>
      <p:sp>
        <p:nvSpPr>
          <p:cNvPr id="3" name="Content Placeholder 2">
            <a:extLst>
              <a:ext uri="{FF2B5EF4-FFF2-40B4-BE49-F238E27FC236}">
                <a16:creationId xmlns:a16="http://schemas.microsoft.com/office/drawing/2014/main" xmlns="" id="{A49B0B1C-42CB-A0BA-F4F2-6845C2E042A2}"/>
              </a:ext>
            </a:extLst>
          </p:cNvPr>
          <p:cNvSpPr>
            <a:spLocks noGrp="1"/>
          </p:cNvSpPr>
          <p:nvPr>
            <p:ph idx="1"/>
          </p:nvPr>
        </p:nvSpPr>
        <p:spPr>
          <a:xfrm>
            <a:off x="2976623" y="1371600"/>
            <a:ext cx="8600443" cy="4988492"/>
          </a:xfrm>
        </p:spPr>
        <p:txBody>
          <a:bodyPr>
            <a:noAutofit/>
          </a:bodyPr>
          <a:lstStyle/>
          <a:p>
            <a:pPr marL="0" indent="0">
              <a:buNone/>
            </a:pPr>
            <a:r>
              <a:rPr lang="en-GB" sz="2800" dirty="0"/>
              <a:t>➤ https://www.ntiva.com/cyber-security-services/
➤ </a:t>
            </a:r>
            <a:r>
              <a:rPr lang="en-GB" sz="2800" dirty="0" err="1"/>
              <a:t>geeksforgeeks.org</a:t>
            </a:r>
            <a:r>
              <a:rPr lang="en-GB" sz="2800" dirty="0"/>
              <a:t>/cryptography-introduction/
➤ </a:t>
            </a:r>
            <a:r>
              <a:rPr lang="en-GB" sz="2800" dirty="0">
                <a:hlinkClick r:id="rId2"/>
              </a:rPr>
              <a:t>https://sec.okta.com/articles/2020/12/password</a:t>
            </a:r>
            <a:r>
              <a:rPr lang="en-GB" sz="2800" dirty="0"/>
              <a:t> -spraying-attacks-and-how-prevent-them
➤ https://info-savvy.com/password-attacks/
➤ </a:t>
            </a:r>
            <a:r>
              <a:rPr lang="en-GB" sz="2800" dirty="0">
                <a:hlinkClick r:id="rId3"/>
              </a:rPr>
              <a:t>https://www.linkedin.com/pulse/common-</a:t>
            </a:r>
            <a:r>
              <a:rPr lang="en-GB" sz="2800" dirty="0"/>
              <a:t> security-attacks-cyber-mobile-</a:t>
            </a:r>
            <a:r>
              <a:rPr lang="en-GB" sz="2800" dirty="0" err="1"/>
              <a:t>atms</a:t>
            </a:r>
            <a:r>
              <a:rPr lang="en-GB" sz="2800" dirty="0"/>
              <a:t>-</a:t>
            </a:r>
            <a:r>
              <a:rPr lang="en-GB" sz="2800" dirty="0" err="1"/>
              <a:t>wif</a:t>
            </a:r>
            <a:r>
              <a:rPr lang="en-GB" sz="2800" dirty="0"/>
              <a:t> </a:t>
            </a:r>
            <a:r>
              <a:rPr lang="en-GB" sz="2800" dirty="0" err="1"/>
              <a:t>iiot-niteen</a:t>
            </a:r>
            <a:r>
              <a:rPr lang="en-GB" sz="2800" dirty="0"/>
              <a:t> -</a:t>
            </a:r>
            <a:r>
              <a:rPr lang="en-GB" sz="2800" dirty="0" err="1"/>
              <a:t>lall</a:t>
            </a:r>
            <a:endParaRPr lang="en-US" sz="2800" dirty="0"/>
          </a:p>
        </p:txBody>
      </p:sp>
    </p:spTree>
    <p:extLst>
      <p:ext uri="{BB962C8B-B14F-4D97-AF65-F5344CB8AC3E}">
        <p14:creationId xmlns:p14="http://schemas.microsoft.com/office/powerpoint/2010/main" val="3604895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91A043E-B07C-E32A-F9A8-B2747599E72D}"/>
              </a:ext>
            </a:extLst>
          </p:cNvPr>
          <p:cNvSpPr>
            <a:spLocks noGrp="1"/>
          </p:cNvSpPr>
          <p:nvPr>
            <p:ph idx="1"/>
          </p:nvPr>
        </p:nvSpPr>
        <p:spPr>
          <a:xfrm>
            <a:off x="1764796" y="1080214"/>
            <a:ext cx="10306413" cy="5181600"/>
          </a:xfrm>
        </p:spPr>
        <p:txBody>
          <a:bodyPr>
            <a:noAutofit/>
          </a:bodyPr>
          <a:lstStyle/>
          <a:p>
            <a:pPr marL="0" indent="0">
              <a:buNone/>
            </a:pPr>
            <a:r>
              <a:rPr lang="en-GB" sz="2800" dirty="0"/>
              <a:t>➤h t </a:t>
            </a:r>
            <a:r>
              <a:rPr lang="en-GB" sz="2800" dirty="0" err="1"/>
              <a:t>t</a:t>
            </a:r>
            <a:r>
              <a:rPr lang="en-GB" sz="2800" dirty="0"/>
              <a:t> </a:t>
            </a:r>
            <a:r>
              <a:rPr lang="en-GB" sz="2800" dirty="0" err="1"/>
              <a:t>ps</a:t>
            </a:r>
            <a:r>
              <a:rPr lang="en-GB" sz="2800" dirty="0"/>
              <a:t>://</a:t>
            </a:r>
            <a:r>
              <a:rPr lang="en-GB" sz="2800" dirty="0" err="1"/>
              <a:t>searchsecurity.techtarget.com</a:t>
            </a:r>
            <a:r>
              <a:rPr lang="en-GB" sz="2800" dirty="0"/>
              <a:t>/</a:t>
            </a:r>
            <a:r>
              <a:rPr lang="en-GB" sz="2800" dirty="0" err="1"/>
              <a:t>def</a:t>
            </a:r>
            <a:r>
              <a:rPr lang="en-GB" sz="2800" dirty="0"/>
              <a:t> </a:t>
            </a:r>
            <a:r>
              <a:rPr lang="en-GB" sz="2800" dirty="0" err="1"/>
              <a:t>hition</a:t>
            </a:r>
            <a:r>
              <a:rPr lang="en-GB" sz="2800" dirty="0"/>
              <a:t>/</a:t>
            </a:r>
            <a:r>
              <a:rPr lang="en-GB" sz="2800" dirty="0" err="1"/>
              <a:t>keylogg</a:t>
            </a:r>
            <a:r>
              <a:rPr lang="en-GB" sz="2800" dirty="0"/>
              <a:t> </a:t>
            </a:r>
            <a:r>
              <a:rPr lang="en-GB" sz="2800" dirty="0" err="1"/>
              <a:t>er</a:t>
            </a:r>
            <a:r>
              <a:rPr lang="en-GB" sz="2800" dirty="0"/>
              <a:t>
➤ https://www.veracode.com/security/keylogger
➤ </a:t>
            </a:r>
            <a:r>
              <a:rPr lang="en-GB" sz="2800" dirty="0" err="1"/>
              <a:t>AntiHook</a:t>
            </a:r>
            <a:r>
              <a:rPr lang="en-GB" sz="2800" dirty="0"/>
              <a:t> Shield against the Software </a:t>
            </a:r>
            <a:r>
              <a:rPr lang="en-GB" sz="2800" dirty="0" err="1"/>
              <a:t>Keyloggers</a:t>
            </a:r>
            <a:r>
              <a:rPr lang="en-GB" sz="2800" dirty="0"/>
              <a:t>. Aslam at el. (2004)
➤ Google, Chrome, Books, Libraries, Etc....</a:t>
            </a:r>
            <a:endParaRPr lang="en-US" sz="2800" dirty="0"/>
          </a:p>
        </p:txBody>
      </p:sp>
    </p:spTree>
    <p:extLst>
      <p:ext uri="{BB962C8B-B14F-4D97-AF65-F5344CB8AC3E}">
        <p14:creationId xmlns:p14="http://schemas.microsoft.com/office/powerpoint/2010/main" val="3621355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p:cNvPicPr>
          <p:nvPr>
            <p:ph idx="1"/>
          </p:nvPr>
        </p:nvPicPr>
        <p:blipFill>
          <a:blip r:embed="rId2"/>
          <a:stretch>
            <a:fillRect/>
          </a:stretch>
        </p:blipFill>
        <p:spPr>
          <a:xfrm>
            <a:off x="1066800" y="457200"/>
            <a:ext cx="10134600" cy="5867400"/>
          </a:xfrm>
          <a:prstGeom prst="rect">
            <a:avLst/>
          </a:prstGeom>
        </p:spPr>
      </p:pic>
    </p:spTree>
    <p:extLst>
      <p:ext uri="{BB962C8B-B14F-4D97-AF65-F5344CB8AC3E}">
        <p14:creationId xmlns:p14="http://schemas.microsoft.com/office/powerpoint/2010/main" val="2002385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xmlns="" id="{0241AF0C-76CB-E668-4B46-BD428F8C2CC1}"/>
              </a:ext>
            </a:extLst>
          </p:cNvPr>
          <p:cNvSpPr>
            <a:spLocks noGrp="1"/>
          </p:cNvSpPr>
          <p:nvPr>
            <p:ph idx="1"/>
          </p:nvPr>
        </p:nvSpPr>
        <p:spPr>
          <a:xfrm>
            <a:off x="3203577" y="1604433"/>
            <a:ext cx="10131425" cy="3649133"/>
          </a:xfrm>
        </p:spPr>
        <p:txBody>
          <a:bodyPr>
            <a:normAutofit/>
          </a:bodyPr>
          <a:lstStyle/>
          <a:p>
            <a:pPr marL="0" indent="0">
              <a:buNone/>
            </a:pPr>
            <a:r>
              <a:rPr lang="en-GB" sz="9600" dirty="0"/>
              <a:t>THANK YOU </a:t>
            </a:r>
            <a:endParaRPr lang="en-US" sz="9600" dirty="0"/>
          </a:p>
        </p:txBody>
      </p:sp>
    </p:spTree>
    <p:extLst>
      <p:ext uri="{BB962C8B-B14F-4D97-AF65-F5344CB8AC3E}">
        <p14:creationId xmlns:p14="http://schemas.microsoft.com/office/powerpoint/2010/main" val="232940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019C1F-E429-7961-217C-72A99BE4F9F5}"/>
              </a:ext>
            </a:extLst>
          </p:cNvPr>
          <p:cNvSpPr>
            <a:spLocks noGrp="1"/>
          </p:cNvSpPr>
          <p:nvPr>
            <p:ph type="title"/>
          </p:nvPr>
        </p:nvSpPr>
        <p:spPr>
          <a:xfrm>
            <a:off x="714352" y="609601"/>
            <a:ext cx="3680885" cy="1371600"/>
          </a:xfrm>
        </p:spPr>
        <p:txBody>
          <a:bodyPr/>
          <a:lstStyle/>
          <a:p>
            <a:r>
              <a:rPr lang="en-GB" sz="4000" dirty="0"/>
              <a:t>OUTLINE :</a:t>
            </a:r>
            <a:r>
              <a:rPr lang="en-GB" dirty="0"/>
              <a:t> </a:t>
            </a:r>
            <a:endParaRPr lang="en-US" dirty="0"/>
          </a:p>
        </p:txBody>
      </p:sp>
      <p:sp>
        <p:nvSpPr>
          <p:cNvPr id="3" name="Content Placeholder 2">
            <a:extLst>
              <a:ext uri="{FF2B5EF4-FFF2-40B4-BE49-F238E27FC236}">
                <a16:creationId xmlns:a16="http://schemas.microsoft.com/office/drawing/2014/main" xmlns="" id="{925939CF-4957-A98F-5202-C8E1C9F75C40}"/>
              </a:ext>
            </a:extLst>
          </p:cNvPr>
          <p:cNvSpPr>
            <a:spLocks noGrp="1"/>
          </p:cNvSpPr>
          <p:nvPr>
            <p:ph idx="1"/>
          </p:nvPr>
        </p:nvSpPr>
        <p:spPr>
          <a:xfrm>
            <a:off x="3470333" y="3020391"/>
            <a:ext cx="7046914" cy="2606723"/>
          </a:xfrm>
        </p:spPr>
        <p:txBody>
          <a:bodyPr>
            <a:noAutofit/>
          </a:bodyPr>
          <a:lstStyle/>
          <a:p>
            <a:pPr marL="0" indent="0">
              <a:buNone/>
            </a:pPr>
            <a:r>
              <a:rPr lang="en-GB" sz="2800" dirty="0"/>
              <a:t>➤ Problem Statement
➤ Proposed System
➤System Development Approach
➤ Algorithm &amp; Deployment
➤ Result
➤ Conclusion
➤ Future Scope
➤ References</a:t>
            </a:r>
            <a:endParaRPr lang="en-US" sz="2800" dirty="0"/>
          </a:p>
        </p:txBody>
      </p:sp>
    </p:spTree>
    <p:extLst>
      <p:ext uri="{BB962C8B-B14F-4D97-AF65-F5344CB8AC3E}">
        <p14:creationId xmlns:p14="http://schemas.microsoft.com/office/powerpoint/2010/main" val="2442217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AF8386-FE21-DFBA-F13D-42D3CE4CF6DE}"/>
              </a:ext>
            </a:extLst>
          </p:cNvPr>
          <p:cNvSpPr>
            <a:spLocks noGrp="1"/>
          </p:cNvSpPr>
          <p:nvPr>
            <p:ph type="title"/>
          </p:nvPr>
        </p:nvSpPr>
        <p:spPr>
          <a:xfrm>
            <a:off x="319908" y="266564"/>
            <a:ext cx="5776092" cy="1371600"/>
          </a:xfrm>
        </p:spPr>
        <p:txBody>
          <a:bodyPr>
            <a:normAutofit/>
          </a:bodyPr>
          <a:lstStyle/>
          <a:p>
            <a:r>
              <a:rPr lang="en-GB" sz="4000" dirty="0"/>
              <a:t>PROBLEM STATEMENT :</a:t>
            </a:r>
            <a:endParaRPr lang="en-US" sz="4000" dirty="0"/>
          </a:p>
        </p:txBody>
      </p:sp>
      <p:sp>
        <p:nvSpPr>
          <p:cNvPr id="3" name="Content Placeholder 2">
            <a:extLst>
              <a:ext uri="{FF2B5EF4-FFF2-40B4-BE49-F238E27FC236}">
                <a16:creationId xmlns:a16="http://schemas.microsoft.com/office/drawing/2014/main" xmlns="" id="{EB4B4A30-9EE8-1785-AE9C-97301F2A6F82}"/>
              </a:ext>
            </a:extLst>
          </p:cNvPr>
          <p:cNvSpPr>
            <a:spLocks noGrp="1"/>
          </p:cNvSpPr>
          <p:nvPr>
            <p:ph idx="1"/>
          </p:nvPr>
        </p:nvSpPr>
        <p:spPr>
          <a:xfrm>
            <a:off x="2112557" y="2153051"/>
            <a:ext cx="9146846" cy="4260915"/>
          </a:xfrm>
        </p:spPr>
        <p:txBody>
          <a:bodyPr>
            <a:noAutofit/>
          </a:bodyPr>
          <a:lstStyle/>
          <a:p>
            <a:pPr marL="0" indent="0">
              <a:buNone/>
            </a:pPr>
            <a:r>
              <a:rPr lang="en-GB" sz="2800" dirty="0"/>
              <a:t>✔ It’s challenging to covertly install a hardware </a:t>
            </a:r>
            <a:r>
              <a:rPr lang="en-GB" sz="2800" dirty="0" err="1"/>
              <a:t>keylogger</a:t>
            </a:r>
            <a:r>
              <a:rPr lang="en-GB" sz="2800" dirty="0"/>
              <a:t> on another person’s device.
✔ To tackle this issue, We </a:t>
            </a:r>
            <a:r>
              <a:rPr lang="en-GB" sz="2800" dirty="0" err="1"/>
              <a:t>aretherefore</a:t>
            </a:r>
            <a:r>
              <a:rPr lang="en-GB" sz="2800" dirty="0"/>
              <a:t> using a software </a:t>
            </a:r>
            <a:r>
              <a:rPr lang="en-GB" sz="2800" dirty="0" err="1"/>
              <a:t>keylogger</a:t>
            </a:r>
            <a:r>
              <a:rPr lang="en-GB" sz="2800" dirty="0"/>
              <a:t> that can be remotely installed one person’s PC to resolve this problem.
✔ Without the device owner’s knowledge, the </a:t>
            </a:r>
            <a:r>
              <a:rPr lang="en-GB" sz="2800" dirty="0" err="1"/>
              <a:t>keylogger</a:t>
            </a:r>
            <a:r>
              <a:rPr lang="en-GB" sz="2800" dirty="0"/>
              <a:t> would be running in the background.</a:t>
            </a:r>
            <a:endParaRPr lang="en-US" sz="2800" dirty="0"/>
          </a:p>
        </p:txBody>
      </p:sp>
    </p:spTree>
    <p:extLst>
      <p:ext uri="{BB962C8B-B14F-4D97-AF65-F5344CB8AC3E}">
        <p14:creationId xmlns:p14="http://schemas.microsoft.com/office/powerpoint/2010/main" val="843562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CA0A2A-BFBD-D568-4156-95C971A750BB}"/>
              </a:ext>
            </a:extLst>
          </p:cNvPr>
          <p:cNvSpPr>
            <a:spLocks noGrp="1"/>
          </p:cNvSpPr>
          <p:nvPr>
            <p:ph type="title"/>
          </p:nvPr>
        </p:nvSpPr>
        <p:spPr>
          <a:xfrm>
            <a:off x="223541" y="-304801"/>
            <a:ext cx="10044164" cy="1371600"/>
          </a:xfrm>
        </p:spPr>
        <p:txBody>
          <a:bodyPr>
            <a:normAutofit/>
          </a:bodyPr>
          <a:lstStyle/>
          <a:p>
            <a:r>
              <a:rPr lang="en-GB" sz="4000" dirty="0"/>
              <a:t>Proposed System / SOLUTION:</a:t>
            </a:r>
            <a:endParaRPr lang="en-US" sz="4000" dirty="0"/>
          </a:p>
        </p:txBody>
      </p:sp>
      <p:sp>
        <p:nvSpPr>
          <p:cNvPr id="3" name="Content Placeholder 2">
            <a:extLst>
              <a:ext uri="{FF2B5EF4-FFF2-40B4-BE49-F238E27FC236}">
                <a16:creationId xmlns:a16="http://schemas.microsoft.com/office/drawing/2014/main" xmlns="" id="{E222C150-CF1B-D063-1BF6-4C09F7F5A424}"/>
              </a:ext>
            </a:extLst>
          </p:cNvPr>
          <p:cNvSpPr>
            <a:spLocks noGrp="1"/>
          </p:cNvSpPr>
          <p:nvPr>
            <p:ph idx="1"/>
          </p:nvPr>
        </p:nvSpPr>
        <p:spPr>
          <a:xfrm>
            <a:off x="1827035" y="838200"/>
            <a:ext cx="10044163" cy="5181600"/>
          </a:xfrm>
        </p:spPr>
        <p:txBody>
          <a:bodyPr>
            <a:noAutofit/>
          </a:bodyPr>
          <a:lstStyle/>
          <a:p>
            <a:pPr marL="0" indent="0">
              <a:buNone/>
            </a:pPr>
            <a:r>
              <a:rPr lang="en-GB" sz="2800" dirty="0"/>
              <a:t>✓ A </a:t>
            </a:r>
            <a:r>
              <a:rPr lang="en-GB" sz="2800" dirty="0" err="1"/>
              <a:t>Keylogger</a:t>
            </a:r>
            <a:r>
              <a:rPr lang="en-GB" sz="2800" dirty="0"/>
              <a:t> is a form of software which is used to track or log the all the keys that a user strikes on their keyboard, usually in secret so that the user of the system doesn’t know that their actions are being monitored. It is otherwise known as keyboard capturer.
✓ The solution to the above existing problem is that we can create software </a:t>
            </a:r>
            <a:r>
              <a:rPr lang="en-GB" sz="2800" dirty="0" err="1"/>
              <a:t>keyloggers</a:t>
            </a:r>
            <a:r>
              <a:rPr lang="en-GB" sz="2800" dirty="0"/>
              <a:t> instead of hardware </a:t>
            </a:r>
            <a:r>
              <a:rPr lang="en-GB" sz="2800" dirty="0" err="1"/>
              <a:t>keyloggers</a:t>
            </a:r>
            <a:r>
              <a:rPr lang="en-GB" sz="2800" dirty="0"/>
              <a:t>.</a:t>
            </a:r>
            <a:endParaRPr lang="en-US" sz="2800" dirty="0"/>
          </a:p>
        </p:txBody>
      </p:sp>
    </p:spTree>
    <p:extLst>
      <p:ext uri="{BB962C8B-B14F-4D97-AF65-F5344CB8AC3E}">
        <p14:creationId xmlns:p14="http://schemas.microsoft.com/office/powerpoint/2010/main" val="3804732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26FDE30-D7F4-5CEA-3524-A56B7A92EAF2}"/>
              </a:ext>
            </a:extLst>
          </p:cNvPr>
          <p:cNvSpPr>
            <a:spLocks noGrp="1"/>
          </p:cNvSpPr>
          <p:nvPr>
            <p:ph idx="1"/>
          </p:nvPr>
        </p:nvSpPr>
        <p:spPr>
          <a:xfrm>
            <a:off x="1388307" y="1127275"/>
            <a:ext cx="10165229" cy="5181600"/>
          </a:xfrm>
        </p:spPr>
        <p:txBody>
          <a:bodyPr>
            <a:noAutofit/>
          </a:bodyPr>
          <a:lstStyle/>
          <a:p>
            <a:pPr marL="0" indent="0">
              <a:buNone/>
            </a:pPr>
            <a:r>
              <a:rPr lang="en-GB" sz="3200" dirty="0"/>
              <a:t>✔ The proposed model provides a solution that </a:t>
            </a:r>
            <a:r>
              <a:rPr lang="en-GB" sz="3200" dirty="0" err="1"/>
              <a:t>reducestrouble</a:t>
            </a:r>
            <a:r>
              <a:rPr lang="en-GB" sz="3200" dirty="0"/>
              <a:t> installing the </a:t>
            </a:r>
            <a:r>
              <a:rPr lang="en-GB" sz="3200" dirty="0" err="1"/>
              <a:t>keylogger</a:t>
            </a:r>
            <a:r>
              <a:rPr lang="en-GB" sz="3200" dirty="0"/>
              <a:t> to the target System.</a:t>
            </a:r>
          </a:p>
          <a:p>
            <a:pPr marL="0" indent="0">
              <a:buNone/>
            </a:pPr>
            <a:r>
              <a:rPr lang="en-GB" sz="3200" dirty="0"/>
              <a:t>
✔ Because </a:t>
            </a:r>
            <a:r>
              <a:rPr lang="en-GB" sz="3200" dirty="0" err="1"/>
              <a:t>keylogger</a:t>
            </a:r>
            <a:r>
              <a:rPr lang="en-GB" sz="3200" dirty="0"/>
              <a:t> software can be installed remotely and does not need any physical access of the target system.</a:t>
            </a:r>
          </a:p>
          <a:p>
            <a:pPr marL="0" indent="0">
              <a:buNone/>
            </a:pPr>
            <a:endParaRPr lang="en-GB" sz="3200" dirty="0"/>
          </a:p>
          <a:p>
            <a:pPr marL="0" indent="0">
              <a:buNone/>
            </a:pPr>
            <a:r>
              <a:rPr lang="en-GB" sz="3200" dirty="0"/>
              <a:t>✔ He designed software is powerful enough to be installed targeted system itself</a:t>
            </a:r>
            <a:endParaRPr lang="en-US" sz="3200" dirty="0"/>
          </a:p>
        </p:txBody>
      </p:sp>
    </p:spTree>
    <p:extLst>
      <p:ext uri="{BB962C8B-B14F-4D97-AF65-F5344CB8AC3E}">
        <p14:creationId xmlns:p14="http://schemas.microsoft.com/office/powerpoint/2010/main" val="1246622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B90D20D-598B-3124-6F93-E5D09E224326}"/>
              </a:ext>
            </a:extLst>
          </p:cNvPr>
          <p:cNvSpPr>
            <a:spLocks noGrp="1"/>
          </p:cNvSpPr>
          <p:nvPr>
            <p:ph idx="1"/>
          </p:nvPr>
        </p:nvSpPr>
        <p:spPr>
          <a:xfrm>
            <a:off x="1282419" y="838200"/>
            <a:ext cx="10052482" cy="5181600"/>
          </a:xfrm>
        </p:spPr>
        <p:txBody>
          <a:bodyPr>
            <a:normAutofit/>
          </a:bodyPr>
          <a:lstStyle/>
          <a:p>
            <a:pPr marL="0" indent="0">
              <a:buNone/>
            </a:pPr>
            <a:r>
              <a:rPr lang="en-GB" sz="2800" dirty="0"/>
              <a:t>✓ When a user clicks, for example malicious link sent to him through mail or any social network media.
✔ Finally captures all the user’s keystrokes when logged into the system.</a:t>
            </a:r>
          </a:p>
          <a:p>
            <a:pPr marL="0" indent="0">
              <a:buNone/>
            </a:pPr>
            <a:r>
              <a:rPr lang="en-GB" sz="2800" dirty="0"/>
              <a:t>
✔ It saves the logs to a folder or sends the log directly to a third party’s email address celebration.</a:t>
            </a:r>
            <a:endParaRPr lang="en-US" sz="2800" dirty="0"/>
          </a:p>
        </p:txBody>
      </p:sp>
    </p:spTree>
    <p:extLst>
      <p:ext uri="{BB962C8B-B14F-4D97-AF65-F5344CB8AC3E}">
        <p14:creationId xmlns:p14="http://schemas.microsoft.com/office/powerpoint/2010/main" val="3913404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736DEB-9D30-4D0E-495A-38BC74E9CC3B}"/>
              </a:ext>
            </a:extLst>
          </p:cNvPr>
          <p:cNvSpPr>
            <a:spLocks noGrp="1"/>
          </p:cNvSpPr>
          <p:nvPr>
            <p:ph type="title"/>
          </p:nvPr>
        </p:nvSpPr>
        <p:spPr>
          <a:xfrm>
            <a:off x="132831" y="-178675"/>
            <a:ext cx="11020685" cy="1371600"/>
          </a:xfrm>
        </p:spPr>
        <p:txBody>
          <a:bodyPr>
            <a:normAutofit/>
          </a:bodyPr>
          <a:lstStyle/>
          <a:p>
            <a:r>
              <a:rPr lang="en-GB" sz="4000" dirty="0"/>
              <a:t>System Development Approach:</a:t>
            </a:r>
            <a:endParaRPr lang="en-US" sz="4000" dirty="0"/>
          </a:p>
        </p:txBody>
      </p:sp>
      <p:sp>
        <p:nvSpPr>
          <p:cNvPr id="3" name="Content Placeholder 2">
            <a:extLst>
              <a:ext uri="{FF2B5EF4-FFF2-40B4-BE49-F238E27FC236}">
                <a16:creationId xmlns:a16="http://schemas.microsoft.com/office/drawing/2014/main" xmlns="" id="{55BB9A8C-3CE0-F169-90BD-E456CF490413}"/>
              </a:ext>
            </a:extLst>
          </p:cNvPr>
          <p:cNvSpPr>
            <a:spLocks noGrp="1"/>
          </p:cNvSpPr>
          <p:nvPr>
            <p:ph idx="1"/>
          </p:nvPr>
        </p:nvSpPr>
        <p:spPr>
          <a:xfrm>
            <a:off x="1953041" y="1192925"/>
            <a:ext cx="9694615" cy="5181600"/>
          </a:xfrm>
        </p:spPr>
        <p:txBody>
          <a:bodyPr>
            <a:normAutofit/>
          </a:bodyPr>
          <a:lstStyle/>
          <a:p>
            <a:pPr marL="0" indent="0">
              <a:buNone/>
            </a:pPr>
            <a:r>
              <a:rPr lang="en-GB" sz="2800" dirty="0"/>
              <a:t>✔ It is important to notice that a user-space </a:t>
            </a:r>
            <a:r>
              <a:rPr lang="en-GB" sz="2800" dirty="0" err="1"/>
              <a:t>keylogger</a:t>
            </a:r>
            <a:r>
              <a:rPr lang="en-GB" sz="2800" dirty="0"/>
              <a:t> can easily depend on documented sets of unprivileged APIs commonly available on modern operating systems (Oss).
✓ This is not the case for a </a:t>
            </a:r>
            <a:r>
              <a:rPr lang="en-GB" sz="2800" dirty="0" err="1"/>
              <a:t>keylogger</a:t>
            </a:r>
            <a:r>
              <a:rPr lang="en-GB" sz="2800" dirty="0"/>
              <a:t> implemented as a kernel module. In kernel space, the programmer must rely on kernel-level to intercept all the messages dispatched by the keyboard driver.</a:t>
            </a:r>
            <a:endParaRPr lang="en-US" sz="2800" dirty="0"/>
          </a:p>
        </p:txBody>
      </p:sp>
    </p:spTree>
    <p:extLst>
      <p:ext uri="{BB962C8B-B14F-4D97-AF65-F5344CB8AC3E}">
        <p14:creationId xmlns:p14="http://schemas.microsoft.com/office/powerpoint/2010/main" val="2094721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F253A9-2159-5859-6881-07BA9B4BF6FB}"/>
              </a:ext>
            </a:extLst>
          </p:cNvPr>
          <p:cNvSpPr>
            <a:spLocks noGrp="1"/>
          </p:cNvSpPr>
          <p:nvPr>
            <p:ph idx="1"/>
          </p:nvPr>
        </p:nvSpPr>
        <p:spPr>
          <a:xfrm>
            <a:off x="1411837" y="838200"/>
            <a:ext cx="9647556" cy="5181600"/>
          </a:xfrm>
        </p:spPr>
        <p:txBody>
          <a:bodyPr>
            <a:noAutofit/>
          </a:bodyPr>
          <a:lstStyle/>
          <a:p>
            <a:pPr marL="0" indent="0">
              <a:buNone/>
            </a:pPr>
            <a:r>
              <a:rPr lang="en-GB" sz="2800" dirty="0"/>
              <a:t>✓ Furthermore, a </a:t>
            </a:r>
            <a:r>
              <a:rPr lang="en-GB" sz="2800" dirty="0" err="1"/>
              <a:t>keylogger</a:t>
            </a:r>
            <a:r>
              <a:rPr lang="en-GB" sz="2800" dirty="0"/>
              <a:t> implemented as a user-space process is much easier to deploy since no special permission is required.
✓ Anti-hook technique is based on the fact that each processes either hidden or on display uses hooks APIs for the purpose III. Of hooking.
✔ So if we become able to scan all the processes and static executable and DLLs and detect the suspicious processes or files, which uses hooks.</a:t>
            </a:r>
            <a:endParaRPr lang="en-US" sz="2800" dirty="0"/>
          </a:p>
        </p:txBody>
      </p:sp>
    </p:spTree>
    <p:extLst>
      <p:ext uri="{BB962C8B-B14F-4D97-AF65-F5344CB8AC3E}">
        <p14:creationId xmlns:p14="http://schemas.microsoft.com/office/powerpoint/2010/main" val="24955842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0</TotalTime>
  <Words>487</Words>
  <Application>Microsoft Office PowerPoint</Application>
  <PresentationFormat>Custom</PresentationFormat>
  <Paragraphs>47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Celestial</vt:lpstr>
      <vt:lpstr>PODHIGAI COLLEGE OF ENGINEERING &amp; TECHNOLOGY </vt:lpstr>
      <vt:lpstr>PowerPoint Presentation</vt:lpstr>
      <vt:lpstr>OUTLINE : </vt:lpstr>
      <vt:lpstr>PROBLEM STATEMENT :</vt:lpstr>
      <vt:lpstr>Proposed System / SOLUTION:</vt:lpstr>
      <vt:lpstr>PowerPoint Presentation</vt:lpstr>
      <vt:lpstr>PowerPoint Presentation</vt:lpstr>
      <vt:lpstr>System Development Approach:</vt:lpstr>
      <vt:lpstr>PowerPoint Presentation</vt:lpstr>
      <vt:lpstr>PowerPoint Presentation</vt:lpstr>
      <vt:lpstr>API Technology is used in Software Development Approach.</vt:lpstr>
      <vt:lpstr>Algorithm &amp; Deployment:</vt:lpstr>
      <vt:lpstr>PowerPoint Presentation</vt:lpstr>
      <vt:lpstr>PowerPoint Presentation</vt:lpstr>
      <vt:lpstr>DEPLOYMENT :</vt:lpstr>
      <vt:lpstr>PowerPoint Presentation</vt:lpstr>
      <vt:lpstr>RESULT :</vt:lpstr>
      <vt:lpstr>PowerPoint Presentation</vt:lpstr>
      <vt:lpstr>Conclusion:</vt:lpstr>
      <vt:lpstr>Future Scope:</vt:lpstr>
      <vt:lpstr>References: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PODHIGAI COLLEGE OF ENGINEERING &amp; TECHNOLOGY</dc:title>
  <dc:creator>lokesh081003@gmail.com</dc:creator>
  <cp:lastModifiedBy>Exam</cp:lastModifiedBy>
  <cp:revision>4</cp:revision>
  <dcterms:created xsi:type="dcterms:W3CDTF">2024-04-03T07:22:49Z</dcterms:created>
  <dcterms:modified xsi:type="dcterms:W3CDTF">2024-04-03T08:49:39Z</dcterms:modified>
</cp:coreProperties>
</file>