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embeddedFontLst>
    <p:embeddedFont>
      <p:font typeface="Poppins" panose="00000500000000000000" pitchFamily="2" charset="0"/>
      <p:regular r:id="rId11"/>
      <p:bold r:id="rId12"/>
      <p:italic r:id="rId13"/>
      <p:boldItalic r:id="rId14"/>
    </p:embeddedFont>
    <p:embeddedFont>
      <p:font typeface="Poppins Black" panose="00000A00000000000000" pitchFamily="2" charset="0"/>
      <p:bold r:id="rId15"/>
    </p:embeddedFont>
    <p:embeddedFont>
      <p:font typeface="Poppins Light" panose="00000400000000000000" pitchFamily="2" charset="0"/>
      <p:regular r:id="rId16"/>
      <p:bold r:id="rId17"/>
      <p:italic r:id="rId18"/>
      <p:boldItalic r:id="rId19"/>
    </p:embeddedFont>
    <p:embeddedFont>
      <p:font typeface="Poppins Medium" panose="00000600000000000000" pitchFamily="2" charset="0"/>
      <p:regular r:id="rId20"/>
      <p:bold r:id="rId21"/>
      <p:italic r:id="rId22"/>
      <p:boldItalic r:id="rId23"/>
    </p:embeddedFont>
    <p:embeddedFont>
      <p:font typeface="Poppins SemiBold" panose="000007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43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gmSdTcMgjh0JCIVu60mORE3qgK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5F5F5"/>
    <a:srgbClr val="000000"/>
    <a:srgbClr val="E5E2B5"/>
    <a:srgbClr val="9BCFFF"/>
    <a:srgbClr val="BED747"/>
    <a:srgbClr val="696969"/>
    <a:srgbClr val="EFB5B9"/>
    <a:srgbClr val="EFB1B5"/>
    <a:srgbClr val="9AC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43" y="456"/>
      </p:cViewPr>
      <p:guideLst>
        <p:guide orient="horz" pos="2160"/>
        <p:guide pos="3840"/>
        <p:guide pos="4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customschemas.google.com/relationships/presentationmetadata" Target="meta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9138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79384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35835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70162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885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6679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hart" Target="../charts/char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.xml"/><Relationship Id="rId5" Type="http://schemas.openxmlformats.org/officeDocument/2006/relationships/image" Target="../media/image4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hart" Target="../charts/chart3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hart" Target="../charts/chart5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hart" Target="../charts/chart6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Menino sentado em frente a computador&#10;&#10;Descrição gerada automaticamente com confiança média">
            <a:extLst>
              <a:ext uri="{FF2B5EF4-FFF2-40B4-BE49-F238E27FC236}">
                <a16:creationId xmlns:a16="http://schemas.microsoft.com/office/drawing/2014/main" id="{15DB2712-CD0A-D544-DB53-A40B31BAD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961620" cy="7406640"/>
          </a:xfrm>
          <a:prstGeom prst="rect">
            <a:avLst/>
          </a:prstGeom>
        </p:spPr>
      </p:pic>
      <p:sp>
        <p:nvSpPr>
          <p:cNvPr id="63" name="Google Shape;63;p1"/>
          <p:cNvSpPr/>
          <p:nvPr/>
        </p:nvSpPr>
        <p:spPr>
          <a:xfrm>
            <a:off x="2532750" y="5940875"/>
            <a:ext cx="1568700" cy="5076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ED16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D4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237502" y="4576548"/>
            <a:ext cx="3205732" cy="2432410"/>
          </a:xfrm>
          <a:custGeom>
            <a:avLst/>
            <a:gdLst/>
            <a:ahLst/>
            <a:cxnLst/>
            <a:rect l="l" t="t" r="r" b="b"/>
            <a:pathLst>
              <a:path w="6644005" h="5041265" extrusionOk="0">
                <a:moveTo>
                  <a:pt x="351002" y="3156254"/>
                </a:moveTo>
                <a:lnTo>
                  <a:pt x="1666036" y="3156254"/>
                </a:lnTo>
                <a:lnTo>
                  <a:pt x="1714604" y="3160607"/>
                </a:lnTo>
                <a:lnTo>
                  <a:pt x="1760316" y="3173158"/>
                </a:lnTo>
                <a:lnTo>
                  <a:pt x="1802408" y="3193144"/>
                </a:lnTo>
                <a:lnTo>
                  <a:pt x="1840119" y="3219801"/>
                </a:lnTo>
                <a:lnTo>
                  <a:pt x="1872684" y="3252367"/>
                </a:lnTo>
                <a:lnTo>
                  <a:pt x="1899340" y="3290078"/>
                </a:lnTo>
                <a:lnTo>
                  <a:pt x="1919325" y="3332173"/>
                </a:lnTo>
                <a:lnTo>
                  <a:pt x="1931876" y="3377888"/>
                </a:lnTo>
                <a:lnTo>
                  <a:pt x="1936229" y="3426459"/>
                </a:lnTo>
                <a:lnTo>
                  <a:pt x="1936229" y="4770767"/>
                </a:lnTo>
                <a:lnTo>
                  <a:pt x="1940582" y="4819335"/>
                </a:lnTo>
                <a:lnTo>
                  <a:pt x="1953133" y="4865047"/>
                </a:lnTo>
                <a:lnTo>
                  <a:pt x="1973118" y="4907139"/>
                </a:lnTo>
                <a:lnTo>
                  <a:pt x="1999775" y="4944850"/>
                </a:lnTo>
                <a:lnTo>
                  <a:pt x="2032341" y="4977414"/>
                </a:lnTo>
                <a:lnTo>
                  <a:pt x="2070053" y="5004071"/>
                </a:lnTo>
                <a:lnTo>
                  <a:pt x="2112148" y="5024056"/>
                </a:lnTo>
                <a:lnTo>
                  <a:pt x="2157862" y="5036607"/>
                </a:lnTo>
                <a:lnTo>
                  <a:pt x="2206434" y="5040960"/>
                </a:lnTo>
                <a:lnTo>
                  <a:pt x="2959011" y="5040960"/>
                </a:lnTo>
                <a:lnTo>
                  <a:pt x="3007582" y="5036607"/>
                </a:lnTo>
                <a:lnTo>
                  <a:pt x="3053297" y="5024056"/>
                </a:lnTo>
                <a:lnTo>
                  <a:pt x="3095392" y="5004071"/>
                </a:lnTo>
                <a:lnTo>
                  <a:pt x="3133103" y="4977414"/>
                </a:lnTo>
                <a:lnTo>
                  <a:pt x="3165669" y="4944850"/>
                </a:lnTo>
                <a:lnTo>
                  <a:pt x="3192327" y="4907139"/>
                </a:lnTo>
                <a:lnTo>
                  <a:pt x="3212312" y="4865047"/>
                </a:lnTo>
                <a:lnTo>
                  <a:pt x="3224863" y="4819335"/>
                </a:lnTo>
                <a:lnTo>
                  <a:pt x="3229216" y="4770767"/>
                </a:lnTo>
                <a:lnTo>
                  <a:pt x="3229216" y="3426459"/>
                </a:lnTo>
                <a:lnTo>
                  <a:pt x="3233569" y="3377888"/>
                </a:lnTo>
                <a:lnTo>
                  <a:pt x="3246120" y="3332173"/>
                </a:lnTo>
                <a:lnTo>
                  <a:pt x="3266105" y="3290078"/>
                </a:lnTo>
                <a:lnTo>
                  <a:pt x="3292761" y="3252367"/>
                </a:lnTo>
                <a:lnTo>
                  <a:pt x="3325326" y="3219801"/>
                </a:lnTo>
                <a:lnTo>
                  <a:pt x="3363036" y="3193144"/>
                </a:lnTo>
                <a:lnTo>
                  <a:pt x="3405129" y="3173158"/>
                </a:lnTo>
                <a:lnTo>
                  <a:pt x="3450840" y="3160607"/>
                </a:lnTo>
                <a:lnTo>
                  <a:pt x="3499408" y="3156254"/>
                </a:lnTo>
                <a:lnTo>
                  <a:pt x="6373291" y="3156254"/>
                </a:lnTo>
                <a:lnTo>
                  <a:pt x="6421863" y="3151901"/>
                </a:lnTo>
                <a:lnTo>
                  <a:pt x="6467579" y="3139349"/>
                </a:lnTo>
                <a:lnTo>
                  <a:pt x="6509676" y="3119362"/>
                </a:lnTo>
                <a:lnTo>
                  <a:pt x="6547389" y="3092703"/>
                </a:lnTo>
                <a:lnTo>
                  <a:pt x="6579957" y="3060135"/>
                </a:lnTo>
                <a:lnTo>
                  <a:pt x="6606617" y="3022421"/>
                </a:lnTo>
                <a:lnTo>
                  <a:pt x="6626604" y="2980324"/>
                </a:lnTo>
                <a:lnTo>
                  <a:pt x="6639156" y="2934609"/>
                </a:lnTo>
                <a:lnTo>
                  <a:pt x="6643509" y="2886036"/>
                </a:lnTo>
                <a:lnTo>
                  <a:pt x="6643509" y="2133485"/>
                </a:lnTo>
                <a:lnTo>
                  <a:pt x="6639156" y="2084917"/>
                </a:lnTo>
                <a:lnTo>
                  <a:pt x="6626605" y="2039204"/>
                </a:lnTo>
                <a:lnTo>
                  <a:pt x="6606620" y="1997110"/>
                </a:lnTo>
                <a:lnTo>
                  <a:pt x="6579963" y="1959398"/>
                </a:lnTo>
                <a:lnTo>
                  <a:pt x="6547397" y="1926831"/>
                </a:lnTo>
                <a:lnTo>
                  <a:pt x="6509685" y="1900172"/>
                </a:lnTo>
                <a:lnTo>
                  <a:pt x="6467590" y="1880185"/>
                </a:lnTo>
                <a:lnTo>
                  <a:pt x="6421876" y="1867634"/>
                </a:lnTo>
                <a:lnTo>
                  <a:pt x="6373304" y="1863280"/>
                </a:lnTo>
                <a:lnTo>
                  <a:pt x="4792395" y="1863280"/>
                </a:lnTo>
                <a:lnTo>
                  <a:pt x="4743823" y="1858927"/>
                </a:lnTo>
                <a:lnTo>
                  <a:pt x="4698107" y="1846376"/>
                </a:lnTo>
                <a:lnTo>
                  <a:pt x="4656011" y="1826391"/>
                </a:lnTo>
                <a:lnTo>
                  <a:pt x="4618297" y="1799734"/>
                </a:lnTo>
                <a:lnTo>
                  <a:pt x="4585729" y="1767168"/>
                </a:lnTo>
                <a:lnTo>
                  <a:pt x="4559070" y="1729456"/>
                </a:lnTo>
                <a:lnTo>
                  <a:pt x="4539083" y="1687361"/>
                </a:lnTo>
                <a:lnTo>
                  <a:pt x="4526531" y="1641646"/>
                </a:lnTo>
                <a:lnTo>
                  <a:pt x="4522177" y="1593075"/>
                </a:lnTo>
                <a:lnTo>
                  <a:pt x="4522177" y="270217"/>
                </a:lnTo>
                <a:lnTo>
                  <a:pt x="4517824" y="221645"/>
                </a:lnTo>
                <a:lnTo>
                  <a:pt x="4505272" y="175929"/>
                </a:lnTo>
                <a:lnTo>
                  <a:pt x="4485285" y="133833"/>
                </a:lnTo>
                <a:lnTo>
                  <a:pt x="4458627" y="96119"/>
                </a:lnTo>
                <a:lnTo>
                  <a:pt x="4426060" y="63551"/>
                </a:lnTo>
                <a:lnTo>
                  <a:pt x="4388348" y="36892"/>
                </a:lnTo>
                <a:lnTo>
                  <a:pt x="4346253" y="16905"/>
                </a:lnTo>
                <a:lnTo>
                  <a:pt x="4300541" y="4353"/>
                </a:lnTo>
                <a:lnTo>
                  <a:pt x="4251972" y="0"/>
                </a:lnTo>
                <a:lnTo>
                  <a:pt x="3499434" y="0"/>
                </a:lnTo>
                <a:lnTo>
                  <a:pt x="3450862" y="4353"/>
                </a:lnTo>
                <a:lnTo>
                  <a:pt x="3405146" y="16905"/>
                </a:lnTo>
                <a:lnTo>
                  <a:pt x="3363049" y="36892"/>
                </a:lnTo>
                <a:lnTo>
                  <a:pt x="3325336" y="63551"/>
                </a:lnTo>
                <a:lnTo>
                  <a:pt x="3292768" y="96119"/>
                </a:lnTo>
                <a:lnTo>
                  <a:pt x="3266108" y="133833"/>
                </a:lnTo>
                <a:lnTo>
                  <a:pt x="3246121" y="175929"/>
                </a:lnTo>
                <a:lnTo>
                  <a:pt x="3233569" y="221645"/>
                </a:lnTo>
                <a:lnTo>
                  <a:pt x="3229216" y="270217"/>
                </a:lnTo>
                <a:lnTo>
                  <a:pt x="3229216" y="1593075"/>
                </a:lnTo>
                <a:lnTo>
                  <a:pt x="3224862" y="1641646"/>
                </a:lnTo>
                <a:lnTo>
                  <a:pt x="3212310" y="1687361"/>
                </a:lnTo>
                <a:lnTo>
                  <a:pt x="3192323" y="1729456"/>
                </a:lnTo>
                <a:lnTo>
                  <a:pt x="3165664" y="1767168"/>
                </a:lnTo>
                <a:lnTo>
                  <a:pt x="3133096" y="1799734"/>
                </a:lnTo>
                <a:lnTo>
                  <a:pt x="3095382" y="1826391"/>
                </a:lnTo>
                <a:lnTo>
                  <a:pt x="3053286" y="1846376"/>
                </a:lnTo>
                <a:lnTo>
                  <a:pt x="3007570" y="1858927"/>
                </a:lnTo>
                <a:lnTo>
                  <a:pt x="2958998" y="1863280"/>
                </a:lnTo>
                <a:lnTo>
                  <a:pt x="339534" y="1863280"/>
                </a:lnTo>
                <a:lnTo>
                  <a:pt x="293462" y="1866380"/>
                </a:lnTo>
                <a:lnTo>
                  <a:pt x="249274" y="1875409"/>
                </a:lnTo>
                <a:lnTo>
                  <a:pt x="207374" y="1889963"/>
                </a:lnTo>
                <a:lnTo>
                  <a:pt x="168166" y="1909638"/>
                </a:lnTo>
                <a:lnTo>
                  <a:pt x="132056" y="1934028"/>
                </a:lnTo>
                <a:lnTo>
                  <a:pt x="99448" y="1962731"/>
                </a:lnTo>
                <a:lnTo>
                  <a:pt x="70747" y="1995339"/>
                </a:lnTo>
                <a:lnTo>
                  <a:pt x="46357" y="2031451"/>
                </a:lnTo>
                <a:lnTo>
                  <a:pt x="26682" y="2070659"/>
                </a:lnTo>
                <a:lnTo>
                  <a:pt x="12128" y="2112562"/>
                </a:lnTo>
                <a:lnTo>
                  <a:pt x="3099" y="2156752"/>
                </a:lnTo>
                <a:lnTo>
                  <a:pt x="0" y="2202827"/>
                </a:lnTo>
                <a:lnTo>
                  <a:pt x="0" y="2805252"/>
                </a:lnTo>
                <a:lnTo>
                  <a:pt x="3204" y="2852881"/>
                </a:lnTo>
                <a:lnTo>
                  <a:pt x="12538" y="2898562"/>
                </a:lnTo>
                <a:lnTo>
                  <a:pt x="27583" y="2941878"/>
                </a:lnTo>
                <a:lnTo>
                  <a:pt x="47922" y="2982409"/>
                </a:lnTo>
                <a:lnTo>
                  <a:pt x="73135" y="3019739"/>
                </a:lnTo>
                <a:lnTo>
                  <a:pt x="102806" y="3053448"/>
                </a:lnTo>
                <a:lnTo>
                  <a:pt x="136515" y="3083118"/>
                </a:lnTo>
                <a:lnTo>
                  <a:pt x="173845" y="3108332"/>
                </a:lnTo>
                <a:lnTo>
                  <a:pt x="214376" y="3128671"/>
                </a:lnTo>
                <a:lnTo>
                  <a:pt x="257692" y="3143716"/>
                </a:lnTo>
                <a:lnTo>
                  <a:pt x="303373" y="3153050"/>
                </a:lnTo>
                <a:lnTo>
                  <a:pt x="351002" y="3156254"/>
                </a:lnTo>
                <a:close/>
              </a:path>
            </a:pathLst>
          </a:custGeom>
          <a:noFill/>
          <a:ln w="38100" cap="flat" cmpd="sng">
            <a:solidFill>
              <a:srgbClr val="72BF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9386775" y="418075"/>
            <a:ext cx="2493300" cy="806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72BF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D4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9087875" y="936100"/>
            <a:ext cx="1630800" cy="527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ED16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D4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2208204" y="84137"/>
            <a:ext cx="1943371" cy="1474570"/>
          </a:xfrm>
          <a:custGeom>
            <a:avLst/>
            <a:gdLst/>
            <a:ahLst/>
            <a:cxnLst/>
            <a:rect l="l" t="t" r="r" b="b"/>
            <a:pathLst>
              <a:path w="6644005" h="5041265" extrusionOk="0">
                <a:moveTo>
                  <a:pt x="351002" y="3156254"/>
                </a:moveTo>
                <a:lnTo>
                  <a:pt x="1666036" y="3156254"/>
                </a:lnTo>
                <a:lnTo>
                  <a:pt x="1714604" y="3160607"/>
                </a:lnTo>
                <a:lnTo>
                  <a:pt x="1760316" y="3173158"/>
                </a:lnTo>
                <a:lnTo>
                  <a:pt x="1802408" y="3193144"/>
                </a:lnTo>
                <a:lnTo>
                  <a:pt x="1840119" y="3219801"/>
                </a:lnTo>
                <a:lnTo>
                  <a:pt x="1872684" y="3252367"/>
                </a:lnTo>
                <a:lnTo>
                  <a:pt x="1899340" y="3290078"/>
                </a:lnTo>
                <a:lnTo>
                  <a:pt x="1919325" y="3332173"/>
                </a:lnTo>
                <a:lnTo>
                  <a:pt x="1931876" y="3377888"/>
                </a:lnTo>
                <a:lnTo>
                  <a:pt x="1936229" y="3426459"/>
                </a:lnTo>
                <a:lnTo>
                  <a:pt x="1936229" y="4770767"/>
                </a:lnTo>
                <a:lnTo>
                  <a:pt x="1940582" y="4819335"/>
                </a:lnTo>
                <a:lnTo>
                  <a:pt x="1953133" y="4865047"/>
                </a:lnTo>
                <a:lnTo>
                  <a:pt x="1973118" y="4907139"/>
                </a:lnTo>
                <a:lnTo>
                  <a:pt x="1999775" y="4944850"/>
                </a:lnTo>
                <a:lnTo>
                  <a:pt x="2032341" y="4977414"/>
                </a:lnTo>
                <a:lnTo>
                  <a:pt x="2070053" y="5004071"/>
                </a:lnTo>
                <a:lnTo>
                  <a:pt x="2112148" y="5024056"/>
                </a:lnTo>
                <a:lnTo>
                  <a:pt x="2157862" y="5036607"/>
                </a:lnTo>
                <a:lnTo>
                  <a:pt x="2206434" y="5040960"/>
                </a:lnTo>
                <a:lnTo>
                  <a:pt x="2959011" y="5040960"/>
                </a:lnTo>
                <a:lnTo>
                  <a:pt x="3007582" y="5036607"/>
                </a:lnTo>
                <a:lnTo>
                  <a:pt x="3053297" y="5024056"/>
                </a:lnTo>
                <a:lnTo>
                  <a:pt x="3095392" y="5004071"/>
                </a:lnTo>
                <a:lnTo>
                  <a:pt x="3133103" y="4977414"/>
                </a:lnTo>
                <a:lnTo>
                  <a:pt x="3165669" y="4944850"/>
                </a:lnTo>
                <a:lnTo>
                  <a:pt x="3192327" y="4907139"/>
                </a:lnTo>
                <a:lnTo>
                  <a:pt x="3212312" y="4865047"/>
                </a:lnTo>
                <a:lnTo>
                  <a:pt x="3224863" y="4819335"/>
                </a:lnTo>
                <a:lnTo>
                  <a:pt x="3229216" y="4770767"/>
                </a:lnTo>
                <a:lnTo>
                  <a:pt x="3229216" y="3426459"/>
                </a:lnTo>
                <a:lnTo>
                  <a:pt x="3233569" y="3377888"/>
                </a:lnTo>
                <a:lnTo>
                  <a:pt x="3246120" y="3332173"/>
                </a:lnTo>
                <a:lnTo>
                  <a:pt x="3266105" y="3290078"/>
                </a:lnTo>
                <a:lnTo>
                  <a:pt x="3292761" y="3252367"/>
                </a:lnTo>
                <a:lnTo>
                  <a:pt x="3325326" y="3219801"/>
                </a:lnTo>
                <a:lnTo>
                  <a:pt x="3363036" y="3193144"/>
                </a:lnTo>
                <a:lnTo>
                  <a:pt x="3405129" y="3173158"/>
                </a:lnTo>
                <a:lnTo>
                  <a:pt x="3450840" y="3160607"/>
                </a:lnTo>
                <a:lnTo>
                  <a:pt x="3499408" y="3156254"/>
                </a:lnTo>
                <a:lnTo>
                  <a:pt x="6373291" y="3156254"/>
                </a:lnTo>
                <a:lnTo>
                  <a:pt x="6421863" y="3151901"/>
                </a:lnTo>
                <a:lnTo>
                  <a:pt x="6467579" y="3139349"/>
                </a:lnTo>
                <a:lnTo>
                  <a:pt x="6509676" y="3119362"/>
                </a:lnTo>
                <a:lnTo>
                  <a:pt x="6547389" y="3092703"/>
                </a:lnTo>
                <a:lnTo>
                  <a:pt x="6579957" y="3060135"/>
                </a:lnTo>
                <a:lnTo>
                  <a:pt x="6606617" y="3022421"/>
                </a:lnTo>
                <a:lnTo>
                  <a:pt x="6626604" y="2980324"/>
                </a:lnTo>
                <a:lnTo>
                  <a:pt x="6639156" y="2934609"/>
                </a:lnTo>
                <a:lnTo>
                  <a:pt x="6643509" y="2886036"/>
                </a:lnTo>
                <a:lnTo>
                  <a:pt x="6643509" y="2133485"/>
                </a:lnTo>
                <a:lnTo>
                  <a:pt x="6639156" y="2084917"/>
                </a:lnTo>
                <a:lnTo>
                  <a:pt x="6626605" y="2039204"/>
                </a:lnTo>
                <a:lnTo>
                  <a:pt x="6606620" y="1997110"/>
                </a:lnTo>
                <a:lnTo>
                  <a:pt x="6579963" y="1959398"/>
                </a:lnTo>
                <a:lnTo>
                  <a:pt x="6547397" y="1926831"/>
                </a:lnTo>
                <a:lnTo>
                  <a:pt x="6509685" y="1900172"/>
                </a:lnTo>
                <a:lnTo>
                  <a:pt x="6467590" y="1880185"/>
                </a:lnTo>
                <a:lnTo>
                  <a:pt x="6421876" y="1867634"/>
                </a:lnTo>
                <a:lnTo>
                  <a:pt x="6373304" y="1863280"/>
                </a:lnTo>
                <a:lnTo>
                  <a:pt x="4792395" y="1863280"/>
                </a:lnTo>
                <a:lnTo>
                  <a:pt x="4743823" y="1858927"/>
                </a:lnTo>
                <a:lnTo>
                  <a:pt x="4698107" y="1846376"/>
                </a:lnTo>
                <a:lnTo>
                  <a:pt x="4656011" y="1826391"/>
                </a:lnTo>
                <a:lnTo>
                  <a:pt x="4618297" y="1799734"/>
                </a:lnTo>
                <a:lnTo>
                  <a:pt x="4585729" y="1767168"/>
                </a:lnTo>
                <a:lnTo>
                  <a:pt x="4559070" y="1729456"/>
                </a:lnTo>
                <a:lnTo>
                  <a:pt x="4539083" y="1687361"/>
                </a:lnTo>
                <a:lnTo>
                  <a:pt x="4526531" y="1641646"/>
                </a:lnTo>
                <a:lnTo>
                  <a:pt x="4522177" y="1593075"/>
                </a:lnTo>
                <a:lnTo>
                  <a:pt x="4522177" y="270217"/>
                </a:lnTo>
                <a:lnTo>
                  <a:pt x="4517824" y="221645"/>
                </a:lnTo>
                <a:lnTo>
                  <a:pt x="4505272" y="175929"/>
                </a:lnTo>
                <a:lnTo>
                  <a:pt x="4485285" y="133833"/>
                </a:lnTo>
                <a:lnTo>
                  <a:pt x="4458627" y="96119"/>
                </a:lnTo>
                <a:lnTo>
                  <a:pt x="4426060" y="63551"/>
                </a:lnTo>
                <a:lnTo>
                  <a:pt x="4388348" y="36892"/>
                </a:lnTo>
                <a:lnTo>
                  <a:pt x="4346253" y="16905"/>
                </a:lnTo>
                <a:lnTo>
                  <a:pt x="4300541" y="4353"/>
                </a:lnTo>
                <a:lnTo>
                  <a:pt x="4251972" y="0"/>
                </a:lnTo>
                <a:lnTo>
                  <a:pt x="3499434" y="0"/>
                </a:lnTo>
                <a:lnTo>
                  <a:pt x="3450862" y="4353"/>
                </a:lnTo>
                <a:lnTo>
                  <a:pt x="3405146" y="16905"/>
                </a:lnTo>
                <a:lnTo>
                  <a:pt x="3363049" y="36892"/>
                </a:lnTo>
                <a:lnTo>
                  <a:pt x="3325336" y="63551"/>
                </a:lnTo>
                <a:lnTo>
                  <a:pt x="3292768" y="96119"/>
                </a:lnTo>
                <a:lnTo>
                  <a:pt x="3266108" y="133833"/>
                </a:lnTo>
                <a:lnTo>
                  <a:pt x="3246121" y="175929"/>
                </a:lnTo>
                <a:lnTo>
                  <a:pt x="3233569" y="221645"/>
                </a:lnTo>
                <a:lnTo>
                  <a:pt x="3229216" y="270217"/>
                </a:lnTo>
                <a:lnTo>
                  <a:pt x="3229216" y="1593075"/>
                </a:lnTo>
                <a:lnTo>
                  <a:pt x="3224862" y="1641646"/>
                </a:lnTo>
                <a:lnTo>
                  <a:pt x="3212310" y="1687361"/>
                </a:lnTo>
                <a:lnTo>
                  <a:pt x="3192323" y="1729456"/>
                </a:lnTo>
                <a:lnTo>
                  <a:pt x="3165664" y="1767168"/>
                </a:lnTo>
                <a:lnTo>
                  <a:pt x="3133096" y="1799734"/>
                </a:lnTo>
                <a:lnTo>
                  <a:pt x="3095382" y="1826391"/>
                </a:lnTo>
                <a:lnTo>
                  <a:pt x="3053286" y="1846376"/>
                </a:lnTo>
                <a:lnTo>
                  <a:pt x="3007570" y="1858927"/>
                </a:lnTo>
                <a:lnTo>
                  <a:pt x="2958998" y="1863280"/>
                </a:lnTo>
                <a:lnTo>
                  <a:pt x="339534" y="1863280"/>
                </a:lnTo>
                <a:lnTo>
                  <a:pt x="293462" y="1866380"/>
                </a:lnTo>
                <a:lnTo>
                  <a:pt x="249274" y="1875409"/>
                </a:lnTo>
                <a:lnTo>
                  <a:pt x="207374" y="1889963"/>
                </a:lnTo>
                <a:lnTo>
                  <a:pt x="168166" y="1909638"/>
                </a:lnTo>
                <a:lnTo>
                  <a:pt x="132056" y="1934028"/>
                </a:lnTo>
                <a:lnTo>
                  <a:pt x="99448" y="1962731"/>
                </a:lnTo>
                <a:lnTo>
                  <a:pt x="70747" y="1995339"/>
                </a:lnTo>
                <a:lnTo>
                  <a:pt x="46357" y="2031451"/>
                </a:lnTo>
                <a:lnTo>
                  <a:pt x="26682" y="2070659"/>
                </a:lnTo>
                <a:lnTo>
                  <a:pt x="12128" y="2112562"/>
                </a:lnTo>
                <a:lnTo>
                  <a:pt x="3099" y="2156752"/>
                </a:lnTo>
                <a:lnTo>
                  <a:pt x="0" y="2202827"/>
                </a:lnTo>
                <a:lnTo>
                  <a:pt x="0" y="2805252"/>
                </a:lnTo>
                <a:lnTo>
                  <a:pt x="3204" y="2852881"/>
                </a:lnTo>
                <a:lnTo>
                  <a:pt x="12538" y="2898562"/>
                </a:lnTo>
                <a:lnTo>
                  <a:pt x="27583" y="2941878"/>
                </a:lnTo>
                <a:lnTo>
                  <a:pt x="47922" y="2982409"/>
                </a:lnTo>
                <a:lnTo>
                  <a:pt x="73135" y="3019739"/>
                </a:lnTo>
                <a:lnTo>
                  <a:pt x="102806" y="3053448"/>
                </a:lnTo>
                <a:lnTo>
                  <a:pt x="136515" y="3083118"/>
                </a:lnTo>
                <a:lnTo>
                  <a:pt x="173845" y="3108332"/>
                </a:lnTo>
                <a:lnTo>
                  <a:pt x="214376" y="3128671"/>
                </a:lnTo>
                <a:lnTo>
                  <a:pt x="257692" y="3143716"/>
                </a:lnTo>
                <a:lnTo>
                  <a:pt x="303373" y="3153050"/>
                </a:lnTo>
                <a:lnTo>
                  <a:pt x="351002" y="3156254"/>
                </a:lnTo>
                <a:close/>
              </a:path>
            </a:pathLst>
          </a:custGeom>
          <a:noFill/>
          <a:ln w="38100" cap="flat" cmpd="sng">
            <a:solidFill>
              <a:srgbClr val="ED165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597250" y="-851425"/>
            <a:ext cx="2790482" cy="2117331"/>
          </a:xfrm>
          <a:custGeom>
            <a:avLst/>
            <a:gdLst/>
            <a:ahLst/>
            <a:cxnLst/>
            <a:rect l="l" t="t" r="r" b="b"/>
            <a:pathLst>
              <a:path w="6644005" h="5041265" extrusionOk="0">
                <a:moveTo>
                  <a:pt x="351002" y="3156254"/>
                </a:moveTo>
                <a:lnTo>
                  <a:pt x="1666036" y="3156254"/>
                </a:lnTo>
                <a:lnTo>
                  <a:pt x="1714604" y="3160607"/>
                </a:lnTo>
                <a:lnTo>
                  <a:pt x="1760316" y="3173158"/>
                </a:lnTo>
                <a:lnTo>
                  <a:pt x="1802408" y="3193144"/>
                </a:lnTo>
                <a:lnTo>
                  <a:pt x="1840119" y="3219801"/>
                </a:lnTo>
                <a:lnTo>
                  <a:pt x="1872684" y="3252367"/>
                </a:lnTo>
                <a:lnTo>
                  <a:pt x="1899340" y="3290078"/>
                </a:lnTo>
                <a:lnTo>
                  <a:pt x="1919325" y="3332173"/>
                </a:lnTo>
                <a:lnTo>
                  <a:pt x="1931876" y="3377888"/>
                </a:lnTo>
                <a:lnTo>
                  <a:pt x="1936229" y="3426459"/>
                </a:lnTo>
                <a:lnTo>
                  <a:pt x="1936229" y="4770767"/>
                </a:lnTo>
                <a:lnTo>
                  <a:pt x="1940582" y="4819335"/>
                </a:lnTo>
                <a:lnTo>
                  <a:pt x="1953133" y="4865047"/>
                </a:lnTo>
                <a:lnTo>
                  <a:pt x="1973118" y="4907139"/>
                </a:lnTo>
                <a:lnTo>
                  <a:pt x="1999775" y="4944850"/>
                </a:lnTo>
                <a:lnTo>
                  <a:pt x="2032341" y="4977414"/>
                </a:lnTo>
                <a:lnTo>
                  <a:pt x="2070053" y="5004071"/>
                </a:lnTo>
                <a:lnTo>
                  <a:pt x="2112148" y="5024056"/>
                </a:lnTo>
                <a:lnTo>
                  <a:pt x="2157862" y="5036607"/>
                </a:lnTo>
                <a:lnTo>
                  <a:pt x="2206434" y="5040960"/>
                </a:lnTo>
                <a:lnTo>
                  <a:pt x="2959011" y="5040960"/>
                </a:lnTo>
                <a:lnTo>
                  <a:pt x="3007582" y="5036607"/>
                </a:lnTo>
                <a:lnTo>
                  <a:pt x="3053297" y="5024056"/>
                </a:lnTo>
                <a:lnTo>
                  <a:pt x="3095392" y="5004071"/>
                </a:lnTo>
                <a:lnTo>
                  <a:pt x="3133103" y="4977414"/>
                </a:lnTo>
                <a:lnTo>
                  <a:pt x="3165669" y="4944850"/>
                </a:lnTo>
                <a:lnTo>
                  <a:pt x="3192327" y="4907139"/>
                </a:lnTo>
                <a:lnTo>
                  <a:pt x="3212312" y="4865047"/>
                </a:lnTo>
                <a:lnTo>
                  <a:pt x="3224863" y="4819335"/>
                </a:lnTo>
                <a:lnTo>
                  <a:pt x="3229216" y="4770767"/>
                </a:lnTo>
                <a:lnTo>
                  <a:pt x="3229216" y="3426459"/>
                </a:lnTo>
                <a:lnTo>
                  <a:pt x="3233569" y="3377888"/>
                </a:lnTo>
                <a:lnTo>
                  <a:pt x="3246120" y="3332173"/>
                </a:lnTo>
                <a:lnTo>
                  <a:pt x="3266105" y="3290078"/>
                </a:lnTo>
                <a:lnTo>
                  <a:pt x="3292761" y="3252367"/>
                </a:lnTo>
                <a:lnTo>
                  <a:pt x="3325326" y="3219801"/>
                </a:lnTo>
                <a:lnTo>
                  <a:pt x="3363036" y="3193144"/>
                </a:lnTo>
                <a:lnTo>
                  <a:pt x="3405129" y="3173158"/>
                </a:lnTo>
                <a:lnTo>
                  <a:pt x="3450840" y="3160607"/>
                </a:lnTo>
                <a:lnTo>
                  <a:pt x="3499408" y="3156254"/>
                </a:lnTo>
                <a:lnTo>
                  <a:pt x="6373291" y="3156254"/>
                </a:lnTo>
                <a:lnTo>
                  <a:pt x="6421863" y="3151901"/>
                </a:lnTo>
                <a:lnTo>
                  <a:pt x="6467579" y="3139349"/>
                </a:lnTo>
                <a:lnTo>
                  <a:pt x="6509676" y="3119362"/>
                </a:lnTo>
                <a:lnTo>
                  <a:pt x="6547389" y="3092703"/>
                </a:lnTo>
                <a:lnTo>
                  <a:pt x="6579957" y="3060135"/>
                </a:lnTo>
                <a:lnTo>
                  <a:pt x="6606617" y="3022421"/>
                </a:lnTo>
                <a:lnTo>
                  <a:pt x="6626604" y="2980324"/>
                </a:lnTo>
                <a:lnTo>
                  <a:pt x="6639156" y="2934609"/>
                </a:lnTo>
                <a:lnTo>
                  <a:pt x="6643509" y="2886036"/>
                </a:lnTo>
                <a:lnTo>
                  <a:pt x="6643509" y="2133485"/>
                </a:lnTo>
                <a:lnTo>
                  <a:pt x="6639156" y="2084917"/>
                </a:lnTo>
                <a:lnTo>
                  <a:pt x="6626605" y="2039204"/>
                </a:lnTo>
                <a:lnTo>
                  <a:pt x="6606620" y="1997110"/>
                </a:lnTo>
                <a:lnTo>
                  <a:pt x="6579963" y="1959398"/>
                </a:lnTo>
                <a:lnTo>
                  <a:pt x="6547397" y="1926831"/>
                </a:lnTo>
                <a:lnTo>
                  <a:pt x="6509685" y="1900172"/>
                </a:lnTo>
                <a:lnTo>
                  <a:pt x="6467590" y="1880185"/>
                </a:lnTo>
                <a:lnTo>
                  <a:pt x="6421876" y="1867634"/>
                </a:lnTo>
                <a:lnTo>
                  <a:pt x="6373304" y="1863280"/>
                </a:lnTo>
                <a:lnTo>
                  <a:pt x="4792395" y="1863280"/>
                </a:lnTo>
                <a:lnTo>
                  <a:pt x="4743823" y="1858927"/>
                </a:lnTo>
                <a:lnTo>
                  <a:pt x="4698107" y="1846376"/>
                </a:lnTo>
                <a:lnTo>
                  <a:pt x="4656011" y="1826391"/>
                </a:lnTo>
                <a:lnTo>
                  <a:pt x="4618297" y="1799734"/>
                </a:lnTo>
                <a:lnTo>
                  <a:pt x="4585729" y="1767168"/>
                </a:lnTo>
                <a:lnTo>
                  <a:pt x="4559070" y="1729456"/>
                </a:lnTo>
                <a:lnTo>
                  <a:pt x="4539083" y="1687361"/>
                </a:lnTo>
                <a:lnTo>
                  <a:pt x="4526531" y="1641646"/>
                </a:lnTo>
                <a:lnTo>
                  <a:pt x="4522177" y="1593075"/>
                </a:lnTo>
                <a:lnTo>
                  <a:pt x="4522177" y="270217"/>
                </a:lnTo>
                <a:lnTo>
                  <a:pt x="4517824" y="221645"/>
                </a:lnTo>
                <a:lnTo>
                  <a:pt x="4505272" y="175929"/>
                </a:lnTo>
                <a:lnTo>
                  <a:pt x="4485285" y="133833"/>
                </a:lnTo>
                <a:lnTo>
                  <a:pt x="4458627" y="96119"/>
                </a:lnTo>
                <a:lnTo>
                  <a:pt x="4426060" y="63551"/>
                </a:lnTo>
                <a:lnTo>
                  <a:pt x="4388348" y="36892"/>
                </a:lnTo>
                <a:lnTo>
                  <a:pt x="4346253" y="16905"/>
                </a:lnTo>
                <a:lnTo>
                  <a:pt x="4300541" y="4353"/>
                </a:lnTo>
                <a:lnTo>
                  <a:pt x="4251972" y="0"/>
                </a:lnTo>
                <a:lnTo>
                  <a:pt x="3499434" y="0"/>
                </a:lnTo>
                <a:lnTo>
                  <a:pt x="3450862" y="4353"/>
                </a:lnTo>
                <a:lnTo>
                  <a:pt x="3405146" y="16905"/>
                </a:lnTo>
                <a:lnTo>
                  <a:pt x="3363049" y="36892"/>
                </a:lnTo>
                <a:lnTo>
                  <a:pt x="3325336" y="63551"/>
                </a:lnTo>
                <a:lnTo>
                  <a:pt x="3292768" y="96119"/>
                </a:lnTo>
                <a:lnTo>
                  <a:pt x="3266108" y="133833"/>
                </a:lnTo>
                <a:lnTo>
                  <a:pt x="3246121" y="175929"/>
                </a:lnTo>
                <a:lnTo>
                  <a:pt x="3233569" y="221645"/>
                </a:lnTo>
                <a:lnTo>
                  <a:pt x="3229216" y="270217"/>
                </a:lnTo>
                <a:lnTo>
                  <a:pt x="3229216" y="1593075"/>
                </a:lnTo>
                <a:lnTo>
                  <a:pt x="3224862" y="1641646"/>
                </a:lnTo>
                <a:lnTo>
                  <a:pt x="3212310" y="1687361"/>
                </a:lnTo>
                <a:lnTo>
                  <a:pt x="3192323" y="1729456"/>
                </a:lnTo>
                <a:lnTo>
                  <a:pt x="3165664" y="1767168"/>
                </a:lnTo>
                <a:lnTo>
                  <a:pt x="3133096" y="1799734"/>
                </a:lnTo>
                <a:lnTo>
                  <a:pt x="3095382" y="1826391"/>
                </a:lnTo>
                <a:lnTo>
                  <a:pt x="3053286" y="1846376"/>
                </a:lnTo>
                <a:lnTo>
                  <a:pt x="3007570" y="1858927"/>
                </a:lnTo>
                <a:lnTo>
                  <a:pt x="2958998" y="1863280"/>
                </a:lnTo>
                <a:lnTo>
                  <a:pt x="339534" y="1863280"/>
                </a:lnTo>
                <a:lnTo>
                  <a:pt x="293462" y="1866380"/>
                </a:lnTo>
                <a:lnTo>
                  <a:pt x="249274" y="1875409"/>
                </a:lnTo>
                <a:lnTo>
                  <a:pt x="207374" y="1889963"/>
                </a:lnTo>
                <a:lnTo>
                  <a:pt x="168166" y="1909638"/>
                </a:lnTo>
                <a:lnTo>
                  <a:pt x="132056" y="1934028"/>
                </a:lnTo>
                <a:lnTo>
                  <a:pt x="99448" y="1962731"/>
                </a:lnTo>
                <a:lnTo>
                  <a:pt x="70747" y="1995339"/>
                </a:lnTo>
                <a:lnTo>
                  <a:pt x="46357" y="2031451"/>
                </a:lnTo>
                <a:lnTo>
                  <a:pt x="26682" y="2070659"/>
                </a:lnTo>
                <a:lnTo>
                  <a:pt x="12128" y="2112562"/>
                </a:lnTo>
                <a:lnTo>
                  <a:pt x="3099" y="2156752"/>
                </a:lnTo>
                <a:lnTo>
                  <a:pt x="0" y="2202827"/>
                </a:lnTo>
                <a:lnTo>
                  <a:pt x="0" y="2805252"/>
                </a:lnTo>
                <a:lnTo>
                  <a:pt x="3204" y="2852881"/>
                </a:lnTo>
                <a:lnTo>
                  <a:pt x="12538" y="2898562"/>
                </a:lnTo>
                <a:lnTo>
                  <a:pt x="27583" y="2941878"/>
                </a:lnTo>
                <a:lnTo>
                  <a:pt x="47922" y="2982409"/>
                </a:lnTo>
                <a:lnTo>
                  <a:pt x="73135" y="3019739"/>
                </a:lnTo>
                <a:lnTo>
                  <a:pt x="102806" y="3053448"/>
                </a:lnTo>
                <a:lnTo>
                  <a:pt x="136515" y="3083118"/>
                </a:lnTo>
                <a:lnTo>
                  <a:pt x="173845" y="3108332"/>
                </a:lnTo>
                <a:lnTo>
                  <a:pt x="214376" y="3128671"/>
                </a:lnTo>
                <a:lnTo>
                  <a:pt x="257692" y="3143716"/>
                </a:lnTo>
                <a:lnTo>
                  <a:pt x="303373" y="3153050"/>
                </a:lnTo>
                <a:lnTo>
                  <a:pt x="351002" y="3156254"/>
                </a:lnTo>
                <a:close/>
              </a:path>
            </a:pathLst>
          </a:custGeom>
          <a:noFill/>
          <a:ln w="38100" cap="flat" cmpd="sng">
            <a:solidFill>
              <a:srgbClr val="72BF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522246" y="565666"/>
            <a:ext cx="2920988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i="0" u="none" strike="noStrike" cap="none" dirty="0">
                <a:solidFill>
                  <a:schemeClr val="bg1"/>
                </a:solidFill>
                <a:latin typeface="Poppins Black" panose="00000A00000000000000" pitchFamily="2" charset="0"/>
                <a:ea typeface="Poppins Medium"/>
                <a:cs typeface="Poppins Black" panose="00000A00000000000000" pitchFamily="2" charset="0"/>
                <a:sym typeface="Poppins Medium"/>
              </a:rPr>
              <a:t>RELATÓRIO DE DADOS:</a:t>
            </a:r>
            <a:endParaRPr sz="3200" b="1" i="0" u="none" strike="noStrike" cap="none" dirty="0">
              <a:solidFill>
                <a:schemeClr val="bg1"/>
              </a:solidFill>
              <a:latin typeface="Poppins Black" panose="00000A00000000000000" pitchFamily="2" charset="0"/>
              <a:ea typeface="Poppins Medium"/>
              <a:cs typeface="Poppins Black" panose="00000A00000000000000" pitchFamily="2" charset="0"/>
              <a:sym typeface="Poppins Medium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3200" b="1" cap="small" dirty="0">
                <a:solidFill>
                  <a:schemeClr val="bg1"/>
                </a:solidFill>
                <a:latin typeface="Poppins Black" panose="00000A00000000000000" pitchFamily="2" charset="0"/>
                <a:ea typeface="Poppins"/>
                <a:cs typeface="Poppins Black" panose="00000A00000000000000" pitchFamily="2" charset="0"/>
                <a:sym typeface="Poppins"/>
              </a:rPr>
              <a:t>DASHBOARD MM (GA4 + POWER BI)</a:t>
            </a:r>
            <a:endParaRPr sz="3200" b="1" i="0" u="none" strike="noStrike" cap="none" dirty="0">
              <a:solidFill>
                <a:schemeClr val="bg1"/>
              </a:solidFill>
              <a:latin typeface="Poppins Black" panose="00000A00000000000000" pitchFamily="2" charset="0"/>
              <a:ea typeface="Poppins"/>
              <a:cs typeface="Poppins Black" panose="00000A00000000000000" pitchFamily="2" charset="0"/>
              <a:sym typeface="Poppins"/>
            </a:endParaRPr>
          </a:p>
        </p:txBody>
      </p:sp>
      <p:pic>
        <p:nvPicPr>
          <p:cNvPr id="8" name="Picture 2" descr="Texto&#10;&#10;Descrição gerada automaticamente">
            <a:extLst>
              <a:ext uri="{FF2B5EF4-FFF2-40B4-BE49-F238E27FC236}">
                <a16:creationId xmlns:a16="http://schemas.microsoft.com/office/drawing/2014/main" id="{AD460149-E9CB-4F16-1D91-BBAA34026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381" y="6075799"/>
            <a:ext cx="1838223" cy="44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14EAEB8-0FFB-9C99-EC27-54C391A46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081" y="557784"/>
            <a:ext cx="7063200" cy="3802336"/>
          </a:xfrm>
          <a:prstGeom prst="rect">
            <a:avLst/>
          </a:prstGeom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B8C99BF4-84B0-7188-629E-484F1F4AF05F}"/>
              </a:ext>
            </a:extLst>
          </p:cNvPr>
          <p:cNvSpPr/>
          <p:nvPr/>
        </p:nvSpPr>
        <p:spPr>
          <a:xfrm>
            <a:off x="0" y="0"/>
            <a:ext cx="4061499" cy="6858000"/>
          </a:xfrm>
          <a:prstGeom prst="rect">
            <a:avLst/>
          </a:prstGeom>
          <a:blipFill dpi="0" rotWithShape="1">
            <a:blip r:embed="rId4">
              <a:alphaModFix amt="1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Google Shape;82;p3"/>
          <p:cNvSpPr txBox="1"/>
          <p:nvPr/>
        </p:nvSpPr>
        <p:spPr>
          <a:xfrm>
            <a:off x="585879" y="427847"/>
            <a:ext cx="3172442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800" b="1" i="0" u="none" strike="noStrike" cap="none" spc="300" dirty="0">
                <a:solidFill>
                  <a:srgbClr val="9BCFFF"/>
                </a:solidFill>
                <a:latin typeface="Poppins"/>
                <a:cs typeface="Poppins"/>
                <a:sym typeface="Poppins"/>
              </a:rPr>
              <a:t>acessos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1800" b="1" spc="300" dirty="0">
                <a:solidFill>
                  <a:srgbClr val="9BCFFF"/>
                </a:solidFill>
                <a:latin typeface="Poppins"/>
                <a:ea typeface="Arial"/>
                <a:cs typeface="Poppins"/>
                <a:sym typeface="Poppins"/>
              </a:rPr>
              <a:t>06/2023 a 06/2024</a:t>
            </a:r>
            <a:endParaRPr sz="1800" b="0" i="0" u="none" strike="noStrike" cap="none" spc="300" dirty="0">
              <a:solidFill>
                <a:srgbClr val="9BC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4738696" y="4484053"/>
            <a:ext cx="304804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Toda vez que algum usuário acessa uma página do site Mentalidades Matemáticas, um contador de “Visualizações de Páginas” é disparado</a:t>
            </a:r>
            <a:endParaRPr sz="10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585879" y="1796847"/>
            <a:ext cx="3048042" cy="484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Dados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chemeClr val="bg1">
                  <a:lumMod val="50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O site contabilizou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680 mil acessos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, aproximadamente; </a:t>
            </a:r>
            <a:endParaRPr sz="1100" b="0" i="0" u="none" strike="noStrike" cap="none" dirty="0">
              <a:solidFill>
                <a:schemeClr val="bg1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100" b="1" i="0" u="none" strike="noStrike" cap="none" dirty="0">
              <a:solidFill>
                <a:schemeClr val="bg1">
                  <a:lumMod val="50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Com uma 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m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"/>
                <a:cs typeface="Poppins SemiBold" panose="00000700000000000000" pitchFamily="2" charset="0"/>
                <a:sym typeface="Poppins"/>
              </a:rPr>
              <a:t>édia de 52 mil acessos mensais 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"/>
              </a:rPr>
              <a:t>e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"/>
                <a:cs typeface="Poppins SemiBold" panose="00000700000000000000" pitchFamily="2" charset="0"/>
                <a:sym typeface="Poppins"/>
              </a:rPr>
              <a:t> 2 mil acessos diários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pt-BR" sz="1100" dirty="0">
              <a:solidFill>
                <a:schemeClr val="bg1">
                  <a:lumMod val="50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  <a:p>
            <a:pPr>
              <a:buClr>
                <a:schemeClr val="dk1"/>
              </a:buClr>
              <a:buSzPts val="1200"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</a:t>
            </a:r>
            <a:r>
              <a:rPr lang="pt-BR" sz="1100" b="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"/>
              </a:rPr>
              <a:t>Março de 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"/>
              </a:rPr>
              <a:t>2024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ea typeface="Poppins Light"/>
                <a:cs typeface="Poppins Medium" panose="00000600000000000000" pitchFamily="2" charset="0"/>
                <a:sym typeface="Poppins"/>
              </a:rPr>
              <a:t> 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"/>
              </a:rPr>
              <a:t>foi a data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"/>
              </a:rPr>
              <a:t>com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ea typeface="Poppins Light"/>
                <a:cs typeface="Poppins Medium" panose="00000600000000000000" pitchFamily="2" charset="0"/>
                <a:sym typeface="Poppins"/>
              </a:rPr>
              <a:t>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"/>
              </a:rPr>
              <a:t>maior pico de acessos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"/>
              </a:rPr>
              <a:t>no período, com pouco mais de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ea typeface="Poppins Light"/>
                <a:cs typeface="Poppins Medium" panose="00000600000000000000" pitchFamily="2" charset="0"/>
                <a:sym typeface="Poppins"/>
              </a:rPr>
              <a:t>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"/>
              </a:rPr>
              <a:t>98 mil visualizações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"/>
              </a:rPr>
              <a:t>;</a:t>
            </a:r>
          </a:p>
          <a:p>
            <a:pPr>
              <a:buClr>
                <a:schemeClr val="dk1"/>
              </a:buClr>
              <a:buSzPts val="1200"/>
            </a:pPr>
            <a:endParaRPr lang="pt-BR" sz="1100" dirty="0">
              <a:solidFill>
                <a:schemeClr val="bg1">
                  <a:lumMod val="50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  <a:p>
            <a:pPr>
              <a:buClr>
                <a:schemeClr val="dk1"/>
              </a:buClr>
              <a:buSzPts val="1200"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Considerando apenas os meses completos, </a:t>
            </a: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Dezembro</a:t>
            </a:r>
            <a:r>
              <a:rPr lang="pt-BR" sz="1100" b="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"/>
              </a:rPr>
              <a:t> de 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"/>
              </a:rPr>
              <a:t>202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"/>
              </a:rPr>
              <a:t>3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"/>
              </a:rPr>
              <a:t> foi a data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"/>
              </a:rPr>
              <a:t>com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"/>
              </a:rPr>
              <a:t>menor quantidade de acessos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"/>
              </a:rPr>
              <a:t>, com cerca de 8 mil;</a:t>
            </a:r>
          </a:p>
          <a:p>
            <a:pPr>
              <a:buClr>
                <a:schemeClr val="dk1"/>
              </a:buClr>
              <a:buSzPts val="1200"/>
            </a:pPr>
            <a:endParaRPr lang="pt-BR" sz="1100" b="1" i="0" u="none" strike="noStrike" cap="none" dirty="0">
              <a:solidFill>
                <a:schemeClr val="bg1">
                  <a:lumMod val="50000"/>
                </a:schemeClr>
              </a:solidFill>
              <a:latin typeface="Poppins Light" panose="00000400000000000000" pitchFamily="2" charset="0"/>
              <a:ea typeface="Poppins Light"/>
              <a:cs typeface="Poppins Light" panose="00000400000000000000" pitchFamily="2" charset="0"/>
              <a:sym typeface="Poppins"/>
            </a:endParaRPr>
          </a:p>
          <a:p>
            <a:pPr>
              <a:buClr>
                <a:schemeClr val="dk1"/>
              </a:buClr>
              <a:buSzPts val="1200"/>
            </a:pPr>
            <a:r>
              <a:rPr lang="pt-BR" sz="11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O ano de 2024 apresenta maior quantidade de visualizações em relação a 2023, com uma </a:t>
            </a: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média de 65 mil acessos por mês</a:t>
            </a: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.   </a:t>
            </a:r>
          </a:p>
          <a:p>
            <a:pPr>
              <a:buClr>
                <a:schemeClr val="dk1"/>
              </a:buClr>
              <a:buSzPts val="1200"/>
            </a:pPr>
            <a:endParaRPr lang="pt-BR" sz="1100" dirty="0">
              <a:solidFill>
                <a:schemeClr val="bg1">
                  <a:lumMod val="50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>
              <a:buClr>
                <a:schemeClr val="dk1"/>
              </a:buClr>
              <a:buSzPts val="1200"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O site teve um tempo médio de engajamento por sessão de 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2 minutos e 12 segundos</a:t>
            </a: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</a:p>
          <a:p>
            <a:pPr>
              <a:buClr>
                <a:schemeClr val="dk1"/>
              </a:buClr>
              <a:buSzPts val="1200"/>
            </a:pPr>
            <a:endParaRPr lang="pt-BR" sz="1100" b="0" i="0" u="none" strike="noStrike" cap="none" dirty="0">
              <a:solidFill>
                <a:schemeClr val="bg1">
                  <a:lumMod val="50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>
              <a:buClr>
                <a:schemeClr val="dk1"/>
              </a:buClr>
              <a:buSzPts val="1200"/>
            </a:pPr>
            <a:endParaRPr lang="pt-BR" sz="1100" dirty="0">
              <a:solidFill>
                <a:schemeClr val="bg1">
                  <a:lumMod val="50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>
              <a:buClr>
                <a:schemeClr val="dk1"/>
              </a:buClr>
              <a:buSzPts val="1200"/>
            </a:pPr>
            <a:endParaRPr sz="1100" b="0" i="0" u="none" strike="noStrike" cap="none" dirty="0">
              <a:solidFill>
                <a:schemeClr val="bg1">
                  <a:lumMod val="50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aphicFrame>
        <p:nvGraphicFramePr>
          <p:cNvPr id="89" name="Google Shape;89;p3"/>
          <p:cNvGraphicFramePr/>
          <p:nvPr/>
        </p:nvGraphicFramePr>
        <p:xfrm>
          <a:off x="8918410" y="249205"/>
          <a:ext cx="2635617" cy="260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Google Shape;83;p3">
            <a:extLst>
              <a:ext uri="{FF2B5EF4-FFF2-40B4-BE49-F238E27FC236}">
                <a16:creationId xmlns:a16="http://schemas.microsoft.com/office/drawing/2014/main" id="{DC3CD2BC-A573-A63A-EBE7-F69D4C20EABF}"/>
              </a:ext>
            </a:extLst>
          </p:cNvPr>
          <p:cNvSpPr txBox="1"/>
          <p:nvPr/>
        </p:nvSpPr>
        <p:spPr>
          <a:xfrm>
            <a:off x="8441114" y="4484053"/>
            <a:ext cx="343919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No eixo X, os meses e os anos aos quais correspondem.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No eixo Y, a quantidade de visualizações de página.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 b="1" dirty="0">
                <a:solidFill>
                  <a:srgbClr val="9BCFFF"/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A linha azul exibe a trajetória de visualizações de páginas ao longo do tempo, com altas e baixas.</a:t>
            </a:r>
            <a:endParaRPr sz="900" b="1" i="0" u="none" strike="noStrike" cap="none" dirty="0">
              <a:solidFill>
                <a:srgbClr val="9BCFFF"/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</p:txBody>
      </p:sp>
      <p:pic>
        <p:nvPicPr>
          <p:cNvPr id="2050" name="Picture 2" descr="Texto&#10;&#10;Descrição gerada automaticamente">
            <a:extLst>
              <a:ext uri="{FF2B5EF4-FFF2-40B4-BE49-F238E27FC236}">
                <a16:creationId xmlns:a16="http://schemas.microsoft.com/office/drawing/2014/main" id="{EF220453-5ED6-A724-C52F-EFD02EE96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381" y="6075799"/>
            <a:ext cx="1838223" cy="44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AB55B28-D18B-4709-8F91-668DD073BF16}"/>
              </a:ext>
            </a:extLst>
          </p:cNvPr>
          <p:cNvCxnSpPr>
            <a:cxnSpLocks/>
          </p:cNvCxnSpPr>
          <p:nvPr/>
        </p:nvCxnSpPr>
        <p:spPr>
          <a:xfrm>
            <a:off x="4084320" y="557784"/>
            <a:ext cx="0" cy="5612189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m 24">
            <a:extLst>
              <a:ext uri="{FF2B5EF4-FFF2-40B4-BE49-F238E27FC236}">
                <a16:creationId xmlns:a16="http://schemas.microsoft.com/office/drawing/2014/main" id="{D6F620E8-DAA6-DD98-C8D4-1ED17DA48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562" y="3023367"/>
            <a:ext cx="7480502" cy="287711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5099C5F8-1D93-AF0E-541E-DFCC327363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088" y="452353"/>
            <a:ext cx="7480503" cy="2397275"/>
          </a:xfrm>
          <a:prstGeom prst="rect">
            <a:avLst/>
          </a:prstGeom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0251296A-6E40-7DA2-2819-8EDF5412A8E4}"/>
              </a:ext>
            </a:extLst>
          </p:cNvPr>
          <p:cNvSpPr/>
          <p:nvPr/>
        </p:nvSpPr>
        <p:spPr>
          <a:xfrm>
            <a:off x="0" y="0"/>
            <a:ext cx="4061499" cy="6858000"/>
          </a:xfrm>
          <a:prstGeom prst="rect">
            <a:avLst/>
          </a:prstGeom>
          <a:blipFill dpi="0" rotWithShape="1">
            <a:blip r:embed="rId5">
              <a:alphaModFix amt="1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175E595-4C45-B0A6-74F8-5F4CCB48CC5F}"/>
              </a:ext>
            </a:extLst>
          </p:cNvPr>
          <p:cNvSpPr/>
          <p:nvPr/>
        </p:nvSpPr>
        <p:spPr>
          <a:xfrm>
            <a:off x="431761" y="474023"/>
            <a:ext cx="3324379" cy="588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Google Shape;84;p3"/>
          <p:cNvSpPr txBox="1"/>
          <p:nvPr/>
        </p:nvSpPr>
        <p:spPr>
          <a:xfrm>
            <a:off x="583721" y="2561240"/>
            <a:ext cx="3048042" cy="3493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Dados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chemeClr val="bg1">
                  <a:lumMod val="50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Ao todo,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168 países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diferentes e mais de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2 mil cidades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 diferentes acessaram a plataforma MM;</a:t>
            </a:r>
            <a:endParaRPr sz="1100" b="0" i="0" u="none" strike="noStrike" cap="none" dirty="0">
              <a:solidFill>
                <a:schemeClr val="bg1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100" b="1" i="0" u="none" strike="noStrike" cap="none" dirty="0">
              <a:solidFill>
                <a:schemeClr val="bg1">
                  <a:lumMod val="50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</a:t>
            </a: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O Brasil é o país com mais acessos</a:t>
            </a: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, seguido de Portugal e Estados Unidos;</a:t>
            </a:r>
            <a:endParaRPr lang="pt-BR" sz="1100" i="0" u="none" strike="noStrike" cap="none" dirty="0">
              <a:solidFill>
                <a:schemeClr val="bg1">
                  <a:lumMod val="50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pt-BR" sz="1100" dirty="0">
              <a:solidFill>
                <a:schemeClr val="bg1">
                  <a:lumMod val="50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  <a:p>
            <a:pPr>
              <a:buClr>
                <a:schemeClr val="dk1"/>
              </a:buClr>
              <a:buSzPts val="1200"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</a:t>
            </a:r>
            <a:r>
              <a:rPr lang="pt-BR" sz="1100" b="0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"/>
              </a:rPr>
              <a:t>Considerando apenas as cidades registradas e definidas, </a:t>
            </a:r>
            <a:r>
              <a:rPr lang="pt-BR" sz="1100" b="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"/>
              </a:rPr>
              <a:t>São Paulo aparece como a cidade com maior número de acessos;</a:t>
            </a:r>
          </a:p>
          <a:p>
            <a:pPr>
              <a:buClr>
                <a:schemeClr val="dk1"/>
              </a:buClr>
              <a:buSzPts val="1200"/>
            </a:pPr>
            <a:endParaRPr lang="pt-BR" sz="1100" i="0" u="none" strike="noStrike" cap="none" dirty="0">
              <a:solidFill>
                <a:schemeClr val="bg1">
                  <a:lumMod val="50000"/>
                </a:schemeClr>
              </a:solidFill>
              <a:latin typeface="Poppins SemiBold" panose="00000700000000000000" pitchFamily="2" charset="0"/>
              <a:ea typeface="Poppins Light"/>
              <a:cs typeface="Poppins SemiBold" panose="00000700000000000000" pitchFamily="2" charset="0"/>
              <a:sym typeface="Poppins"/>
            </a:endParaRPr>
          </a:p>
          <a:p>
            <a:pPr>
              <a:buClr>
                <a:schemeClr val="dk1"/>
              </a:buClr>
              <a:buSzPts val="1200"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</a:t>
            </a: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 Light"/>
              </a:rPr>
              <a:t>Entre o Top 10 países, apenas três compartilham a língua portuguesa. Brasil, Portugal e Angola.</a:t>
            </a:r>
          </a:p>
          <a:p>
            <a:pPr>
              <a:buClr>
                <a:schemeClr val="dk1"/>
              </a:buClr>
              <a:buSzPts val="1200"/>
            </a:pPr>
            <a:endParaRPr lang="pt-BR" sz="1100" dirty="0">
              <a:solidFill>
                <a:schemeClr val="tx1">
                  <a:lumMod val="65000"/>
                  <a:lumOff val="35000"/>
                </a:schemeClr>
              </a:solidFill>
              <a:latin typeface="Poppins Light"/>
              <a:ea typeface="Poppins"/>
              <a:cs typeface="Poppins Light"/>
              <a:sym typeface="Poppins Light"/>
            </a:endParaRPr>
          </a:p>
          <a:p>
            <a:pPr>
              <a:buClr>
                <a:schemeClr val="dk1"/>
              </a:buClr>
              <a:buSzPts val="1200"/>
            </a:pPr>
            <a:endParaRPr lang="pt-BR" sz="110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  <a:p>
            <a:pPr>
              <a:buClr>
                <a:schemeClr val="dk1"/>
              </a:buClr>
              <a:buSzPts val="1200"/>
            </a:pPr>
            <a:endParaRPr sz="1100" b="0" i="0" u="none" strike="noStrike" cap="none" dirty="0">
              <a:solidFill>
                <a:srgbClr val="7F7F7F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aphicFrame>
        <p:nvGraphicFramePr>
          <p:cNvPr id="89" name="Google Shape;89;p3"/>
          <p:cNvGraphicFramePr/>
          <p:nvPr/>
        </p:nvGraphicFramePr>
        <p:xfrm>
          <a:off x="8918410" y="249205"/>
          <a:ext cx="2635617" cy="260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1BEE5F9-2488-0134-B834-A758E7D9ABE5}"/>
              </a:ext>
            </a:extLst>
          </p:cNvPr>
          <p:cNvCxnSpPr>
            <a:cxnSpLocks/>
          </p:cNvCxnSpPr>
          <p:nvPr/>
        </p:nvCxnSpPr>
        <p:spPr>
          <a:xfrm>
            <a:off x="4084320" y="557784"/>
            <a:ext cx="0" cy="5612189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Google Shape;82;p3"/>
          <p:cNvSpPr txBox="1"/>
          <p:nvPr/>
        </p:nvSpPr>
        <p:spPr>
          <a:xfrm>
            <a:off x="583721" y="420182"/>
            <a:ext cx="317244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800" b="1" spc="300" dirty="0">
                <a:solidFill>
                  <a:srgbClr val="9BCFFF"/>
                </a:solidFill>
                <a:latin typeface="Poppins"/>
                <a:cs typeface="Poppins"/>
                <a:sym typeface="Poppins"/>
              </a:rPr>
              <a:t>a</a:t>
            </a:r>
            <a:r>
              <a:rPr lang="pt-BR" sz="4800" b="1" i="0" u="none" strike="noStrike" cap="none" spc="300" dirty="0">
                <a:solidFill>
                  <a:srgbClr val="9BCFFF"/>
                </a:solidFill>
                <a:latin typeface="Poppins"/>
                <a:cs typeface="Poppins"/>
                <a:sym typeface="Poppins"/>
              </a:rPr>
              <a:t>cessos</a:t>
            </a:r>
          </a:p>
        </p:txBody>
      </p:sp>
      <p:sp>
        <p:nvSpPr>
          <p:cNvPr id="2" name="Google Shape;82;p3">
            <a:extLst>
              <a:ext uri="{FF2B5EF4-FFF2-40B4-BE49-F238E27FC236}">
                <a16:creationId xmlns:a16="http://schemas.microsoft.com/office/drawing/2014/main" id="{F15351FB-654A-8E01-C536-BE880A2B05F2}"/>
              </a:ext>
            </a:extLst>
          </p:cNvPr>
          <p:cNvSpPr txBox="1"/>
          <p:nvPr/>
        </p:nvSpPr>
        <p:spPr>
          <a:xfrm>
            <a:off x="583721" y="1058923"/>
            <a:ext cx="317244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2000" b="1" spc="300" dirty="0">
                <a:solidFill>
                  <a:srgbClr val="9BCFFF"/>
                </a:solidFill>
                <a:latin typeface="Poppins"/>
                <a:cs typeface="Poppins"/>
                <a:sym typeface="Poppins"/>
              </a:rPr>
              <a:t>países e cidades</a:t>
            </a:r>
          </a:p>
        </p:txBody>
      </p:sp>
      <p:sp>
        <p:nvSpPr>
          <p:cNvPr id="3" name="Google Shape;83;p3">
            <a:extLst>
              <a:ext uri="{FF2B5EF4-FFF2-40B4-BE49-F238E27FC236}">
                <a16:creationId xmlns:a16="http://schemas.microsoft.com/office/drawing/2014/main" id="{D61FC665-5062-F5C2-0F41-6AC7E1940063}"/>
              </a:ext>
            </a:extLst>
          </p:cNvPr>
          <p:cNvSpPr txBox="1"/>
          <p:nvPr/>
        </p:nvSpPr>
        <p:spPr>
          <a:xfrm>
            <a:off x="583722" y="1577596"/>
            <a:ext cx="304804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Todo e qualquer acesso possui um marcador de localização, ainda que desconhecido ou não registrado</a:t>
            </a:r>
            <a:endParaRPr sz="10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</p:txBody>
      </p:sp>
      <p:pic>
        <p:nvPicPr>
          <p:cNvPr id="26" name="Picture 2" descr="Texto&#10;&#10;Descrição gerada automaticamente">
            <a:extLst>
              <a:ext uri="{FF2B5EF4-FFF2-40B4-BE49-F238E27FC236}">
                <a16:creationId xmlns:a16="http://schemas.microsoft.com/office/drawing/2014/main" id="{D9A0F81D-ED5C-B880-C84E-1901544E3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381" y="6075799"/>
            <a:ext cx="1838223" cy="44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51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1FA7C77-A77A-80F7-975B-64F13D538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4581" y="474023"/>
            <a:ext cx="6553570" cy="3747932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CEB65CBC-29D6-3006-8F74-E666A57FA878}"/>
              </a:ext>
            </a:extLst>
          </p:cNvPr>
          <p:cNvSpPr/>
          <p:nvPr/>
        </p:nvSpPr>
        <p:spPr>
          <a:xfrm>
            <a:off x="0" y="0"/>
            <a:ext cx="4061499" cy="6858000"/>
          </a:xfrm>
          <a:prstGeom prst="rect">
            <a:avLst/>
          </a:prstGeom>
          <a:blipFill dpi="0" rotWithShape="1">
            <a:blip r:embed="rId4">
              <a:alphaModFix amt="1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175E595-4C45-B0A6-74F8-5F4CCB48CC5F}"/>
              </a:ext>
            </a:extLst>
          </p:cNvPr>
          <p:cNvSpPr/>
          <p:nvPr/>
        </p:nvSpPr>
        <p:spPr>
          <a:xfrm>
            <a:off x="431761" y="474023"/>
            <a:ext cx="3324379" cy="588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Google Shape;83;p3"/>
          <p:cNvSpPr txBox="1"/>
          <p:nvPr/>
        </p:nvSpPr>
        <p:spPr>
          <a:xfrm>
            <a:off x="5165416" y="4484053"/>
            <a:ext cx="3048042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“Usuários” é uma categoria que compila dados dos visitantes que frequentaram o site Mentalidades Matemáticas</a:t>
            </a:r>
            <a:endParaRPr sz="10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585879" y="1883341"/>
            <a:ext cx="3048042" cy="417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Dados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chemeClr val="bg1">
                  <a:lumMod val="50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No total, </a:t>
            </a: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345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 mil usuários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 visitaram o site MM. Deles, 289 mil foram usuários novos;</a:t>
            </a:r>
            <a:endParaRPr sz="1100" b="0" i="0" u="none" strike="noStrike" cap="none" dirty="0">
              <a:solidFill>
                <a:schemeClr val="bg1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100" b="1" i="0" u="none" strike="noStrike" cap="none" dirty="0">
              <a:solidFill>
                <a:schemeClr val="bg1">
                  <a:lumMod val="50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A</a:t>
            </a: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m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"/>
                <a:cs typeface="Poppins SemiBold" panose="00000700000000000000" pitchFamily="2" charset="0"/>
                <a:sym typeface="Poppins"/>
              </a:rPr>
              <a:t>édia de visitantes 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"/>
              </a:rPr>
              <a:t>no site foi de 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"/>
                <a:cs typeface="Poppins SemiBold" panose="00000700000000000000" pitchFamily="2" charset="0"/>
                <a:sym typeface="Poppins"/>
              </a:rPr>
              <a:t>26 mil por mês 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"/>
              </a:rPr>
              <a:t>e, 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"/>
                <a:cs typeface="Poppins SemiBold" panose="00000700000000000000" pitchFamily="2" charset="0"/>
                <a:sym typeface="Poppins"/>
              </a:rPr>
              <a:t>mil usuários por dia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"/>
              </a:rPr>
              <a:t>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pt-BR" sz="1100" dirty="0">
              <a:solidFill>
                <a:schemeClr val="bg1">
                  <a:lumMod val="50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  <a:p>
            <a:pPr>
              <a:buClr>
                <a:schemeClr val="dk1"/>
              </a:buClr>
              <a:buSzPts val="1200"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</a:t>
            </a:r>
            <a:r>
              <a:rPr lang="pt-BR" sz="1100" b="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"/>
              </a:rPr>
              <a:t>Março de 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"/>
              </a:rPr>
              <a:t>2024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ea typeface="Poppins Light"/>
                <a:cs typeface="Poppins Medium" panose="00000600000000000000" pitchFamily="2" charset="0"/>
                <a:sym typeface="Poppins"/>
              </a:rPr>
              <a:t> 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"/>
              </a:rPr>
              <a:t>foi a data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"/>
              </a:rPr>
              <a:t>com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ea typeface="Poppins Light"/>
                <a:cs typeface="Poppins Medium" panose="00000600000000000000" pitchFamily="2" charset="0"/>
                <a:sym typeface="Poppins"/>
              </a:rPr>
              <a:t>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"/>
              </a:rPr>
              <a:t>maior pico de visitantes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"/>
              </a:rPr>
              <a:t>no período, com pouco mais de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Medium" panose="00000600000000000000" pitchFamily="2" charset="0"/>
                <a:ea typeface="Poppins Light"/>
                <a:cs typeface="Poppins Medium" panose="00000600000000000000" pitchFamily="2" charset="0"/>
                <a:sym typeface="Poppins"/>
              </a:rPr>
              <a:t>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"/>
              </a:rPr>
              <a:t>98 mil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"/>
              </a:rPr>
              <a:t>;</a:t>
            </a:r>
          </a:p>
          <a:p>
            <a:pPr>
              <a:buClr>
                <a:schemeClr val="dk1"/>
              </a:buClr>
              <a:buSzPts val="1200"/>
            </a:pPr>
            <a:endParaRPr lang="pt-BR" sz="1100" dirty="0">
              <a:solidFill>
                <a:schemeClr val="bg1">
                  <a:lumMod val="50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  <a:p>
            <a:pPr>
              <a:buClr>
                <a:schemeClr val="dk1"/>
              </a:buClr>
              <a:buSzPts val="1200"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Considerando apenas os meses completos, </a:t>
            </a: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Dezembro</a:t>
            </a:r>
            <a:r>
              <a:rPr lang="pt-BR" sz="1100" b="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"/>
              </a:rPr>
              <a:t> de 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"/>
              </a:rPr>
              <a:t>202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"/>
              </a:rPr>
              <a:t>3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"/>
              </a:rPr>
              <a:t> foi a data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"/>
              </a:rPr>
              <a:t>com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"/>
              </a:rPr>
              <a:t>menor quantidade de visitantes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"/>
              </a:rPr>
              <a:t>, com cerca de 15 mil;</a:t>
            </a:r>
          </a:p>
          <a:p>
            <a:pPr>
              <a:buClr>
                <a:schemeClr val="dk1"/>
              </a:buClr>
              <a:buSzPts val="1200"/>
            </a:pPr>
            <a:endParaRPr lang="pt-BR" sz="1100" dirty="0">
              <a:solidFill>
                <a:schemeClr val="bg1">
                  <a:lumMod val="50000"/>
                </a:schemeClr>
              </a:solidFill>
              <a:latin typeface="Poppins Light" panose="00000400000000000000" pitchFamily="2" charset="0"/>
              <a:ea typeface="Poppins Light"/>
              <a:cs typeface="Poppins Light" panose="00000400000000000000" pitchFamily="2" charset="0"/>
              <a:sym typeface="Poppins"/>
            </a:endParaRPr>
          </a:p>
          <a:p>
            <a:pPr>
              <a:buClr>
                <a:schemeClr val="dk1"/>
              </a:buClr>
              <a:buSzPts val="1200"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</a:t>
            </a:r>
            <a:r>
              <a:rPr lang="pt-BR" sz="1100" b="0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"/>
              </a:rPr>
              <a:t>A diferença percentual entre usuários e novos usuários se manteve consistente ao longo do tempo, com uma média de novos usuários próxima a 80% ao mês.</a:t>
            </a:r>
            <a:endParaRPr lang="pt-BR" sz="1100" i="0" u="none" strike="noStrike" cap="none" dirty="0">
              <a:solidFill>
                <a:schemeClr val="bg1">
                  <a:lumMod val="50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  <a:p>
            <a:pPr>
              <a:buClr>
                <a:schemeClr val="dk1"/>
              </a:buClr>
              <a:buSzPts val="1200"/>
            </a:pPr>
            <a:endParaRPr lang="pt-BR" sz="1100" dirty="0">
              <a:solidFill>
                <a:schemeClr val="bg1">
                  <a:lumMod val="50000"/>
                </a:schemeClr>
              </a:solidFill>
              <a:latin typeface="Poppins Light" panose="00000400000000000000" pitchFamily="2" charset="0"/>
              <a:ea typeface="Poppins Light"/>
              <a:cs typeface="Poppins Light" panose="00000400000000000000" pitchFamily="2" charset="0"/>
              <a:sym typeface="Poppins"/>
            </a:endParaRPr>
          </a:p>
          <a:p>
            <a:pPr>
              <a:buClr>
                <a:schemeClr val="dk1"/>
              </a:buClr>
              <a:buSzPts val="1200"/>
            </a:pPr>
            <a:endParaRPr lang="pt-BR" sz="1100" b="1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Poppins Light" panose="00000400000000000000" pitchFamily="2" charset="0"/>
              <a:ea typeface="Poppins Light"/>
              <a:cs typeface="Poppins Light" panose="00000400000000000000" pitchFamily="2" charset="0"/>
              <a:sym typeface="Poppins"/>
            </a:endParaRPr>
          </a:p>
        </p:txBody>
      </p:sp>
      <p:graphicFrame>
        <p:nvGraphicFramePr>
          <p:cNvPr id="89" name="Google Shape;89;p3"/>
          <p:cNvGraphicFramePr/>
          <p:nvPr/>
        </p:nvGraphicFramePr>
        <p:xfrm>
          <a:off x="8918410" y="249205"/>
          <a:ext cx="2635617" cy="260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1BEE5F9-2488-0134-B834-A758E7D9ABE5}"/>
              </a:ext>
            </a:extLst>
          </p:cNvPr>
          <p:cNvCxnSpPr>
            <a:cxnSpLocks/>
          </p:cNvCxnSpPr>
          <p:nvPr/>
        </p:nvCxnSpPr>
        <p:spPr>
          <a:xfrm>
            <a:off x="4084320" y="557784"/>
            <a:ext cx="0" cy="5612189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83;p3">
            <a:extLst>
              <a:ext uri="{FF2B5EF4-FFF2-40B4-BE49-F238E27FC236}">
                <a16:creationId xmlns:a16="http://schemas.microsoft.com/office/drawing/2014/main" id="{DC3CD2BC-A573-A63A-EBE7-F69D4C20EABF}"/>
              </a:ext>
            </a:extLst>
          </p:cNvPr>
          <p:cNvSpPr txBox="1"/>
          <p:nvPr/>
        </p:nvSpPr>
        <p:spPr>
          <a:xfrm>
            <a:off x="8441114" y="4484053"/>
            <a:ext cx="343919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No eixo X, os meses e os anos aos quais correspondem.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 b="0" i="0" u="none" strike="noStrike" cap="none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No eixo Y, a quantidade de </a:t>
            </a: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usuários e novos usuários.</a:t>
            </a:r>
            <a:endParaRPr lang="pt-BR" sz="9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 b="1" dirty="0">
                <a:solidFill>
                  <a:srgbClr val="696969"/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A linha cinza exibe a quantidade de usuários, </a:t>
            </a:r>
            <a:r>
              <a:rPr lang="pt-BR" sz="900" b="1" dirty="0">
                <a:solidFill>
                  <a:srgbClr val="EFB5B9"/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enquanto a linha rosa exibe a quantidade de novos usuários.</a:t>
            </a:r>
            <a:endParaRPr sz="900" b="1" i="0" u="none" strike="noStrike" cap="none" dirty="0">
              <a:solidFill>
                <a:srgbClr val="EFB5B9"/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</p:txBody>
      </p:sp>
      <p:sp>
        <p:nvSpPr>
          <p:cNvPr id="2" name="Google Shape;82;p3">
            <a:extLst>
              <a:ext uri="{FF2B5EF4-FFF2-40B4-BE49-F238E27FC236}">
                <a16:creationId xmlns:a16="http://schemas.microsoft.com/office/drawing/2014/main" id="{2F6FA902-BA94-2AD6-F66C-8D94A761CF60}"/>
              </a:ext>
            </a:extLst>
          </p:cNvPr>
          <p:cNvSpPr txBox="1"/>
          <p:nvPr/>
        </p:nvSpPr>
        <p:spPr>
          <a:xfrm>
            <a:off x="585879" y="504047"/>
            <a:ext cx="3172442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400" b="1" i="0" u="none" strike="noStrike" cap="none" spc="300" dirty="0">
                <a:solidFill>
                  <a:srgbClr val="EFB5B9"/>
                </a:solidFill>
                <a:latin typeface="Poppins"/>
                <a:cs typeface="Poppins"/>
                <a:sym typeface="Poppins"/>
              </a:rPr>
              <a:t>usuários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1800" b="1" spc="300" dirty="0">
                <a:solidFill>
                  <a:srgbClr val="EFB5B9"/>
                </a:solidFill>
                <a:latin typeface="Poppins"/>
                <a:ea typeface="Arial"/>
                <a:cs typeface="Poppins"/>
                <a:sym typeface="Poppins"/>
              </a:rPr>
              <a:t>06/2023 a 06/2024</a:t>
            </a:r>
            <a:endParaRPr sz="1800" b="0" i="0" u="none" strike="noStrike" cap="none" spc="300" dirty="0">
              <a:solidFill>
                <a:srgbClr val="EFB5B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2" descr="Texto&#10;&#10;Descrição gerada automaticamente">
            <a:extLst>
              <a:ext uri="{FF2B5EF4-FFF2-40B4-BE49-F238E27FC236}">
                <a16:creationId xmlns:a16="http://schemas.microsoft.com/office/drawing/2014/main" id="{316EFE2D-4347-D3E7-BC23-9FFB0B156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381" y="6075799"/>
            <a:ext cx="1838223" cy="44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33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m 16">
            <a:extLst>
              <a:ext uri="{FF2B5EF4-FFF2-40B4-BE49-F238E27FC236}">
                <a16:creationId xmlns:a16="http://schemas.microsoft.com/office/drawing/2014/main" id="{A629BFE3-C07F-91D0-CC78-3E8CDBE72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502" y="4021087"/>
            <a:ext cx="2571491" cy="2384386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88831A8B-C999-A523-D30C-F52E57B19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6260" y="4080305"/>
            <a:ext cx="2861421" cy="247234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AEEE9EB-9446-A968-8583-23361EED08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616" y="405384"/>
            <a:ext cx="6156130" cy="3518742"/>
          </a:xfrm>
          <a:prstGeom prst="rect">
            <a:avLst/>
          </a:prstGeom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398C53C6-A063-0CF9-BB6C-2A109B2C570E}"/>
              </a:ext>
            </a:extLst>
          </p:cNvPr>
          <p:cNvSpPr/>
          <p:nvPr/>
        </p:nvSpPr>
        <p:spPr>
          <a:xfrm>
            <a:off x="0" y="0"/>
            <a:ext cx="4061499" cy="6858000"/>
          </a:xfrm>
          <a:prstGeom prst="rect">
            <a:avLst/>
          </a:prstGeom>
          <a:blipFill dpi="0" rotWithShape="1">
            <a:blip r:embed="rId6">
              <a:alphaModFix amt="1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175E595-4C45-B0A6-74F8-5F4CCB48CC5F}"/>
              </a:ext>
            </a:extLst>
          </p:cNvPr>
          <p:cNvSpPr/>
          <p:nvPr/>
        </p:nvSpPr>
        <p:spPr>
          <a:xfrm>
            <a:off x="431760" y="473282"/>
            <a:ext cx="3324379" cy="588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Google Shape;83;p3"/>
          <p:cNvSpPr txBox="1"/>
          <p:nvPr/>
        </p:nvSpPr>
        <p:spPr>
          <a:xfrm>
            <a:off x="583722" y="1242951"/>
            <a:ext cx="3048042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A origem foi separada em 10 categorias de redes sociais: (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not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 set), Bing, Chat GPT, Direcionamento de sites, Facebook, Instagram, 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Linkedin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, RD 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Station</a:t>
            </a: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, Yahoo e Youtube</a:t>
            </a:r>
            <a:endParaRPr sz="10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583722" y="2265542"/>
            <a:ext cx="3048042" cy="417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Dados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chemeClr val="bg1">
                  <a:lumMod val="50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No total, </a:t>
            </a: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16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 mil usuários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 visitaram o site advindos de alguma rede social ou plataforma digital;</a:t>
            </a:r>
            <a:endParaRPr sz="1100" b="0" i="0" u="none" strike="noStrike" cap="none" dirty="0">
              <a:solidFill>
                <a:schemeClr val="bg1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100" b="1" i="0" u="none" strike="noStrike" cap="none" dirty="0">
              <a:solidFill>
                <a:schemeClr val="bg1">
                  <a:lumMod val="50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Bing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 é a rede social ou plataforma digital com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maior número de visitas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, responsável por mais de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4 mil usuários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;</a:t>
            </a:r>
            <a:endParaRPr lang="pt-BR" sz="1100" i="0" u="none" strike="noStrike" cap="none" dirty="0">
              <a:solidFill>
                <a:schemeClr val="bg1">
                  <a:lumMod val="50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pt-BR" sz="1100" dirty="0">
              <a:solidFill>
                <a:schemeClr val="bg1">
                  <a:lumMod val="50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  <a:p>
            <a:pPr>
              <a:buClr>
                <a:schemeClr val="dk1"/>
              </a:buClr>
              <a:buSzPts val="1200"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"/>
              </a:rPr>
              <a:t>Redes sociais conhecidas como 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"/>
              </a:rPr>
              <a:t>Facebook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"/>
              </a:rPr>
              <a:t>, 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"/>
              </a:rPr>
              <a:t>Instagram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"/>
              </a:rPr>
              <a:t>, </a:t>
            </a:r>
            <a:r>
              <a:rPr lang="pt-BR" sz="110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"/>
              </a:rPr>
              <a:t>Linkedin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"/>
              </a:rPr>
              <a:t> e 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"/>
              </a:rPr>
              <a:t>Youtube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"/>
              </a:rPr>
              <a:t> trouxeram, juntas, cerca de 1,5 mil visitantes ao site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"/>
              </a:rPr>
              <a:t>.</a:t>
            </a:r>
            <a:endParaRPr lang="pt-BR" sz="1100" i="0" u="none" strike="noStrike" cap="none" dirty="0">
              <a:solidFill>
                <a:schemeClr val="bg1">
                  <a:lumMod val="50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  <a:p>
            <a:pPr>
              <a:buClr>
                <a:schemeClr val="dk1"/>
              </a:buClr>
              <a:buSzPts val="1200"/>
            </a:pPr>
            <a:endParaRPr lang="pt-BR" sz="1100" dirty="0">
              <a:solidFill>
                <a:schemeClr val="bg1">
                  <a:lumMod val="50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  <a:p>
            <a:pPr>
              <a:buClr>
                <a:schemeClr val="dk1"/>
              </a:buClr>
              <a:buSzPts val="1200"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Em números absolutos, Direcionamento de sites foi a categoria que mais trouxe novos usuários ao site, com pouco mais de 1,2 mil;</a:t>
            </a:r>
          </a:p>
          <a:p>
            <a:pPr>
              <a:buClr>
                <a:schemeClr val="dk1"/>
              </a:buClr>
              <a:buSzPts val="1200"/>
            </a:pPr>
            <a:endParaRPr lang="pt-BR" sz="1100" dirty="0">
              <a:solidFill>
                <a:schemeClr val="bg1">
                  <a:lumMod val="50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>
              <a:buClr>
                <a:schemeClr val="dk1"/>
              </a:buClr>
              <a:buSzPts val="1200"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A maioria dos usuários é advinda de dispositivos desktop, mas uma parcela relevante de 37% advém de dispositivos mobile.</a:t>
            </a:r>
            <a:endParaRPr lang="pt-BR" sz="1100" b="0" i="0" u="none" strike="noStrike" cap="none" dirty="0">
              <a:solidFill>
                <a:schemeClr val="bg1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89" name="Google Shape;89;p3"/>
          <p:cNvGraphicFramePr/>
          <p:nvPr/>
        </p:nvGraphicFramePr>
        <p:xfrm>
          <a:off x="8918410" y="249205"/>
          <a:ext cx="2635617" cy="260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1BEE5F9-2488-0134-B834-A758E7D9ABE5}"/>
              </a:ext>
            </a:extLst>
          </p:cNvPr>
          <p:cNvCxnSpPr>
            <a:cxnSpLocks/>
          </p:cNvCxnSpPr>
          <p:nvPr/>
        </p:nvCxnSpPr>
        <p:spPr>
          <a:xfrm>
            <a:off x="4084320" y="557784"/>
            <a:ext cx="0" cy="5612189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82;p3">
            <a:extLst>
              <a:ext uri="{FF2B5EF4-FFF2-40B4-BE49-F238E27FC236}">
                <a16:creationId xmlns:a16="http://schemas.microsoft.com/office/drawing/2014/main" id="{6E7BAC39-6CDB-7C53-F7CD-99EF88A7D68D}"/>
              </a:ext>
            </a:extLst>
          </p:cNvPr>
          <p:cNvSpPr txBox="1"/>
          <p:nvPr/>
        </p:nvSpPr>
        <p:spPr>
          <a:xfrm>
            <a:off x="583721" y="432927"/>
            <a:ext cx="3172418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2800" b="1" spc="300" dirty="0">
                <a:solidFill>
                  <a:srgbClr val="BED747"/>
                </a:solidFill>
                <a:latin typeface="Poppins"/>
                <a:cs typeface="Poppins"/>
                <a:sym typeface="Poppins"/>
              </a:rPr>
              <a:t>r</a:t>
            </a:r>
            <a:r>
              <a:rPr lang="pt-BR" sz="2800" b="1" i="0" u="none" strike="noStrike" cap="none" spc="300" dirty="0">
                <a:solidFill>
                  <a:srgbClr val="BED747"/>
                </a:solidFill>
                <a:latin typeface="Poppins"/>
                <a:cs typeface="Poppins"/>
                <a:sym typeface="Poppins"/>
              </a:rPr>
              <a:t>edes sociais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1800" b="1" spc="300" dirty="0">
                <a:solidFill>
                  <a:srgbClr val="BED747"/>
                </a:solidFill>
                <a:latin typeface="Poppins"/>
                <a:ea typeface="Arial"/>
                <a:cs typeface="Poppins"/>
                <a:sym typeface="Poppins"/>
              </a:rPr>
              <a:t>06/2023 a 06/2024</a:t>
            </a:r>
            <a:endParaRPr sz="1800" b="0" i="0" u="none" strike="noStrike" cap="none" spc="300" dirty="0">
              <a:solidFill>
                <a:srgbClr val="BED74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5823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8E8C05A-C09A-F525-73DD-1BD52EFD9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543" y="557784"/>
            <a:ext cx="7087802" cy="4188562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9467CC33-33C2-0058-56A2-A18CB1E65CAC}"/>
              </a:ext>
            </a:extLst>
          </p:cNvPr>
          <p:cNvSpPr/>
          <p:nvPr/>
        </p:nvSpPr>
        <p:spPr>
          <a:xfrm>
            <a:off x="0" y="0"/>
            <a:ext cx="4061499" cy="6858000"/>
          </a:xfrm>
          <a:prstGeom prst="rect">
            <a:avLst/>
          </a:prstGeom>
          <a:blipFill dpi="0" rotWithShape="1">
            <a:blip r:embed="rId4">
              <a:alphaModFix amt="1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Google Shape;82;p3"/>
          <p:cNvSpPr txBox="1"/>
          <p:nvPr/>
        </p:nvSpPr>
        <p:spPr>
          <a:xfrm>
            <a:off x="585879" y="427847"/>
            <a:ext cx="3172442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800" b="1" i="0" u="none" strike="noStrike" cap="none" spc="300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"/>
                <a:cs typeface="Poppins"/>
                <a:sym typeface="Poppins"/>
              </a:rPr>
              <a:t>páginas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1800" b="1" spc="300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"/>
                <a:cs typeface="Poppins"/>
                <a:sym typeface="Poppins"/>
              </a:rPr>
              <a:t>m</a:t>
            </a:r>
            <a:r>
              <a:rPr lang="pt-BR" sz="1800" b="1" spc="300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"/>
                <a:ea typeface="Arial"/>
                <a:cs typeface="Poppins"/>
                <a:sym typeface="Poppins"/>
              </a:rPr>
              <a:t>ais acessadas</a:t>
            </a:r>
            <a:endParaRPr sz="1800" b="0" i="0" u="none" strike="noStrike" cap="none" spc="300" dirty="0">
              <a:solidFill>
                <a:schemeClr val="accent4">
                  <a:lumMod val="40000"/>
                  <a:lumOff val="6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4462489" y="5121863"/>
            <a:ext cx="3048042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“Título da página” é o agregador categórico mais importante nesta medição. Ele exibe todas as páginas presentes no site MM, assim como seu número de visualizações, seus usuários e o tempo de navegação</a:t>
            </a:r>
            <a:endParaRPr sz="10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585879" y="1796847"/>
            <a:ext cx="3048042" cy="417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Dados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chemeClr val="bg1">
                  <a:lumMod val="50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“Atividades Criativas de Matemática”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é a página com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maior número de acessos, com 147 mil.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 Light"/>
              </a:rPr>
              <a:t>Em seguida, a página “Atividades Lúdicas de Matemática” aparece em segundo, com cerca de 100 mil visualizações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;</a:t>
            </a:r>
            <a:endParaRPr sz="1100" b="0" i="0" u="none" strike="noStrike" cap="none" dirty="0">
              <a:solidFill>
                <a:schemeClr val="bg1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pt-BR" sz="1100" dirty="0">
              <a:solidFill>
                <a:schemeClr val="bg1">
                  <a:lumMod val="50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  <a:p>
            <a:pPr>
              <a:buClr>
                <a:schemeClr val="dk1"/>
              </a:buClr>
              <a:buSzPts val="1200"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Do top 5 de páginas com mais acessos, </a:t>
            </a:r>
            <a:r>
              <a:rPr lang="pt-BR" sz="1100" b="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"/>
              </a:rPr>
              <a:t>“Conheça 5 mulheres que fizeram história na matemática” </a:t>
            </a:r>
            <a:r>
              <a:rPr lang="pt-BR" sz="1100" b="0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"/>
              </a:rPr>
              <a:t>é a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"/>
              </a:rPr>
              <a:t>única com uma temática específica e sem o perfil de atividades</a:t>
            </a:r>
            <a:r>
              <a:rPr lang="pt-BR" sz="110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"/>
              </a:rPr>
              <a:t>;</a:t>
            </a:r>
          </a:p>
          <a:p>
            <a:pPr>
              <a:buClr>
                <a:schemeClr val="dk1"/>
              </a:buClr>
              <a:buSzPts val="1200"/>
            </a:pPr>
            <a:endParaRPr lang="pt-BR" sz="1100" dirty="0">
              <a:solidFill>
                <a:schemeClr val="bg1">
                  <a:lumMod val="50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  <a:p>
            <a:pPr>
              <a:buClr>
                <a:schemeClr val="dk1"/>
              </a:buClr>
              <a:buSzPts val="1200"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Considerando apenas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as páginas com pelo menos mil acessos, a página com maior tempo de engajamento por usuário foi “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Onde a matemática está presente no esporte?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”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"/>
              </a:rPr>
              <a:t>;</a:t>
            </a:r>
          </a:p>
          <a:p>
            <a:pPr>
              <a:buClr>
                <a:schemeClr val="dk1"/>
              </a:buClr>
              <a:buSzPts val="1200"/>
            </a:pPr>
            <a:endParaRPr lang="pt-BR" sz="1100" b="1" i="0" u="none" strike="noStrike" cap="none" dirty="0">
              <a:solidFill>
                <a:schemeClr val="bg1">
                  <a:lumMod val="50000"/>
                </a:schemeClr>
              </a:solidFill>
              <a:latin typeface="Poppins Light" panose="00000400000000000000" pitchFamily="2" charset="0"/>
              <a:ea typeface="Poppins Light"/>
              <a:cs typeface="Poppins Light" panose="00000400000000000000" pitchFamily="2" charset="0"/>
              <a:sym typeface="Poppins"/>
            </a:endParaRPr>
          </a:p>
          <a:p>
            <a:pPr>
              <a:buClr>
                <a:schemeClr val="dk1"/>
              </a:buClr>
              <a:buSzPts val="1200"/>
            </a:pPr>
            <a:r>
              <a:rPr lang="pt-BR" sz="11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endParaRPr lang="pt-BR" sz="1100" b="0" i="0" u="none" strike="noStrike" cap="none" dirty="0">
              <a:solidFill>
                <a:schemeClr val="bg1">
                  <a:lumMod val="50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>
              <a:buClr>
                <a:schemeClr val="dk1"/>
              </a:buClr>
              <a:buSzPts val="1200"/>
            </a:pPr>
            <a:endParaRPr lang="pt-BR" sz="1100" dirty="0">
              <a:solidFill>
                <a:schemeClr val="bg1">
                  <a:lumMod val="50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>
              <a:buClr>
                <a:schemeClr val="dk1"/>
              </a:buClr>
              <a:buSzPts val="1200"/>
            </a:pPr>
            <a:endParaRPr sz="1100" b="0" i="0" u="none" strike="noStrike" cap="none" dirty="0">
              <a:solidFill>
                <a:schemeClr val="bg1">
                  <a:lumMod val="50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aphicFrame>
        <p:nvGraphicFramePr>
          <p:cNvPr id="89" name="Google Shape;89;p3"/>
          <p:cNvGraphicFramePr/>
          <p:nvPr/>
        </p:nvGraphicFramePr>
        <p:xfrm>
          <a:off x="8918410" y="249205"/>
          <a:ext cx="2635617" cy="260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1BEE5F9-2488-0134-B834-A758E7D9ABE5}"/>
              </a:ext>
            </a:extLst>
          </p:cNvPr>
          <p:cNvCxnSpPr>
            <a:cxnSpLocks/>
          </p:cNvCxnSpPr>
          <p:nvPr/>
        </p:nvCxnSpPr>
        <p:spPr>
          <a:xfrm>
            <a:off x="4084320" y="557784"/>
            <a:ext cx="0" cy="5612189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83;p3">
            <a:extLst>
              <a:ext uri="{FF2B5EF4-FFF2-40B4-BE49-F238E27FC236}">
                <a16:creationId xmlns:a16="http://schemas.microsoft.com/office/drawing/2014/main" id="{DC3CD2BC-A573-A63A-EBE7-F69D4C20EABF}"/>
              </a:ext>
            </a:extLst>
          </p:cNvPr>
          <p:cNvSpPr txBox="1"/>
          <p:nvPr/>
        </p:nvSpPr>
        <p:spPr>
          <a:xfrm>
            <a:off x="8058150" y="5121863"/>
            <a:ext cx="3584768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 b="1" i="0" u="none" strike="noStrike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TPU significa Tempo </a:t>
            </a:r>
            <a:r>
              <a:rPr lang="pt-BR" sz="9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P</a:t>
            </a:r>
            <a:r>
              <a:rPr lang="pt-BR" sz="900" b="1" i="0" u="none" strike="noStrike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or Usuário. É o quociente da divisão do tempo de engajamento pelo total de usuários de cada página.  </a:t>
            </a:r>
            <a:endParaRPr sz="900" b="1" i="0" u="none" strike="noStrike" cap="none" dirty="0">
              <a:solidFill>
                <a:schemeClr val="accent4">
                  <a:lumMod val="40000"/>
                  <a:lumOff val="60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</p:txBody>
      </p:sp>
      <p:pic>
        <p:nvPicPr>
          <p:cNvPr id="5" name="Picture 2" descr="Texto&#10;&#10;Descrição gerada automaticamente">
            <a:extLst>
              <a:ext uri="{FF2B5EF4-FFF2-40B4-BE49-F238E27FC236}">
                <a16:creationId xmlns:a16="http://schemas.microsoft.com/office/drawing/2014/main" id="{73B84F6D-6DE2-7827-B08D-A24DF029A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381" y="6075799"/>
            <a:ext cx="1838223" cy="44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950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5815E1E-97C7-5885-FB88-C4B020518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489" y="546753"/>
            <a:ext cx="7043931" cy="3707954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355314F6-A674-AC3A-DFF9-08D85E4F1C82}"/>
              </a:ext>
            </a:extLst>
          </p:cNvPr>
          <p:cNvSpPr/>
          <p:nvPr/>
        </p:nvSpPr>
        <p:spPr>
          <a:xfrm>
            <a:off x="0" y="0"/>
            <a:ext cx="4061499" cy="6858000"/>
          </a:xfrm>
          <a:prstGeom prst="rect">
            <a:avLst/>
          </a:prstGeom>
          <a:blipFill dpi="0" rotWithShape="1">
            <a:blip r:embed="rId4">
              <a:alphaModFix amt="1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Google Shape;82;p3"/>
          <p:cNvSpPr txBox="1"/>
          <p:nvPr/>
        </p:nvSpPr>
        <p:spPr>
          <a:xfrm>
            <a:off x="585879" y="427847"/>
            <a:ext cx="3172442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800" b="1" i="0" u="none" strike="noStrike" cap="none" spc="300" dirty="0">
                <a:solidFill>
                  <a:srgbClr val="E5E2B5"/>
                </a:solidFill>
                <a:latin typeface="Poppins"/>
                <a:cs typeface="Poppins"/>
                <a:sym typeface="Poppins"/>
              </a:rPr>
              <a:t>páginas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1600" b="1" spc="300" dirty="0">
                <a:solidFill>
                  <a:srgbClr val="E5E2B5"/>
                </a:solidFill>
                <a:latin typeface="Poppins"/>
                <a:cs typeface="Poppins"/>
                <a:sym typeface="Poppins"/>
              </a:rPr>
              <a:t>com mais downloads</a:t>
            </a:r>
            <a:endParaRPr sz="1600" b="0" i="0" u="none" strike="noStrike" cap="none" spc="300" dirty="0">
              <a:solidFill>
                <a:srgbClr val="E5E2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4462489" y="4690996"/>
            <a:ext cx="3048042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“Título da página” é o agregador categórico mais importante nesta medição. Ele exibe todas as páginas presentes no site MM, assim como seu número de visualizações, seus usuários, seu downloads e o </a:t>
            </a:r>
            <a:r>
              <a:rPr lang="pt-BR" sz="1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DpV</a:t>
            </a:r>
            <a:endParaRPr sz="10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585879" y="1796847"/>
            <a:ext cx="3048042" cy="417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Dados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chemeClr val="bg1">
                  <a:lumMod val="50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“Atividades Criativas de Matemática”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é a página com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maior número de downloads.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 panose="00000400000000000000" pitchFamily="2" charset="0"/>
                <a:ea typeface="Poppins Light"/>
                <a:cs typeface="Poppins Light" panose="00000400000000000000" pitchFamily="2" charset="0"/>
                <a:sym typeface="Poppins Light"/>
              </a:rPr>
              <a:t>Em seguida, a página “Atividades Lúdicas de Matemática” aparece em segundo, com cerca de 7 mil downloads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;</a:t>
            </a:r>
            <a:endParaRPr sz="1100" b="0" i="0" u="none" strike="noStrike" cap="none" dirty="0">
              <a:solidFill>
                <a:schemeClr val="bg1">
                  <a:lumMod val="50000"/>
                </a:schemeClr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pt-BR" sz="1100" dirty="0">
              <a:solidFill>
                <a:schemeClr val="bg1">
                  <a:lumMod val="50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  <a:p>
            <a:pPr>
              <a:buClr>
                <a:schemeClr val="dk1"/>
              </a:buClr>
              <a:buSzPts val="1200"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Ao todo, tivemos </a:t>
            </a: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31.878 downloads </a:t>
            </a: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registrados no período;</a:t>
            </a:r>
          </a:p>
          <a:p>
            <a:pPr>
              <a:buClr>
                <a:schemeClr val="dk1"/>
              </a:buClr>
              <a:buSzPts val="1200"/>
            </a:pPr>
            <a:endParaRPr lang="pt-BR" sz="1100" dirty="0">
              <a:solidFill>
                <a:schemeClr val="bg1">
                  <a:lumMod val="50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  <a:p>
            <a:pPr>
              <a:buClr>
                <a:schemeClr val="dk1"/>
              </a:buClr>
              <a:buSzPts val="1200"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Quando </a:t>
            </a:r>
            <a:r>
              <a:rPr lang="pt-BR" sz="11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divisionamos</a:t>
            </a: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 as páginas por, no mínimo, 1.000 acessos, “Recursos Didáticos para Professores” é a página com maior </a:t>
            </a:r>
            <a:r>
              <a:rPr lang="pt-BR" sz="110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DpV</a:t>
            </a: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, apresentando uma taxa de 0,58 downloads por visualização. É o mesmo que dizer que os usuários fazem </a:t>
            </a: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1 download na página “Recursos Didáticos para Professores” a cada 1,71 acessos;</a:t>
            </a:r>
          </a:p>
          <a:p>
            <a:pPr>
              <a:buClr>
                <a:schemeClr val="dk1"/>
              </a:buClr>
              <a:buSzPts val="1200"/>
            </a:pPr>
            <a:endParaRPr lang="pt-BR" sz="1100" dirty="0">
              <a:solidFill>
                <a:schemeClr val="bg1">
                  <a:lumMod val="50000"/>
                </a:schemeClr>
              </a:solidFill>
              <a:latin typeface="Poppins SemiBold" panose="00000700000000000000" pitchFamily="2" charset="0"/>
              <a:ea typeface="Poppins Light"/>
              <a:cs typeface="Poppins SemiBold" panose="00000700000000000000" pitchFamily="2" charset="0"/>
              <a:sym typeface="Poppins Light"/>
            </a:endParaRPr>
          </a:p>
          <a:p>
            <a:pPr>
              <a:buClr>
                <a:schemeClr val="dk1"/>
              </a:buClr>
              <a:buSzPts val="1200"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Usuários costumam </a:t>
            </a: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fazer 1 download a cada 11 acessos</a:t>
            </a: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, em média. </a:t>
            </a:r>
          </a:p>
        </p:txBody>
      </p:sp>
      <p:graphicFrame>
        <p:nvGraphicFramePr>
          <p:cNvPr id="89" name="Google Shape;89;p3"/>
          <p:cNvGraphicFramePr/>
          <p:nvPr/>
        </p:nvGraphicFramePr>
        <p:xfrm>
          <a:off x="8918410" y="249205"/>
          <a:ext cx="2635617" cy="260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1BEE5F9-2488-0134-B834-A758E7D9ABE5}"/>
              </a:ext>
            </a:extLst>
          </p:cNvPr>
          <p:cNvCxnSpPr>
            <a:cxnSpLocks/>
          </p:cNvCxnSpPr>
          <p:nvPr/>
        </p:nvCxnSpPr>
        <p:spPr>
          <a:xfrm>
            <a:off x="4084320" y="557784"/>
            <a:ext cx="0" cy="5612189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oogle Shape;83;p3">
            <a:extLst>
              <a:ext uri="{FF2B5EF4-FFF2-40B4-BE49-F238E27FC236}">
                <a16:creationId xmlns:a16="http://schemas.microsoft.com/office/drawing/2014/main" id="{DC3CD2BC-A573-A63A-EBE7-F69D4C20EABF}"/>
              </a:ext>
            </a:extLst>
          </p:cNvPr>
          <p:cNvSpPr txBox="1"/>
          <p:nvPr/>
        </p:nvSpPr>
        <p:spPr>
          <a:xfrm>
            <a:off x="7992079" y="4690996"/>
            <a:ext cx="3584768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 b="1" i="0" u="none" strike="noStrike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"</a:t>
            </a:r>
            <a:r>
              <a:rPr lang="pt-BR" sz="900" b="1" i="0" u="none" strike="noStrike" cap="none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DpV</a:t>
            </a:r>
            <a:r>
              <a:rPr lang="pt-BR" sz="900" b="1" i="0" u="none" strike="noStrike" cap="none" dirty="0">
                <a:solidFill>
                  <a:schemeClr val="accent4">
                    <a:lumMod val="40000"/>
                    <a:lumOff val="60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" é o quociente entre o número de downloads (numerador) pelo número de visualizações da página (divisor).</a:t>
            </a:r>
            <a:endParaRPr lang="pt-BR" sz="900" b="1" i="0" u="none" strike="noStrike" cap="none" dirty="0">
              <a:solidFill>
                <a:schemeClr val="accent4">
                  <a:lumMod val="40000"/>
                  <a:lumOff val="60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</p:txBody>
      </p:sp>
      <p:pic>
        <p:nvPicPr>
          <p:cNvPr id="5" name="Picture 2" descr="Texto&#10;&#10;Descrição gerada automaticamente">
            <a:extLst>
              <a:ext uri="{FF2B5EF4-FFF2-40B4-BE49-F238E27FC236}">
                <a16:creationId xmlns:a16="http://schemas.microsoft.com/office/drawing/2014/main" id="{1A613215-ED55-A3F6-54B8-D83C460EE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381" y="6075799"/>
            <a:ext cx="1838223" cy="448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12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F2A2FFAF-1711-1BD5-F6AF-D307D3A57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422" y="2061396"/>
            <a:ext cx="1950605" cy="434425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F2085E9D-9CAA-56F3-8519-9A3776351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5483" y="3733386"/>
            <a:ext cx="4398503" cy="267226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116DB2A-A066-0013-B2B7-F7FE49C60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5483" y="557784"/>
            <a:ext cx="4110500" cy="3005527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C631489E-55C7-C1D4-D43F-3AB0167F3BCC}"/>
              </a:ext>
            </a:extLst>
          </p:cNvPr>
          <p:cNvSpPr/>
          <p:nvPr/>
        </p:nvSpPr>
        <p:spPr>
          <a:xfrm>
            <a:off x="0" y="0"/>
            <a:ext cx="4061499" cy="6858000"/>
          </a:xfrm>
          <a:prstGeom prst="rect">
            <a:avLst/>
          </a:prstGeom>
          <a:blipFill dpi="0" rotWithShape="1">
            <a:blip r:embed="rId6">
              <a:alphaModFix amt="10000"/>
            </a:blip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Google Shape;82;p3"/>
          <p:cNvSpPr txBox="1"/>
          <p:nvPr/>
        </p:nvSpPr>
        <p:spPr>
          <a:xfrm>
            <a:off x="585879" y="427847"/>
            <a:ext cx="3172442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4800" b="1" i="0" u="none" strike="noStrike" cap="none" spc="300" dirty="0">
                <a:solidFill>
                  <a:srgbClr val="9BCFFF"/>
                </a:solidFill>
                <a:latin typeface="Poppins"/>
                <a:cs typeface="Poppins"/>
                <a:sym typeface="Poppins"/>
              </a:rPr>
              <a:t>acessos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b="1" spc="300" dirty="0">
                <a:solidFill>
                  <a:srgbClr val="9BCFFF"/>
                </a:solidFill>
                <a:latin typeface="Poppins"/>
                <a:ea typeface="Arial"/>
                <a:cs typeface="Poppins"/>
                <a:sym typeface="Poppins"/>
              </a:rPr>
              <a:t>plataformas de ensino</a:t>
            </a:r>
            <a:endParaRPr b="0" i="0" u="none" strike="noStrike" cap="none" spc="300" dirty="0">
              <a:solidFill>
                <a:srgbClr val="9BC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3"/>
          <p:cNvSpPr txBox="1"/>
          <p:nvPr/>
        </p:nvSpPr>
        <p:spPr>
          <a:xfrm>
            <a:off x="8712197" y="557784"/>
            <a:ext cx="304804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As origens foram parametrizadas com base em determinadas palavras-chave. Elas funcionam como </a:t>
            </a:r>
            <a:r>
              <a:rPr lang="pt-B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tags</a:t>
            </a: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 que filtram a base de dados. Ao todo, utilizados doze termos que designam origens demarcadas como plataformas de ensino. “Ava”, “</a:t>
            </a:r>
            <a:r>
              <a:rPr lang="pt-B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edu</a:t>
            </a: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”, “</a:t>
            </a:r>
            <a:r>
              <a:rPr lang="pt-B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univali</a:t>
            </a: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”, “aula”, “</a:t>
            </a:r>
            <a:r>
              <a:rPr lang="pt-B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bright</a:t>
            </a: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 </a:t>
            </a:r>
            <a:r>
              <a:rPr lang="pt-B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space</a:t>
            </a: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”, “</a:t>
            </a:r>
            <a:r>
              <a:rPr lang="pt-B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canvas</a:t>
            </a: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”, “</a:t>
            </a:r>
            <a:r>
              <a:rPr lang="pt-B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blackboard</a:t>
            </a: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”, “digital”, “</a:t>
            </a:r>
            <a:r>
              <a:rPr lang="pt-B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moodle</a:t>
            </a: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”, “</a:t>
            </a:r>
            <a:r>
              <a:rPr lang="pt-B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cloeapp</a:t>
            </a: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”, “</a:t>
            </a:r>
            <a:r>
              <a:rPr lang="pt-BR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classroom</a:t>
            </a:r>
            <a:r>
              <a:rPr lang="pt-B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Poppins Light" panose="00000400000000000000" pitchFamily="2" charset="0"/>
                <a:ea typeface="Poppins"/>
                <a:cs typeface="Poppins Light" panose="00000400000000000000" pitchFamily="2" charset="0"/>
                <a:sym typeface="Poppins SemiBold"/>
              </a:rPr>
              <a:t>” e “learning”. </a:t>
            </a:r>
            <a:endParaRPr sz="900" b="0" i="0" u="none" strike="noStrike" cap="none" dirty="0">
              <a:solidFill>
                <a:schemeClr val="tx1">
                  <a:lumMod val="65000"/>
                  <a:lumOff val="35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585879" y="1796847"/>
            <a:ext cx="3048042" cy="4170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1" i="0" u="none" strike="noStrike" cap="none" dirty="0">
                <a:solidFill>
                  <a:schemeClr val="bg1">
                    <a:lumMod val="5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Dados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 dirty="0">
              <a:solidFill>
                <a:schemeClr val="bg1">
                  <a:lumMod val="50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A origem identificada como “moodle.cmc.com.br”, filtrada pelo núcleo textual “</a:t>
            </a:r>
            <a:r>
              <a:rPr lang="pt-BR" sz="1100" dirty="0" err="1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moodle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” é a origem com 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maiores quantidades de acessos e de usuários</a:t>
            </a:r>
            <a:r>
              <a:rPr lang="pt-BR" sz="1100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,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100" b="1" i="0" u="none" strike="noStrike" cap="none" dirty="0">
              <a:solidFill>
                <a:schemeClr val="bg1">
                  <a:lumMod val="50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</a:t>
            </a: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São Paulo </a:t>
            </a: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é a </a:t>
            </a: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cidade com mais visualizações de página via plataformas digitais de ensino</a:t>
            </a: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, representando </a:t>
            </a: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SemiBold" panose="00000700000000000000" pitchFamily="2" charset="0"/>
                <a:ea typeface="Poppins Light"/>
                <a:cs typeface="Poppins SemiBold" panose="00000700000000000000" pitchFamily="2" charset="0"/>
                <a:sym typeface="Poppins Light"/>
              </a:rPr>
              <a:t>61%</a:t>
            </a: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 do total. Boituva, Fortaleza, Pacajus e Caucaia completam a lista de cinco cidades que mais contabilizam acessos via plataformas digitais de ensino;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lang="pt-BR" sz="1100" dirty="0">
              <a:solidFill>
                <a:schemeClr val="bg1">
                  <a:lumMod val="50000"/>
                </a:schemeClr>
              </a:solidFill>
              <a:latin typeface="Poppins Light" panose="00000400000000000000" pitchFamily="2" charset="0"/>
              <a:ea typeface="Poppins"/>
              <a:cs typeface="Poppins Light" panose="00000400000000000000" pitchFamily="2" charset="0"/>
              <a:sym typeface="Poppins"/>
            </a:endParaRPr>
          </a:p>
          <a:p>
            <a:pPr>
              <a:buClr>
                <a:schemeClr val="dk1"/>
              </a:buClr>
              <a:buSzPts val="1200"/>
            </a:pPr>
            <a:r>
              <a:rPr lang="pt-BR" sz="11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Poppins Light"/>
                <a:ea typeface="Poppins Light"/>
                <a:cs typeface="Poppins Light"/>
                <a:sym typeface="Poppins Light"/>
              </a:rPr>
              <a:t>• Entre as dez cidades com mais visualizações, incluindo apenas as cidades definidas e registradas, seis fazem parte do Estado de São Paulo. </a:t>
            </a:r>
            <a:endParaRPr lang="pt-BR" sz="1100" dirty="0">
              <a:solidFill>
                <a:schemeClr val="bg1">
                  <a:lumMod val="50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>
              <a:buClr>
                <a:schemeClr val="dk1"/>
              </a:buClr>
              <a:buSzPts val="1200"/>
            </a:pPr>
            <a:endParaRPr lang="pt-BR" sz="1100" b="0" i="0" u="none" strike="noStrike" cap="none" dirty="0">
              <a:solidFill>
                <a:schemeClr val="bg1">
                  <a:lumMod val="50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>
              <a:buClr>
                <a:schemeClr val="dk1"/>
              </a:buClr>
              <a:buSzPts val="1200"/>
            </a:pPr>
            <a:endParaRPr lang="pt-BR" sz="1100" dirty="0">
              <a:solidFill>
                <a:schemeClr val="bg1">
                  <a:lumMod val="50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>
              <a:buClr>
                <a:schemeClr val="dk1"/>
              </a:buClr>
              <a:buSzPts val="1200"/>
            </a:pPr>
            <a:endParaRPr sz="1100" b="0" i="0" u="none" strike="noStrike" cap="none" dirty="0">
              <a:solidFill>
                <a:schemeClr val="bg1">
                  <a:lumMod val="50000"/>
                </a:schemeClr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aphicFrame>
        <p:nvGraphicFramePr>
          <p:cNvPr id="89" name="Google Shape;89;p3"/>
          <p:cNvGraphicFramePr/>
          <p:nvPr/>
        </p:nvGraphicFramePr>
        <p:xfrm>
          <a:off x="8918410" y="249205"/>
          <a:ext cx="2635617" cy="26004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91BEE5F9-2488-0134-B834-A758E7D9ABE5}"/>
              </a:ext>
            </a:extLst>
          </p:cNvPr>
          <p:cNvCxnSpPr>
            <a:cxnSpLocks/>
          </p:cNvCxnSpPr>
          <p:nvPr/>
        </p:nvCxnSpPr>
        <p:spPr>
          <a:xfrm>
            <a:off x="4084320" y="557784"/>
            <a:ext cx="0" cy="5612189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6983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1000</TotalTime>
  <Words>1185</Words>
  <Application>Microsoft Office PowerPoint</Application>
  <PresentationFormat>Widescreen</PresentationFormat>
  <Paragraphs>103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Poppins Black</vt:lpstr>
      <vt:lpstr>Poppins Light</vt:lpstr>
      <vt:lpstr>Poppins</vt:lpstr>
      <vt:lpstr>Arial</vt:lpstr>
      <vt:lpstr>Poppins Medium</vt:lpstr>
      <vt:lpstr>Poppins SemiBold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Marcos Vinicius Sokabe Ribeiro</dc:creator>
  <cp:lastModifiedBy>MARCOS VINICIUS SOKABE RIBEIRO</cp:lastModifiedBy>
  <cp:revision>9</cp:revision>
  <dcterms:modified xsi:type="dcterms:W3CDTF">2024-06-11T17:32:29Z</dcterms:modified>
</cp:coreProperties>
</file>