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68" r:id="rId2"/>
    <p:sldId id="575" r:id="rId3"/>
    <p:sldId id="576" r:id="rId4"/>
    <p:sldId id="577" r:id="rId5"/>
    <p:sldId id="578" r:id="rId6"/>
    <p:sldId id="579" r:id="rId7"/>
    <p:sldId id="580" r:id="rId8"/>
    <p:sldId id="582" r:id="rId9"/>
    <p:sldId id="584" r:id="rId10"/>
    <p:sldId id="581" r:id="rId11"/>
    <p:sldId id="600" r:id="rId12"/>
    <p:sldId id="601" r:id="rId13"/>
    <p:sldId id="585" r:id="rId14"/>
    <p:sldId id="586" r:id="rId15"/>
    <p:sldId id="588" r:id="rId16"/>
    <p:sldId id="589" r:id="rId17"/>
    <p:sldId id="590" r:id="rId18"/>
    <p:sldId id="591" r:id="rId19"/>
    <p:sldId id="592" r:id="rId20"/>
    <p:sldId id="593" r:id="rId21"/>
    <p:sldId id="594" r:id="rId22"/>
    <p:sldId id="595" r:id="rId23"/>
    <p:sldId id="596" r:id="rId24"/>
    <p:sldId id="597" r:id="rId25"/>
    <p:sldId id="598" r:id="rId26"/>
    <p:sldId id="599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pos="3863" userDrawn="1">
          <p15:clr>
            <a:srgbClr val="A4A3A4"/>
          </p15:clr>
        </p15:guide>
        <p15:guide id="3" orient="horz" pos="211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244" autoAdjust="0"/>
  </p:normalViewPr>
  <p:slideViewPr>
    <p:cSldViewPr showGuides="1">
      <p:cViewPr varScale="1">
        <p:scale>
          <a:sx n="83" d="100"/>
          <a:sy n="83" d="100"/>
        </p:scale>
        <p:origin x="586" y="62"/>
      </p:cViewPr>
      <p:guideLst>
        <p:guide orient="horz"/>
        <p:guide pos="3863"/>
        <p:guide orient="horz" pos="2115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21259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32C0B5-5BBF-4687-A2C4-7EEAA89D523D}" type="datetimeFigureOut">
              <a:rPr lang="zh-CN" altLang="en-US" smtClean="0"/>
              <a:t>2025/1/2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2ABCB6-718A-4210-8C4D-147807BDB3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454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对于计算机系统底层机制的安全封装，基于封装接口对上层提供接口，让主要的内核开发工作都在上层完成，这在原理上可以提高整体的安全性；但是，接口对底层的封装势必影响上层对底层机制的控制能力。即，基于接口封装获得的安全性与通过接口获得的访问能力，是一对矛盾，无法兼得。这也是论文强调的两点：</a:t>
            </a:r>
            <a:r>
              <a:rPr lang="en-US" altLang="zh-CN"/>
              <a:t>Sound</a:t>
            </a:r>
            <a:r>
              <a:rPr lang="zh-CN" altLang="en-US"/>
              <a:t>和</a:t>
            </a:r>
            <a:r>
              <a:rPr lang="en-US" altLang="zh-CN"/>
              <a:t>Expressive</a:t>
            </a:r>
            <a:r>
              <a:rPr lang="zh-CN" altLang="en-US"/>
              <a:t>的平衡问题。</a:t>
            </a:r>
            <a:endParaRPr lang="en-US" altLang="zh-CN"/>
          </a:p>
          <a:p>
            <a:r>
              <a:rPr lang="zh-CN" altLang="en-US"/>
              <a:t>思路是，对各类内核资源进行分析，区分出哪些是全局性的、关键性的资源，哪些是局部性的，非关键的资源。</a:t>
            </a:r>
            <a:endParaRPr lang="en-US" altLang="zh-CN"/>
          </a:p>
          <a:p>
            <a:r>
              <a:rPr lang="zh-CN" altLang="en-US"/>
              <a:t>关键的完全封装到</a:t>
            </a:r>
            <a:r>
              <a:rPr lang="en-US" altLang="zh-CN"/>
              <a:t>framework</a:t>
            </a:r>
            <a:r>
              <a:rPr lang="zh-CN" altLang="en-US"/>
              <a:t>或称</a:t>
            </a:r>
            <a:r>
              <a:rPr lang="en-US" altLang="zh-CN"/>
              <a:t>ostd</a:t>
            </a:r>
            <a:r>
              <a:rPr lang="zh-CN" altLang="en-US"/>
              <a:t>中，在</a:t>
            </a:r>
            <a:r>
              <a:rPr lang="en-US" altLang="zh-CN"/>
              <a:t>services</a:t>
            </a:r>
            <a:r>
              <a:rPr lang="zh-CN" altLang="en-US"/>
              <a:t>或称</a:t>
            </a:r>
            <a:r>
              <a:rPr lang="en-US" altLang="zh-CN"/>
              <a:t>kernel</a:t>
            </a:r>
            <a:r>
              <a:rPr lang="zh-CN" altLang="en-US"/>
              <a:t>实现中是无须也不应该直接接触这些资源的，</a:t>
            </a:r>
            <a:endParaRPr lang="en-US" altLang="zh-CN"/>
          </a:p>
          <a:p>
            <a:r>
              <a:rPr lang="zh-CN" altLang="en-US"/>
              <a:t>如此形成严密的保护；而对于局部性的、非关键的资源，主要是指与应用进程相关的、与非关键外设相关资源，</a:t>
            </a:r>
            <a:endParaRPr lang="en-US" altLang="zh-CN"/>
          </a:p>
          <a:p>
            <a:r>
              <a:rPr lang="zh-CN" altLang="en-US"/>
              <a:t>很大程度上放宽了对它们操作的限制，以此为</a:t>
            </a:r>
            <a:r>
              <a:rPr lang="en-US" altLang="zh-CN"/>
              <a:t>kernel</a:t>
            </a:r>
            <a:r>
              <a:rPr lang="zh-CN" altLang="en-US"/>
              <a:t>层面的开发提供更强的表达能力。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2ABCB6-718A-4210-8C4D-147807BDB3A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4358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/>
              <a:t>Asterinas</a:t>
            </a:r>
            <a:r>
              <a:rPr lang="zh-CN" altLang="en-US" sz="1200"/>
              <a:t>：把</a:t>
            </a:r>
            <a:r>
              <a:rPr lang="en-US" altLang="zh-CN" sz="1200"/>
              <a:t>Rust</a:t>
            </a:r>
            <a:r>
              <a:rPr lang="zh-CN" altLang="en-US" sz="1200"/>
              <a:t>应用开发中</a:t>
            </a:r>
            <a:r>
              <a:rPr lang="en-US" altLang="zh-CN" sz="1200"/>
              <a:t>TCB</a:t>
            </a:r>
            <a:r>
              <a:rPr lang="zh-CN" altLang="en-US" sz="1200"/>
              <a:t>的模式扩展到内核开发领域。分为</a:t>
            </a:r>
            <a:r>
              <a:rPr lang="en-US" altLang="zh-CN" sz="1200"/>
              <a:t>TCB</a:t>
            </a:r>
            <a:r>
              <a:rPr lang="zh-CN" altLang="en-US" sz="1200"/>
              <a:t>和基于</a:t>
            </a:r>
            <a:r>
              <a:rPr lang="en-US" altLang="zh-CN" sz="1200"/>
              <a:t>TCB</a:t>
            </a:r>
            <a:r>
              <a:rPr lang="zh-CN" altLang="en-US" sz="1200"/>
              <a:t>的两层，</a:t>
            </a:r>
            <a:endParaRPr lang="en-US" altLang="zh-CN" sz="1200"/>
          </a:p>
          <a:p>
            <a:r>
              <a:rPr lang="zh-CN" altLang="en-US" sz="1200"/>
              <a:t>把涉及系统安全的关键部分集中到</a:t>
            </a:r>
            <a:r>
              <a:rPr lang="en-US" altLang="zh-CN" sz="1200"/>
              <a:t>TCB</a:t>
            </a:r>
            <a:r>
              <a:rPr lang="zh-CN" altLang="en-US" sz="1200"/>
              <a:t>中处理，那么基于</a:t>
            </a:r>
            <a:r>
              <a:rPr lang="en-US" altLang="zh-CN" sz="1200"/>
              <a:t>TCB</a:t>
            </a:r>
            <a:r>
              <a:rPr lang="zh-CN" altLang="en-US" sz="1200"/>
              <a:t>的上层部分得以在</a:t>
            </a:r>
            <a:r>
              <a:rPr lang="en-US" altLang="zh-CN" sz="1200"/>
              <a:t>SafeMode</a:t>
            </a:r>
            <a:r>
              <a:rPr lang="zh-CN" altLang="en-US" sz="1200"/>
              <a:t>下开发。</a:t>
            </a:r>
            <a:endParaRPr lang="en-US" altLang="zh-CN" sz="1200"/>
          </a:p>
          <a:p>
            <a:r>
              <a:rPr lang="zh-CN" altLang="en-US" sz="1200"/>
              <a:t>核心思想是分层设计，分层隔离和职责划分，以及层次之间的接口设计。</a:t>
            </a:r>
            <a:endParaRPr lang="en-US" altLang="zh-CN" sz="1200"/>
          </a:p>
          <a:p>
            <a:r>
              <a:rPr lang="en-US" altLang="zh-CN" sz="1200"/>
              <a:t>TCB</a:t>
            </a:r>
            <a:r>
              <a:rPr lang="zh-CN" altLang="en-US" sz="1200"/>
              <a:t>部分由</a:t>
            </a:r>
            <a:r>
              <a:rPr lang="en-US" altLang="zh-CN" sz="1200"/>
              <a:t>Asterinas</a:t>
            </a:r>
            <a:r>
              <a:rPr lang="zh-CN" altLang="en-US" sz="1200"/>
              <a:t>提供，即</a:t>
            </a:r>
            <a:r>
              <a:rPr lang="en-US" altLang="zh-CN" sz="1200"/>
              <a:t>ostd</a:t>
            </a:r>
            <a:r>
              <a:rPr lang="zh-CN" altLang="en-US" sz="1200"/>
              <a:t>；内核开发者只需要基于</a:t>
            </a:r>
            <a:r>
              <a:rPr lang="en-US" altLang="zh-CN" sz="1200"/>
              <a:t>ostd</a:t>
            </a:r>
            <a:r>
              <a:rPr lang="zh-CN" altLang="en-US" sz="1200"/>
              <a:t>的支持，去开发</a:t>
            </a:r>
            <a:r>
              <a:rPr lang="en-US" altLang="zh-CN" sz="1200"/>
              <a:t>kernel</a:t>
            </a:r>
            <a:r>
              <a:rPr lang="zh-CN" altLang="en-US" sz="1200"/>
              <a:t>。</a:t>
            </a:r>
            <a:endParaRPr lang="en-US" altLang="zh-CN" sz="1200"/>
          </a:p>
          <a:p>
            <a:endParaRPr lang="en-US" altLang="zh-CN" sz="1200"/>
          </a:p>
          <a:p>
            <a:r>
              <a:rPr lang="en-US" altLang="zh-CN" sz="1200"/>
              <a:t>ArceOS</a:t>
            </a:r>
            <a:r>
              <a:rPr lang="zh-CN" altLang="en-US" sz="1200"/>
              <a:t>：面向场景和模式，以灵活组合组件的方式去构造内核。以及组件的复用性。</a:t>
            </a:r>
            <a:endParaRPr lang="en-US" altLang="zh-CN" sz="12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2ABCB6-718A-4210-8C4D-147807BDB3A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755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74FBA8-CDDA-7E9A-2491-115A0E278E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BE9E9F3-23F3-AC68-DB6A-9A34C4B31F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ADFB4F-85C4-37B5-A65E-8DD4E9B44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95C42-1EB8-46E8-8CE5-2840DE4C4251}" type="datetimeFigureOut">
              <a:rPr lang="zh-CN" altLang="en-US" smtClean="0"/>
              <a:t>2025/1/2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382EC0-F1CB-C397-F462-F74200398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4D0263-6024-585D-BE16-C179BCACA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275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5BEDFA-604A-BBEB-3775-8B6833D94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5FF7852-312B-7429-EE57-19249124F6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687814-BFC4-85B9-2491-13249B29B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95C42-1EB8-46E8-8CE5-2840DE4C4251}" type="datetimeFigureOut">
              <a:rPr lang="zh-CN" altLang="en-US" smtClean="0"/>
              <a:t>2025/1/2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215753-71F0-6360-FDBD-E102B1653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0E435A-7FAC-40F8-A5E6-73FE38B07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785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6A0A1F2-FACE-2B8B-1C29-B5354DB532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23BD40-D821-E115-FC04-E31E07CDB1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7AB95B-BFB9-5F16-6CF8-9606653FB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95C42-1EB8-46E8-8CE5-2840DE4C4251}" type="datetimeFigureOut">
              <a:rPr lang="zh-CN" altLang="en-US" smtClean="0"/>
              <a:t>2025/1/2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1246F0-6892-5D5C-2CB3-89F6F5F70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F19682-2836-82C2-6702-CAA5FD574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1514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9C3D86-E7BB-1ACC-3E45-EF8B4A39B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4B4AFF-5C54-6395-24B3-9ACBB50BF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48E90A-9F39-2C18-2D26-560A36303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95C42-1EB8-46E8-8CE5-2840DE4C4251}" type="datetimeFigureOut">
              <a:rPr lang="zh-CN" altLang="en-US" smtClean="0"/>
              <a:t>2025/1/2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E76D46-3C16-2FA2-9F26-205BBC812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E0FF32-531E-E407-9D53-7C1E4CE16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2064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46DB7B-C37C-27D9-AA03-11E880E5B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385ED8-DCEC-8CEC-4288-294ADF957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16CF24-8FA5-E717-229F-C81DD0F3F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95C42-1EB8-46E8-8CE5-2840DE4C4251}" type="datetimeFigureOut">
              <a:rPr lang="zh-CN" altLang="en-US" smtClean="0"/>
              <a:t>2025/1/2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12A988-1419-944A-3852-FC24C9A1C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6EAE4A-D367-28FF-3B85-573B9761E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2239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57A86-F084-027F-0063-F7FDDCBB2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C89094-AB05-E0F9-BBBC-280CC78A38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B88264-73A8-A203-5300-B3E10944A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036C48-CEF5-EDF9-B736-39B4C4F9A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95C42-1EB8-46E8-8CE5-2840DE4C4251}" type="datetimeFigureOut">
              <a:rPr lang="zh-CN" altLang="en-US" smtClean="0"/>
              <a:t>2025/1/2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435CFE-77E7-EAAB-0380-F0AE1F181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D85C3E-25B0-877D-C916-CB4381E9E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484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CD2036-6948-C2B0-4556-00DE0FEDD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290216-A175-4BC7-6E6A-889250775F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F300C28-4C53-AC0A-29A6-BC881C115C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AD753D9-D606-D2A1-1442-1B49904F01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4CF9891-2D8A-2BA1-F705-2827646A78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51AF805-B8FA-4B84-1796-302D9A8A1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95C42-1EB8-46E8-8CE5-2840DE4C4251}" type="datetimeFigureOut">
              <a:rPr lang="zh-CN" altLang="en-US" smtClean="0"/>
              <a:t>2025/1/2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7BD88F6-7CCD-7195-F1A1-C85837B9A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8519FF9-BB6C-4D43-1DB1-E48409524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3666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05DE0E-0FC8-A777-BEE3-5D4904958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4D98B10-620C-2430-1B6F-9F18AD7C8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95C42-1EB8-46E8-8CE5-2840DE4C4251}" type="datetimeFigureOut">
              <a:rPr lang="zh-CN" altLang="en-US" smtClean="0"/>
              <a:t>2025/1/2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6E2DB37-495C-839A-4314-043FBB221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2F27327-8492-3A76-FC42-AF072C2CF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160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B3D5D10-A6EF-FDA4-8FCF-621F5F810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95C42-1EB8-46E8-8CE5-2840DE4C4251}" type="datetimeFigureOut">
              <a:rPr lang="zh-CN" altLang="en-US" smtClean="0"/>
              <a:t>2025/1/2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C9E1FD8-D8B0-758C-5915-5FDE34917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9BF8E1-57F7-F790-D57C-9246AE022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884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96B473-8589-6372-E50A-3E715C264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EC0629-C661-8887-4775-DD748EFDA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50D2CFC-CA41-2A01-AF63-499FA1BCED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0081E1-89B0-AB65-0526-C70E1FE82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95C42-1EB8-46E8-8CE5-2840DE4C4251}" type="datetimeFigureOut">
              <a:rPr lang="zh-CN" altLang="en-US" smtClean="0"/>
              <a:t>2025/1/2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514E4F-C2ED-2056-7495-AF1E73665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CDB27C-0012-869A-EB6A-B7A5D2E7C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9751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B0DFC1-7B13-E73C-CA93-087C1842D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2240500-B763-A8FB-05B1-7D6B674200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9678650-39F9-2D52-C63C-2BAD737FBA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822224-275C-DF16-C797-99A171D81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95C42-1EB8-46E8-8CE5-2840DE4C4251}" type="datetimeFigureOut">
              <a:rPr lang="zh-CN" altLang="en-US" smtClean="0"/>
              <a:t>2025/1/2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F08A1E-9606-FCCD-32F4-F212814DF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7EBC10-A237-74B5-E2C3-028F58B93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460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419125A-4B7E-F39C-0219-59B0B32FF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EBB4C0-0287-A26F-5C7C-CFC54FD36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4A0BF8-78F2-D1D6-7606-140B7BC99A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95C42-1EB8-46E8-8CE5-2840DE4C4251}" type="datetimeFigureOut">
              <a:rPr lang="zh-CN" altLang="en-US" smtClean="0"/>
              <a:t>2025/1/2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E84969-A3D0-A3D3-3FB4-081B6A9CB2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E4B5D9-B5B7-BBF1-202B-08ECC09F39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1CF17-0909-4B2B-B3EB-2C40ABF60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5581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A0B0CC5-96D7-B4B2-3C06-A4C25C6FAC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7348" y="1880828"/>
            <a:ext cx="11485276" cy="2133191"/>
          </a:xfrm>
        </p:spPr>
        <p:txBody>
          <a:bodyPr>
            <a:normAutofit/>
          </a:bodyPr>
          <a:lstStyle/>
          <a:p>
            <a:r>
              <a:rPr lang="zh-CN" altLang="en-US" sz="4800"/>
              <a:t>星绽</a:t>
            </a:r>
            <a:r>
              <a:rPr lang="en-US" altLang="zh-CN" sz="4800"/>
              <a:t>Asterinas</a:t>
            </a:r>
            <a:br>
              <a:rPr lang="en-US" altLang="zh-CN" sz="4800"/>
            </a:br>
            <a:r>
              <a:rPr lang="zh-CN" altLang="en-US" sz="4800"/>
              <a:t>分析记录</a:t>
            </a:r>
            <a:r>
              <a:rPr lang="en-US" altLang="zh-CN" sz="4800"/>
              <a:t>V0.2</a:t>
            </a:r>
            <a:endParaRPr lang="zh-CN" altLang="en-US" sz="2000" b="1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6E005802-4E08-1E87-D9E8-B4A0DA29C4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61148"/>
            <a:ext cx="9144000" cy="1116124"/>
          </a:xfrm>
        </p:spPr>
        <p:txBody>
          <a:bodyPr/>
          <a:lstStyle/>
          <a:p>
            <a:r>
              <a:rPr lang="zh-CN" altLang="en-US"/>
              <a:t>石磊</a:t>
            </a:r>
            <a:endParaRPr lang="en-US" altLang="zh-CN"/>
          </a:p>
          <a:p>
            <a:r>
              <a:rPr lang="en-US" altLang="zh-CN"/>
              <a:t>2025.1.1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23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98C27C-CC05-6184-7857-A8A923DD2A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55579B4-EDD6-4082-3BBF-FAA89DA09F54}"/>
              </a:ext>
            </a:extLst>
          </p:cNvPr>
          <p:cNvSpPr txBox="1"/>
          <p:nvPr/>
        </p:nvSpPr>
        <p:spPr>
          <a:xfrm>
            <a:off x="515380" y="327273"/>
            <a:ext cx="705678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达到理念和目标的具体设计</a:t>
            </a:r>
            <a:endParaRPr lang="en-US" altLang="zh-CN" sz="320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6DF1389-CD21-BD4E-B7A2-1FC6967B5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328" y="2046498"/>
            <a:ext cx="7315200" cy="451485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CE76DD20-082A-8E0E-8A45-B73A7B302723}"/>
              </a:ext>
            </a:extLst>
          </p:cNvPr>
          <p:cNvSpPr txBox="1"/>
          <p:nvPr/>
        </p:nvSpPr>
        <p:spPr>
          <a:xfrm>
            <a:off x="605390" y="1000214"/>
            <a:ext cx="109812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讨论了</a:t>
            </a:r>
            <a:r>
              <a:rPr lang="en-US" altLang="zh-CN" sz="2000"/>
              <a:t>5</a:t>
            </a:r>
            <a:r>
              <a:rPr lang="zh-CN" altLang="en-US" sz="2000"/>
              <a:t>个方面的系统资源，然后又针对每个方面具体分析，确定哪些部分必须严格保护在</a:t>
            </a:r>
            <a:r>
              <a:rPr lang="en-US" altLang="zh-CN" sz="2000"/>
              <a:t>Framework(</a:t>
            </a:r>
            <a:r>
              <a:rPr lang="zh-CN" altLang="en-US" sz="2000"/>
              <a:t>即</a:t>
            </a:r>
            <a:r>
              <a:rPr lang="en-US" altLang="zh-CN" sz="2000"/>
              <a:t>ostd)</a:t>
            </a:r>
            <a:r>
              <a:rPr lang="zh-CN" altLang="en-US" sz="2000"/>
              <a:t>的内部，哪些部分可以暴露给</a:t>
            </a:r>
            <a:r>
              <a:rPr lang="en-US" altLang="zh-CN" sz="2000"/>
              <a:t>Services(</a:t>
            </a:r>
            <a:r>
              <a:rPr lang="zh-CN" altLang="en-US" sz="2000"/>
              <a:t>即</a:t>
            </a:r>
            <a:r>
              <a:rPr lang="en-US" altLang="zh-CN" sz="2000"/>
              <a:t>kernel)</a:t>
            </a:r>
            <a:r>
              <a:rPr lang="zh-CN" altLang="en-US" sz="2000"/>
              <a:t>，允许相对自由的访问。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419B2865-0CF0-FB1D-64F6-90AC7CF3F954}"/>
              </a:ext>
            </a:extLst>
          </p:cNvPr>
          <p:cNvSpPr/>
          <p:nvPr/>
        </p:nvSpPr>
        <p:spPr>
          <a:xfrm>
            <a:off x="1703512" y="4935785"/>
            <a:ext cx="7452828" cy="952622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600" b="1">
              <a:solidFill>
                <a:schemeClr val="tx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2FAC881-6515-3973-EF1F-138B59BF55B9}"/>
              </a:ext>
            </a:extLst>
          </p:cNvPr>
          <p:cNvSpPr txBox="1"/>
          <p:nvPr/>
        </p:nvSpPr>
        <p:spPr>
          <a:xfrm>
            <a:off x="9386009" y="4941168"/>
            <a:ext cx="22365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/>
              <a:t>关键：</a:t>
            </a:r>
            <a:endParaRPr lang="en-US" altLang="zh-CN" sz="2000" b="1"/>
          </a:p>
          <a:p>
            <a:r>
              <a:rPr lang="en-US" altLang="zh-CN" sz="2000" b="1"/>
              <a:t>5</a:t>
            </a:r>
            <a:r>
              <a:rPr lang="zh-CN" altLang="en-US" sz="2000" b="1"/>
              <a:t>类系统资源中</a:t>
            </a:r>
            <a:endParaRPr lang="en-US" altLang="zh-CN" sz="2000" b="1"/>
          </a:p>
          <a:p>
            <a:r>
              <a:rPr lang="zh-CN" altLang="en-US" sz="2000" b="1"/>
              <a:t>对上层暴露的部分</a:t>
            </a:r>
          </a:p>
        </p:txBody>
      </p:sp>
    </p:spTree>
    <p:extLst>
      <p:ext uri="{BB962C8B-B14F-4D97-AF65-F5344CB8AC3E}">
        <p14:creationId xmlns:p14="http://schemas.microsoft.com/office/powerpoint/2010/main" val="89113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571C268-409D-5D6A-43DA-F4AC05334B11}"/>
              </a:ext>
            </a:extLst>
          </p:cNvPr>
          <p:cNvSpPr txBox="1"/>
          <p:nvPr/>
        </p:nvSpPr>
        <p:spPr>
          <a:xfrm>
            <a:off x="515380" y="327273"/>
            <a:ext cx="705678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基于</a:t>
            </a:r>
            <a:r>
              <a:rPr lang="en-US" altLang="zh-CN" sz="3200"/>
              <a:t>TCB</a:t>
            </a:r>
            <a:r>
              <a:rPr lang="zh-CN" altLang="en-US" sz="3200"/>
              <a:t>的设计思路</a:t>
            </a:r>
            <a:endParaRPr lang="en-US" altLang="zh-CN" sz="320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B884430-7DAA-F761-A911-5A59DAD38AF3}"/>
              </a:ext>
            </a:extLst>
          </p:cNvPr>
          <p:cNvSpPr txBox="1"/>
          <p:nvPr/>
        </p:nvSpPr>
        <p:spPr>
          <a:xfrm>
            <a:off x="605390" y="1000214"/>
            <a:ext cx="109812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相对于一般的内核设计，</a:t>
            </a:r>
            <a:r>
              <a:rPr lang="en-US" altLang="zh-CN" sz="2000"/>
              <a:t>Asterinas</a:t>
            </a:r>
            <a:r>
              <a:rPr lang="zh-CN" altLang="en-US" sz="2000"/>
              <a:t>的思路是“栈”式层次化设计，把内核分层：</a:t>
            </a:r>
            <a:r>
              <a:rPr lang="en-US" altLang="zh-CN" sz="2000"/>
              <a:t>TCB</a:t>
            </a:r>
            <a:r>
              <a:rPr lang="zh-CN" altLang="en-US" sz="2000"/>
              <a:t>和非</a:t>
            </a:r>
            <a:r>
              <a:rPr lang="en-US" altLang="zh-CN" sz="2000"/>
              <a:t>TCB</a:t>
            </a:r>
            <a:r>
              <a:rPr lang="zh-CN" altLang="en-US" sz="2000"/>
              <a:t>两层，把对它们的开发分配给不同层面的开发者。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7A033F9-A4A1-CB69-8CDA-66EAB9418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3632" y="1802926"/>
            <a:ext cx="6858000" cy="24765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7146A53-94FA-26FF-82E6-563AB0AC00AE}"/>
              </a:ext>
            </a:extLst>
          </p:cNvPr>
          <p:cNvSpPr txBox="1"/>
          <p:nvPr/>
        </p:nvSpPr>
        <p:spPr>
          <a:xfrm>
            <a:off x="605390" y="4653136"/>
            <a:ext cx="112512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/>
              <a:t>1. </a:t>
            </a:r>
            <a:r>
              <a:rPr lang="zh-CN" altLang="en-US" sz="2000"/>
              <a:t>内核不是单一层次，而是两个相对独立和相互隔离的层次，开发、维护、打包都是两个部分。</a:t>
            </a:r>
            <a:endParaRPr lang="en-US" altLang="zh-CN" sz="2000"/>
          </a:p>
          <a:p>
            <a:r>
              <a:rPr lang="en-US" altLang="zh-CN" sz="2000"/>
              <a:t>2. </a:t>
            </a:r>
            <a:r>
              <a:rPr lang="zh-CN" altLang="en-US" sz="2000"/>
              <a:t>所有的资源都是由</a:t>
            </a:r>
            <a:r>
              <a:rPr lang="en-US" altLang="zh-CN" sz="2000"/>
              <a:t>TCB</a:t>
            </a:r>
            <a:r>
              <a:rPr lang="zh-CN" altLang="en-US" sz="2000"/>
              <a:t>控制的，但是对不同资源采取了不同的策略，核心资源是完全封闭在</a:t>
            </a:r>
            <a:r>
              <a:rPr lang="en-US" altLang="zh-CN" sz="2000"/>
              <a:t>TCB</a:t>
            </a:r>
            <a:r>
              <a:rPr lang="zh-CN" altLang="en-US" sz="2000"/>
              <a:t>的内部处理的，外部无法接触到；非核心资源也是</a:t>
            </a:r>
            <a:r>
              <a:rPr lang="en-US" altLang="zh-CN" sz="2000"/>
              <a:t>TCB</a:t>
            </a:r>
            <a:r>
              <a:rPr lang="zh-CN" altLang="en-US" sz="2000"/>
              <a:t>控制的，但是以受控的方式对上层服务暴露了接口。</a:t>
            </a:r>
            <a:endParaRPr lang="en-US" altLang="zh-CN" sz="2000"/>
          </a:p>
          <a:p>
            <a:r>
              <a:rPr lang="en-US" altLang="zh-CN" sz="2000"/>
              <a:t>3. </a:t>
            </a:r>
            <a:r>
              <a:rPr lang="zh-CN" altLang="en-US" sz="2000"/>
              <a:t>上层服务无法绕过</a:t>
            </a:r>
            <a:r>
              <a:rPr lang="en-US" altLang="zh-CN" sz="2000"/>
              <a:t>TCB</a:t>
            </a:r>
            <a:r>
              <a:rPr lang="zh-CN" altLang="en-US" sz="2000"/>
              <a:t>去访问系统的资源，只能通过</a:t>
            </a:r>
            <a:r>
              <a:rPr lang="en-US" altLang="zh-CN" sz="2000"/>
              <a:t>TCB</a:t>
            </a:r>
            <a:r>
              <a:rPr lang="zh-CN" altLang="en-US" sz="2000"/>
              <a:t>暴露的接口，在受控方式下操作部分资源。</a:t>
            </a:r>
            <a:endParaRPr lang="en-US" altLang="zh-CN" sz="2000"/>
          </a:p>
          <a:p>
            <a:r>
              <a:rPr lang="en-US" altLang="zh-CN" sz="2000"/>
              <a:t>4. TCB</a:t>
            </a:r>
            <a:r>
              <a:rPr lang="zh-CN" altLang="en-US" sz="2000"/>
              <a:t>和上层服务是两类开发者。</a:t>
            </a:r>
            <a:r>
              <a:rPr lang="en-US" altLang="zh-CN" sz="2000"/>
              <a:t>TCB</a:t>
            </a:r>
            <a:r>
              <a:rPr lang="zh-CN" altLang="en-US" sz="2000"/>
              <a:t>开发者承担了主要的安全职责，减轻了上层服务开发者负担。</a:t>
            </a:r>
          </a:p>
        </p:txBody>
      </p:sp>
    </p:spTree>
    <p:extLst>
      <p:ext uri="{BB962C8B-B14F-4D97-AF65-F5344CB8AC3E}">
        <p14:creationId xmlns:p14="http://schemas.microsoft.com/office/powerpoint/2010/main" val="491851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7F3D7B-8701-3C26-7A8C-A11FA27209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8049A5D-D407-1F1C-721A-91F585981B43}"/>
              </a:ext>
            </a:extLst>
          </p:cNvPr>
          <p:cNvSpPr txBox="1"/>
          <p:nvPr/>
        </p:nvSpPr>
        <p:spPr>
          <a:xfrm>
            <a:off x="515380" y="327273"/>
            <a:ext cx="705678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内存方面 </a:t>
            </a:r>
            <a:r>
              <a:rPr lang="en-US" altLang="zh-CN" sz="3200"/>
              <a:t>- untyped </a:t>
            </a:r>
            <a:r>
              <a:rPr lang="zh-CN" altLang="en-US" sz="3200"/>
              <a:t>和 </a:t>
            </a:r>
            <a:r>
              <a:rPr lang="en-US" altLang="zh-CN" sz="3200"/>
              <a:t>typed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E506861-AD58-AD3E-268B-EBFF0CC84956}"/>
              </a:ext>
            </a:extLst>
          </p:cNvPr>
          <p:cNvSpPr txBox="1"/>
          <p:nvPr/>
        </p:nvSpPr>
        <p:spPr>
          <a:xfrm>
            <a:off x="587388" y="1124744"/>
            <a:ext cx="1151789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/>
              <a:t>所谓内存类型，是指内存帧中是否存放了系统的关键的元数据，以及交给谁来操作。</a:t>
            </a:r>
            <a:endParaRPr lang="en-US" altLang="zh-CN" sz="2000"/>
          </a:p>
          <a:p>
            <a:endParaRPr lang="zh-CN" alt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/>
              <a:t>Typed</a:t>
            </a:r>
            <a:r>
              <a:rPr lang="zh-CN" altLang="en-US" sz="2000"/>
              <a:t>内存 </a:t>
            </a:r>
            <a:r>
              <a:rPr lang="en-US" altLang="zh-CN" sz="2000"/>
              <a:t>- </a:t>
            </a:r>
            <a:r>
              <a:rPr lang="zh-CN" altLang="en-US" sz="2000"/>
              <a:t>主要是内核的代码段、栈段和</a:t>
            </a:r>
            <a:r>
              <a:rPr lang="en-US" altLang="zh-CN" sz="2000"/>
              <a:t>Heap</a:t>
            </a:r>
            <a:r>
              <a:rPr lang="zh-CN" altLang="en-US" sz="2000"/>
              <a:t>段等等，这里会保存具有类型安全保证的对象。</a:t>
            </a:r>
            <a:endParaRPr lang="en-US" altLang="zh-CN" sz="2000"/>
          </a:p>
          <a:p>
            <a:r>
              <a:rPr lang="zh-CN" altLang="en-US" sz="2000"/>
              <a:t>不能对</a:t>
            </a:r>
            <a:r>
              <a:rPr lang="en-US" altLang="zh-CN" sz="2000"/>
              <a:t>ostd(TCB)</a:t>
            </a:r>
            <a:r>
              <a:rPr lang="zh-CN" altLang="en-US" sz="2000"/>
              <a:t>之外暴露，更不能支持指针操作，因为那样可能破坏内核的内存安全。</a:t>
            </a:r>
            <a:endParaRPr lang="en-US" altLang="zh-CN" sz="2000"/>
          </a:p>
          <a:p>
            <a:endParaRPr lang="zh-CN" alt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/>
              <a:t>Untyped</a:t>
            </a:r>
            <a:r>
              <a:rPr lang="zh-CN" altLang="en-US" sz="2000"/>
              <a:t>内存 </a:t>
            </a:r>
            <a:r>
              <a:rPr lang="en-US" altLang="zh-CN" sz="2000"/>
              <a:t>- </a:t>
            </a:r>
            <a:r>
              <a:rPr lang="zh-CN" altLang="en-US" sz="2000"/>
              <a:t>分给用户空间的和分给</a:t>
            </a:r>
            <a:r>
              <a:rPr lang="en-US" altLang="zh-CN" sz="2000"/>
              <a:t>DMA</a:t>
            </a:r>
            <a:r>
              <a:rPr lang="zh-CN" altLang="en-US" sz="2000"/>
              <a:t>的内存，</a:t>
            </a:r>
            <a:r>
              <a:rPr lang="en-US" altLang="zh-CN" sz="2000"/>
              <a:t>ostd(TCB)</a:t>
            </a:r>
            <a:r>
              <a:rPr lang="zh-CN" altLang="en-US" sz="2000"/>
              <a:t>对它们天然不信任，里面也不会</a:t>
            </a:r>
            <a:endParaRPr lang="en-US" altLang="zh-CN" sz="2000"/>
          </a:p>
          <a:p>
            <a:r>
              <a:rPr lang="zh-CN" altLang="en-US" sz="2000"/>
              <a:t>存放内核安全类型的对象。允许在该类内存中</a:t>
            </a:r>
            <a:r>
              <a:rPr lang="zh-CN" altLang="en-US" sz="2000" b="1"/>
              <a:t>通过受控方式基于指针操作。</a:t>
            </a:r>
            <a:r>
              <a:rPr lang="zh-CN" altLang="en-US" sz="2000"/>
              <a:t>通过受控接口，只能操作</a:t>
            </a:r>
            <a:endParaRPr lang="en-US" altLang="zh-CN" sz="2000"/>
          </a:p>
          <a:p>
            <a:r>
              <a:rPr lang="zh-CN" altLang="en-US" sz="2000"/>
              <a:t>这些分配给用户空间和</a:t>
            </a:r>
            <a:r>
              <a:rPr lang="en-US" altLang="zh-CN" sz="2000"/>
              <a:t>DMA</a:t>
            </a:r>
            <a:r>
              <a:rPr lang="zh-CN" altLang="en-US" sz="2000"/>
              <a:t>的页面，无法访问到内核页面，这样写坏了也不会影响内核和其它进程的</a:t>
            </a:r>
            <a:endParaRPr lang="en-US" altLang="zh-CN" sz="2000"/>
          </a:p>
          <a:p>
            <a:r>
              <a:rPr lang="zh-CN" altLang="en-US" sz="2000"/>
              <a:t>安全。允许指针则提高了表达能力。</a:t>
            </a:r>
          </a:p>
        </p:txBody>
      </p:sp>
    </p:spTree>
    <p:extLst>
      <p:ext uri="{BB962C8B-B14F-4D97-AF65-F5344CB8AC3E}">
        <p14:creationId xmlns:p14="http://schemas.microsoft.com/office/powerpoint/2010/main" val="2237194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4539A71E-7839-D905-0B2A-56ACBA290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80" y="2204864"/>
            <a:ext cx="3829050" cy="38100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3C7EB2E-B440-E15E-C437-F68BE7DD8DCF}"/>
              </a:ext>
            </a:extLst>
          </p:cNvPr>
          <p:cNvSpPr txBox="1"/>
          <p:nvPr/>
        </p:nvSpPr>
        <p:spPr>
          <a:xfrm>
            <a:off x="515380" y="327273"/>
            <a:ext cx="705678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内存方面 </a:t>
            </a:r>
            <a:r>
              <a:rPr lang="en-US" altLang="zh-CN" sz="3200"/>
              <a:t>- untyped </a:t>
            </a:r>
            <a:r>
              <a:rPr lang="zh-CN" altLang="en-US" sz="3200"/>
              <a:t>和 </a:t>
            </a:r>
            <a:r>
              <a:rPr lang="en-US" altLang="zh-CN" sz="3200"/>
              <a:t>typed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047D7D0-428F-0684-EEAA-4DD0154784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1904" y="1422068"/>
            <a:ext cx="6570196" cy="144016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06DB51D-2CFA-CB60-A5B6-0DCC958401BB}"/>
              </a:ext>
            </a:extLst>
          </p:cNvPr>
          <p:cNvSpPr txBox="1"/>
          <p:nvPr/>
        </p:nvSpPr>
        <p:spPr>
          <a:xfrm>
            <a:off x="5231904" y="1052736"/>
            <a:ext cx="3751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例如：在</a:t>
            </a:r>
            <a:r>
              <a:rPr lang="en-US" altLang="zh-CN"/>
              <a:t>kernel</a:t>
            </a:r>
            <a:r>
              <a:rPr lang="zh-CN" altLang="en-US"/>
              <a:t>中实现系统调用</a:t>
            </a:r>
            <a:r>
              <a:rPr lang="en-US" altLang="zh-CN"/>
              <a:t>fstat</a:t>
            </a:r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B479725-D71D-C65C-0A14-299AAC15523C}"/>
              </a:ext>
            </a:extLst>
          </p:cNvPr>
          <p:cNvSpPr txBox="1"/>
          <p:nvPr/>
        </p:nvSpPr>
        <p:spPr>
          <a:xfrm>
            <a:off x="5236909" y="2862228"/>
            <a:ext cx="68339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第</a:t>
            </a:r>
            <a:r>
              <a:rPr lang="en-US" altLang="zh-CN"/>
              <a:t>3</a:t>
            </a:r>
            <a:r>
              <a:rPr lang="zh-CN" altLang="en-US"/>
              <a:t>行中的操作是</a:t>
            </a:r>
            <a:r>
              <a:rPr lang="en-US" altLang="zh-CN"/>
              <a:t>ostd</a:t>
            </a:r>
            <a:r>
              <a:rPr lang="zh-CN" altLang="en-US"/>
              <a:t>提供的，直接允许对来自用户应用的内存</a:t>
            </a:r>
            <a:endParaRPr lang="en-US" altLang="zh-CN"/>
          </a:p>
          <a:p>
            <a:r>
              <a:rPr lang="zh-CN" altLang="en-US"/>
              <a:t>施行指针操作，因为这类内存是</a:t>
            </a:r>
            <a:r>
              <a:rPr lang="en-US" altLang="zh-CN"/>
              <a:t>untyped</a:t>
            </a:r>
            <a:r>
              <a:rPr lang="zh-CN" altLang="en-US"/>
              <a:t>类型。</a:t>
            </a:r>
            <a:endParaRPr lang="en-US" altLang="zh-CN"/>
          </a:p>
          <a:p>
            <a:r>
              <a:rPr lang="en-US" altLang="zh-CN"/>
              <a:t>ctx.user_space().write_val</a:t>
            </a:r>
            <a:r>
              <a:rPr lang="zh-CN" altLang="en-US"/>
              <a:t>是由</a:t>
            </a:r>
            <a:r>
              <a:rPr lang="en-US" altLang="zh-CN"/>
              <a:t>ostd</a:t>
            </a:r>
            <a:r>
              <a:rPr lang="zh-CN" altLang="en-US"/>
              <a:t>（</a:t>
            </a:r>
            <a:r>
              <a:rPr lang="en-US" altLang="zh-CN"/>
              <a:t>TCB</a:t>
            </a:r>
            <a:r>
              <a:rPr lang="zh-CN" altLang="en-US"/>
              <a:t>）提供的接口，也是</a:t>
            </a:r>
            <a:r>
              <a:rPr lang="en-US" altLang="zh-CN"/>
              <a:t>kernel</a:t>
            </a:r>
          </a:p>
          <a:p>
            <a:r>
              <a:rPr lang="zh-CN" altLang="en-US"/>
              <a:t>唯一可以操作内存的途径。</a:t>
            </a:r>
            <a:endParaRPr lang="en-US" altLang="zh-CN"/>
          </a:p>
          <a:p>
            <a:r>
              <a:rPr lang="zh-CN" altLang="en-US"/>
              <a:t>中间由</a:t>
            </a:r>
            <a:r>
              <a:rPr lang="en-US" altLang="zh-CN"/>
              <a:t>ostd</a:t>
            </a:r>
            <a:r>
              <a:rPr lang="zh-CN" altLang="en-US"/>
              <a:t>对传入的地址进行了检查，确保是用户内存区域。</a:t>
            </a:r>
            <a:endParaRPr lang="en-US" altLang="zh-CN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D71F682-7787-8BAC-D271-40A766681000}"/>
              </a:ext>
            </a:extLst>
          </p:cNvPr>
          <p:cNvSpPr txBox="1"/>
          <p:nvPr/>
        </p:nvSpPr>
        <p:spPr>
          <a:xfrm>
            <a:off x="623392" y="1376772"/>
            <a:ext cx="37737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对</a:t>
            </a:r>
            <a:r>
              <a:rPr lang="en-US" altLang="zh-CN"/>
              <a:t>untyped</a:t>
            </a:r>
            <a:r>
              <a:rPr lang="zh-CN" altLang="en-US"/>
              <a:t>内存可以在受控方式下，</a:t>
            </a:r>
            <a:endParaRPr lang="en-US" altLang="zh-CN"/>
          </a:p>
          <a:p>
            <a:r>
              <a:rPr lang="zh-CN" altLang="en-US"/>
              <a:t>通过指针进行操作。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53948F7F-8EB5-E3C8-7BE7-BE1B3CE77E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9916" y="4437112"/>
            <a:ext cx="5580620" cy="2280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723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9E19ED-049D-9461-F55E-4D85656815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6C31D85-FB23-5AA5-45C3-0170A0C423F9}"/>
              </a:ext>
            </a:extLst>
          </p:cNvPr>
          <p:cNvSpPr txBox="1"/>
          <p:nvPr/>
        </p:nvSpPr>
        <p:spPr>
          <a:xfrm>
            <a:off x="515380" y="327273"/>
            <a:ext cx="100091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/>
              <a:t>CPU</a:t>
            </a:r>
            <a:r>
              <a:rPr lang="zh-CN" altLang="en-US" sz="3200"/>
              <a:t>状态方面</a:t>
            </a:r>
            <a:r>
              <a:rPr lang="en-US" altLang="zh-CN" sz="3200"/>
              <a:t>-</a:t>
            </a:r>
            <a:r>
              <a:rPr lang="zh-CN" altLang="en-US" sz="3200"/>
              <a:t>用户态</a:t>
            </a:r>
            <a:r>
              <a:rPr lang="en-US" altLang="zh-CN" sz="3200"/>
              <a:t>cpu-state</a:t>
            </a:r>
            <a:r>
              <a:rPr lang="zh-CN" altLang="en-US" sz="3200"/>
              <a:t>和内核态</a:t>
            </a:r>
            <a:r>
              <a:rPr lang="en-US" altLang="zh-CN" sz="3200"/>
              <a:t>cpu-state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5202A6C-425D-3A14-8C79-EF2422A784CD}"/>
              </a:ext>
            </a:extLst>
          </p:cNvPr>
          <p:cNvSpPr txBox="1"/>
          <p:nvPr/>
        </p:nvSpPr>
        <p:spPr>
          <a:xfrm>
            <a:off x="551384" y="1016732"/>
            <a:ext cx="109812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用户态的部分</a:t>
            </a:r>
            <a:r>
              <a:rPr lang="en-US" altLang="zh-CN" sz="2000"/>
              <a:t>CPU</a:t>
            </a:r>
            <a:r>
              <a:rPr lang="zh-CN" altLang="en-US" sz="2000"/>
              <a:t>寄存器状态是允许被查看和修改的，不影响系统安全，却可以提升开发便利。</a:t>
            </a:r>
          </a:p>
          <a:p>
            <a:r>
              <a:rPr lang="zh-CN" altLang="en-US" sz="2000"/>
              <a:t>需要完全保护在</a:t>
            </a:r>
            <a:r>
              <a:rPr lang="en-US" altLang="zh-CN" sz="2000"/>
              <a:t>TCB</a:t>
            </a:r>
            <a:r>
              <a:rPr lang="zh-CN" altLang="en-US" sz="2000"/>
              <a:t>内部的只是内核态</a:t>
            </a:r>
            <a:r>
              <a:rPr lang="en-US" altLang="zh-CN" sz="2000"/>
              <a:t>CPU state</a:t>
            </a:r>
            <a:r>
              <a:rPr lang="zh-CN" altLang="en-US" sz="2000"/>
              <a:t>，那些必须严格保护在</a:t>
            </a:r>
            <a:r>
              <a:rPr lang="en-US" altLang="zh-CN" sz="2000"/>
              <a:t>ostd</a:t>
            </a:r>
            <a:r>
              <a:rPr lang="zh-CN" altLang="en-US" sz="2000"/>
              <a:t>内部。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CCE2F0F-6639-B8E5-4027-9659757B9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197" y="1821700"/>
            <a:ext cx="6728932" cy="498325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B28CFB4-4CE9-C3B7-635E-B90B71CDBBCB}"/>
              </a:ext>
            </a:extLst>
          </p:cNvPr>
          <p:cNvSpPr txBox="1"/>
          <p:nvPr/>
        </p:nvSpPr>
        <p:spPr>
          <a:xfrm>
            <a:off x="7356140" y="3790781"/>
            <a:ext cx="401904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示例：</a:t>
            </a:r>
            <a:r>
              <a:rPr lang="en-US" altLang="zh-CN"/>
              <a:t>kernel</a:t>
            </a:r>
            <a:r>
              <a:rPr lang="zh-CN" altLang="en-US"/>
              <a:t>实现</a:t>
            </a:r>
            <a:r>
              <a:rPr lang="en-US" altLang="zh-CN"/>
              <a:t>execve</a:t>
            </a:r>
            <a:r>
              <a:rPr lang="zh-CN" altLang="en-US"/>
              <a:t>系统调用。</a:t>
            </a:r>
            <a:endParaRPr lang="en-US" altLang="zh-CN"/>
          </a:p>
          <a:p>
            <a:r>
              <a:rPr lang="zh-CN" altLang="en-US"/>
              <a:t>第</a:t>
            </a:r>
            <a:r>
              <a:rPr lang="en-US" altLang="zh-CN"/>
              <a:t>10~22</a:t>
            </a:r>
            <a:r>
              <a:rPr lang="zh-CN" altLang="en-US"/>
              <a:t>行，可以直接对用户态的</a:t>
            </a:r>
            <a:r>
              <a:rPr lang="en-US" altLang="zh-CN"/>
              <a:t>CPU</a:t>
            </a:r>
          </a:p>
          <a:p>
            <a:r>
              <a:rPr lang="zh-CN" altLang="en-US"/>
              <a:t>各个状态寄存器进行访问甚至修改。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UserContext</a:t>
            </a:r>
            <a:r>
              <a:rPr lang="zh-CN" altLang="en-US"/>
              <a:t>是由</a:t>
            </a:r>
            <a:r>
              <a:rPr lang="en-US" altLang="zh-CN"/>
              <a:t>ostd</a:t>
            </a:r>
            <a:r>
              <a:rPr lang="zh-CN" altLang="en-US"/>
              <a:t>提供的接口。</a:t>
            </a:r>
          </a:p>
        </p:txBody>
      </p:sp>
    </p:spTree>
    <p:extLst>
      <p:ext uri="{BB962C8B-B14F-4D97-AF65-F5344CB8AC3E}">
        <p14:creationId xmlns:p14="http://schemas.microsoft.com/office/powerpoint/2010/main" val="4022497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9716001-F574-907C-A5C8-9BA62085A2D3}"/>
              </a:ext>
            </a:extLst>
          </p:cNvPr>
          <p:cNvSpPr txBox="1"/>
          <p:nvPr/>
        </p:nvSpPr>
        <p:spPr>
          <a:xfrm>
            <a:off x="515380" y="327273"/>
            <a:ext cx="100091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调度方面</a:t>
            </a:r>
            <a:r>
              <a:rPr lang="en-US" altLang="zh-CN" sz="3200"/>
              <a:t>-</a:t>
            </a:r>
            <a:r>
              <a:rPr lang="zh-CN" altLang="en-US" sz="3200"/>
              <a:t>上下文切换和调度策略</a:t>
            </a:r>
            <a:endParaRPr lang="en-US" altLang="zh-CN" sz="320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0ECB53F-DA8B-DBB1-53CE-F0CB53FD29CD}"/>
              </a:ext>
            </a:extLst>
          </p:cNvPr>
          <p:cNvSpPr txBox="1"/>
          <p:nvPr/>
        </p:nvSpPr>
        <p:spPr>
          <a:xfrm>
            <a:off x="587389" y="1160748"/>
            <a:ext cx="11305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上下文切换是系统的关键机制，且实现时十分容易出错，完全封装在底层</a:t>
            </a:r>
            <a:r>
              <a:rPr lang="en-US" altLang="zh-CN" sz="2000"/>
              <a:t>ostd</a:t>
            </a:r>
            <a:r>
              <a:rPr lang="zh-CN" altLang="en-US" sz="2000"/>
              <a:t>中，上层</a:t>
            </a:r>
            <a:r>
              <a:rPr lang="en-US" altLang="zh-CN" sz="2000"/>
              <a:t>kernel</a:t>
            </a:r>
            <a:r>
              <a:rPr lang="zh-CN" altLang="en-US" sz="2000"/>
              <a:t>看不到。</a:t>
            </a:r>
            <a:endParaRPr lang="en-US" altLang="zh-CN" sz="2000"/>
          </a:p>
          <a:p>
            <a:r>
              <a:rPr lang="zh-CN" altLang="en-US" sz="2000"/>
              <a:t>调度策略本质上就是一个算法，所以可以允许</a:t>
            </a:r>
            <a:r>
              <a:rPr lang="en-US" altLang="zh-CN" sz="2000"/>
              <a:t>kernel</a:t>
            </a:r>
            <a:r>
              <a:rPr lang="zh-CN" altLang="en-US" sz="2000"/>
              <a:t>进行替换。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8CD712B-5FF9-0654-A8FF-4ADECDB87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448" y="2486038"/>
            <a:ext cx="4576564" cy="348690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82BD7FA9-1C07-5C1A-5602-F5EC3B0BE208}"/>
              </a:ext>
            </a:extLst>
          </p:cNvPr>
          <p:cNvSpPr txBox="1"/>
          <p:nvPr/>
        </p:nvSpPr>
        <p:spPr>
          <a:xfrm>
            <a:off x="6420036" y="3645024"/>
            <a:ext cx="42627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/>
              <a:t>调用算法是基于</a:t>
            </a:r>
            <a:r>
              <a:rPr lang="en-US" altLang="zh-CN" sz="2000"/>
              <a:t>Trait</a:t>
            </a:r>
            <a:r>
              <a:rPr lang="zh-CN" altLang="en-US" sz="2000"/>
              <a:t>的注册回调机制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25E87E9-4CAB-C6DA-3A61-4C419F71161B}"/>
              </a:ext>
            </a:extLst>
          </p:cNvPr>
          <p:cNvSpPr txBox="1"/>
          <p:nvPr/>
        </p:nvSpPr>
        <p:spPr>
          <a:xfrm>
            <a:off x="6420036" y="5260558"/>
            <a:ext cx="47692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/>
              <a:t>上下文切换是</a:t>
            </a:r>
            <a:r>
              <a:rPr lang="en-US" altLang="zh-CN" sz="2000"/>
              <a:t>ostd</a:t>
            </a:r>
            <a:r>
              <a:rPr lang="zh-CN" altLang="en-US" sz="2000"/>
              <a:t>内部机制，不对外暴露</a:t>
            </a:r>
          </a:p>
        </p:txBody>
      </p:sp>
    </p:spTree>
    <p:extLst>
      <p:ext uri="{BB962C8B-B14F-4D97-AF65-F5344CB8AC3E}">
        <p14:creationId xmlns:p14="http://schemas.microsoft.com/office/powerpoint/2010/main" val="19545012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DB9BC18-17C5-A9C7-E4D1-0DDD1C65D95A}"/>
              </a:ext>
            </a:extLst>
          </p:cNvPr>
          <p:cNvSpPr txBox="1"/>
          <p:nvPr/>
        </p:nvSpPr>
        <p:spPr>
          <a:xfrm>
            <a:off x="515380" y="327273"/>
            <a:ext cx="100091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中断方面：</a:t>
            </a:r>
            <a:r>
              <a:rPr lang="en-US" altLang="zh-CN" sz="3200"/>
              <a:t>top-half &amp; bottom-half</a:t>
            </a:r>
            <a:r>
              <a:rPr lang="zh-CN" altLang="en-US" sz="3200"/>
              <a:t>阶段处理</a:t>
            </a:r>
            <a:endParaRPr lang="en-US" altLang="zh-CN" sz="320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87724ED-D53D-0D7A-E48C-9F34E2E28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064" y="2564904"/>
            <a:ext cx="5505450" cy="34290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9F29124-4319-EB2C-F088-0EDF28484E81}"/>
              </a:ext>
            </a:extLst>
          </p:cNvPr>
          <p:cNvSpPr txBox="1"/>
          <p:nvPr/>
        </p:nvSpPr>
        <p:spPr>
          <a:xfrm>
            <a:off x="623392" y="1124744"/>
            <a:ext cx="99886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/>
              <a:t>类似</a:t>
            </a:r>
            <a:r>
              <a:rPr lang="en-US" altLang="zh-CN" sz="2000"/>
              <a:t>Linux</a:t>
            </a:r>
            <a:r>
              <a:rPr lang="zh-CN" altLang="en-US" sz="2000"/>
              <a:t>的对中断处理的设计，分为前半段和后半段：</a:t>
            </a:r>
            <a:endParaRPr lang="en-US" altLang="zh-CN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/>
              <a:t>前半段涉及对系统级寄存器的直接修改，影响整个系统安全，必须包含在</a:t>
            </a:r>
            <a:r>
              <a:rPr lang="en-US" altLang="zh-CN" sz="2000"/>
              <a:t>ostd</a:t>
            </a:r>
            <a:r>
              <a:rPr lang="zh-CN" altLang="en-US" sz="2000"/>
              <a:t>内部。</a:t>
            </a:r>
            <a:endParaRPr lang="en-US" altLang="zh-CN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/>
              <a:t>后半段主要是业务处理，不必要采取</a:t>
            </a:r>
            <a:r>
              <a:rPr lang="en-US" altLang="zh-CN" sz="2000"/>
              <a:t>UnsafeMode</a:t>
            </a:r>
            <a:r>
              <a:rPr lang="zh-CN" altLang="en-US" sz="2000"/>
              <a:t>编程，所以分离到</a:t>
            </a:r>
            <a:r>
              <a:rPr lang="en-US" altLang="zh-CN" sz="2000"/>
              <a:t>kernel</a:t>
            </a:r>
            <a:r>
              <a:rPr lang="zh-CN" altLang="en-US" sz="2000"/>
              <a:t>中。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01841BE-CC3A-E19C-38AF-BF2EA7D1C974}"/>
              </a:ext>
            </a:extLst>
          </p:cNvPr>
          <p:cNvSpPr txBox="1"/>
          <p:nvPr/>
        </p:nvSpPr>
        <p:spPr>
          <a:xfrm>
            <a:off x="6348028" y="4317484"/>
            <a:ext cx="51155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/>
              <a:t>在</a:t>
            </a:r>
            <a:r>
              <a:rPr lang="en-US" altLang="zh-CN" sz="2000"/>
              <a:t>Linux</a:t>
            </a:r>
            <a:r>
              <a:rPr lang="zh-CN" altLang="en-US" sz="2000"/>
              <a:t>中属于中断上下文，操作系统关键的</a:t>
            </a:r>
            <a:endParaRPr lang="en-US" altLang="zh-CN" sz="2000"/>
          </a:p>
          <a:p>
            <a:r>
              <a:rPr lang="zh-CN" altLang="en-US" sz="2000"/>
              <a:t>资源，且时间要求严格。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1DFE006-8159-4A48-3260-E177B131CE64}"/>
              </a:ext>
            </a:extLst>
          </p:cNvPr>
          <p:cNvSpPr txBox="1"/>
          <p:nvPr/>
        </p:nvSpPr>
        <p:spPr>
          <a:xfrm>
            <a:off x="6348028" y="2957453"/>
            <a:ext cx="46025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/>
              <a:t>在</a:t>
            </a:r>
            <a:r>
              <a:rPr lang="en-US" altLang="zh-CN" sz="2000"/>
              <a:t>Linux</a:t>
            </a:r>
            <a:r>
              <a:rPr lang="zh-CN" altLang="en-US" sz="2000"/>
              <a:t>中被委托到进程上下文中处理，</a:t>
            </a:r>
            <a:endParaRPr lang="en-US" altLang="zh-CN" sz="2000"/>
          </a:p>
          <a:p>
            <a:r>
              <a:rPr lang="zh-CN" altLang="en-US" sz="2000"/>
              <a:t>通常处理非关键性的资源。</a:t>
            </a:r>
          </a:p>
        </p:txBody>
      </p:sp>
    </p:spTree>
    <p:extLst>
      <p:ext uri="{BB962C8B-B14F-4D97-AF65-F5344CB8AC3E}">
        <p14:creationId xmlns:p14="http://schemas.microsoft.com/office/powerpoint/2010/main" val="22073809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9EF8F05-AA2C-A16E-5007-29C71D4DE488}"/>
              </a:ext>
            </a:extLst>
          </p:cNvPr>
          <p:cNvSpPr txBox="1"/>
          <p:nvPr/>
        </p:nvSpPr>
        <p:spPr>
          <a:xfrm>
            <a:off x="515380" y="327273"/>
            <a:ext cx="100091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设备方面：系统设备和普通外设</a:t>
            </a:r>
            <a:endParaRPr lang="en-US" altLang="zh-CN" sz="320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674FDA8-077B-A7F5-87C7-815CF5B52424}"/>
              </a:ext>
            </a:extLst>
          </p:cNvPr>
          <p:cNvSpPr txBox="1"/>
          <p:nvPr/>
        </p:nvSpPr>
        <p:spPr>
          <a:xfrm>
            <a:off x="619271" y="1088740"/>
            <a:ext cx="110658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/>
              <a:t>系统设备包括</a:t>
            </a:r>
            <a:r>
              <a:rPr lang="en-US" altLang="zh-CN" sz="2000"/>
              <a:t>IOMMU</a:t>
            </a:r>
            <a:r>
              <a:rPr lang="zh-CN" altLang="en-US" sz="2000"/>
              <a:t>和</a:t>
            </a:r>
            <a:r>
              <a:rPr lang="en-US" altLang="zh-CN" sz="2000"/>
              <a:t>APIC</a:t>
            </a:r>
            <a:r>
              <a:rPr lang="zh-CN" altLang="en-US" sz="2000"/>
              <a:t>之类可能破坏系统安全的设备，对它们的操作必须保护在</a:t>
            </a:r>
            <a:r>
              <a:rPr lang="en-US" altLang="zh-CN" sz="2000"/>
              <a:t>ostd</a:t>
            </a:r>
            <a:r>
              <a:rPr lang="zh-CN" altLang="en-US" sz="2000"/>
              <a:t>之内，</a:t>
            </a:r>
            <a:endParaRPr lang="en-US" altLang="zh-CN" sz="2000"/>
          </a:p>
          <a:p>
            <a:r>
              <a:rPr lang="zh-CN" altLang="en-US" sz="2000"/>
              <a:t>只能由</a:t>
            </a:r>
            <a:r>
              <a:rPr lang="en-US" altLang="zh-CN" sz="2000"/>
              <a:t>ostd</a:t>
            </a:r>
            <a:r>
              <a:rPr lang="zh-CN" altLang="en-US" sz="2000"/>
              <a:t>完成，不对外暴露。</a:t>
            </a:r>
          </a:p>
          <a:p>
            <a:r>
              <a:rPr lang="zh-CN" altLang="en-US" sz="2000"/>
              <a:t>普通外设，如网卡、显卡、存储之类，都没有全局破坏能力，提供受控接口暴露给</a:t>
            </a:r>
            <a:r>
              <a:rPr lang="en-US" altLang="zh-CN" sz="2000"/>
              <a:t>kernel</a:t>
            </a:r>
            <a:r>
              <a:rPr lang="zh-CN" altLang="en-US" sz="2000"/>
              <a:t>实现。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CB11F33-0FC8-090B-FD97-355005420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732" y="2456892"/>
            <a:ext cx="4572000" cy="41910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E22E5BA9-2A25-A22D-7104-84797DD41C31}"/>
              </a:ext>
            </a:extLst>
          </p:cNvPr>
          <p:cNvSpPr txBox="1"/>
          <p:nvPr/>
        </p:nvSpPr>
        <p:spPr>
          <a:xfrm>
            <a:off x="623392" y="3104964"/>
            <a:ext cx="31854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kernel</a:t>
            </a:r>
            <a:r>
              <a:rPr lang="zh-CN" altLang="en-US"/>
              <a:t>可以实现普通外设驱动</a:t>
            </a:r>
            <a:endParaRPr lang="en-US" altLang="zh-CN"/>
          </a:p>
          <a:p>
            <a:r>
              <a:rPr lang="zh-CN" altLang="en-US"/>
              <a:t>得益于</a:t>
            </a:r>
            <a:r>
              <a:rPr lang="en-US" altLang="zh-CN"/>
              <a:t>IOMMU</a:t>
            </a:r>
            <a:r>
              <a:rPr lang="zh-CN" altLang="en-US"/>
              <a:t>为设备</a:t>
            </a:r>
            <a:r>
              <a:rPr lang="en-US" altLang="zh-CN"/>
              <a:t>DMA</a:t>
            </a:r>
          </a:p>
          <a:p>
            <a:r>
              <a:rPr lang="zh-CN" altLang="en-US"/>
              <a:t>提供虚拟地址，能够限制它们</a:t>
            </a:r>
            <a:endParaRPr lang="en-US" altLang="zh-CN"/>
          </a:p>
          <a:p>
            <a:r>
              <a:rPr lang="zh-CN" altLang="en-US"/>
              <a:t>对系统资源的访问。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C93EAB7-C5DF-C791-CEE4-B00C2DD24F9C}"/>
              </a:ext>
            </a:extLst>
          </p:cNvPr>
          <p:cNvSpPr txBox="1"/>
          <p:nvPr/>
        </p:nvSpPr>
        <p:spPr>
          <a:xfrm>
            <a:off x="619271" y="5445224"/>
            <a:ext cx="29274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IOMMU</a:t>
            </a:r>
            <a:r>
              <a:rPr lang="zh-CN" altLang="en-US"/>
              <a:t>的关键作用</a:t>
            </a:r>
            <a:endParaRPr lang="en-US" altLang="zh-CN"/>
          </a:p>
          <a:p>
            <a:r>
              <a:rPr lang="zh-CN" altLang="en-US"/>
              <a:t>决定了它必须被</a:t>
            </a:r>
            <a:r>
              <a:rPr lang="en-US" altLang="zh-CN"/>
              <a:t>ostd</a:t>
            </a:r>
            <a:r>
              <a:rPr lang="zh-CN" altLang="en-US"/>
              <a:t>保护，</a:t>
            </a:r>
            <a:endParaRPr lang="en-US" altLang="zh-CN"/>
          </a:p>
          <a:p>
            <a:r>
              <a:rPr lang="zh-CN" altLang="en-US"/>
              <a:t>不暴露给</a:t>
            </a:r>
            <a:r>
              <a:rPr lang="en-US" altLang="zh-CN"/>
              <a:t>kernel</a:t>
            </a:r>
            <a:r>
              <a:rPr lang="zh-CN" altLang="en-US"/>
              <a:t>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DD48530-6DCF-E662-6E7D-2502B8A84714}"/>
              </a:ext>
            </a:extLst>
          </p:cNvPr>
          <p:cNvSpPr txBox="1"/>
          <p:nvPr/>
        </p:nvSpPr>
        <p:spPr>
          <a:xfrm>
            <a:off x="8390294" y="4552392"/>
            <a:ext cx="34291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APIC</a:t>
            </a:r>
            <a:r>
              <a:rPr lang="zh-CN" altLang="en-US"/>
              <a:t>控制中断响应入口和方式，</a:t>
            </a:r>
            <a:endParaRPr lang="en-US" altLang="zh-CN"/>
          </a:p>
          <a:p>
            <a:r>
              <a:rPr lang="zh-CN" altLang="en-US"/>
              <a:t>直接关系到系统的安全。</a:t>
            </a:r>
            <a:endParaRPr lang="en-US" altLang="zh-CN"/>
          </a:p>
          <a:p>
            <a:r>
              <a:rPr lang="zh-CN" altLang="en-US"/>
              <a:t>所以只能被</a:t>
            </a:r>
            <a:r>
              <a:rPr lang="en-US" altLang="zh-CN"/>
              <a:t>ostd</a:t>
            </a:r>
            <a:r>
              <a:rPr lang="zh-CN" altLang="en-US"/>
              <a:t>管理，</a:t>
            </a:r>
            <a:endParaRPr lang="en-US" altLang="zh-CN"/>
          </a:p>
          <a:p>
            <a:r>
              <a:rPr lang="zh-CN" altLang="en-US"/>
              <a:t>不能暴露给</a:t>
            </a:r>
            <a:r>
              <a:rPr lang="en-US" altLang="zh-CN"/>
              <a:t>kernel</a:t>
            </a:r>
            <a:r>
              <a:rPr lang="zh-CN" altLang="en-US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9406736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AA3CCDC-2C3C-F3D9-5DB1-623479583BE0}"/>
              </a:ext>
            </a:extLst>
          </p:cNvPr>
          <p:cNvSpPr txBox="1"/>
          <p:nvPr/>
        </p:nvSpPr>
        <p:spPr>
          <a:xfrm>
            <a:off x="515380" y="327273"/>
            <a:ext cx="100091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新版</a:t>
            </a:r>
            <a:r>
              <a:rPr lang="en-US" altLang="zh-CN" sz="3200"/>
              <a:t>Asterinas</a:t>
            </a:r>
            <a:r>
              <a:rPr lang="zh-CN" altLang="en-US" sz="3200"/>
              <a:t>提供的开发模式</a:t>
            </a:r>
            <a:endParaRPr lang="en-US" altLang="zh-CN" sz="320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E275106-F318-22A2-482F-6C8169F3474D}"/>
              </a:ext>
            </a:extLst>
          </p:cNvPr>
          <p:cNvSpPr txBox="1"/>
          <p:nvPr/>
        </p:nvSpPr>
        <p:spPr>
          <a:xfrm>
            <a:off x="515380" y="1088740"/>
            <a:ext cx="107308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/>
              <a:t>当前的设计包括</a:t>
            </a:r>
            <a:r>
              <a:rPr lang="en-US" altLang="zh-CN" sz="2000"/>
              <a:t>osdk</a:t>
            </a:r>
            <a:r>
              <a:rPr lang="zh-CN" altLang="en-US" sz="2000"/>
              <a:t>、</a:t>
            </a:r>
            <a:r>
              <a:rPr lang="en-US" altLang="zh-CN" sz="2000"/>
              <a:t>ostd</a:t>
            </a:r>
            <a:r>
              <a:rPr lang="zh-CN" altLang="en-US" sz="2000"/>
              <a:t>和</a:t>
            </a:r>
            <a:r>
              <a:rPr lang="en-US" altLang="zh-CN" sz="2000"/>
              <a:t>kernel</a:t>
            </a:r>
            <a:r>
              <a:rPr lang="zh-CN" altLang="en-US" sz="2000"/>
              <a:t>，从开发模式上相当于对</a:t>
            </a:r>
            <a:r>
              <a:rPr lang="en-US" altLang="zh-CN" sz="2000"/>
              <a:t>rust</a:t>
            </a:r>
            <a:r>
              <a:rPr lang="zh-CN" altLang="en-US" sz="2000"/>
              <a:t>应用开发模式的复用和扩展。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4F1C834-A4DA-330E-651E-A21EB597A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3632" y="1677266"/>
            <a:ext cx="7248525" cy="24765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4A7866EC-ACBC-3F1E-4D29-5A86C52297C8}"/>
              </a:ext>
            </a:extLst>
          </p:cNvPr>
          <p:cNvSpPr txBox="1"/>
          <p:nvPr/>
        </p:nvSpPr>
        <p:spPr>
          <a:xfrm>
            <a:off x="1919536" y="4581128"/>
            <a:ext cx="9181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1. kernel</a:t>
            </a:r>
            <a:r>
              <a:rPr lang="zh-CN" altLang="en-US"/>
              <a:t>实际是一个示例，内核开发者们可以仿照</a:t>
            </a:r>
            <a:r>
              <a:rPr lang="en-US" altLang="zh-CN"/>
              <a:t>kernel</a:t>
            </a:r>
            <a:r>
              <a:rPr lang="zh-CN" altLang="en-US"/>
              <a:t>基于</a:t>
            </a:r>
            <a:r>
              <a:rPr lang="en-US" altLang="zh-CN"/>
              <a:t>ostd</a:t>
            </a:r>
            <a:r>
              <a:rPr lang="zh-CN" altLang="en-US"/>
              <a:t>去开发自己的内核。</a:t>
            </a:r>
            <a:endParaRPr lang="en-US" altLang="zh-CN"/>
          </a:p>
          <a:p>
            <a:r>
              <a:rPr lang="en-US" altLang="zh-CN"/>
              <a:t>2. ostd</a:t>
            </a:r>
            <a:r>
              <a:rPr lang="zh-CN" altLang="en-US"/>
              <a:t>类似于</a:t>
            </a:r>
            <a:r>
              <a:rPr lang="en-US" altLang="zh-CN"/>
              <a:t>std</a:t>
            </a:r>
            <a:r>
              <a:rPr lang="zh-CN" altLang="en-US"/>
              <a:t>，作为</a:t>
            </a:r>
            <a:r>
              <a:rPr lang="en-US" altLang="zh-CN"/>
              <a:t>TCB</a:t>
            </a:r>
            <a:r>
              <a:rPr lang="zh-CN" altLang="en-US"/>
              <a:t>，为上层内核的开发创造一个安全的开发和运行环境。</a:t>
            </a:r>
          </a:p>
        </p:txBody>
      </p:sp>
    </p:spTree>
    <p:extLst>
      <p:ext uri="{BB962C8B-B14F-4D97-AF65-F5344CB8AC3E}">
        <p14:creationId xmlns:p14="http://schemas.microsoft.com/office/powerpoint/2010/main" val="37678198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1176968-8CEA-ECA9-6790-B6E291042E5C}"/>
              </a:ext>
            </a:extLst>
          </p:cNvPr>
          <p:cNvSpPr txBox="1"/>
          <p:nvPr/>
        </p:nvSpPr>
        <p:spPr>
          <a:xfrm>
            <a:off x="515380" y="327273"/>
            <a:ext cx="100091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/>
              <a:t>RustApp</a:t>
            </a:r>
            <a:r>
              <a:rPr lang="zh-CN" altLang="en-US" sz="3200"/>
              <a:t>与</a:t>
            </a:r>
            <a:r>
              <a:rPr lang="en-US" altLang="zh-CN" sz="3200"/>
              <a:t>RustOS</a:t>
            </a:r>
            <a:r>
              <a:rPr lang="zh-CN" altLang="en-US" sz="3200"/>
              <a:t>开发模式的角色与职责</a:t>
            </a:r>
            <a:endParaRPr lang="en-US" altLang="zh-CN" sz="3200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07BD946B-4DD9-5227-915D-ED17CFAB7C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6920159"/>
              </p:ext>
            </p:extLst>
          </p:nvPr>
        </p:nvGraphicFramePr>
        <p:xfrm>
          <a:off x="659396" y="2259712"/>
          <a:ext cx="10515600" cy="1097280"/>
        </p:xfrm>
        <a:graphic>
          <a:graphicData uri="http://schemas.openxmlformats.org/drawingml/2006/table">
            <a:tbl>
              <a:tblPr/>
              <a:tblGrid>
                <a:gridCol w="1369368">
                  <a:extLst>
                    <a:ext uri="{9D8B030D-6E8A-4147-A177-3AD203B41FA5}">
                      <a16:colId xmlns:a16="http://schemas.microsoft.com/office/drawing/2014/main" val="1021359279"/>
                    </a:ext>
                  </a:extLst>
                </a:gridCol>
                <a:gridCol w="3924436">
                  <a:extLst>
                    <a:ext uri="{9D8B030D-6E8A-4147-A177-3AD203B41FA5}">
                      <a16:colId xmlns:a16="http://schemas.microsoft.com/office/drawing/2014/main" val="3843192206"/>
                    </a:ext>
                  </a:extLst>
                </a:gridCol>
                <a:gridCol w="5221796">
                  <a:extLst>
                    <a:ext uri="{9D8B030D-6E8A-4147-A177-3AD203B41FA5}">
                      <a16:colId xmlns:a16="http://schemas.microsoft.com/office/drawing/2014/main" val="40679978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RustApp</a:t>
                      </a:r>
                    </a:p>
                  </a:txBody>
                  <a:tcPr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RustOS</a:t>
                      </a:r>
                    </a:p>
                  </a:txBody>
                  <a:tcPr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6326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上层</a:t>
                      </a:r>
                    </a:p>
                  </a:txBody>
                  <a:tcPr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应用程序 </a:t>
                      </a:r>
                      <a:r>
                        <a:rPr lang="en-US" altLang="zh-CN">
                          <a:effectLst/>
                        </a:rPr>
                        <a:t>- </a:t>
                      </a:r>
                      <a:r>
                        <a:rPr lang="zh-CN" altLang="en-US">
                          <a:effectLst/>
                        </a:rPr>
                        <a:t>广大应用开发者</a:t>
                      </a:r>
                    </a:p>
                  </a:txBody>
                  <a:tcPr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内核程序 </a:t>
                      </a:r>
                      <a:r>
                        <a:rPr lang="en-US" altLang="zh-CN">
                          <a:effectLst/>
                        </a:rPr>
                        <a:t>- </a:t>
                      </a:r>
                      <a:r>
                        <a:rPr lang="zh-CN" altLang="en-US">
                          <a:effectLst/>
                        </a:rPr>
                        <a:t>广大</a:t>
                      </a:r>
                      <a:r>
                        <a:rPr lang="zh-CN" altLang="en-US" b="1">
                          <a:solidFill>
                            <a:srgbClr val="0070C0"/>
                          </a:solidFill>
                          <a:effectLst/>
                        </a:rPr>
                        <a:t>内核开发者</a:t>
                      </a:r>
                      <a:r>
                        <a:rPr lang="zh-CN" altLang="en-US">
                          <a:solidFill>
                            <a:srgbClr val="0070C0"/>
                          </a:solidFill>
                          <a:effectLst/>
                        </a:rPr>
                        <a:t> </a:t>
                      </a:r>
                      <a:r>
                        <a:rPr lang="en-US" altLang="zh-CN">
                          <a:effectLst/>
                        </a:rPr>
                        <a:t>(</a:t>
                      </a:r>
                      <a:r>
                        <a:rPr lang="zh-CN" altLang="en-US">
                          <a:effectLst/>
                        </a:rPr>
                        <a:t>自带</a:t>
                      </a:r>
                      <a:r>
                        <a:rPr lang="en-US" altLang="zh-CN">
                          <a:effectLst/>
                        </a:rPr>
                        <a:t>kernel</a:t>
                      </a:r>
                      <a:r>
                        <a:rPr lang="zh-CN" altLang="en-US">
                          <a:effectLst/>
                        </a:rPr>
                        <a:t>是示例</a:t>
                      </a:r>
                      <a:r>
                        <a:rPr lang="en-US" altLang="zh-CN">
                          <a:effectLst/>
                        </a:rPr>
                        <a:t>)</a:t>
                      </a:r>
                    </a:p>
                  </a:txBody>
                  <a:tcPr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06581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TCB</a:t>
                      </a:r>
                    </a:p>
                  </a:txBody>
                  <a:tcPr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std - Rust</a:t>
                      </a:r>
                      <a:r>
                        <a:rPr lang="zh-CN" altLang="en-US">
                          <a:effectLst/>
                        </a:rPr>
                        <a:t>官方社区提供</a:t>
                      </a:r>
                    </a:p>
                  </a:txBody>
                  <a:tcPr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ostd - </a:t>
                      </a:r>
                      <a:r>
                        <a:rPr lang="en-US" b="1">
                          <a:solidFill>
                            <a:srgbClr val="0070C0"/>
                          </a:solidFill>
                          <a:effectLst/>
                        </a:rPr>
                        <a:t>Asterinas</a:t>
                      </a:r>
                      <a:r>
                        <a:rPr lang="zh-CN" altLang="en-US" b="1">
                          <a:solidFill>
                            <a:srgbClr val="0070C0"/>
                          </a:solidFill>
                          <a:effectLst/>
                        </a:rPr>
                        <a:t>社区</a:t>
                      </a:r>
                      <a:r>
                        <a:rPr lang="zh-CN" altLang="en-US">
                          <a:effectLst/>
                        </a:rPr>
                        <a:t>提供</a:t>
                      </a:r>
                    </a:p>
                  </a:txBody>
                  <a:tcPr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6864036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A2ED238B-3C06-67DA-B764-9A089F9A9C79}"/>
              </a:ext>
            </a:extLst>
          </p:cNvPr>
          <p:cNvSpPr txBox="1"/>
          <p:nvPr/>
        </p:nvSpPr>
        <p:spPr>
          <a:xfrm>
            <a:off x="515380" y="1088740"/>
            <a:ext cx="92736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/>
              <a:t>Asterinas</a:t>
            </a:r>
            <a:r>
              <a:rPr lang="zh-CN" altLang="en-US" sz="2000"/>
              <a:t>仿照</a:t>
            </a:r>
            <a:r>
              <a:rPr lang="en-US" altLang="zh-CN" sz="2000"/>
              <a:t>Rust</a:t>
            </a:r>
            <a:r>
              <a:rPr lang="zh-CN" altLang="en-US" sz="2000"/>
              <a:t>应用开发的模式，基于</a:t>
            </a:r>
            <a:r>
              <a:rPr lang="en-US" altLang="zh-CN" sz="2000"/>
              <a:t>TCB</a:t>
            </a:r>
            <a:r>
              <a:rPr lang="zh-CN" altLang="en-US" sz="2000"/>
              <a:t>分层，每层对应不同的开发者群体，</a:t>
            </a:r>
            <a:endParaRPr lang="en-US" altLang="zh-CN" sz="2000"/>
          </a:p>
          <a:p>
            <a:r>
              <a:rPr lang="zh-CN" altLang="en-US" sz="2000"/>
              <a:t>模式赋予每个层次的开发者不同的职责和开发体验。</a:t>
            </a:r>
            <a:endParaRPr lang="en-US" altLang="zh-CN" sz="2000"/>
          </a:p>
          <a:p>
            <a:r>
              <a:rPr lang="zh-CN" altLang="en-US" sz="2000"/>
              <a:t>关键角色：内核开发者和</a:t>
            </a:r>
            <a:r>
              <a:rPr lang="en-US" altLang="zh-CN" sz="2000"/>
              <a:t>Asterinas</a:t>
            </a:r>
            <a:r>
              <a:rPr lang="zh-CN" altLang="en-US" sz="2000"/>
              <a:t>社区。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4AE61BD-2E65-46B7-0C22-3196C227E865}"/>
              </a:ext>
            </a:extLst>
          </p:cNvPr>
          <p:cNvSpPr txBox="1"/>
          <p:nvPr/>
        </p:nvSpPr>
        <p:spPr>
          <a:xfrm>
            <a:off x="659396" y="3861048"/>
            <a:ext cx="105156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/>
              <a:t>Asterinas</a:t>
            </a:r>
            <a:r>
              <a:rPr lang="zh-CN" altLang="en-US" sz="2000"/>
              <a:t>的</a:t>
            </a:r>
            <a:r>
              <a:rPr lang="en-US" altLang="zh-CN" sz="2000"/>
              <a:t>RustOS</a:t>
            </a:r>
            <a:r>
              <a:rPr lang="zh-CN" altLang="en-US" sz="2000"/>
              <a:t>开发体验：</a:t>
            </a:r>
            <a:endParaRPr lang="en-US" altLang="zh-CN" sz="2000"/>
          </a:p>
          <a:p>
            <a:endParaRPr lang="en-US" altLang="zh-CN" sz="2000"/>
          </a:p>
          <a:p>
            <a:r>
              <a:rPr lang="zh-CN" altLang="en-US" sz="2000" b="1">
                <a:solidFill>
                  <a:srgbClr val="0070C0"/>
                </a:solidFill>
              </a:rPr>
              <a:t>内核开发者</a:t>
            </a:r>
            <a:r>
              <a:rPr lang="zh-CN" altLang="en-US" sz="2000"/>
              <a:t>所需要的那些</a:t>
            </a:r>
            <a:r>
              <a:rPr lang="en-US" altLang="zh-CN" sz="2000"/>
              <a:t>Unsafe</a:t>
            </a:r>
            <a:r>
              <a:rPr lang="zh-CN" altLang="en-US" sz="2000"/>
              <a:t>的部分都已经被识别出来，并且已经封装到</a:t>
            </a:r>
            <a:r>
              <a:rPr lang="en-US" altLang="zh-CN" sz="2000"/>
              <a:t>ostd</a:t>
            </a:r>
            <a:r>
              <a:rPr lang="zh-CN" altLang="en-US" sz="2000"/>
              <a:t>中了，</a:t>
            </a:r>
            <a:endParaRPr lang="en-US" altLang="zh-CN" sz="2000"/>
          </a:p>
          <a:p>
            <a:r>
              <a:rPr lang="zh-CN" altLang="en-US" sz="2000"/>
              <a:t>内核开发者只需要基于</a:t>
            </a:r>
            <a:r>
              <a:rPr lang="en-US" altLang="zh-CN" sz="2000"/>
              <a:t>ostd</a:t>
            </a:r>
            <a:r>
              <a:rPr lang="zh-CN" altLang="en-US" sz="2000"/>
              <a:t>的接口写</a:t>
            </a:r>
            <a:r>
              <a:rPr lang="en-US" altLang="zh-CN" sz="2000"/>
              <a:t>Safe</a:t>
            </a:r>
            <a:r>
              <a:rPr lang="zh-CN" altLang="en-US" sz="2000"/>
              <a:t>模式的代码就可以完成工作了。</a:t>
            </a:r>
            <a:endParaRPr lang="en-US" altLang="zh-CN" sz="2000"/>
          </a:p>
          <a:p>
            <a:endParaRPr lang="en-US" altLang="zh-CN" sz="2000"/>
          </a:p>
          <a:p>
            <a:r>
              <a:rPr lang="zh-CN" altLang="en-US" sz="2000"/>
              <a:t>如果内核开发者发现有必须采取</a:t>
            </a:r>
            <a:r>
              <a:rPr lang="en-US" altLang="zh-CN" sz="2000"/>
              <a:t>unsafe</a:t>
            </a:r>
            <a:r>
              <a:rPr lang="zh-CN" altLang="en-US" sz="2000"/>
              <a:t>模式才能完成的需求，不是直接在自己的内核代码中完成，而应当切换自己的角色成为</a:t>
            </a:r>
            <a:r>
              <a:rPr lang="en-US" altLang="zh-CN" sz="2000"/>
              <a:t>OSTD</a:t>
            </a:r>
            <a:r>
              <a:rPr lang="zh-CN" altLang="en-US" sz="2000"/>
              <a:t>开发者，向</a:t>
            </a:r>
            <a:r>
              <a:rPr lang="en-US" altLang="zh-CN" sz="2000" b="1">
                <a:solidFill>
                  <a:srgbClr val="0070C0"/>
                </a:solidFill>
                <a:effectLst/>
              </a:rPr>
              <a:t>Asterinas</a:t>
            </a:r>
            <a:r>
              <a:rPr lang="zh-CN" altLang="en-US" sz="2000" b="1">
                <a:solidFill>
                  <a:srgbClr val="0070C0"/>
                </a:solidFill>
                <a:effectLst/>
              </a:rPr>
              <a:t>社区</a:t>
            </a:r>
            <a:r>
              <a:rPr lang="zh-CN" altLang="en-US" sz="2000"/>
              <a:t>提交修改去扩展</a:t>
            </a:r>
            <a:r>
              <a:rPr lang="en-US" altLang="zh-CN" sz="2000"/>
              <a:t>OSTD</a:t>
            </a:r>
            <a:r>
              <a:rPr lang="zh-CN" altLang="en-US" sz="200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100734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E3FE23E-A7F5-43B0-4B0A-1E1F0187995C}"/>
              </a:ext>
            </a:extLst>
          </p:cNvPr>
          <p:cNvSpPr txBox="1"/>
          <p:nvPr/>
        </p:nvSpPr>
        <p:spPr>
          <a:xfrm>
            <a:off x="515380" y="327273"/>
            <a:ext cx="705678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参考资料和代码仓库</a:t>
            </a:r>
            <a:endParaRPr lang="en-US" altLang="zh-CN" sz="320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7772C34-00C0-C826-57DE-19901FAB9DEC}"/>
              </a:ext>
            </a:extLst>
          </p:cNvPr>
          <p:cNvSpPr txBox="1"/>
          <p:nvPr/>
        </p:nvSpPr>
        <p:spPr>
          <a:xfrm>
            <a:off x="623392" y="1268760"/>
            <a:ext cx="1119724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0070C0"/>
                </a:solidFill>
              </a:rPr>
              <a:t>FrameKernel</a:t>
            </a:r>
            <a:r>
              <a:rPr lang="zh-CN" altLang="en-US" sz="2400">
                <a:solidFill>
                  <a:srgbClr val="0070C0"/>
                </a:solidFill>
              </a:rPr>
              <a:t>论文：</a:t>
            </a:r>
            <a:r>
              <a:rPr lang="en-US" altLang="zh-CN" sz="2400">
                <a:solidFill>
                  <a:srgbClr val="0070C0"/>
                </a:solidFill>
              </a:rPr>
              <a:t>https://dl.acm.org/doi/10.1145/3678015.3680492</a:t>
            </a:r>
          </a:p>
          <a:p>
            <a:r>
              <a:rPr lang="zh-CN" altLang="en-US" sz="2400">
                <a:solidFill>
                  <a:srgbClr val="0070C0"/>
                </a:solidFill>
              </a:rPr>
              <a:t>代码仓库：</a:t>
            </a:r>
            <a:r>
              <a:rPr lang="en-US" altLang="zh-CN" sz="2400">
                <a:solidFill>
                  <a:srgbClr val="0070C0"/>
                </a:solidFill>
              </a:rPr>
              <a:t>https://github.com/asterinas/asterinas</a:t>
            </a:r>
          </a:p>
          <a:p>
            <a:endParaRPr lang="en-US" altLang="zh-CN" sz="2400"/>
          </a:p>
          <a:p>
            <a:r>
              <a:rPr lang="zh-CN" altLang="en-US" sz="2400"/>
              <a:t>论文内容较老，当时还称为</a:t>
            </a:r>
            <a:r>
              <a:rPr lang="en-US" altLang="zh-CN" sz="2400"/>
              <a:t>FrameKernel</a:t>
            </a:r>
            <a:r>
              <a:rPr lang="zh-CN" altLang="en-US" sz="2400"/>
              <a:t>框内核。</a:t>
            </a:r>
            <a:endParaRPr lang="en-US" altLang="zh-CN" sz="2400"/>
          </a:p>
          <a:p>
            <a:r>
              <a:rPr lang="zh-CN" altLang="en-US" sz="2400"/>
              <a:t>按论文所述，框内核包含两个部分，分别是</a:t>
            </a:r>
            <a:r>
              <a:rPr lang="en-US" altLang="zh-CN" sz="2400"/>
              <a:t>Framework</a:t>
            </a:r>
            <a:r>
              <a:rPr lang="zh-CN" altLang="en-US" sz="2400"/>
              <a:t>和</a:t>
            </a:r>
            <a:r>
              <a:rPr lang="en-US" altLang="zh-CN" sz="2400"/>
              <a:t>Services</a:t>
            </a:r>
            <a:r>
              <a:rPr lang="zh-CN" altLang="en-US" sz="2400"/>
              <a:t>。</a:t>
            </a:r>
            <a:endParaRPr lang="en-US" altLang="zh-CN" sz="2400"/>
          </a:p>
          <a:p>
            <a:r>
              <a:rPr lang="zh-CN" altLang="en-US" sz="2400"/>
              <a:t>去年的代码仓库还与论文一致，包括两个同名的目录。</a:t>
            </a:r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今年</a:t>
            </a:r>
            <a:r>
              <a:rPr lang="en-US" altLang="zh-CN" sz="2400"/>
              <a:t>Asterinas</a:t>
            </a:r>
            <a:r>
              <a:rPr lang="zh-CN" altLang="en-US" sz="2400"/>
              <a:t>的代码组织发生了较大变化，仿照</a:t>
            </a:r>
            <a:r>
              <a:rPr lang="en-US" altLang="zh-CN" sz="2400"/>
              <a:t>Rust</a:t>
            </a:r>
            <a:r>
              <a:rPr lang="zh-CN" altLang="en-US" sz="2400"/>
              <a:t>应用的开发模式提出了类似的内核开发模式，但是核心理念还是来自于上述论文。</a:t>
            </a:r>
            <a:endParaRPr lang="en-US" altLang="zh-CN" sz="2400"/>
          </a:p>
          <a:p>
            <a:r>
              <a:rPr lang="zh-CN" altLang="en-US" sz="2400"/>
              <a:t>为了阐述方便，首先延用</a:t>
            </a:r>
            <a:r>
              <a:rPr lang="en-US" altLang="zh-CN" sz="2400"/>
              <a:t>Framework</a:t>
            </a:r>
            <a:r>
              <a:rPr lang="zh-CN" altLang="en-US" sz="2400"/>
              <a:t>和</a:t>
            </a:r>
            <a:r>
              <a:rPr lang="en-US" altLang="zh-CN" sz="2400"/>
              <a:t>Services</a:t>
            </a:r>
            <a:r>
              <a:rPr lang="zh-CN" altLang="en-US" sz="2400"/>
              <a:t>来讨论论文，</a:t>
            </a:r>
            <a:endParaRPr lang="en-US" altLang="zh-CN" sz="2400"/>
          </a:p>
          <a:p>
            <a:r>
              <a:rPr lang="zh-CN" altLang="en-US" sz="2400"/>
              <a:t>然后分析代码时，再转换为</a:t>
            </a:r>
            <a:r>
              <a:rPr lang="en-US" altLang="zh-CN" sz="2400"/>
              <a:t>ostd</a:t>
            </a:r>
            <a:r>
              <a:rPr lang="zh-CN" altLang="en-US" sz="2400"/>
              <a:t>和</a:t>
            </a:r>
            <a:r>
              <a:rPr lang="en-US" altLang="zh-CN" sz="2400"/>
              <a:t>kernel</a:t>
            </a:r>
            <a:r>
              <a:rPr lang="zh-CN" altLang="en-US" sz="2400"/>
              <a:t>，即从概念上</a:t>
            </a:r>
            <a:r>
              <a:rPr lang="en-US" altLang="zh-CN" sz="2400"/>
              <a:t>(</a:t>
            </a:r>
            <a:r>
              <a:rPr lang="zh-CN" altLang="en-US" sz="2400"/>
              <a:t>并不严谨，后面说明</a:t>
            </a:r>
            <a:r>
              <a:rPr lang="en-US" altLang="zh-CN" sz="2400"/>
              <a:t>)</a:t>
            </a:r>
            <a:r>
              <a:rPr lang="zh-CN" altLang="en-US" sz="2400"/>
              <a:t>：</a:t>
            </a:r>
            <a:endParaRPr lang="en-US" altLang="zh-CN" sz="2400"/>
          </a:p>
          <a:p>
            <a:endParaRPr lang="en-US" altLang="zh-CN" sz="2400"/>
          </a:p>
          <a:p>
            <a:r>
              <a:rPr lang="en-US" altLang="zh-CN" sz="2400" b="1"/>
              <a:t>(</a:t>
            </a:r>
            <a:r>
              <a:rPr lang="zh-CN" altLang="en-US" sz="2400" b="1"/>
              <a:t>论文</a:t>
            </a:r>
            <a:r>
              <a:rPr lang="en-US" altLang="zh-CN" sz="2400" b="1"/>
              <a:t>)Framework = (</a:t>
            </a:r>
            <a:r>
              <a:rPr lang="zh-CN" altLang="en-US" sz="2400" b="1"/>
              <a:t>代码</a:t>
            </a:r>
            <a:r>
              <a:rPr lang="en-US" altLang="zh-CN" sz="2400" b="1"/>
              <a:t>) ostd</a:t>
            </a:r>
          </a:p>
          <a:p>
            <a:r>
              <a:rPr lang="en-US" altLang="zh-CN" sz="2400" b="1"/>
              <a:t>(</a:t>
            </a:r>
            <a:r>
              <a:rPr lang="zh-CN" altLang="en-US" sz="2400" b="1"/>
              <a:t>论文</a:t>
            </a:r>
            <a:r>
              <a:rPr lang="en-US" altLang="zh-CN" sz="2400" b="1"/>
              <a:t>)Services = (</a:t>
            </a:r>
            <a:r>
              <a:rPr lang="zh-CN" altLang="en-US" sz="2400" b="1"/>
              <a:t>代码</a:t>
            </a:r>
            <a:r>
              <a:rPr lang="en-US" altLang="zh-CN" sz="2400" b="1"/>
              <a:t>) kernel</a:t>
            </a:r>
            <a:endParaRPr lang="zh-CN" altLang="en-US" sz="2400" b="1"/>
          </a:p>
        </p:txBody>
      </p:sp>
    </p:spTree>
    <p:extLst>
      <p:ext uri="{BB962C8B-B14F-4D97-AF65-F5344CB8AC3E}">
        <p14:creationId xmlns:p14="http://schemas.microsoft.com/office/powerpoint/2010/main" val="37671636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C0FFF1B-1610-9B8E-EE1F-1451A876C45C}"/>
              </a:ext>
            </a:extLst>
          </p:cNvPr>
          <p:cNvSpPr txBox="1"/>
          <p:nvPr/>
        </p:nvSpPr>
        <p:spPr>
          <a:xfrm>
            <a:off x="515380" y="327273"/>
            <a:ext cx="100091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/>
              <a:t>Asterinas</a:t>
            </a:r>
            <a:r>
              <a:rPr lang="zh-CN" altLang="en-US" sz="3200"/>
              <a:t>和</a:t>
            </a:r>
            <a:r>
              <a:rPr lang="en-US" altLang="zh-CN" sz="3200"/>
              <a:t>ArceOS</a:t>
            </a:r>
            <a:r>
              <a:rPr lang="zh-CN" altLang="en-US" sz="3200"/>
              <a:t>的整体对比</a:t>
            </a:r>
            <a:endParaRPr lang="en-US" altLang="zh-CN" sz="320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944C925-2C76-18D3-300C-FB2D69A429DF}"/>
              </a:ext>
            </a:extLst>
          </p:cNvPr>
          <p:cNvSpPr txBox="1"/>
          <p:nvPr/>
        </p:nvSpPr>
        <p:spPr>
          <a:xfrm>
            <a:off x="529757" y="1088740"/>
            <a:ext cx="11002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二者差异的根源是初始动机不同，因而采取了不同的设计思路，当然最终效果也就差别很大。</a:t>
            </a:r>
            <a:endParaRPr lang="en-US" altLang="zh-CN" sz="200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8F587BE6-60B2-E5CC-C73A-794D9A32F0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5192789"/>
              </p:ext>
            </p:extLst>
          </p:nvPr>
        </p:nvGraphicFramePr>
        <p:xfrm>
          <a:off x="529756" y="1665542"/>
          <a:ext cx="11290878" cy="4393151"/>
        </p:xfrm>
        <a:graphic>
          <a:graphicData uri="http://schemas.openxmlformats.org/drawingml/2006/table">
            <a:tbl>
              <a:tblPr/>
              <a:tblGrid>
                <a:gridCol w="1547643">
                  <a:extLst>
                    <a:ext uri="{9D8B030D-6E8A-4147-A177-3AD203B41FA5}">
                      <a16:colId xmlns:a16="http://schemas.microsoft.com/office/drawing/2014/main" val="1419539782"/>
                    </a:ext>
                  </a:extLst>
                </a:gridCol>
                <a:gridCol w="4716331">
                  <a:extLst>
                    <a:ext uri="{9D8B030D-6E8A-4147-A177-3AD203B41FA5}">
                      <a16:colId xmlns:a16="http://schemas.microsoft.com/office/drawing/2014/main" val="1542463736"/>
                    </a:ext>
                  </a:extLst>
                </a:gridCol>
                <a:gridCol w="5026904">
                  <a:extLst>
                    <a:ext uri="{9D8B030D-6E8A-4147-A177-3AD203B41FA5}">
                      <a16:colId xmlns:a16="http://schemas.microsoft.com/office/drawing/2014/main" val="2455493193"/>
                    </a:ext>
                  </a:extLst>
                </a:gridCol>
              </a:tblGrid>
              <a:tr h="390502"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对比项</a:t>
                      </a:r>
                    </a:p>
                  </a:txBody>
                  <a:tcPr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Asterinas</a:t>
                      </a:r>
                    </a:p>
                  </a:txBody>
                  <a:tcPr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ArceOS</a:t>
                      </a:r>
                    </a:p>
                  </a:txBody>
                  <a:tcPr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4811016"/>
                  </a:ext>
                </a:extLst>
              </a:tr>
              <a:tr h="683379"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初始动机</a:t>
                      </a:r>
                    </a:p>
                  </a:txBody>
                  <a:tcPr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提供</a:t>
                      </a:r>
                      <a:r>
                        <a:rPr lang="en-US" altLang="zh-CN">
                          <a:effectLst/>
                        </a:rPr>
                        <a:t>ostd(TCB)</a:t>
                      </a:r>
                      <a:r>
                        <a:rPr lang="zh-CN" altLang="en-US">
                          <a:effectLst/>
                        </a:rPr>
                        <a:t>为安全基础，降低安全</a:t>
                      </a:r>
                      <a:r>
                        <a:rPr lang="en-US" altLang="zh-CN">
                          <a:effectLst/>
                        </a:rPr>
                        <a:t>kernel</a:t>
                      </a:r>
                      <a:r>
                        <a:rPr lang="zh-CN" altLang="en-US">
                          <a:effectLst/>
                        </a:rPr>
                        <a:t>的开发难度</a:t>
                      </a:r>
                    </a:p>
                  </a:txBody>
                  <a:tcPr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面向场景模式，以组合组件的方式去构造内核。</a:t>
                      </a:r>
                    </a:p>
                  </a:txBody>
                  <a:tcPr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9764380"/>
                  </a:ext>
                </a:extLst>
              </a:tr>
              <a:tr h="683379"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层次化设计</a:t>
                      </a:r>
                    </a:p>
                  </a:txBody>
                  <a:tcPr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基于</a:t>
                      </a:r>
                      <a:r>
                        <a:rPr lang="en-US" altLang="zh-CN">
                          <a:effectLst/>
                        </a:rPr>
                        <a:t>TCB</a:t>
                      </a:r>
                      <a:r>
                        <a:rPr lang="zh-CN" altLang="en-US">
                          <a:effectLst/>
                        </a:rPr>
                        <a:t>思想分层，目的是区分安全环境的制造者和使用者</a:t>
                      </a:r>
                    </a:p>
                  </a:txBody>
                  <a:tcPr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基于</a:t>
                      </a:r>
                      <a:r>
                        <a:rPr lang="en-US" altLang="zh-CN">
                          <a:effectLst/>
                        </a:rPr>
                        <a:t>OS</a:t>
                      </a:r>
                      <a:r>
                        <a:rPr lang="zh-CN" altLang="en-US">
                          <a:effectLst/>
                        </a:rPr>
                        <a:t>相关与</a:t>
                      </a:r>
                      <a:r>
                        <a:rPr lang="en-US" altLang="zh-CN">
                          <a:effectLst/>
                        </a:rPr>
                        <a:t>OS</a:t>
                      </a:r>
                      <a:r>
                        <a:rPr lang="zh-CN" altLang="en-US">
                          <a:effectLst/>
                        </a:rPr>
                        <a:t>无关分层，目的是组件的复用</a:t>
                      </a:r>
                    </a:p>
                  </a:txBody>
                  <a:tcPr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7597456"/>
                  </a:ext>
                </a:extLst>
              </a:tr>
              <a:tr h="976256"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组件化程度</a:t>
                      </a:r>
                    </a:p>
                  </a:txBody>
                  <a:tcPr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弱。主要就是</a:t>
                      </a:r>
                      <a:r>
                        <a:rPr lang="en-US">
                          <a:effectLst/>
                        </a:rPr>
                        <a:t>ostd</a:t>
                      </a:r>
                      <a:r>
                        <a:rPr lang="zh-CN" altLang="en-US">
                          <a:effectLst/>
                        </a:rPr>
                        <a:t>和</a:t>
                      </a:r>
                      <a:r>
                        <a:rPr lang="en-US">
                          <a:effectLst/>
                        </a:rPr>
                        <a:t>kernel</a:t>
                      </a:r>
                      <a:r>
                        <a:rPr lang="zh-CN" altLang="en-US">
                          <a:effectLst/>
                        </a:rPr>
                        <a:t>两个组件， 以及</a:t>
                      </a:r>
                      <a:r>
                        <a:rPr lang="en-US">
                          <a:effectLst/>
                        </a:rPr>
                        <a:t>kernel</a:t>
                      </a:r>
                      <a:r>
                        <a:rPr lang="zh-CN" altLang="en-US">
                          <a:effectLst/>
                        </a:rPr>
                        <a:t>仿照</a:t>
                      </a:r>
                      <a:r>
                        <a:rPr lang="en-US">
                          <a:effectLst/>
                        </a:rPr>
                        <a:t>Linux Modules</a:t>
                      </a:r>
                      <a:r>
                        <a:rPr lang="zh-CN" altLang="en-US">
                          <a:effectLst/>
                        </a:rPr>
                        <a:t>扩展了几个组件。</a:t>
                      </a:r>
                    </a:p>
                  </a:txBody>
                  <a:tcPr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强。整个项目由几十个较细粒度的组件构成</a:t>
                      </a:r>
                    </a:p>
                  </a:txBody>
                  <a:tcPr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9444844"/>
                  </a:ext>
                </a:extLst>
              </a:tr>
              <a:tr h="683379"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耦合程度</a:t>
                      </a:r>
                    </a:p>
                  </a:txBody>
                  <a:tcPr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effectLst/>
                        </a:rPr>
                        <a:t>ostd</a:t>
                      </a:r>
                      <a:r>
                        <a:rPr lang="zh-CN" altLang="en-US">
                          <a:effectLst/>
                        </a:rPr>
                        <a:t>和</a:t>
                      </a:r>
                      <a:r>
                        <a:rPr lang="en-US" altLang="zh-CN">
                          <a:effectLst/>
                        </a:rPr>
                        <a:t>kernel</a:t>
                      </a:r>
                      <a:r>
                        <a:rPr lang="zh-CN" altLang="en-US">
                          <a:effectLst/>
                        </a:rPr>
                        <a:t>内部的耦合度很高，可能给未来维护带来负担</a:t>
                      </a:r>
                    </a:p>
                  </a:txBody>
                  <a:tcPr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由于</a:t>
                      </a:r>
                      <a:r>
                        <a:rPr lang="en-US">
                          <a:effectLst/>
                        </a:rPr>
                        <a:t>Cargo.toml</a:t>
                      </a:r>
                      <a:r>
                        <a:rPr lang="zh-CN" altLang="en-US">
                          <a:effectLst/>
                        </a:rPr>
                        <a:t>依赖的自然约束，相互耦合度低。</a:t>
                      </a:r>
                    </a:p>
                  </a:txBody>
                  <a:tcPr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8761700"/>
                  </a:ext>
                </a:extLst>
              </a:tr>
              <a:tr h="976256"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效果特点</a:t>
                      </a:r>
                    </a:p>
                  </a:txBody>
                  <a:tcPr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在</a:t>
                      </a:r>
                      <a:r>
                        <a:rPr lang="en-US">
                          <a:effectLst/>
                        </a:rPr>
                        <a:t>ostd</a:t>
                      </a:r>
                      <a:r>
                        <a:rPr lang="zh-CN" altLang="en-US">
                          <a:effectLst/>
                        </a:rPr>
                        <a:t>足够的前提下，</a:t>
                      </a:r>
                      <a:r>
                        <a:rPr lang="en-US">
                          <a:effectLst/>
                        </a:rPr>
                        <a:t>kernel</a:t>
                      </a:r>
                      <a:r>
                        <a:rPr lang="zh-CN" altLang="en-US">
                          <a:effectLst/>
                        </a:rPr>
                        <a:t>开发层面有可能同时达到 </a:t>
                      </a:r>
                      <a:r>
                        <a:rPr lang="en-US">
                          <a:effectLst/>
                        </a:rPr>
                        <a:t>Sound、Effective、Efficient</a:t>
                      </a:r>
                      <a:r>
                        <a:rPr lang="zh-CN" altLang="en-US">
                          <a:effectLst/>
                        </a:rPr>
                        <a:t>等效果。</a:t>
                      </a:r>
                    </a:p>
                  </a:txBody>
                  <a:tcPr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可以基于组件组合出</a:t>
                      </a:r>
                      <a:r>
                        <a:rPr lang="en-US">
                          <a:effectLst/>
                        </a:rPr>
                        <a:t>Unikernel、</a:t>
                      </a:r>
                      <a:r>
                        <a:rPr lang="zh-CN" altLang="en-US">
                          <a:effectLst/>
                        </a:rPr>
                        <a:t>宏内核、 </a:t>
                      </a:r>
                      <a:r>
                        <a:rPr lang="en-US">
                          <a:effectLst/>
                        </a:rPr>
                        <a:t>Hypervisor</a:t>
                      </a:r>
                      <a:r>
                        <a:rPr lang="zh-CN" altLang="en-US">
                          <a:effectLst/>
                        </a:rPr>
                        <a:t>等模式。</a:t>
                      </a:r>
                    </a:p>
                  </a:txBody>
                  <a:tcPr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6223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10165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6A2DDA2-B583-A8F0-97CC-B0F507D98B81}"/>
              </a:ext>
            </a:extLst>
          </p:cNvPr>
          <p:cNvSpPr txBox="1"/>
          <p:nvPr/>
        </p:nvSpPr>
        <p:spPr>
          <a:xfrm>
            <a:off x="515380" y="327273"/>
            <a:ext cx="100091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/>
              <a:t>Asterinas</a:t>
            </a:r>
            <a:r>
              <a:rPr lang="zh-CN" altLang="en-US" sz="3200"/>
              <a:t>和</a:t>
            </a:r>
            <a:r>
              <a:rPr lang="en-US" altLang="zh-CN" sz="3200"/>
              <a:t>ArceOS</a:t>
            </a:r>
            <a:r>
              <a:rPr lang="zh-CN" altLang="en-US" sz="3200"/>
              <a:t>的差异实例 </a:t>
            </a:r>
            <a:r>
              <a:rPr lang="en-US" altLang="zh-CN" sz="3200"/>
              <a:t>- CFS</a:t>
            </a:r>
            <a:r>
              <a:rPr lang="zh-CN" altLang="en-US" sz="3200"/>
              <a:t>算法的层次</a:t>
            </a:r>
            <a:endParaRPr lang="en-US" altLang="zh-CN" sz="320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1904044-A8D4-E474-0630-B00911797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612" y="2276872"/>
            <a:ext cx="6503666" cy="269117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A3C1D1B-FF2F-A042-4EA2-6F082CF970D2}"/>
              </a:ext>
            </a:extLst>
          </p:cNvPr>
          <p:cNvSpPr txBox="1"/>
          <p:nvPr/>
        </p:nvSpPr>
        <p:spPr>
          <a:xfrm>
            <a:off x="2999656" y="5373216"/>
            <a:ext cx="23968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侧重</a:t>
            </a:r>
            <a:r>
              <a:rPr lang="en-US" altLang="zh-CN"/>
              <a:t>TCB</a:t>
            </a:r>
            <a:r>
              <a:rPr lang="zh-CN" altLang="en-US"/>
              <a:t>的最小化</a:t>
            </a:r>
            <a:endParaRPr lang="en-US" altLang="zh-CN"/>
          </a:p>
          <a:p>
            <a:r>
              <a:rPr lang="en-US" altLang="zh-CN"/>
              <a:t>(</a:t>
            </a:r>
            <a:r>
              <a:rPr lang="zh-CN" altLang="en-US"/>
              <a:t>排除非安全关键部分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CEE7177-0B48-ECC9-3C6B-94F37C126D4F}"/>
              </a:ext>
            </a:extLst>
          </p:cNvPr>
          <p:cNvSpPr txBox="1"/>
          <p:nvPr/>
        </p:nvSpPr>
        <p:spPr>
          <a:xfrm>
            <a:off x="6888088" y="5373216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侧重组件的复用性</a:t>
            </a:r>
            <a:endParaRPr lang="en-US" altLang="zh-CN"/>
          </a:p>
          <a:p>
            <a:r>
              <a:rPr lang="en-US" altLang="zh-CN"/>
              <a:t>(</a:t>
            </a:r>
            <a:r>
              <a:rPr lang="zh-CN" altLang="en-US"/>
              <a:t>支持多模式复用</a:t>
            </a:r>
            <a:r>
              <a:rPr lang="en-US" altLang="zh-CN"/>
              <a:t>)</a:t>
            </a:r>
            <a:endParaRPr lang="zh-CN" altLang="en-US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2504E462-6429-10C9-B493-6C148C4B07DA}"/>
              </a:ext>
            </a:extLst>
          </p:cNvPr>
          <p:cNvCxnSpPr/>
          <p:nvPr/>
        </p:nvCxnSpPr>
        <p:spPr>
          <a:xfrm>
            <a:off x="1271464" y="3861048"/>
            <a:ext cx="8856984" cy="0"/>
          </a:xfrm>
          <a:prstGeom prst="line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2A848729-F9A3-7C7B-B419-07BDAC34FDF5}"/>
              </a:ext>
            </a:extLst>
          </p:cNvPr>
          <p:cNvSpPr txBox="1"/>
          <p:nvPr/>
        </p:nvSpPr>
        <p:spPr>
          <a:xfrm>
            <a:off x="1343472" y="4113076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共性层</a:t>
            </a:r>
            <a:endParaRPr lang="en-US" altLang="zh-CN"/>
          </a:p>
          <a:p>
            <a:r>
              <a:rPr lang="zh-CN" altLang="en-US"/>
              <a:t>复用层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26DE7CC-B3A6-BF6E-FB14-29FB9740D5F5}"/>
              </a:ext>
            </a:extLst>
          </p:cNvPr>
          <p:cNvSpPr txBox="1"/>
          <p:nvPr/>
        </p:nvSpPr>
        <p:spPr>
          <a:xfrm>
            <a:off x="1343472" y="2960948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个性层</a:t>
            </a:r>
            <a:endParaRPr lang="en-US" altLang="zh-CN"/>
          </a:p>
          <a:p>
            <a:r>
              <a:rPr lang="zh-CN" altLang="en-US"/>
              <a:t>定制层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FC16712-5C64-5FBE-64B4-5A30303A424A}"/>
              </a:ext>
            </a:extLst>
          </p:cNvPr>
          <p:cNvSpPr txBox="1"/>
          <p:nvPr/>
        </p:nvSpPr>
        <p:spPr>
          <a:xfrm>
            <a:off x="558408" y="1117165"/>
            <a:ext cx="82910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/>
              <a:t>二者都有</a:t>
            </a:r>
            <a:r>
              <a:rPr lang="en-US" altLang="zh-CN" sz="2000"/>
              <a:t>CFS</a:t>
            </a:r>
            <a:r>
              <a:rPr lang="zh-CN" altLang="en-US" sz="2000"/>
              <a:t>调度算法，却安置在不同的层次上，主要因为侧重点不同。</a:t>
            </a:r>
          </a:p>
        </p:txBody>
      </p:sp>
    </p:spTree>
    <p:extLst>
      <p:ext uri="{BB962C8B-B14F-4D97-AF65-F5344CB8AC3E}">
        <p14:creationId xmlns:p14="http://schemas.microsoft.com/office/powerpoint/2010/main" val="34222325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F9568DD-6FCA-5BBA-A684-B4909A210CC2}"/>
              </a:ext>
            </a:extLst>
          </p:cNvPr>
          <p:cNvSpPr txBox="1"/>
          <p:nvPr/>
        </p:nvSpPr>
        <p:spPr>
          <a:xfrm>
            <a:off x="515380" y="327273"/>
            <a:ext cx="100091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/>
              <a:t>ArceOS</a:t>
            </a:r>
            <a:r>
              <a:rPr lang="zh-CN" altLang="en-US" sz="3200"/>
              <a:t>可以向</a:t>
            </a:r>
            <a:r>
              <a:rPr lang="en-US" altLang="zh-CN" sz="3200"/>
              <a:t>Asterinas</a:t>
            </a:r>
            <a:r>
              <a:rPr lang="zh-CN" altLang="en-US" sz="3200"/>
              <a:t>学习的地方</a:t>
            </a:r>
            <a:endParaRPr lang="en-US" altLang="zh-CN" sz="320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99D62CB-4F0C-1AFC-713F-4E9792B93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436" y="2706588"/>
            <a:ext cx="9715500" cy="33147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79A2936-E545-D67C-E345-D117FD6BFA12}"/>
              </a:ext>
            </a:extLst>
          </p:cNvPr>
          <p:cNvSpPr txBox="1"/>
          <p:nvPr/>
        </p:nvSpPr>
        <p:spPr>
          <a:xfrm>
            <a:off x="515380" y="1052736"/>
            <a:ext cx="1092959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/>
              <a:t>Asterinas</a:t>
            </a:r>
            <a:r>
              <a:rPr lang="zh-CN" altLang="en-US" sz="2000"/>
              <a:t>首先对内核资源分类，然后分别针对每类资源的特点分析，区分出对系统整体安全起到</a:t>
            </a:r>
            <a:endParaRPr lang="en-US" altLang="zh-CN" sz="2000"/>
          </a:p>
          <a:p>
            <a:r>
              <a:rPr lang="zh-CN" altLang="en-US" sz="2000"/>
              <a:t>关键作用和全局影响的部分，以及非关键或仅具有局部影响的部分。</a:t>
            </a:r>
            <a:endParaRPr lang="en-US" altLang="zh-CN" sz="2000"/>
          </a:p>
          <a:p>
            <a:r>
              <a:rPr lang="zh-CN" altLang="en-US" sz="2000"/>
              <a:t>关键部分严格保护，实现安全性，并作为建立安全环境的基础；</a:t>
            </a:r>
            <a:endParaRPr lang="en-US" altLang="zh-CN" sz="2000"/>
          </a:p>
          <a:p>
            <a:r>
              <a:rPr lang="zh-CN" altLang="en-US" sz="2000"/>
              <a:t>非关键部分适当放开限制并暴露出去，对</a:t>
            </a:r>
            <a:r>
              <a:rPr lang="en-US" altLang="zh-CN" sz="2000"/>
              <a:t>Expressive</a:t>
            </a:r>
            <a:r>
              <a:rPr lang="zh-CN" altLang="en-US" sz="2000"/>
              <a:t>适当平衡。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DE023B3-5E65-CAC0-EFD8-22BE5E8FAA93}"/>
              </a:ext>
            </a:extLst>
          </p:cNvPr>
          <p:cNvSpPr txBox="1"/>
          <p:nvPr/>
        </p:nvSpPr>
        <p:spPr>
          <a:xfrm>
            <a:off x="634375" y="6165304"/>
            <a:ext cx="91711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/>
              <a:t>ArceOS</a:t>
            </a:r>
            <a:r>
              <a:rPr lang="zh-CN" altLang="en-US" sz="2000"/>
              <a:t>中与</a:t>
            </a:r>
            <a:r>
              <a:rPr lang="en-US" altLang="zh-CN" sz="2000"/>
              <a:t>ostd</a:t>
            </a:r>
            <a:r>
              <a:rPr lang="zh-CN" altLang="en-US" sz="2000"/>
              <a:t>有一定对应关系的主要是</a:t>
            </a:r>
            <a:r>
              <a:rPr lang="en-US" altLang="zh-CN" sz="2000"/>
              <a:t>axhal</a:t>
            </a:r>
            <a:r>
              <a:rPr lang="zh-CN" altLang="en-US" sz="2000"/>
              <a:t>，在具体设计的考虑上相对粗糙。</a:t>
            </a:r>
          </a:p>
        </p:txBody>
      </p:sp>
    </p:spTree>
    <p:extLst>
      <p:ext uri="{BB962C8B-B14F-4D97-AF65-F5344CB8AC3E}">
        <p14:creationId xmlns:p14="http://schemas.microsoft.com/office/powerpoint/2010/main" val="29314584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6C2DDE0-6FFD-EE9A-F6EF-846C6D466FFC}"/>
              </a:ext>
            </a:extLst>
          </p:cNvPr>
          <p:cNvSpPr txBox="1"/>
          <p:nvPr/>
        </p:nvSpPr>
        <p:spPr>
          <a:xfrm>
            <a:off x="515380" y="327273"/>
            <a:ext cx="100091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/>
              <a:t>ArceOS</a:t>
            </a:r>
            <a:r>
              <a:rPr lang="zh-CN" altLang="en-US" sz="3200"/>
              <a:t>的特点优势 </a:t>
            </a:r>
            <a:r>
              <a:rPr lang="en-US" altLang="zh-CN" sz="3200"/>
              <a:t>- </a:t>
            </a:r>
            <a:r>
              <a:rPr lang="zh-CN" altLang="en-US" sz="3200"/>
              <a:t>面向场景模式的组合能力</a:t>
            </a:r>
            <a:endParaRPr lang="en-US" altLang="zh-CN" sz="320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DA1C4BE-3015-A2F9-4722-E061F17CF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100" y="2240868"/>
            <a:ext cx="8719800" cy="284431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4468F38-57C3-1C52-A090-99E22A01D10F}"/>
              </a:ext>
            </a:extLst>
          </p:cNvPr>
          <p:cNvSpPr txBox="1"/>
          <p:nvPr/>
        </p:nvSpPr>
        <p:spPr>
          <a:xfrm>
            <a:off x="572936" y="1178381"/>
            <a:ext cx="109279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/>
              <a:t>Asterinas</a:t>
            </a:r>
            <a:r>
              <a:rPr lang="zh-CN" altLang="en-US" sz="2000"/>
              <a:t>等仍然属于传统的构建方式，</a:t>
            </a:r>
            <a:r>
              <a:rPr lang="en-US" altLang="zh-CN" sz="2000"/>
              <a:t>ArceOS</a:t>
            </a:r>
            <a:r>
              <a:rPr lang="zh-CN" altLang="en-US" sz="2000"/>
              <a:t>的组件化方式自动化程度高，带来构建的便捷性。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5A12AA2-F52A-1347-EC1D-837BA4F327CC}"/>
              </a:ext>
            </a:extLst>
          </p:cNvPr>
          <p:cNvSpPr txBox="1"/>
          <p:nvPr/>
        </p:nvSpPr>
        <p:spPr>
          <a:xfrm>
            <a:off x="668517" y="5693040"/>
            <a:ext cx="92143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/>
              <a:t>ArceOS</a:t>
            </a:r>
            <a:r>
              <a:rPr lang="zh-CN" altLang="en-US" sz="2000"/>
              <a:t>的组件化方式下，只有需求分析是人工参与的，后面阶段都是自动编排。</a:t>
            </a:r>
          </a:p>
        </p:txBody>
      </p:sp>
    </p:spTree>
    <p:extLst>
      <p:ext uri="{BB962C8B-B14F-4D97-AF65-F5344CB8AC3E}">
        <p14:creationId xmlns:p14="http://schemas.microsoft.com/office/powerpoint/2010/main" val="6324437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DA20C3-09B4-27CB-3EAF-07EB01CFBA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C92A31E-665C-2D00-A88B-F840C44E8EAA}"/>
              </a:ext>
            </a:extLst>
          </p:cNvPr>
          <p:cNvSpPr txBox="1"/>
          <p:nvPr/>
        </p:nvSpPr>
        <p:spPr>
          <a:xfrm>
            <a:off x="515380" y="327273"/>
            <a:ext cx="100091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/>
              <a:t>ArceOS</a:t>
            </a:r>
            <a:r>
              <a:rPr lang="zh-CN" altLang="en-US" sz="3200"/>
              <a:t>的特点优势 </a:t>
            </a:r>
            <a:r>
              <a:rPr lang="en-US" altLang="zh-CN" sz="3200"/>
              <a:t>- </a:t>
            </a:r>
            <a:r>
              <a:rPr lang="zh-CN" altLang="en-US" sz="3200"/>
              <a:t>面向场景模式的组合能力</a:t>
            </a:r>
            <a:endParaRPr lang="en-US" altLang="zh-CN" sz="320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10ED782-5239-C610-5AE3-C31757EFA28F}"/>
              </a:ext>
            </a:extLst>
          </p:cNvPr>
          <p:cNvSpPr txBox="1"/>
          <p:nvPr/>
        </p:nvSpPr>
        <p:spPr>
          <a:xfrm>
            <a:off x="515380" y="1268760"/>
            <a:ext cx="115547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/>
              <a:t>OSKit</a:t>
            </a:r>
            <a:r>
              <a:rPr lang="zh-CN" altLang="en-US" sz="2000"/>
              <a:t>等属于组件化，但是它属于“有缝”组合，需要“胶水”代码；</a:t>
            </a:r>
            <a:r>
              <a:rPr lang="en-US" altLang="zh-CN" sz="2000"/>
              <a:t>ArceOS</a:t>
            </a:r>
            <a:r>
              <a:rPr lang="zh-CN" altLang="en-US" sz="2000"/>
              <a:t>会走向“无缝”组合。</a:t>
            </a:r>
            <a:r>
              <a:rPr lang="en-US" altLang="zh-CN" sz="2000"/>
              <a:t>(</a:t>
            </a:r>
            <a:r>
              <a:rPr lang="zh-CN" altLang="en-US" sz="2000" b="1">
                <a:solidFill>
                  <a:srgbClr val="C00000"/>
                </a:solidFill>
              </a:rPr>
              <a:t>个人看法</a:t>
            </a:r>
            <a:r>
              <a:rPr lang="en-US" altLang="zh-CN" sz="2000"/>
              <a:t>)</a:t>
            </a:r>
            <a:endParaRPr lang="zh-CN" altLang="en-US" sz="200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17539C0-F820-AC9B-07F2-031BAF21E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50" y="2119313"/>
            <a:ext cx="5143500" cy="24765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A341153-5E5A-EA18-43B9-54DAD298BB6A}"/>
              </a:ext>
            </a:extLst>
          </p:cNvPr>
          <p:cNvSpPr txBox="1"/>
          <p:nvPr/>
        </p:nvSpPr>
        <p:spPr>
          <a:xfrm>
            <a:off x="2292858" y="4751709"/>
            <a:ext cx="380314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/>
              <a:t>需要额外代码把各个相互之间无关联的组件组织起来。</a:t>
            </a:r>
            <a:endParaRPr lang="en-US" altLang="zh-CN" sz="1800"/>
          </a:p>
          <a:p>
            <a:r>
              <a:rPr lang="zh-CN" altLang="en-US" sz="1800"/>
              <a:t>类似应用开发，需要有代码调用各种库并且组织在一起。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CB9FF1C-0C01-DCF7-80FF-2B94B0C95E9D}"/>
              </a:ext>
            </a:extLst>
          </p:cNvPr>
          <p:cNvSpPr txBox="1"/>
          <p:nvPr/>
        </p:nvSpPr>
        <p:spPr>
          <a:xfrm>
            <a:off x="6420036" y="4751709"/>
            <a:ext cx="388843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/>
              <a:t>组件间的接口契合，可以直接拼接。</a:t>
            </a:r>
            <a:endParaRPr lang="en-US" altLang="zh-CN" sz="1800"/>
          </a:p>
          <a:p>
            <a:r>
              <a:rPr lang="zh-CN" altLang="en-US" sz="1800"/>
              <a:t>只需要写少量代码调用顶层组件，</a:t>
            </a:r>
            <a:endParaRPr lang="en-US" altLang="zh-CN" sz="1800"/>
          </a:p>
          <a:p>
            <a:r>
              <a:rPr lang="zh-CN" altLang="en-US" sz="1800"/>
              <a:t>其余组件根据依赖关系链自组织。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5145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78C68D0-5C71-0FC7-A307-177265F6963E}"/>
              </a:ext>
            </a:extLst>
          </p:cNvPr>
          <p:cNvSpPr txBox="1"/>
          <p:nvPr/>
        </p:nvSpPr>
        <p:spPr>
          <a:xfrm>
            <a:off x="515380" y="327273"/>
            <a:ext cx="100091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/>
              <a:t>ArceOS</a:t>
            </a:r>
            <a:r>
              <a:rPr lang="zh-CN" altLang="en-US" sz="3200"/>
              <a:t>的特点优势 </a:t>
            </a:r>
            <a:r>
              <a:rPr lang="en-US" altLang="zh-CN" sz="3200"/>
              <a:t>- </a:t>
            </a:r>
            <a:r>
              <a:rPr lang="zh-CN" altLang="en-US" sz="3200"/>
              <a:t>面向场景模式的组合能力</a:t>
            </a:r>
            <a:endParaRPr lang="en-US" altLang="zh-CN" sz="320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FF63E77-E5FA-C23F-305D-AD2D6D166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261" y="1394144"/>
            <a:ext cx="7449024" cy="496601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9823A81-285E-5DC4-DDB3-7D5CECAD1A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8228" y="1199288"/>
            <a:ext cx="32385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0913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4935C28-6126-E322-0E1D-FF76063DFB32}"/>
              </a:ext>
            </a:extLst>
          </p:cNvPr>
          <p:cNvSpPr txBox="1"/>
          <p:nvPr/>
        </p:nvSpPr>
        <p:spPr>
          <a:xfrm>
            <a:off x="515380" y="327273"/>
            <a:ext cx="100091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附录：个人对星绽</a:t>
            </a:r>
            <a:r>
              <a:rPr lang="en-US" altLang="zh-CN" sz="3200"/>
              <a:t>Asterinas</a:t>
            </a:r>
            <a:r>
              <a:rPr lang="zh-CN" altLang="en-US" sz="3200"/>
              <a:t>的直观感觉</a:t>
            </a:r>
            <a:endParaRPr lang="en-US" altLang="zh-CN" sz="320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C5E01B6-FAF1-EB8E-8074-A7FBA83E486C}"/>
              </a:ext>
            </a:extLst>
          </p:cNvPr>
          <p:cNvSpPr txBox="1"/>
          <p:nvPr/>
        </p:nvSpPr>
        <p:spPr>
          <a:xfrm>
            <a:off x="528865" y="1196752"/>
            <a:ext cx="11471791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/>
              <a:t>1. </a:t>
            </a:r>
            <a:r>
              <a:rPr lang="zh-CN" altLang="en-US" sz="2000"/>
              <a:t>论文写的挺有道理，也有启发。开源代码实现上为我们提供了不错的参考。</a:t>
            </a:r>
            <a:endParaRPr lang="en-US" altLang="zh-CN" sz="2000"/>
          </a:p>
          <a:p>
            <a:endParaRPr lang="en-US" altLang="zh-CN" sz="2000"/>
          </a:p>
          <a:p>
            <a:r>
              <a:rPr lang="en-US" altLang="zh-CN" sz="2000"/>
              <a:t>2. </a:t>
            </a:r>
            <a:r>
              <a:rPr lang="zh-CN" altLang="en-US" sz="2000"/>
              <a:t>对</a:t>
            </a:r>
            <a:r>
              <a:rPr lang="en-US" altLang="zh-CN" sz="2000"/>
              <a:t>TCB</a:t>
            </a:r>
            <a:r>
              <a:rPr lang="zh-CN" altLang="en-US" sz="2000"/>
              <a:t>能否控制住的怀疑？</a:t>
            </a:r>
            <a:endParaRPr lang="en-US" altLang="zh-CN" sz="2000"/>
          </a:p>
          <a:p>
            <a:r>
              <a:rPr lang="zh-CN" altLang="en-US" sz="2000"/>
              <a:t>论文宣称，其设计优势是能够保持住一个较小的</a:t>
            </a:r>
            <a:r>
              <a:rPr lang="en-US" altLang="zh-CN" sz="2000"/>
              <a:t>TCB</a:t>
            </a:r>
            <a:r>
              <a:rPr lang="zh-CN" altLang="en-US" sz="2000"/>
              <a:t>，且目前基本上已经覆盖了内核开发所需的</a:t>
            </a:r>
            <a:endParaRPr lang="en-US" altLang="zh-CN" sz="2000"/>
          </a:p>
          <a:p>
            <a:r>
              <a:rPr lang="zh-CN" altLang="en-US" sz="2000"/>
              <a:t>多数功能，即将来不会再需要大的扩展。但这个判断仅来自于研究者的直觉经验，缺乏支撑。</a:t>
            </a:r>
            <a:endParaRPr lang="en-US" altLang="zh-CN" sz="2000"/>
          </a:p>
          <a:p>
            <a:r>
              <a:rPr lang="zh-CN" altLang="en-US" sz="2000"/>
              <a:t>我认为，</a:t>
            </a:r>
            <a:r>
              <a:rPr lang="en-US" altLang="zh-CN" sz="2000"/>
              <a:t>Asterinas</a:t>
            </a:r>
            <a:r>
              <a:rPr lang="zh-CN" altLang="en-US" sz="2000"/>
              <a:t>就是一种</a:t>
            </a:r>
            <a:r>
              <a:rPr lang="en-US" altLang="zh-CN" sz="2000"/>
              <a:t>Linux Kernel</a:t>
            </a:r>
            <a:r>
              <a:rPr lang="zh-CN" altLang="en-US" sz="2000"/>
              <a:t>的重新实现，相对</a:t>
            </a:r>
            <a:r>
              <a:rPr lang="en-US" altLang="zh-CN" sz="2000"/>
              <a:t>Linux</a:t>
            </a:r>
            <a:r>
              <a:rPr lang="zh-CN" altLang="en-US" sz="2000"/>
              <a:t>，它目前实现的功能特性集合规模</a:t>
            </a:r>
            <a:endParaRPr lang="en-US" altLang="zh-CN" sz="2000"/>
          </a:p>
          <a:p>
            <a:r>
              <a:rPr lang="zh-CN" altLang="en-US" sz="2000"/>
              <a:t>恐怕还得不出这样的结论。感觉上，将来</a:t>
            </a:r>
            <a:r>
              <a:rPr lang="en-US" altLang="zh-CN" sz="2000"/>
              <a:t>TCB</a:t>
            </a:r>
            <a:r>
              <a:rPr lang="zh-CN" altLang="en-US" sz="2000"/>
              <a:t>最小化的控制可能很难达到。</a:t>
            </a:r>
            <a:endParaRPr lang="en-US" altLang="zh-CN" sz="2000"/>
          </a:p>
          <a:p>
            <a:r>
              <a:rPr lang="zh-CN" altLang="en-US" sz="2000"/>
              <a:t>目前</a:t>
            </a:r>
            <a:r>
              <a:rPr lang="en-US" altLang="zh-CN" sz="2000"/>
              <a:t>TCB</a:t>
            </a:r>
            <a:r>
              <a:rPr lang="zh-CN" altLang="en-US" sz="2000"/>
              <a:t>即</a:t>
            </a:r>
            <a:r>
              <a:rPr lang="en-US" altLang="zh-CN" sz="2000"/>
              <a:t>ostd</a:t>
            </a:r>
            <a:r>
              <a:rPr lang="zh-CN" altLang="en-US" sz="2000"/>
              <a:t>的代码规模</a:t>
            </a:r>
            <a:r>
              <a:rPr lang="en-US" altLang="zh-CN" sz="2000"/>
              <a:t>19K</a:t>
            </a:r>
            <a:r>
              <a:rPr lang="zh-CN" altLang="en-US" sz="2000"/>
              <a:t>，示例</a:t>
            </a:r>
            <a:r>
              <a:rPr lang="en-US" altLang="zh-CN" sz="2000"/>
              <a:t>Kernel</a:t>
            </a:r>
            <a:r>
              <a:rPr lang="zh-CN" altLang="en-US" sz="2000"/>
              <a:t>的代码规模</a:t>
            </a:r>
            <a:r>
              <a:rPr lang="en-US" altLang="zh-CN" sz="2000"/>
              <a:t>58K</a:t>
            </a:r>
            <a:r>
              <a:rPr lang="zh-CN" altLang="en-US" sz="2000"/>
              <a:t>。</a:t>
            </a:r>
            <a:endParaRPr lang="en-US" altLang="zh-CN" sz="2000"/>
          </a:p>
          <a:p>
            <a:endParaRPr lang="en-US" altLang="zh-CN" sz="2000"/>
          </a:p>
          <a:p>
            <a:r>
              <a:rPr lang="en-US" altLang="zh-CN" sz="2000"/>
              <a:t>3. </a:t>
            </a:r>
            <a:r>
              <a:rPr lang="zh-CN" altLang="en-US" sz="2000"/>
              <a:t>对</a:t>
            </a:r>
            <a:r>
              <a:rPr lang="en-US" altLang="zh-CN" sz="2000"/>
              <a:t>Asterinas</a:t>
            </a:r>
            <a:r>
              <a:rPr lang="zh-CN" altLang="en-US" sz="2000"/>
              <a:t>将来可维护性的疑虑？</a:t>
            </a:r>
            <a:endParaRPr lang="en-US" altLang="zh-CN" sz="2000"/>
          </a:p>
          <a:p>
            <a:r>
              <a:rPr lang="zh-CN" altLang="en-US" sz="2000"/>
              <a:t>我认为，内核开发领域最大的挑战是复杂性。复杂性不可消除，但可以分解。</a:t>
            </a:r>
            <a:endParaRPr lang="en-US" altLang="zh-CN" sz="2000"/>
          </a:p>
          <a:p>
            <a:r>
              <a:rPr lang="zh-CN" altLang="en-US" sz="2000"/>
              <a:t>基于组件化实现内核的逐级构建，来分解内核构建复杂性是我目前可见的唯一途径。（个人看法）</a:t>
            </a:r>
            <a:endParaRPr lang="en-US" altLang="zh-CN" sz="2000"/>
          </a:p>
          <a:p>
            <a:r>
              <a:rPr lang="zh-CN" altLang="en-US" sz="2000"/>
              <a:t>但是，</a:t>
            </a:r>
            <a:r>
              <a:rPr lang="en-US" altLang="zh-CN" sz="2000"/>
              <a:t>Asterinas</a:t>
            </a:r>
            <a:r>
              <a:rPr lang="zh-CN" altLang="en-US" sz="2000"/>
              <a:t>其实大致就两个组件</a:t>
            </a:r>
            <a:r>
              <a:rPr lang="en-US" altLang="zh-CN" sz="2000"/>
              <a:t>ostd+kernel</a:t>
            </a:r>
            <a:r>
              <a:rPr lang="zh-CN" altLang="en-US" sz="2000"/>
              <a:t>，尤其是我在尝试对</a:t>
            </a:r>
            <a:r>
              <a:rPr lang="en-US" altLang="zh-CN" sz="2000"/>
              <a:t>ostd</a:t>
            </a:r>
            <a:r>
              <a:rPr lang="zh-CN" altLang="en-US" sz="2000"/>
              <a:t>进行组件化分解时，</a:t>
            </a:r>
            <a:endParaRPr lang="en-US" altLang="zh-CN" sz="2000"/>
          </a:p>
          <a:p>
            <a:r>
              <a:rPr lang="zh-CN" altLang="en-US" sz="2000"/>
              <a:t>发现其内部耦合性很高，它的各个功能都是</a:t>
            </a:r>
            <a:r>
              <a:rPr lang="en-US" altLang="zh-CN" sz="2000"/>
              <a:t>mod</a:t>
            </a:r>
            <a:r>
              <a:rPr lang="zh-CN" altLang="en-US" sz="2000"/>
              <a:t>而非</a:t>
            </a:r>
            <a:r>
              <a:rPr lang="en-US" altLang="zh-CN" sz="2000"/>
              <a:t>crate</a:t>
            </a:r>
            <a:r>
              <a:rPr lang="zh-CN" altLang="en-US" sz="2000"/>
              <a:t>，并没有</a:t>
            </a:r>
            <a:r>
              <a:rPr lang="en-US" altLang="zh-CN" sz="2000"/>
              <a:t>cargo.toml</a:t>
            </a:r>
            <a:r>
              <a:rPr lang="zh-CN" altLang="en-US" sz="2000"/>
              <a:t>中</a:t>
            </a:r>
            <a:r>
              <a:rPr lang="en-US" altLang="zh-CN" sz="2000"/>
              <a:t>dependicies</a:t>
            </a:r>
            <a:r>
              <a:rPr lang="zh-CN" altLang="en-US" sz="2000"/>
              <a:t>天然约束，</a:t>
            </a:r>
            <a:endParaRPr lang="en-US" altLang="zh-CN" sz="2000"/>
          </a:p>
          <a:p>
            <a:r>
              <a:rPr lang="zh-CN" altLang="en-US" sz="2000"/>
              <a:t>导致相互（循环）依赖关系远大于</a:t>
            </a:r>
            <a:r>
              <a:rPr lang="en-US" altLang="zh-CN" sz="2000"/>
              <a:t>ArceOS</a:t>
            </a:r>
            <a:r>
              <a:rPr lang="zh-CN" altLang="en-US" sz="2000"/>
              <a:t>。</a:t>
            </a:r>
            <a:endParaRPr lang="en-US" altLang="zh-CN" sz="2000"/>
          </a:p>
          <a:p>
            <a:r>
              <a:rPr lang="zh-CN" altLang="en-US" sz="2000"/>
              <a:t>因此将来我估计</a:t>
            </a:r>
            <a:r>
              <a:rPr lang="en-US" altLang="zh-CN" sz="2000"/>
              <a:t>Asterinas</a:t>
            </a:r>
            <a:r>
              <a:rPr lang="zh-CN" altLang="en-US" sz="2000"/>
              <a:t>将来上线后的维护过程中，会走上</a:t>
            </a:r>
            <a:r>
              <a:rPr lang="en-US" altLang="zh-CN" sz="2000"/>
              <a:t>Linux Kernel</a:t>
            </a:r>
            <a:r>
              <a:rPr lang="zh-CN" altLang="en-US" sz="2000"/>
              <a:t>的老路，随着功能扩展、规模不断增大，陷入越来越难以维护的泥潭。</a:t>
            </a:r>
          </a:p>
        </p:txBody>
      </p:sp>
    </p:spTree>
    <p:extLst>
      <p:ext uri="{BB962C8B-B14F-4D97-AF65-F5344CB8AC3E}">
        <p14:creationId xmlns:p14="http://schemas.microsoft.com/office/powerpoint/2010/main" val="2851457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4878E27-05D3-5C90-89CA-1DAC89972289}"/>
              </a:ext>
            </a:extLst>
          </p:cNvPr>
          <p:cNvSpPr txBox="1"/>
          <p:nvPr/>
        </p:nvSpPr>
        <p:spPr>
          <a:xfrm>
            <a:off x="515380" y="327273"/>
            <a:ext cx="705678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概述</a:t>
            </a:r>
            <a:endParaRPr lang="en-US" altLang="zh-CN" sz="320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861D9B8-0E8F-B57A-9664-FD5529BCD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424" y="2743424"/>
            <a:ext cx="4788532" cy="259378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EC0ADBFD-77A9-F965-CD1A-404BF8A99517}"/>
              </a:ext>
            </a:extLst>
          </p:cNvPr>
          <p:cNvSpPr txBox="1"/>
          <p:nvPr/>
        </p:nvSpPr>
        <p:spPr>
          <a:xfrm>
            <a:off x="515380" y="1100934"/>
            <a:ext cx="10045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/>
              <a:t>FrameKernel</a:t>
            </a:r>
            <a:r>
              <a:rPr lang="zh-CN" altLang="en-US" sz="2000"/>
              <a:t>的目标是同时达到微内核安全与宏内核的性能与效率。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503ED9B-7499-9041-200A-C146880B6029}"/>
              </a:ext>
            </a:extLst>
          </p:cNvPr>
          <p:cNvSpPr txBox="1"/>
          <p:nvPr/>
        </p:nvSpPr>
        <p:spPr>
          <a:xfrm>
            <a:off x="1598909" y="2060848"/>
            <a:ext cx="41057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/>
              <a:t>构成：</a:t>
            </a:r>
            <a:r>
              <a:rPr lang="en-US" altLang="zh-CN" sz="2000"/>
              <a:t>OS Services</a:t>
            </a:r>
            <a:r>
              <a:rPr lang="zh-CN" altLang="en-US" sz="2000"/>
              <a:t>和</a:t>
            </a:r>
            <a:r>
              <a:rPr lang="en-US" altLang="zh-CN" sz="2000"/>
              <a:t>Framework</a:t>
            </a:r>
            <a:endParaRPr lang="zh-CN" altLang="en-US" sz="200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44EB663-07DC-A3B8-A74B-F4E6424E905F}"/>
              </a:ext>
            </a:extLst>
          </p:cNvPr>
          <p:cNvSpPr txBox="1"/>
          <p:nvPr/>
        </p:nvSpPr>
        <p:spPr>
          <a:xfrm>
            <a:off x="6475557" y="2849731"/>
            <a:ext cx="510267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/>
              <a:t>微内核安全：直接体现在构成上，</a:t>
            </a:r>
            <a:endParaRPr lang="en-US" altLang="zh-CN" sz="2000"/>
          </a:p>
          <a:p>
            <a:r>
              <a:rPr lang="zh-CN" altLang="en-US" sz="2000"/>
              <a:t>把</a:t>
            </a:r>
            <a:r>
              <a:rPr lang="en-US" altLang="zh-CN" sz="2000"/>
              <a:t>Services</a:t>
            </a:r>
            <a:r>
              <a:rPr lang="zh-CN" altLang="en-US" sz="2000"/>
              <a:t>和</a:t>
            </a:r>
            <a:r>
              <a:rPr lang="en-US" altLang="zh-CN" sz="2000"/>
              <a:t>Framework</a:t>
            </a:r>
            <a:r>
              <a:rPr lang="zh-CN" altLang="en-US" sz="2000"/>
              <a:t>隔离在不同特权级，</a:t>
            </a:r>
            <a:endParaRPr lang="en-US" altLang="zh-CN" sz="2000"/>
          </a:p>
          <a:p>
            <a:r>
              <a:rPr lang="zh-CN" altLang="en-US" sz="2000"/>
              <a:t>类似于微内核的设计。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02CD11A-EBE1-AD19-80A2-0E803C09454A}"/>
              </a:ext>
            </a:extLst>
          </p:cNvPr>
          <p:cNvSpPr txBox="1"/>
          <p:nvPr/>
        </p:nvSpPr>
        <p:spPr>
          <a:xfrm>
            <a:off x="6492046" y="4509120"/>
            <a:ext cx="557075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/>
              <a:t>宏内核效率：特权级隔离并非是基于硬件支持</a:t>
            </a:r>
            <a:endParaRPr lang="en-US" altLang="zh-CN" sz="2000"/>
          </a:p>
          <a:p>
            <a:r>
              <a:rPr lang="zh-CN" altLang="en-US" sz="2000"/>
              <a:t>的特权级隔离，而是借助了</a:t>
            </a:r>
            <a:r>
              <a:rPr lang="en-US" altLang="zh-CN" sz="2000"/>
              <a:t>Rust</a:t>
            </a:r>
            <a:r>
              <a:rPr lang="zh-CN" altLang="en-US" sz="2000"/>
              <a:t>语言的特性，</a:t>
            </a:r>
            <a:endParaRPr lang="en-US" altLang="zh-CN" sz="2000"/>
          </a:p>
          <a:p>
            <a:r>
              <a:rPr lang="zh-CN" altLang="en-US" sz="2000"/>
              <a:t>是基于语言特性的隔离，达到了硬件特权级</a:t>
            </a:r>
            <a:endParaRPr lang="en-US" altLang="zh-CN" sz="2000"/>
          </a:p>
          <a:p>
            <a:r>
              <a:rPr lang="zh-CN" altLang="en-US" sz="2000"/>
              <a:t>隔离的效果。</a:t>
            </a:r>
            <a:endParaRPr lang="en-US" altLang="zh-CN" sz="2000"/>
          </a:p>
          <a:p>
            <a:r>
              <a:rPr lang="zh-CN" altLang="en-US" sz="2000"/>
              <a:t>没有硬件特权级切换带来的开销，所以效率高。</a:t>
            </a:r>
          </a:p>
        </p:txBody>
      </p:sp>
    </p:spTree>
    <p:extLst>
      <p:ext uri="{BB962C8B-B14F-4D97-AF65-F5344CB8AC3E}">
        <p14:creationId xmlns:p14="http://schemas.microsoft.com/office/powerpoint/2010/main" val="1836650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41B9D1-4332-F8C3-E465-718A89F324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EEDB633-8BC5-EE86-BE3A-675D2991DF6D}"/>
              </a:ext>
            </a:extLst>
          </p:cNvPr>
          <p:cNvSpPr txBox="1"/>
          <p:nvPr/>
        </p:nvSpPr>
        <p:spPr>
          <a:xfrm>
            <a:off x="515380" y="327273"/>
            <a:ext cx="705678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关于</a:t>
            </a:r>
            <a:r>
              <a:rPr lang="en-US" altLang="zh-CN" sz="3200"/>
              <a:t>TCB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BB0E58D-B40A-EEE7-3C9A-83411A9DE120}"/>
              </a:ext>
            </a:extLst>
          </p:cNvPr>
          <p:cNvSpPr txBox="1"/>
          <p:nvPr/>
        </p:nvSpPr>
        <p:spPr>
          <a:xfrm>
            <a:off x="587388" y="1061445"/>
            <a:ext cx="100451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/>
              <a:t>TCB (Trusted Computing Base)</a:t>
            </a:r>
            <a:r>
              <a:rPr lang="zh-CN" altLang="en-US" sz="2000"/>
              <a:t>，为计算系统提供安全环境的必要的集合。</a:t>
            </a:r>
            <a:endParaRPr lang="en-US" altLang="zh-CN" sz="2000"/>
          </a:p>
          <a:p>
            <a:r>
              <a:rPr lang="zh-CN" altLang="en-US" sz="2000"/>
              <a:t>关键有两点：</a:t>
            </a:r>
            <a:endParaRPr lang="en-US" altLang="zh-CN" sz="2000"/>
          </a:p>
          <a:p>
            <a:r>
              <a:rPr lang="en-US" altLang="zh-CN" sz="2000"/>
              <a:t>1. TCB</a:t>
            </a:r>
            <a:r>
              <a:rPr lang="zh-CN" altLang="en-US" sz="2000"/>
              <a:t>是计算系统的</a:t>
            </a:r>
            <a:r>
              <a:rPr lang="zh-CN" altLang="en-US" sz="2000" b="1"/>
              <a:t>基石</a:t>
            </a:r>
            <a:r>
              <a:rPr lang="zh-CN" altLang="en-US" sz="2000"/>
              <a:t>，为其它部分提供安全的基础。</a:t>
            </a:r>
            <a:endParaRPr lang="en-US" altLang="zh-CN" sz="2000"/>
          </a:p>
          <a:p>
            <a:r>
              <a:rPr lang="en-US" altLang="zh-CN" sz="2000"/>
              <a:t>2. TCB</a:t>
            </a:r>
            <a:r>
              <a:rPr lang="zh-CN" altLang="en-US" sz="2000" b="1"/>
              <a:t>边界</a:t>
            </a:r>
            <a:r>
              <a:rPr lang="zh-CN" altLang="en-US" sz="2000"/>
              <a:t>以及外部通过边界访问</a:t>
            </a:r>
            <a:r>
              <a:rPr lang="en-US" altLang="zh-CN" sz="2000"/>
              <a:t>TCB</a:t>
            </a:r>
            <a:r>
              <a:rPr lang="zh-CN" altLang="en-US" sz="2000"/>
              <a:t>服务的路径控制。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E26B97D-BFC9-071B-82A1-C6584CF0B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424" y="2672916"/>
            <a:ext cx="2952328" cy="3395177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2C961CA8-92F0-0BB0-B7D0-B5B63AA03B64}"/>
              </a:ext>
            </a:extLst>
          </p:cNvPr>
          <p:cNvSpPr txBox="1"/>
          <p:nvPr/>
        </p:nvSpPr>
        <p:spPr>
          <a:xfrm>
            <a:off x="4295800" y="3537012"/>
            <a:ext cx="733085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TamperProof</a:t>
            </a:r>
            <a:r>
              <a:rPr lang="zh-CN" altLang="en-US"/>
              <a:t>：外部不可修改</a:t>
            </a:r>
            <a:r>
              <a:rPr lang="en-US" altLang="zh-CN"/>
              <a:t>TCB</a:t>
            </a:r>
            <a:r>
              <a:rPr lang="zh-CN" altLang="en-US"/>
              <a:t>内部的代码和状态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Not Bypassable</a:t>
            </a:r>
            <a:r>
              <a:rPr lang="zh-CN" altLang="en-US"/>
              <a:t>：不存在任何绕过</a:t>
            </a:r>
            <a:r>
              <a:rPr lang="en-US" altLang="zh-CN"/>
              <a:t>TCB</a:t>
            </a:r>
            <a:r>
              <a:rPr lang="zh-CN" altLang="en-US"/>
              <a:t>去攻击计算系统的路径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Verifiable</a:t>
            </a:r>
            <a:r>
              <a:rPr lang="zh-CN" altLang="en-US"/>
              <a:t>：管理者有可行的手段去验证、确认</a:t>
            </a:r>
            <a:r>
              <a:rPr lang="en-US" altLang="zh-CN"/>
              <a:t>TCB</a:t>
            </a:r>
            <a:r>
              <a:rPr lang="zh-CN" altLang="en-US"/>
              <a:t>的正确性和安全性</a:t>
            </a:r>
            <a:endParaRPr lang="en-US" altLang="zh-CN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/>
              <a:t>Simple</a:t>
            </a:r>
            <a:r>
              <a:rPr lang="zh-CN" altLang="en-US"/>
              <a:t>：</a:t>
            </a:r>
            <a:r>
              <a:rPr lang="en-US" altLang="zh-CN"/>
              <a:t>TCB</a:t>
            </a:r>
            <a:r>
              <a:rPr lang="zh-CN" altLang="en-US"/>
              <a:t>相对于计算系统必须是简单的，和相对容易实现的</a:t>
            </a:r>
          </a:p>
        </p:txBody>
      </p:sp>
    </p:spTree>
    <p:extLst>
      <p:ext uri="{BB962C8B-B14F-4D97-AF65-F5344CB8AC3E}">
        <p14:creationId xmlns:p14="http://schemas.microsoft.com/office/powerpoint/2010/main" val="484291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40DBAE-2C3E-0E3F-655B-DBAF191899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9A8C754-9C84-5AE3-F7DF-5B21B78B52D4}"/>
              </a:ext>
            </a:extLst>
          </p:cNvPr>
          <p:cNvSpPr txBox="1"/>
          <p:nvPr/>
        </p:nvSpPr>
        <p:spPr>
          <a:xfrm>
            <a:off x="515380" y="327273"/>
            <a:ext cx="705678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框内核的理念与</a:t>
            </a:r>
            <a:r>
              <a:rPr lang="en-US" altLang="zh-CN" sz="3200"/>
              <a:t>TCB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16272DF-1B91-0954-6E66-6DB41558B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00" y="3284984"/>
            <a:ext cx="3420380" cy="1865662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FDBB3BD7-7CA5-EF02-7CB1-C70F4865F07F}"/>
              </a:ext>
            </a:extLst>
          </p:cNvPr>
          <p:cNvSpPr txBox="1"/>
          <p:nvPr/>
        </p:nvSpPr>
        <p:spPr>
          <a:xfrm>
            <a:off x="4349808" y="2820992"/>
            <a:ext cx="75788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论文中引用</a:t>
            </a:r>
            <a:r>
              <a:rPr lang="en-US" altLang="zh-CN"/>
              <a:t>TCB</a:t>
            </a:r>
            <a:r>
              <a:rPr lang="zh-CN" altLang="en-US"/>
              <a:t>概念的地方主要有以下几处：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1. </a:t>
            </a:r>
            <a:r>
              <a:rPr lang="zh-CN" altLang="en-US"/>
              <a:t>强调框内核相对其它内核设计的</a:t>
            </a:r>
            <a:r>
              <a:rPr lang="zh-CN" altLang="en-US" b="1"/>
              <a:t>优势</a:t>
            </a:r>
          </a:p>
          <a:p>
            <a:r>
              <a:rPr lang="zh-CN" altLang="en-US"/>
              <a:t>随着内核的演进，框内核</a:t>
            </a:r>
            <a:r>
              <a:rPr lang="en-US" altLang="zh-CN"/>
              <a:t>TCB</a:t>
            </a:r>
            <a:r>
              <a:rPr lang="zh-CN" altLang="en-US"/>
              <a:t>不会随着功能和代码规模扩张而变大变复杂。而其它内核设计达不到该效果。</a:t>
            </a:r>
            <a:endParaRPr lang="en-US" altLang="zh-CN"/>
          </a:p>
          <a:p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说明为什么框内核的</a:t>
            </a:r>
            <a:r>
              <a:rPr lang="en-US" altLang="zh-CN"/>
              <a:t>TCB</a:t>
            </a:r>
            <a:r>
              <a:rPr lang="zh-CN" altLang="en-US"/>
              <a:t>可以保持最小化</a:t>
            </a:r>
          </a:p>
          <a:p>
            <a:r>
              <a:rPr lang="zh-CN" altLang="en-US"/>
              <a:t>强调</a:t>
            </a:r>
            <a:r>
              <a:rPr lang="en-US" altLang="zh-CN"/>
              <a:t>TCB</a:t>
            </a:r>
            <a:r>
              <a:rPr lang="zh-CN" altLang="en-US"/>
              <a:t>最小化得以成立的设计原则，以及具体措施。这是论文关键部分。</a:t>
            </a:r>
            <a:endParaRPr lang="en-US" altLang="zh-CN"/>
          </a:p>
          <a:p>
            <a:endParaRPr lang="zh-CN" altLang="en-US"/>
          </a:p>
          <a:p>
            <a:r>
              <a:rPr lang="en-US" altLang="zh-CN"/>
              <a:t>3. </a:t>
            </a:r>
            <a:r>
              <a:rPr lang="zh-CN" altLang="en-US"/>
              <a:t>设计上对于</a:t>
            </a:r>
            <a:r>
              <a:rPr lang="en-US" altLang="zh-CN"/>
              <a:t>TCB</a:t>
            </a:r>
            <a:r>
              <a:rPr lang="zh-CN" altLang="en-US"/>
              <a:t>边界的重视</a:t>
            </a:r>
          </a:p>
          <a:p>
            <a:r>
              <a:rPr lang="zh-CN" altLang="en-US"/>
              <a:t>在设计上首先区分哪些属于</a:t>
            </a:r>
            <a:r>
              <a:rPr lang="en-US" altLang="zh-CN"/>
              <a:t>TCB</a:t>
            </a:r>
            <a:r>
              <a:rPr lang="zh-CN" altLang="en-US"/>
              <a:t>内部，然后对于可以暴露给</a:t>
            </a:r>
            <a:r>
              <a:rPr lang="en-US" altLang="zh-CN"/>
              <a:t>Services</a:t>
            </a:r>
            <a:r>
              <a:rPr lang="zh-CN" altLang="en-US"/>
              <a:t>的部分重点进行了接口设计，以防止破坏</a:t>
            </a:r>
            <a:r>
              <a:rPr lang="en-US" altLang="zh-CN"/>
              <a:t>TCB</a:t>
            </a:r>
            <a:r>
              <a:rPr lang="zh-CN" altLang="en-US"/>
              <a:t>内部。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4E9287F-A0C0-9D26-91FE-B224897AE277}"/>
              </a:ext>
            </a:extLst>
          </p:cNvPr>
          <p:cNvSpPr txBox="1"/>
          <p:nvPr/>
        </p:nvSpPr>
        <p:spPr>
          <a:xfrm>
            <a:off x="587388" y="1045185"/>
            <a:ext cx="110532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框内核提出的理念：</a:t>
            </a:r>
            <a:r>
              <a:rPr lang="en-US" altLang="zh-CN" sz="2000"/>
              <a:t>TCB</a:t>
            </a:r>
            <a:r>
              <a:rPr lang="zh-CN" altLang="en-US" sz="2000"/>
              <a:t>持续保持最小化和其它部分无负担的扩展。</a:t>
            </a:r>
            <a:endParaRPr lang="en-US" altLang="zh-CN" sz="2000"/>
          </a:p>
          <a:p>
            <a:r>
              <a:rPr lang="en-US" altLang="zh-CN" sz="2000"/>
              <a:t>1. TCB</a:t>
            </a:r>
            <a:r>
              <a:rPr lang="zh-CN" altLang="en-US" sz="2000"/>
              <a:t>最小化，声称可以实现其最小化，并且随着功能演进，</a:t>
            </a:r>
            <a:r>
              <a:rPr lang="en-US" altLang="zh-CN" sz="2000"/>
              <a:t>TCB</a:t>
            </a:r>
            <a:r>
              <a:rPr lang="zh-CN" altLang="en-US" sz="2000"/>
              <a:t>规模将来也不会显著增加。（？）</a:t>
            </a:r>
            <a:endParaRPr lang="en-US" altLang="zh-CN" sz="2000"/>
          </a:p>
          <a:p>
            <a:r>
              <a:rPr lang="en-US" altLang="zh-CN" sz="2000"/>
              <a:t>2. TCB</a:t>
            </a:r>
            <a:r>
              <a:rPr lang="zh-CN" altLang="en-US" sz="2000"/>
              <a:t>已经封装了与系统安全直接相关的部分，并对外提供较强的描述能力。其它部分不需要</a:t>
            </a:r>
            <a:r>
              <a:rPr lang="en-US" altLang="zh-CN" sz="2000"/>
              <a:t>unsafe</a:t>
            </a:r>
            <a:r>
              <a:rPr lang="zh-CN" altLang="en-US" sz="2000"/>
              <a:t>的代码，可以放心的进行扩展。安全性可以由</a:t>
            </a:r>
            <a:r>
              <a:rPr lang="en-US" altLang="zh-CN" sz="2000"/>
              <a:t>Rust</a:t>
            </a:r>
            <a:r>
              <a:rPr lang="zh-CN" altLang="en-US" sz="2000"/>
              <a:t>编译器在编译期进行检查和保证。</a:t>
            </a:r>
          </a:p>
        </p:txBody>
      </p:sp>
    </p:spTree>
    <p:extLst>
      <p:ext uri="{BB962C8B-B14F-4D97-AF65-F5344CB8AC3E}">
        <p14:creationId xmlns:p14="http://schemas.microsoft.com/office/powerpoint/2010/main" val="1683036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5867D39-4D12-1545-5005-95F712F5BA07}"/>
              </a:ext>
            </a:extLst>
          </p:cNvPr>
          <p:cNvSpPr txBox="1"/>
          <p:nvPr/>
        </p:nvSpPr>
        <p:spPr>
          <a:xfrm>
            <a:off x="515380" y="327273"/>
            <a:ext cx="705678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框内核的整体设计</a:t>
            </a:r>
            <a:endParaRPr lang="en-US" altLang="zh-CN" sz="320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CF2069F-E225-26C6-F8A8-5866ECE707A6}"/>
              </a:ext>
            </a:extLst>
          </p:cNvPr>
          <p:cNvSpPr txBox="1"/>
          <p:nvPr/>
        </p:nvSpPr>
        <p:spPr>
          <a:xfrm>
            <a:off x="587388" y="1052736"/>
            <a:ext cx="1130630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/>
              <a:t>FrameKernel</a:t>
            </a:r>
            <a:r>
              <a:rPr lang="zh-CN" altLang="en-US" sz="2000"/>
              <a:t>参照微内核的设计架构，但在特权级方面没有采用基于硬件特权级进行隔离的方式，</a:t>
            </a:r>
            <a:endParaRPr lang="en-US" altLang="zh-CN" sz="2000"/>
          </a:p>
          <a:p>
            <a:r>
              <a:rPr lang="zh-CN" altLang="en-US" sz="2000"/>
              <a:t>而是借助类型安全语言</a:t>
            </a:r>
            <a:r>
              <a:rPr lang="en-US" altLang="zh-CN" sz="2000"/>
              <a:t>Rust</a:t>
            </a:r>
            <a:r>
              <a:rPr lang="zh-CN" altLang="en-US" sz="2000"/>
              <a:t>来建立边界，与</a:t>
            </a:r>
            <a:r>
              <a:rPr lang="en-US" altLang="zh-CN" sz="2000"/>
              <a:t>Thesues OS</a:t>
            </a:r>
            <a:r>
              <a:rPr lang="zh-CN" altLang="en-US" sz="2000"/>
              <a:t>的方式类似。</a:t>
            </a:r>
            <a:endParaRPr lang="en-US" altLang="zh-CN" sz="2000"/>
          </a:p>
          <a:p>
            <a:r>
              <a:rPr lang="zh-CN" altLang="en-US" sz="2000"/>
              <a:t>由此既建立了隔离保护，又能保证效率。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B162E14-C98E-4CAC-306D-EDE1FF3BD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300" y="2564904"/>
            <a:ext cx="8915400" cy="26670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EFF8D0C4-15A8-D228-36D1-4CF88CC78D84}"/>
              </a:ext>
            </a:extLst>
          </p:cNvPr>
          <p:cNvSpPr txBox="1"/>
          <p:nvPr/>
        </p:nvSpPr>
        <p:spPr>
          <a:xfrm>
            <a:off x="2315580" y="5661248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基于硬件的特权级边界</a:t>
            </a:r>
            <a:endParaRPr lang="en-US" altLang="zh-CN"/>
          </a:p>
          <a:p>
            <a:r>
              <a:rPr lang="zh-CN" altLang="en-US"/>
              <a:t>区分用户态和内核态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B1AADDD-4A3A-9D5E-50DF-8B8AA299B6CD}"/>
              </a:ext>
            </a:extLst>
          </p:cNvPr>
          <p:cNvSpPr txBox="1"/>
          <p:nvPr/>
        </p:nvSpPr>
        <p:spPr>
          <a:xfrm>
            <a:off x="6420036" y="5661247"/>
            <a:ext cx="29209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基于</a:t>
            </a:r>
            <a:r>
              <a:rPr lang="en-US" altLang="zh-CN"/>
              <a:t>Rust</a:t>
            </a:r>
            <a:r>
              <a:rPr lang="zh-CN" altLang="en-US"/>
              <a:t>特性的软边界隔离</a:t>
            </a:r>
            <a:endParaRPr lang="en-US" altLang="zh-CN"/>
          </a:p>
          <a:p>
            <a:r>
              <a:rPr lang="zh-CN" altLang="en-US"/>
              <a:t>二者都在内核态</a:t>
            </a:r>
          </a:p>
        </p:txBody>
      </p:sp>
    </p:spTree>
    <p:extLst>
      <p:ext uri="{BB962C8B-B14F-4D97-AF65-F5344CB8AC3E}">
        <p14:creationId xmlns:p14="http://schemas.microsoft.com/office/powerpoint/2010/main" val="3186479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C584BE-2A3C-8B9D-55D2-C80C255CBF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F066BFE-F590-745D-CA22-A90EC49B7E87}"/>
              </a:ext>
            </a:extLst>
          </p:cNvPr>
          <p:cNvSpPr txBox="1"/>
          <p:nvPr/>
        </p:nvSpPr>
        <p:spPr>
          <a:xfrm>
            <a:off x="515380" y="327273"/>
            <a:ext cx="705678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框内核的设计目标</a:t>
            </a:r>
            <a:endParaRPr lang="en-US" altLang="zh-CN" sz="320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9E4CEC5-DDA5-FB75-EBC3-D5A096A70051}"/>
              </a:ext>
            </a:extLst>
          </p:cNvPr>
          <p:cNvSpPr txBox="1"/>
          <p:nvPr/>
        </p:nvSpPr>
        <p:spPr>
          <a:xfrm>
            <a:off x="641903" y="1484784"/>
            <a:ext cx="1098122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/>
              <a:t>1. Soundness</a:t>
            </a:r>
            <a:r>
              <a:rPr lang="zh-CN" altLang="en-US" sz="2000"/>
              <a:t>：</a:t>
            </a:r>
            <a:r>
              <a:rPr lang="en-US" altLang="zh-CN" sz="2000"/>
              <a:t>Services</a:t>
            </a:r>
            <a:r>
              <a:rPr lang="zh-CN" altLang="en-US" sz="2000"/>
              <a:t>只需要基于</a:t>
            </a:r>
            <a:r>
              <a:rPr lang="en-US" altLang="zh-CN" sz="2000"/>
              <a:t>Framework</a:t>
            </a:r>
            <a:r>
              <a:rPr lang="zh-CN" altLang="en-US" sz="2000"/>
              <a:t>界面提供的</a:t>
            </a:r>
            <a:r>
              <a:rPr lang="en-US" altLang="zh-CN" sz="2000"/>
              <a:t>API + Rust SafeMode</a:t>
            </a:r>
            <a:r>
              <a:rPr lang="zh-CN" altLang="en-US" sz="2000"/>
              <a:t>编程，</a:t>
            </a:r>
            <a:endParaRPr lang="en-US" altLang="zh-CN" sz="2000"/>
          </a:p>
          <a:p>
            <a:r>
              <a:rPr lang="zh-CN" altLang="en-US" sz="2000"/>
              <a:t>就不会触发未定义行为，因为工具链在编译阶段就能保证。</a:t>
            </a:r>
            <a:endParaRPr lang="en-US" altLang="zh-CN" sz="2000"/>
          </a:p>
          <a:p>
            <a:endParaRPr lang="zh-CN" altLang="en-US" sz="2000"/>
          </a:p>
          <a:p>
            <a:r>
              <a:rPr lang="en-US" altLang="zh-CN" sz="2000"/>
              <a:t>2. Expressive</a:t>
            </a:r>
            <a:r>
              <a:rPr lang="zh-CN" altLang="en-US" sz="2000"/>
              <a:t>：面向</a:t>
            </a:r>
            <a:r>
              <a:rPr lang="en-US" altLang="zh-CN" sz="2000"/>
              <a:t>Services</a:t>
            </a:r>
            <a:r>
              <a:rPr lang="zh-CN" altLang="en-US" sz="2000"/>
              <a:t>的 </a:t>
            </a:r>
            <a:r>
              <a:rPr lang="en-US" altLang="zh-CN" sz="2000"/>
              <a:t>API</a:t>
            </a:r>
            <a:r>
              <a:rPr lang="zh-CN" altLang="en-US" sz="2000"/>
              <a:t>支持内核开发的表达能力足够。</a:t>
            </a:r>
            <a:endParaRPr lang="en-US" altLang="zh-CN" sz="2000"/>
          </a:p>
          <a:p>
            <a:endParaRPr lang="zh-CN" altLang="en-US" sz="2000"/>
          </a:p>
          <a:p>
            <a:r>
              <a:rPr lang="en-US" altLang="zh-CN" sz="2000"/>
              <a:t>3. Minimalism</a:t>
            </a:r>
            <a:r>
              <a:rPr lang="zh-CN" altLang="en-US" sz="2000"/>
              <a:t>：最小化</a:t>
            </a:r>
            <a:r>
              <a:rPr lang="en-US" altLang="zh-CN" sz="2000"/>
              <a:t>TCB</a:t>
            </a:r>
            <a:r>
              <a:rPr lang="zh-CN" altLang="en-US" sz="2000"/>
              <a:t>。</a:t>
            </a:r>
            <a:endParaRPr lang="en-US" altLang="zh-CN" sz="2000"/>
          </a:p>
          <a:p>
            <a:endParaRPr lang="zh-CN" altLang="en-US" sz="2000"/>
          </a:p>
          <a:p>
            <a:r>
              <a:rPr lang="en-US" altLang="zh-CN" sz="2000"/>
              <a:t>4. Efficiency</a:t>
            </a:r>
            <a:r>
              <a:rPr lang="zh-CN" altLang="en-US" sz="2000"/>
              <a:t>：充分利用</a:t>
            </a:r>
            <a:r>
              <a:rPr lang="en-US" altLang="zh-CN" sz="2000"/>
              <a:t>Rust</a:t>
            </a:r>
            <a:r>
              <a:rPr lang="zh-CN" altLang="en-US" sz="2000"/>
              <a:t>的零开销的抽象并扩展其理念和机制。</a:t>
            </a:r>
            <a:endParaRPr lang="en-US" altLang="zh-CN" sz="2000"/>
          </a:p>
          <a:p>
            <a:endParaRPr lang="en-US" altLang="zh-CN" sz="2000"/>
          </a:p>
          <a:p>
            <a:r>
              <a:rPr lang="zh-CN" altLang="en-US" sz="2000"/>
              <a:t>但是同时达到以上四个目标是十分困难的，关键问题就是它们之间存在相互制约。</a:t>
            </a:r>
            <a:endParaRPr lang="en-US" altLang="zh-CN" sz="2000"/>
          </a:p>
          <a:p>
            <a:r>
              <a:rPr lang="zh-CN" altLang="en-US" sz="2000"/>
              <a:t>最突出的就是第</a:t>
            </a:r>
            <a:r>
              <a:rPr lang="en-US" altLang="zh-CN" sz="2000"/>
              <a:t>1</a:t>
            </a:r>
            <a:r>
              <a:rPr lang="zh-CN" altLang="en-US" sz="2000"/>
              <a:t>点和第</a:t>
            </a:r>
            <a:r>
              <a:rPr lang="en-US" altLang="zh-CN" sz="2000"/>
              <a:t>2</a:t>
            </a:r>
            <a:r>
              <a:rPr lang="zh-CN" altLang="en-US" sz="2000"/>
              <a:t>点。</a:t>
            </a:r>
          </a:p>
        </p:txBody>
      </p:sp>
    </p:spTree>
    <p:extLst>
      <p:ext uri="{BB962C8B-B14F-4D97-AF65-F5344CB8AC3E}">
        <p14:creationId xmlns:p14="http://schemas.microsoft.com/office/powerpoint/2010/main" val="1401342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0A158F-DB54-B6F6-FD0A-71EEA6F8BF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4F8DAD1-E937-FB11-704B-07398928A8D5}"/>
              </a:ext>
            </a:extLst>
          </p:cNvPr>
          <p:cNvSpPr txBox="1"/>
          <p:nvPr/>
        </p:nvSpPr>
        <p:spPr>
          <a:xfrm>
            <a:off x="515380" y="327273"/>
            <a:ext cx="939704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达到设计理念和目标需要解决的主要矛盾</a:t>
            </a:r>
            <a:endParaRPr lang="en-US" altLang="zh-CN" sz="320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1922461-95E8-8A13-3E98-ACAF6E00D121}"/>
              </a:ext>
            </a:extLst>
          </p:cNvPr>
          <p:cNvSpPr txBox="1"/>
          <p:nvPr/>
        </p:nvSpPr>
        <p:spPr>
          <a:xfrm>
            <a:off x="767408" y="13407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4DBD314-FB2E-EF2E-03DA-76E83FCE7D59}"/>
              </a:ext>
            </a:extLst>
          </p:cNvPr>
          <p:cNvSpPr txBox="1"/>
          <p:nvPr/>
        </p:nvSpPr>
        <p:spPr>
          <a:xfrm>
            <a:off x="623392" y="1088740"/>
            <a:ext cx="110498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/>
              <a:t>关键矛盾：</a:t>
            </a:r>
            <a:r>
              <a:rPr lang="en-US" altLang="zh-CN" sz="2000"/>
              <a:t>Sound</a:t>
            </a:r>
            <a:r>
              <a:rPr lang="zh-CN" altLang="en-US" sz="2000"/>
              <a:t>和</a:t>
            </a:r>
            <a:r>
              <a:rPr lang="en-US" altLang="zh-CN" sz="2000"/>
              <a:t>Expressive</a:t>
            </a:r>
            <a:r>
              <a:rPr lang="zh-CN" altLang="en-US" sz="2000"/>
              <a:t>的平衡问题。主要是针对</a:t>
            </a:r>
            <a:r>
              <a:rPr lang="en-US" altLang="zh-CN" sz="2000"/>
              <a:t>ostd</a:t>
            </a:r>
            <a:r>
              <a:rPr lang="zh-CN" altLang="en-US" sz="2000"/>
              <a:t>来说的。</a:t>
            </a:r>
            <a:endParaRPr lang="en-US" altLang="zh-CN" sz="2000"/>
          </a:p>
          <a:p>
            <a:r>
              <a:rPr lang="zh-CN" altLang="en-US" sz="2000"/>
              <a:t>经由</a:t>
            </a:r>
            <a:r>
              <a:rPr lang="en-US" altLang="zh-CN" sz="2000"/>
              <a:t>ostd</a:t>
            </a:r>
            <a:r>
              <a:rPr lang="zh-CN" altLang="en-US" sz="2000"/>
              <a:t>封装获得的安全性与通过</a:t>
            </a:r>
            <a:r>
              <a:rPr lang="en-US" altLang="zh-CN" sz="2000"/>
              <a:t>ostd</a:t>
            </a:r>
            <a:r>
              <a:rPr lang="zh-CN" altLang="en-US" sz="2000"/>
              <a:t>接口获得的资源访问控制能力，是一对矛盾，无法兼得。</a:t>
            </a:r>
            <a:endParaRPr lang="en-US" altLang="zh-CN" sz="200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FD956A2-5A77-59C3-22C6-507564F6D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7728" y="2024844"/>
            <a:ext cx="4552950" cy="2095500"/>
          </a:xfrm>
          <a:prstGeom prst="rect">
            <a:avLst/>
          </a:prstGeom>
        </p:spPr>
      </p:pic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20DB00B9-09AF-DF30-A64F-3CC643E71566}"/>
              </a:ext>
            </a:extLst>
          </p:cNvPr>
          <p:cNvSpPr/>
          <p:nvPr/>
        </p:nvSpPr>
        <p:spPr>
          <a:xfrm>
            <a:off x="4115780" y="4329100"/>
            <a:ext cx="2844316" cy="324036"/>
          </a:xfrm>
          <a:prstGeom prst="round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600">
                <a:solidFill>
                  <a:schemeClr val="tx1"/>
                </a:solidFill>
              </a:rPr>
              <a:t>底层的复杂性和安全敏感性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99E9074C-84E8-ED67-6CCB-02E49870EC39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537938" y="3969060"/>
            <a:ext cx="0" cy="36004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DB6DD1EC-0A96-B5EC-15D2-35661D45F160}"/>
              </a:ext>
            </a:extLst>
          </p:cNvPr>
          <p:cNvSpPr txBox="1"/>
          <p:nvPr/>
        </p:nvSpPr>
        <p:spPr>
          <a:xfrm>
            <a:off x="5601037" y="396906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屏蔽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0697E7F-7AC4-0DAC-3138-6BFF6A14DD33}"/>
              </a:ext>
            </a:extLst>
          </p:cNvPr>
          <p:cNvSpPr txBox="1"/>
          <p:nvPr/>
        </p:nvSpPr>
        <p:spPr>
          <a:xfrm>
            <a:off x="623392" y="4913177"/>
            <a:ext cx="11197244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/>
              <a:t>解决思路：</a:t>
            </a:r>
            <a:endParaRPr lang="en-US" altLang="zh-CN" sz="2000"/>
          </a:p>
          <a:p>
            <a:r>
              <a:rPr lang="en-US" altLang="zh-CN" sz="2000"/>
              <a:t>1. </a:t>
            </a:r>
            <a:r>
              <a:rPr lang="zh-CN" altLang="en-US" sz="2000"/>
              <a:t>区分内核资源，一类是具有全局影响的、关键性的；另一类是局部性的，非关键性的。</a:t>
            </a:r>
            <a:endParaRPr lang="en-US" altLang="zh-CN" sz="2000"/>
          </a:p>
          <a:p>
            <a:r>
              <a:rPr lang="en-US" altLang="zh-CN" sz="2000"/>
              <a:t>2. </a:t>
            </a:r>
            <a:r>
              <a:rPr lang="zh-CN" altLang="en-US" sz="2000"/>
              <a:t>关键资源被高特权级的</a:t>
            </a:r>
            <a:r>
              <a:rPr lang="en-US" altLang="zh-CN" sz="2000"/>
              <a:t>ostd</a:t>
            </a:r>
            <a:r>
              <a:rPr lang="zh-CN" altLang="en-US" sz="2000"/>
              <a:t>严密保护，低特权级</a:t>
            </a:r>
            <a:r>
              <a:rPr lang="en-US" altLang="zh-CN" sz="2000"/>
              <a:t>kernel</a:t>
            </a:r>
            <a:r>
              <a:rPr lang="zh-CN" altLang="en-US" sz="2000"/>
              <a:t>无法访问，从而获得了安全性。</a:t>
            </a:r>
            <a:endParaRPr lang="en-US" altLang="zh-CN" sz="2000"/>
          </a:p>
          <a:p>
            <a:r>
              <a:rPr lang="en-US" altLang="zh-CN" sz="2000"/>
              <a:t>3. </a:t>
            </a:r>
            <a:r>
              <a:rPr lang="zh-CN" altLang="en-US" sz="2000"/>
              <a:t>非关键资源经</a:t>
            </a:r>
            <a:r>
              <a:rPr lang="en-US" altLang="zh-CN" sz="2000"/>
              <a:t>ostd</a:t>
            </a:r>
            <a:r>
              <a:rPr lang="zh-CN" altLang="en-US" sz="2000"/>
              <a:t>开放给低特权级</a:t>
            </a:r>
            <a:r>
              <a:rPr lang="en-US" altLang="zh-CN" sz="2000"/>
              <a:t>kernel</a:t>
            </a:r>
            <a:r>
              <a:rPr lang="zh-CN" altLang="en-US" sz="2000"/>
              <a:t>，放宽了操作限制，从而提升了表达能力。</a:t>
            </a:r>
            <a:endParaRPr lang="en-US" altLang="zh-CN" sz="2000"/>
          </a:p>
          <a:p>
            <a:r>
              <a:rPr lang="zh-CN" altLang="en-US" sz="2000"/>
              <a:t>注：从本页开始</a:t>
            </a:r>
            <a:r>
              <a:rPr lang="en-US" altLang="zh-CN" sz="2000"/>
              <a:t>ostd -&gt; framework</a:t>
            </a:r>
            <a:r>
              <a:rPr lang="zh-CN" altLang="en-US" sz="2000"/>
              <a:t>；</a:t>
            </a:r>
            <a:r>
              <a:rPr lang="en-US" altLang="zh-CN" sz="2000"/>
              <a:t>kernel -&gt; services</a:t>
            </a:r>
          </a:p>
        </p:txBody>
      </p:sp>
    </p:spTree>
    <p:extLst>
      <p:ext uri="{BB962C8B-B14F-4D97-AF65-F5344CB8AC3E}">
        <p14:creationId xmlns:p14="http://schemas.microsoft.com/office/powerpoint/2010/main" val="342879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C6A2C2-89D1-BE35-6DC3-6C976C326A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98941A9-4C84-214A-D142-1ED40DB6C0CA}"/>
              </a:ext>
            </a:extLst>
          </p:cNvPr>
          <p:cNvSpPr txBox="1"/>
          <p:nvPr/>
        </p:nvSpPr>
        <p:spPr>
          <a:xfrm>
            <a:off x="515380" y="327273"/>
            <a:ext cx="705678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其它矛盾的解决</a:t>
            </a:r>
            <a:endParaRPr lang="en-US" altLang="zh-CN" sz="320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E6461B5-6718-93C2-B18D-7A230000318D}"/>
              </a:ext>
            </a:extLst>
          </p:cNvPr>
          <p:cNvSpPr txBox="1"/>
          <p:nvPr/>
        </p:nvSpPr>
        <p:spPr>
          <a:xfrm>
            <a:off x="605390" y="1160748"/>
            <a:ext cx="109812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/>
              <a:t>ostd</a:t>
            </a:r>
            <a:r>
              <a:rPr lang="zh-CN" altLang="en-US" sz="2000"/>
              <a:t>和</a:t>
            </a:r>
            <a:r>
              <a:rPr lang="en-US" altLang="zh-CN" sz="2000"/>
              <a:t>kernel</a:t>
            </a:r>
            <a:r>
              <a:rPr lang="zh-CN" altLang="en-US" sz="2000"/>
              <a:t>之间不是基于硬件特权级的隔离，仍然都在内核特权级。</a:t>
            </a:r>
            <a:endParaRPr lang="en-US" altLang="zh-CN" sz="2000"/>
          </a:p>
          <a:p>
            <a:r>
              <a:rPr lang="zh-CN" altLang="en-US" sz="2000"/>
              <a:t>借助了</a:t>
            </a:r>
            <a:r>
              <a:rPr lang="en-US" altLang="zh-CN" sz="2000"/>
              <a:t>Rust</a:t>
            </a:r>
            <a:r>
              <a:rPr lang="zh-CN" altLang="en-US" sz="2000"/>
              <a:t>语言等在类型安全方面的封装，来限制上层对下层的访问，</a:t>
            </a:r>
            <a:endParaRPr lang="en-US" altLang="zh-CN" sz="2000"/>
          </a:p>
          <a:p>
            <a:r>
              <a:rPr lang="zh-CN" altLang="en-US" sz="2000"/>
              <a:t>所以效率上的影响较小。</a:t>
            </a:r>
          </a:p>
        </p:txBody>
      </p:sp>
    </p:spTree>
    <p:extLst>
      <p:ext uri="{BB962C8B-B14F-4D97-AF65-F5344CB8AC3E}">
        <p14:creationId xmlns:p14="http://schemas.microsoft.com/office/powerpoint/2010/main" val="1940006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</a:spPr>
      <a:bodyPr rtlCol="0" anchor="t"/>
      <a:lstStyle>
        <a:defPPr algn="ctr">
          <a:defRPr sz="1600" b="1" smtClean="0">
            <a:solidFill>
              <a:schemeClr val="tx1"/>
            </a:solidFill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21937</TotalTime>
  <Words>3368</Words>
  <Application>Microsoft Office PowerPoint</Application>
  <PresentationFormat>宽屏</PresentationFormat>
  <Paragraphs>253</Paragraphs>
  <Slides>26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0" baseType="lpstr">
      <vt:lpstr>等线</vt:lpstr>
      <vt:lpstr>等线 Light</vt:lpstr>
      <vt:lpstr>Arial</vt:lpstr>
      <vt:lpstr>Office 主题​​</vt:lpstr>
      <vt:lpstr>星绽Asterinas 分析记录V0.2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石 磊</dc:creator>
  <cp:lastModifiedBy>磊 石</cp:lastModifiedBy>
  <cp:revision>870</cp:revision>
  <dcterms:created xsi:type="dcterms:W3CDTF">2023-02-06T11:51:16Z</dcterms:created>
  <dcterms:modified xsi:type="dcterms:W3CDTF">2025-01-02T15:52:28Z</dcterms:modified>
</cp:coreProperties>
</file>