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68" r:id="rId2"/>
    <p:sldId id="486" r:id="rId3"/>
    <p:sldId id="305" r:id="rId4"/>
    <p:sldId id="530" r:id="rId5"/>
    <p:sldId id="508" r:id="rId6"/>
    <p:sldId id="499" r:id="rId7"/>
    <p:sldId id="498" r:id="rId8"/>
    <p:sldId id="514" r:id="rId9"/>
    <p:sldId id="519" r:id="rId10"/>
    <p:sldId id="521" r:id="rId11"/>
    <p:sldId id="522" r:id="rId12"/>
    <p:sldId id="523" r:id="rId13"/>
    <p:sldId id="525" r:id="rId14"/>
    <p:sldId id="527" r:id="rId15"/>
    <p:sldId id="529" r:id="rId16"/>
    <p:sldId id="528" r:id="rId17"/>
    <p:sldId id="518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44" autoAdjust="0"/>
  </p:normalViewPr>
  <p:slideViewPr>
    <p:cSldViewPr showGuides="1">
      <p:cViewPr varScale="1">
        <p:scale>
          <a:sx n="83" d="100"/>
          <a:sy n="83" d="100"/>
        </p:scale>
        <p:origin x="586" y="62"/>
      </p:cViewPr>
      <p:guideLst>
        <p:guide orient="horz"/>
        <p:guide pos="3863"/>
        <p:guide orient="horz" pos="213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59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600"/>
              <a:t>总体框架 </a:t>
            </a:r>
            <a:r>
              <a:rPr lang="en-US" altLang="zh-CN" sz="1600"/>
              <a:t>(</a:t>
            </a:r>
            <a:r>
              <a:rPr lang="zh-CN" altLang="en-US" sz="1600"/>
              <a:t>三个角度各</a:t>
            </a:r>
            <a:r>
              <a:rPr lang="en-US" altLang="zh-CN" sz="1600"/>
              <a:t>1</a:t>
            </a:r>
            <a:r>
              <a:rPr lang="zh-CN" altLang="en-US" sz="1600"/>
              <a:t>页</a:t>
            </a:r>
            <a:r>
              <a:rPr lang="en-US" altLang="zh-CN" sz="1600"/>
              <a:t>)</a:t>
            </a:r>
          </a:p>
          <a:p>
            <a:pPr>
              <a:lnSpc>
                <a:spcPct val="150000"/>
              </a:lnSpc>
            </a:pPr>
            <a:r>
              <a:rPr lang="en-US" altLang="zh-CN"/>
              <a:t>    1. </a:t>
            </a:r>
            <a:r>
              <a:rPr lang="zh-CN" altLang="en-US"/>
              <a:t>整体到局部</a:t>
            </a:r>
            <a:r>
              <a:rPr lang="en-US" altLang="zh-CN"/>
              <a:t>: </a:t>
            </a:r>
            <a:r>
              <a:rPr lang="zh-CN" altLang="en-US"/>
              <a:t>整体 </a:t>
            </a:r>
            <a:r>
              <a:rPr lang="en-US" altLang="zh-CN"/>
              <a:t>-&gt; </a:t>
            </a:r>
            <a:r>
              <a:rPr lang="zh-CN" altLang="en-US"/>
              <a:t>分层 </a:t>
            </a:r>
            <a:r>
              <a:rPr lang="en-US" altLang="zh-CN"/>
              <a:t>-&gt;</a:t>
            </a:r>
            <a:r>
              <a:rPr lang="zh-CN" altLang="en-US"/>
              <a:t>子系统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    2. </a:t>
            </a:r>
            <a:r>
              <a:rPr lang="zh-CN" altLang="en-US"/>
              <a:t>以启动初始化的时间顺序：自底向上各组件启动关联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    3. </a:t>
            </a:r>
            <a:r>
              <a:rPr lang="zh-CN" altLang="en-US"/>
              <a:t>以应用为起点的调用顺序：自上而下各组件调用关联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 sz="1600" b="1"/>
              <a:t>子系统</a:t>
            </a:r>
            <a:r>
              <a:rPr lang="en-US" altLang="zh-CN" sz="1600" b="1"/>
              <a:t>(</a:t>
            </a:r>
            <a:r>
              <a:rPr lang="zh-CN" altLang="en-US" sz="1600" b="1"/>
              <a:t>重点</a:t>
            </a:r>
            <a:r>
              <a:rPr lang="en-US" altLang="zh-CN" sz="1600" b="1"/>
              <a:t>) </a:t>
            </a:r>
            <a:r>
              <a:rPr lang="zh-CN" altLang="en-US" b="1"/>
              <a:t>分别</a:t>
            </a:r>
            <a:r>
              <a:rPr lang="zh-CN" altLang="en-US"/>
              <a:t>对每个子系统</a:t>
            </a:r>
            <a:r>
              <a:rPr lang="en-US" altLang="zh-CN"/>
              <a:t>(</a:t>
            </a:r>
            <a:r>
              <a:rPr lang="zh-CN" altLang="en-US"/>
              <a:t>共</a:t>
            </a:r>
            <a:r>
              <a:rPr lang="en-US" altLang="zh-CN"/>
              <a:t>9</a:t>
            </a:r>
            <a:r>
              <a:rPr lang="zh-CN" altLang="en-US"/>
              <a:t>个</a:t>
            </a:r>
            <a:r>
              <a:rPr lang="en-US" altLang="zh-CN"/>
              <a:t>)</a:t>
            </a:r>
            <a:r>
              <a:rPr lang="zh-CN" altLang="en-US"/>
              <a:t>，同样从上面三个角度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    1. </a:t>
            </a:r>
            <a:r>
              <a:rPr lang="zh-CN" altLang="en-US"/>
              <a:t>整体到局部</a:t>
            </a:r>
            <a:r>
              <a:rPr lang="en-US" altLang="zh-CN"/>
              <a:t>: </a:t>
            </a:r>
            <a:r>
              <a:rPr lang="zh-CN" altLang="en-US"/>
              <a:t>子系统 </a:t>
            </a:r>
            <a:r>
              <a:rPr lang="en-US" altLang="zh-CN"/>
              <a:t>-&gt; </a:t>
            </a:r>
            <a:r>
              <a:rPr lang="zh-CN" altLang="en-US"/>
              <a:t>分层 </a:t>
            </a:r>
            <a:r>
              <a:rPr lang="en-US" altLang="zh-CN"/>
              <a:t>-&gt; </a:t>
            </a:r>
            <a:r>
              <a:rPr lang="zh-CN" altLang="en-US"/>
              <a:t>组件，分层包括子系统</a:t>
            </a:r>
            <a:r>
              <a:rPr lang="en-US" altLang="zh-CN"/>
              <a:t>api</a:t>
            </a:r>
            <a:r>
              <a:rPr lang="zh-CN" altLang="en-US"/>
              <a:t>、系统相关和无关组件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    2. </a:t>
            </a:r>
            <a:r>
              <a:rPr lang="zh-CN" altLang="en-US"/>
              <a:t>以启动初始化的时间顺序：子系统各个组件的初始化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    3. </a:t>
            </a:r>
            <a:r>
              <a:rPr lang="zh-CN" altLang="en-US"/>
              <a:t>以应用为起点的调用顺序：为支持子系统对外</a:t>
            </a:r>
            <a:r>
              <a:rPr lang="en-US" altLang="zh-CN"/>
              <a:t>api</a:t>
            </a:r>
            <a:r>
              <a:rPr lang="zh-CN" altLang="en-US"/>
              <a:t>，内部各组件相互协作关系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72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FBA8-CDDA-7E9A-2491-115A0E2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E9F3-23F3-AC68-DB6A-9A34C4B3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FB4F-85C4-37B5-A65E-8DD4E9B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82EC0-F1CB-C397-F462-F742003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D0263-6024-585D-BE16-C179BCA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EDFA-604A-BBEB-3775-8B6833D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F7852-312B-7429-EE57-19249124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7814-BFC4-85B9-2491-13249B2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5753-71F0-6360-FDBD-E102B165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E435A-7FAC-40F8-A5E6-73FE38B0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0A1F2-FACE-2B8B-1C29-B5354DB53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3BD40-D821-E115-FC04-E31E07CD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B95B-BFB9-5F16-6CF8-9606653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246F0-6892-5D5C-2CB3-89F6F5F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19682-2836-82C2-6702-CAA5FD5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3D86-E7BB-1ACC-3E45-EF8B4A39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4AFF-5C54-6395-24B3-9ACBB50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8E90A-9F39-2C18-2D26-560A363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76D46-3C16-2FA2-9F26-205BBC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0FF32-531E-E407-9D53-7C1E4CE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DB7B-C37C-27D9-AA03-11E880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85ED8-DCEC-8CEC-4288-294ADF95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CF24-8FA5-E717-229F-C81DD0F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2A988-1419-944A-3852-FC24C9A1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EAE4A-D367-28FF-3B85-573B9761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3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A86-F084-027F-0063-F7FDDCBB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9094-AB05-E0F9-BBBC-280CC78A3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8264-73A8-A203-5300-B3E10944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36C48-CEF5-EDF9-B736-39B4C4F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35CFE-77E7-EAAB-0380-F0AE1F1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85C3E-25B0-877D-C916-CB4381E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2036-6948-C2B0-4556-00DE0FE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0216-A175-4BC7-6E6A-88925077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00C28-4C53-AC0A-29A6-BC881C11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753D9-D606-D2A1-1442-1B49904F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F9891-2D8A-2BA1-F705-2827646A7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AF805-B8FA-4B84-1796-302D9A8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D88F6-7CCD-7195-F1A1-C85837B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19FF9-BB6C-4D43-1DB1-E484095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DE0E-0FC8-A777-BEE3-5D4904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98B10-620C-2430-1B6F-9F18AD7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2DB37-495C-839A-4314-043FBB2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27327-8492-3A76-FC42-AF072C2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D5D10-A6EF-FDA4-8FCF-621F5F8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E1FD8-D8B0-758C-5915-5FDE3491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BF8E1-57F7-F790-D57C-9246AE0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B473-8589-6372-E50A-3E715C2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C0629-C661-8887-4775-DD748EFD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2CFC-CA41-2A01-AF63-499FA1BC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081E1-89B0-AB65-0526-C70E1FE8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14E4F-C2ED-2056-7495-AF1E736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DB27C-0012-869A-EB6A-B7A5D2E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DFC1-7B13-E73C-CA93-087C184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40500-B763-A8FB-05B1-7D6B6742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8650-39F9-2D52-C63C-2BAD737F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22224-275C-DF16-C797-99A171D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08A1E-9606-FCCD-32F4-F212814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EBC10-A237-74B5-E2C3-028F58B9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9125A-4B7E-F39C-0219-59B0B32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BB4C0-0287-A26F-5C7C-CFC54FD3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0BF8-78F2-D1D6-7606-140B7BC9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95C42-1EB8-46E8-8CE5-2840DE4C4251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4969-A3D0-A3D3-3FB4-081B6A9C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B5D9-B5B7-BBF1-202B-08ECC09F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rcore-os/arceo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0B0CC5-96D7-B4B2-3C06-A4C25C6F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836712"/>
            <a:ext cx="11485276" cy="2637247"/>
          </a:xfrm>
        </p:spPr>
        <p:txBody>
          <a:bodyPr>
            <a:normAutofit/>
          </a:bodyPr>
          <a:lstStyle/>
          <a:p>
            <a:r>
              <a:rPr lang="zh-CN" altLang="en-US" sz="4800"/>
              <a:t>组件化多模式内核</a:t>
            </a:r>
            <a:br>
              <a:rPr lang="en-US" altLang="zh-CN" sz="4800"/>
            </a:br>
            <a:r>
              <a:rPr lang="zh-CN" altLang="en-US" sz="4800"/>
              <a:t>设计与实践</a:t>
            </a:r>
            <a:br>
              <a:rPr lang="en-US" altLang="zh-CN" sz="4800"/>
            </a:br>
            <a:endParaRPr lang="zh-CN" altLang="en-US" sz="2000" b="1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E005802-4E08-1E87-D9E8-B4A0DA29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510"/>
            <a:ext cx="9144000" cy="1655762"/>
          </a:xfrm>
        </p:spPr>
        <p:txBody>
          <a:bodyPr/>
          <a:lstStyle/>
          <a:p>
            <a:r>
              <a:rPr lang="zh-CN" altLang="en-US"/>
              <a:t>石磊</a:t>
            </a:r>
            <a:endParaRPr lang="en-US" altLang="zh-CN"/>
          </a:p>
          <a:p>
            <a:r>
              <a:rPr lang="zh-CN" altLang="en-US"/>
              <a:t>泉城实验室安全操作系统联合创新中心</a:t>
            </a:r>
            <a:endParaRPr lang="en-US" altLang="zh-CN"/>
          </a:p>
          <a:p>
            <a:r>
              <a:rPr lang="en-US" altLang="zh-CN"/>
              <a:t>2024.3.30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27DD8A-3836-31DC-153E-103FD6E9EE63}"/>
              </a:ext>
            </a:extLst>
          </p:cNvPr>
          <p:cNvSpPr txBox="1"/>
          <p:nvPr/>
        </p:nvSpPr>
        <p:spPr>
          <a:xfrm>
            <a:off x="515379" y="327273"/>
            <a:ext cx="79928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问题</a:t>
            </a:r>
            <a:r>
              <a:rPr lang="en-US" altLang="zh-CN" sz="3200"/>
              <a:t>1 - </a:t>
            </a:r>
            <a:r>
              <a:rPr lang="zh-CN" altLang="en-US" sz="3200"/>
              <a:t>组件的功能划分与粒度 </a:t>
            </a:r>
            <a:r>
              <a:rPr lang="en-US" altLang="zh-CN" sz="3200"/>
              <a:t>- </a:t>
            </a:r>
            <a:r>
              <a:rPr lang="zh-CN" altLang="en-US" sz="3200"/>
              <a:t>原因分析</a:t>
            </a:r>
            <a:endParaRPr lang="en-US" altLang="zh-CN" sz="32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F7F85C-C887-EFD3-03A3-627FC5E0C732}"/>
              </a:ext>
            </a:extLst>
          </p:cNvPr>
          <p:cNvSpPr txBox="1"/>
          <p:nvPr/>
        </p:nvSpPr>
        <p:spPr>
          <a:xfrm>
            <a:off x="767408" y="1052736"/>
            <a:ext cx="10261140" cy="968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组件要有合理的功能划分与合理粒度，这个直接影响组件间的耦合性，当然影响复用。是否合理取决于解决的问题的背景。</a:t>
            </a:r>
            <a:endParaRPr lang="en-US" altLang="zh-CN" sz="20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7DD8E2-BB79-F77C-E660-F6AB50198D0E}"/>
              </a:ext>
            </a:extLst>
          </p:cNvPr>
          <p:cNvSpPr/>
          <p:nvPr/>
        </p:nvSpPr>
        <p:spPr>
          <a:xfrm>
            <a:off x="1487488" y="2528899"/>
            <a:ext cx="1620180" cy="2448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axfs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13DB8C6-831A-3162-505B-5AE4E000F9F8}"/>
              </a:ext>
            </a:extLst>
          </p:cNvPr>
          <p:cNvSpPr/>
          <p:nvPr/>
        </p:nvSpPr>
        <p:spPr>
          <a:xfrm>
            <a:off x="1667507" y="3043227"/>
            <a:ext cx="1246039" cy="338554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mount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C894C5-BFCF-D122-0B39-0BE63247FBD0}"/>
              </a:ext>
            </a:extLst>
          </p:cNvPr>
          <p:cNvSpPr/>
          <p:nvPr/>
        </p:nvSpPr>
        <p:spPr>
          <a:xfrm>
            <a:off x="1667509" y="3855377"/>
            <a:ext cx="1246039" cy="300987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fs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B46DDE8-291B-4337-3307-1277D6F13E9C}"/>
              </a:ext>
            </a:extLst>
          </p:cNvPr>
          <p:cNvSpPr/>
          <p:nvPr/>
        </p:nvSpPr>
        <p:spPr>
          <a:xfrm>
            <a:off x="1667507" y="4657400"/>
            <a:ext cx="1246039" cy="300987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file/dir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7A20AD2-F6EA-F86C-5361-15ECC6557B6B}"/>
              </a:ext>
            </a:extLst>
          </p:cNvPr>
          <p:cNvSpPr txBox="1"/>
          <p:nvPr/>
        </p:nvSpPr>
        <p:spPr>
          <a:xfrm>
            <a:off x="779340" y="5766355"/>
            <a:ext cx="1093328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解决循环依赖的技术方法有很多，关键问题不在这，关键是循环依赖关系本身破坏组件设计的独立性，增加了耦合性，进而增加复用的难度。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C6747E-4AC5-01CA-D532-26FAF883AA6A}"/>
              </a:ext>
            </a:extLst>
          </p:cNvPr>
          <p:cNvSpPr/>
          <p:nvPr/>
        </p:nvSpPr>
        <p:spPr>
          <a:xfrm>
            <a:off x="3827748" y="2528900"/>
            <a:ext cx="1620180" cy="85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axsync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DE05F1E-9022-C096-8BA7-820C1A50F925}"/>
              </a:ext>
            </a:extLst>
          </p:cNvPr>
          <p:cNvSpPr/>
          <p:nvPr/>
        </p:nvSpPr>
        <p:spPr>
          <a:xfrm>
            <a:off x="4014818" y="3043227"/>
            <a:ext cx="1246039" cy="338554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mutex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8D423D2-E0B0-FDB8-6436-528AEDBB661A}"/>
              </a:ext>
            </a:extLst>
          </p:cNvPr>
          <p:cNvSpPr/>
          <p:nvPr/>
        </p:nvSpPr>
        <p:spPr>
          <a:xfrm>
            <a:off x="3820573" y="3896108"/>
            <a:ext cx="1620180" cy="1081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axtask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CC7A809-FCF6-DB36-8BEC-3413089B0DB6}"/>
              </a:ext>
            </a:extLst>
          </p:cNvPr>
          <p:cNvSpPr/>
          <p:nvPr/>
        </p:nvSpPr>
        <p:spPr>
          <a:xfrm>
            <a:off x="4007643" y="4617132"/>
            <a:ext cx="1246039" cy="338554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task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FDD2636-F02D-7BE4-1F36-1001AA9A5165}"/>
              </a:ext>
            </a:extLst>
          </p:cNvPr>
          <p:cNvCxnSpPr>
            <a:stCxn id="7" idx="3"/>
          </p:cNvCxnSpPr>
          <p:nvPr/>
        </p:nvCxnSpPr>
        <p:spPr>
          <a:xfrm>
            <a:off x="2913546" y="3212504"/>
            <a:ext cx="10940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E9D16B4-6B79-5C2B-6255-2FA3045C925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 flipH="1">
            <a:off x="4630663" y="3381781"/>
            <a:ext cx="7175" cy="5143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2DA5C16-0B2F-5856-4C93-071B5C4835F2}"/>
              </a:ext>
            </a:extLst>
          </p:cNvPr>
          <p:cNvSpPr txBox="1"/>
          <p:nvPr/>
        </p:nvSpPr>
        <p:spPr>
          <a:xfrm>
            <a:off x="2711624" y="527475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Unikernel</a:t>
            </a:r>
            <a:r>
              <a:rPr lang="zh-CN" altLang="en-US" b="1"/>
              <a:t>模式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3FFE565-C0A1-1F96-8174-10A67845C838}"/>
              </a:ext>
            </a:extLst>
          </p:cNvPr>
          <p:cNvSpPr/>
          <p:nvPr/>
        </p:nvSpPr>
        <p:spPr>
          <a:xfrm>
            <a:off x="6788737" y="2533894"/>
            <a:ext cx="1620180" cy="2448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axfs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879823C4-BF18-B3AE-0C66-865715DED6A8}"/>
              </a:ext>
            </a:extLst>
          </p:cNvPr>
          <p:cNvSpPr/>
          <p:nvPr/>
        </p:nvSpPr>
        <p:spPr>
          <a:xfrm>
            <a:off x="6968756" y="3048222"/>
            <a:ext cx="1246039" cy="338554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mount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12CDEC6-08EF-765D-FBF1-C427E8552B24}"/>
              </a:ext>
            </a:extLst>
          </p:cNvPr>
          <p:cNvSpPr/>
          <p:nvPr/>
        </p:nvSpPr>
        <p:spPr>
          <a:xfrm>
            <a:off x="6968758" y="3860372"/>
            <a:ext cx="1246039" cy="300987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fs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B4956B5B-1C40-9763-4185-8A00A5CC24A2}"/>
              </a:ext>
            </a:extLst>
          </p:cNvPr>
          <p:cNvSpPr/>
          <p:nvPr/>
        </p:nvSpPr>
        <p:spPr>
          <a:xfrm>
            <a:off x="6968756" y="4662395"/>
            <a:ext cx="1246039" cy="300987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file/dir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6A8AEEB-6718-434B-3301-8E87F4295CCB}"/>
              </a:ext>
            </a:extLst>
          </p:cNvPr>
          <p:cNvSpPr/>
          <p:nvPr/>
        </p:nvSpPr>
        <p:spPr>
          <a:xfrm>
            <a:off x="9128997" y="2533895"/>
            <a:ext cx="1620180" cy="85288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axsync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E671F234-E3E7-0D99-4ACE-FF611F1DE291}"/>
              </a:ext>
            </a:extLst>
          </p:cNvPr>
          <p:cNvSpPr/>
          <p:nvPr/>
        </p:nvSpPr>
        <p:spPr>
          <a:xfrm>
            <a:off x="9316067" y="3048222"/>
            <a:ext cx="1246039" cy="338554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mutex</a:t>
            </a:r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5E95A11-C58F-1FCF-6359-934F6986F080}"/>
              </a:ext>
            </a:extLst>
          </p:cNvPr>
          <p:cNvSpPr/>
          <p:nvPr/>
        </p:nvSpPr>
        <p:spPr>
          <a:xfrm>
            <a:off x="9121822" y="3901103"/>
            <a:ext cx="1620180" cy="10810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axtask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737B247-4913-EBF7-004E-C5F77B201D5C}"/>
              </a:ext>
            </a:extLst>
          </p:cNvPr>
          <p:cNvSpPr/>
          <p:nvPr/>
        </p:nvSpPr>
        <p:spPr>
          <a:xfrm>
            <a:off x="9308892" y="4622127"/>
            <a:ext cx="1246039" cy="338554"/>
          </a:xfrm>
          <a:prstGeom prst="roundRect">
            <a:avLst/>
          </a:prstGeom>
          <a:solidFill>
            <a:schemeClr val="bg1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task</a:t>
            </a:r>
            <a:endParaRPr lang="zh-CN" altLang="en-US" sz="1600">
              <a:solidFill>
                <a:schemeClr val="tx1"/>
              </a:solidFill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2AD5EC6-7A8C-7474-BE3B-E8BCC3F03DE7}"/>
              </a:ext>
            </a:extLst>
          </p:cNvPr>
          <p:cNvCxnSpPr>
            <a:stCxn id="26" idx="3"/>
          </p:cNvCxnSpPr>
          <p:nvPr/>
        </p:nvCxnSpPr>
        <p:spPr>
          <a:xfrm>
            <a:off x="8214795" y="3217499"/>
            <a:ext cx="109409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B68F2DE-2770-32F3-3997-92E74E966A81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flipH="1">
            <a:off x="9931912" y="3386776"/>
            <a:ext cx="7175" cy="5143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04B41139-5E9F-D8EE-AF7A-2BCB4298718F}"/>
              </a:ext>
            </a:extLst>
          </p:cNvPr>
          <p:cNvSpPr txBox="1"/>
          <p:nvPr/>
        </p:nvSpPr>
        <p:spPr>
          <a:xfrm>
            <a:off x="8012873" y="527975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宏内核 模式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F5A1D55A-29CA-6EBF-F0FD-15BC6D56D981}"/>
              </a:ext>
            </a:extLst>
          </p:cNvPr>
          <p:cNvCxnSpPr>
            <a:cxnSpLocks/>
          </p:cNvCxnSpPr>
          <p:nvPr/>
        </p:nvCxnSpPr>
        <p:spPr>
          <a:xfrm flipH="1" flipV="1">
            <a:off x="8214795" y="4077072"/>
            <a:ext cx="1445601" cy="540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53D17F9-D88F-F616-6A09-0BCBF68EED09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8214795" y="4804231"/>
            <a:ext cx="1094097" cy="86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68DF305-969D-CA84-9C61-CD03F730FAFA}"/>
              </a:ext>
            </a:extLst>
          </p:cNvPr>
          <p:cNvSpPr txBox="1"/>
          <p:nvPr/>
        </p:nvSpPr>
        <p:spPr>
          <a:xfrm>
            <a:off x="8364252" y="4509120"/>
            <a:ext cx="800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fdtable</a:t>
            </a:r>
            <a:endParaRPr lang="zh-CN" altLang="en-US" sz="1600"/>
          </a:p>
        </p:txBody>
      </p:sp>
      <p:sp>
        <p:nvSpPr>
          <p:cNvPr id="44" name="箭头: 右 43">
            <a:extLst>
              <a:ext uri="{FF2B5EF4-FFF2-40B4-BE49-F238E27FC236}">
                <a16:creationId xmlns:a16="http://schemas.microsoft.com/office/drawing/2014/main" id="{ED41A72D-CD2B-6C3C-B62A-141135F48EDD}"/>
              </a:ext>
            </a:extLst>
          </p:cNvPr>
          <p:cNvSpPr/>
          <p:nvPr/>
        </p:nvSpPr>
        <p:spPr>
          <a:xfrm>
            <a:off x="5815573" y="3521238"/>
            <a:ext cx="700291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04708DD-EB46-B08D-C7AD-11081F8EC6E4}"/>
              </a:ext>
            </a:extLst>
          </p:cNvPr>
          <p:cNvCxnSpPr>
            <a:cxnSpLocks/>
          </p:cNvCxnSpPr>
          <p:nvPr/>
        </p:nvCxnSpPr>
        <p:spPr>
          <a:xfrm>
            <a:off x="6132513" y="2384884"/>
            <a:ext cx="0" cy="32592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05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587F07B-BA69-79A1-DCD0-B4452875CFB0}"/>
              </a:ext>
            </a:extLst>
          </p:cNvPr>
          <p:cNvSpPr txBox="1"/>
          <p:nvPr/>
        </p:nvSpPr>
        <p:spPr>
          <a:xfrm>
            <a:off x="515379" y="327273"/>
            <a:ext cx="79928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问题</a:t>
            </a:r>
            <a:r>
              <a:rPr lang="en-US" altLang="zh-CN" sz="3200"/>
              <a:t>1 - </a:t>
            </a:r>
            <a:r>
              <a:rPr lang="zh-CN" altLang="en-US" sz="3200"/>
              <a:t>组件的功能划分与粒度 </a:t>
            </a:r>
            <a:r>
              <a:rPr lang="en-US" altLang="zh-CN" sz="3200"/>
              <a:t>- </a:t>
            </a:r>
            <a:r>
              <a:rPr lang="zh-CN" altLang="en-US" sz="3200"/>
              <a:t>解决思路</a:t>
            </a:r>
            <a:endParaRPr lang="en-US" altLang="zh-CN" sz="320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0A884D1-5245-1F22-FE4F-BFFB3200E0DC}"/>
              </a:ext>
            </a:extLst>
          </p:cNvPr>
          <p:cNvGrpSpPr/>
          <p:nvPr/>
        </p:nvGrpSpPr>
        <p:grpSpPr>
          <a:xfrm>
            <a:off x="1048265" y="1016732"/>
            <a:ext cx="10100534" cy="3874985"/>
            <a:chOff x="1048265" y="1016732"/>
            <a:chExt cx="10100534" cy="3874985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3FFE565-C0A1-1F96-8174-10A67845C838}"/>
                </a:ext>
              </a:extLst>
            </p:cNvPr>
            <p:cNvSpPr/>
            <p:nvPr/>
          </p:nvSpPr>
          <p:spPr>
            <a:xfrm>
              <a:off x="1055440" y="3336106"/>
              <a:ext cx="1620180" cy="7067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结构定义</a:t>
              </a:r>
              <a:endParaRPr lang="en-US" altLang="zh-CN" sz="16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struct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26B573E-A783-A167-ED89-728E7D036F7D}"/>
                </a:ext>
              </a:extLst>
            </p:cNvPr>
            <p:cNvSpPr/>
            <p:nvPr/>
          </p:nvSpPr>
          <p:spPr>
            <a:xfrm>
              <a:off x="1055440" y="2629391"/>
              <a:ext cx="1620180" cy="7067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关联方法</a:t>
              </a:r>
              <a:endParaRPr lang="en-US" altLang="zh-CN" sz="16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new/get/set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118FA90-C6F5-E0BE-9BDA-CB0F981E15E8}"/>
                </a:ext>
              </a:extLst>
            </p:cNvPr>
            <p:cNvSpPr/>
            <p:nvPr/>
          </p:nvSpPr>
          <p:spPr>
            <a:xfrm>
              <a:off x="1048265" y="1922676"/>
              <a:ext cx="1620180" cy="706715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</a:rPr>
                <a:t>新增关联方法</a:t>
              </a:r>
              <a:endParaRPr lang="en-US" altLang="zh-CN" sz="16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(</a:t>
              </a:r>
              <a:r>
                <a:rPr lang="zh-CN" altLang="en-US" sz="1600" b="1">
                  <a:solidFill>
                    <a:schemeClr val="tx1"/>
                  </a:solidFill>
                </a:rPr>
                <a:t>涉及</a:t>
              </a:r>
              <a:r>
                <a:rPr lang="en-US" altLang="zh-CN" sz="1600" b="1">
                  <a:solidFill>
                    <a:schemeClr val="tx1"/>
                  </a:solidFill>
                </a:rPr>
                <a:t>A)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D3AB616-7BC4-24DE-3F7A-9DCF796E8400}"/>
                </a:ext>
              </a:extLst>
            </p:cNvPr>
            <p:cNvSpPr txBox="1"/>
            <p:nvPr/>
          </p:nvSpPr>
          <p:spPr>
            <a:xfrm>
              <a:off x="1307468" y="415691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/>
                <a:t>组件</a:t>
              </a:r>
              <a:r>
                <a:rPr lang="en-US" altLang="zh-CN" b="1"/>
                <a:t>B</a:t>
              </a:r>
              <a:endParaRPr lang="zh-CN" altLang="en-US" b="1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3DC1831-247C-5A12-7501-EA381AF1F747}"/>
                </a:ext>
              </a:extLst>
            </p:cNvPr>
            <p:cNvSpPr/>
            <p:nvPr/>
          </p:nvSpPr>
          <p:spPr>
            <a:xfrm>
              <a:off x="3755740" y="3352310"/>
              <a:ext cx="1620180" cy="7067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结构定义</a:t>
              </a:r>
              <a:endParaRPr lang="en-US" altLang="zh-CN" sz="16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struct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66C5869-6B0D-FA45-95B0-0EF6F963DE02}"/>
                </a:ext>
              </a:extLst>
            </p:cNvPr>
            <p:cNvSpPr/>
            <p:nvPr/>
          </p:nvSpPr>
          <p:spPr>
            <a:xfrm>
              <a:off x="3755740" y="2645595"/>
              <a:ext cx="1620180" cy="7067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关联方法</a:t>
              </a:r>
              <a:endParaRPr lang="en-US" altLang="zh-CN" sz="16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new/get/set</a:t>
              </a: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A95845B-14C3-764A-6295-174EB3D64F64}"/>
                </a:ext>
              </a:extLst>
            </p:cNvPr>
            <p:cNvSpPr txBox="1"/>
            <p:nvPr/>
          </p:nvSpPr>
          <p:spPr>
            <a:xfrm>
              <a:off x="4007768" y="4173118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/>
                <a:t>组件</a:t>
              </a:r>
              <a:r>
                <a:rPr lang="en-US" altLang="zh-CN" b="1"/>
                <a:t>A</a:t>
              </a:r>
              <a:endParaRPr lang="zh-CN" altLang="en-US" b="1"/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93FE6AB7-5B4F-F052-04B3-FE859E5D0C56}"/>
                </a:ext>
              </a:extLst>
            </p:cNvPr>
            <p:cNvCxnSpPr>
              <a:cxnSpLocks/>
            </p:cNvCxnSpPr>
            <p:nvPr/>
          </p:nvCxnSpPr>
          <p:spPr>
            <a:xfrm>
              <a:off x="6132513" y="1016732"/>
              <a:ext cx="0" cy="387498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DE814A5-4DF6-6AD8-57D8-7BCE52CBF5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5620" y="3791879"/>
              <a:ext cx="1332148" cy="5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C1F5219-695E-4DA5-49F0-8748F3B184D5}"/>
                </a:ext>
              </a:extLst>
            </p:cNvPr>
            <p:cNvSpPr txBox="1"/>
            <p:nvPr/>
          </p:nvSpPr>
          <p:spPr>
            <a:xfrm>
              <a:off x="2970703" y="3431839"/>
              <a:ext cx="641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成员</a:t>
              </a: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B8442F23-383E-7514-D6AC-D05B8FF29E14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2668445" y="2276034"/>
              <a:ext cx="1087295" cy="1060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FD751B69-0465-93A3-5898-98A0640BBF72}"/>
                </a:ext>
              </a:extLst>
            </p:cNvPr>
            <p:cNvSpPr/>
            <p:nvPr/>
          </p:nvSpPr>
          <p:spPr>
            <a:xfrm>
              <a:off x="6828319" y="3350552"/>
              <a:ext cx="1620180" cy="7067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结构定义</a:t>
              </a:r>
              <a:endParaRPr lang="en-US" altLang="zh-CN" sz="16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struct</a:t>
              </a: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2936F2C6-C3FA-E92F-D446-120AA459D0A2}"/>
                </a:ext>
              </a:extLst>
            </p:cNvPr>
            <p:cNvSpPr/>
            <p:nvPr/>
          </p:nvSpPr>
          <p:spPr>
            <a:xfrm>
              <a:off x="6828319" y="2643837"/>
              <a:ext cx="1620180" cy="7067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关联方法</a:t>
              </a:r>
              <a:endParaRPr lang="en-US" altLang="zh-CN" sz="16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new/get/set</a:t>
              </a: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76839E82-EFD5-B552-9467-993017C7ED1F}"/>
                </a:ext>
              </a:extLst>
            </p:cNvPr>
            <p:cNvSpPr/>
            <p:nvPr/>
          </p:nvSpPr>
          <p:spPr>
            <a:xfrm>
              <a:off x="6821144" y="1160748"/>
              <a:ext cx="1620180" cy="706715"/>
            </a:xfrm>
            <a:prstGeom prst="rect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</a:rPr>
                <a:t>新增关联方法</a:t>
              </a:r>
              <a:endParaRPr lang="en-US" altLang="zh-CN" sz="1600" b="1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(</a:t>
              </a:r>
              <a:r>
                <a:rPr lang="zh-CN" altLang="en-US" sz="1600" b="1">
                  <a:solidFill>
                    <a:schemeClr val="tx1"/>
                  </a:solidFill>
                </a:rPr>
                <a:t>涉及</a:t>
              </a:r>
              <a:r>
                <a:rPr lang="en-US" altLang="zh-CN" sz="1600" b="1">
                  <a:solidFill>
                    <a:schemeClr val="tx1"/>
                  </a:solidFill>
                </a:rPr>
                <a:t>A)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122838E-9370-A39A-54F3-98271131FC31}"/>
                </a:ext>
              </a:extLst>
            </p:cNvPr>
            <p:cNvSpPr txBox="1"/>
            <p:nvPr/>
          </p:nvSpPr>
          <p:spPr>
            <a:xfrm>
              <a:off x="7080347" y="4171360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/>
                <a:t>组件</a:t>
              </a:r>
              <a:r>
                <a:rPr lang="en-US" altLang="zh-CN" b="1"/>
                <a:t>B</a:t>
              </a:r>
              <a:endParaRPr lang="zh-CN" altLang="en-US" b="1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5FD897BF-AE29-D34A-4B29-51BFD9149B2D}"/>
                </a:ext>
              </a:extLst>
            </p:cNvPr>
            <p:cNvSpPr/>
            <p:nvPr/>
          </p:nvSpPr>
          <p:spPr>
            <a:xfrm>
              <a:off x="9528619" y="3366756"/>
              <a:ext cx="1620180" cy="7067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结构定义</a:t>
              </a:r>
              <a:endParaRPr lang="en-US" altLang="zh-CN" sz="16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struct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A68792C1-05E9-7A38-2A9E-CEC2F43AA3DF}"/>
                </a:ext>
              </a:extLst>
            </p:cNvPr>
            <p:cNvSpPr/>
            <p:nvPr/>
          </p:nvSpPr>
          <p:spPr>
            <a:xfrm>
              <a:off x="9528619" y="2660041"/>
              <a:ext cx="1620180" cy="70671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关联方法</a:t>
              </a:r>
              <a:endParaRPr lang="en-US" altLang="zh-CN" sz="1600">
                <a:solidFill>
                  <a:schemeClr val="tx1"/>
                </a:solidFill>
              </a:endParaRP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new/get/set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76028B2-0137-272A-0CDB-10D0FA5B7F3D}"/>
                </a:ext>
              </a:extLst>
            </p:cNvPr>
            <p:cNvSpPr txBox="1"/>
            <p:nvPr/>
          </p:nvSpPr>
          <p:spPr>
            <a:xfrm>
              <a:off x="9780647" y="4187564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/>
                <a:t>组件</a:t>
              </a:r>
              <a:r>
                <a:rPr lang="en-US" altLang="zh-CN" b="1"/>
                <a:t>A</a:t>
              </a:r>
              <a:endParaRPr lang="zh-CN" altLang="en-US" b="1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72E34E0F-10D0-896B-B65E-DE117946F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48499" y="3806325"/>
              <a:ext cx="1332148" cy="559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BCB126E-1A83-8C9A-849D-3E2FA69AB5B1}"/>
                </a:ext>
              </a:extLst>
            </p:cNvPr>
            <p:cNvSpPr txBox="1"/>
            <p:nvPr/>
          </p:nvSpPr>
          <p:spPr>
            <a:xfrm>
              <a:off x="8743582" y="3446285"/>
              <a:ext cx="6410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成员</a:t>
              </a: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C63212F-323B-25FC-2797-431C7AF44CAB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8441324" y="1514106"/>
              <a:ext cx="1087295" cy="18364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860ADFB6-7675-CB31-CB87-F48F80D92046}"/>
                </a:ext>
              </a:extLst>
            </p:cNvPr>
            <p:cNvSpPr txBox="1"/>
            <p:nvPr/>
          </p:nvSpPr>
          <p:spPr>
            <a:xfrm>
              <a:off x="7068108" y="1883667"/>
              <a:ext cx="1080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/>
                <a:t>组件</a:t>
              </a:r>
              <a:r>
                <a:rPr lang="en-US" altLang="zh-CN" b="1"/>
                <a:t>C</a:t>
              </a:r>
              <a:endParaRPr lang="zh-CN" altLang="en-US" b="1"/>
            </a:p>
          </p:txBody>
        </p: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E4506F70-3683-904E-C3C4-4AC6481E8CA9}"/>
                </a:ext>
              </a:extLst>
            </p:cNvPr>
            <p:cNvCxnSpPr/>
            <p:nvPr/>
          </p:nvCxnSpPr>
          <p:spPr>
            <a:xfrm>
              <a:off x="8160467" y="1856710"/>
              <a:ext cx="0" cy="79257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DFA26D8B-5B81-2284-75FF-C67975BE379F}"/>
                </a:ext>
              </a:extLst>
            </p:cNvPr>
            <p:cNvSpPr/>
            <p:nvPr/>
          </p:nvSpPr>
          <p:spPr>
            <a:xfrm>
              <a:off x="5782367" y="2982748"/>
              <a:ext cx="700291" cy="4846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435DAC63-B30C-761A-3C3C-FDBA04C0B221}"/>
              </a:ext>
            </a:extLst>
          </p:cNvPr>
          <p:cNvSpPr txBox="1"/>
          <p:nvPr/>
        </p:nvSpPr>
        <p:spPr>
          <a:xfrm>
            <a:off x="599626" y="4891717"/>
            <a:ext cx="5316351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面向对象角度，资源对象的结构与方法关联到同一组件中。但是随着内核功能的增强，新增的关联方法不仅针对相关结构，还有可能涉及其它基本结构及其方法。例如组件</a:t>
            </a:r>
            <a:r>
              <a:rPr lang="en-US" altLang="zh-CN"/>
              <a:t>B</a:t>
            </a:r>
            <a:r>
              <a:rPr lang="zh-CN" altLang="en-US"/>
              <a:t>的新增方法牵扯组件</a:t>
            </a:r>
            <a:r>
              <a:rPr lang="en-US" altLang="zh-CN"/>
              <a:t>A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86636E-465E-4C25-9946-D117B013E289}"/>
              </a:ext>
            </a:extLst>
          </p:cNvPr>
          <p:cNvSpPr txBox="1"/>
          <p:nvPr/>
        </p:nvSpPr>
        <p:spPr>
          <a:xfrm>
            <a:off x="6538955" y="4869160"/>
            <a:ext cx="5389689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对于跨资源对象的操作方法，独立为单独组件，例如组件</a:t>
            </a:r>
            <a:r>
              <a:rPr lang="en-US" altLang="zh-CN"/>
              <a:t>C</a:t>
            </a:r>
            <a:r>
              <a:rPr lang="zh-CN" altLang="en-US"/>
              <a:t>。这样就提出一种一般方法：此类情况下，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组件分两层，下层组件</a:t>
            </a:r>
            <a:r>
              <a:rPr lang="zh-CN" altLang="en-US" b="1"/>
              <a:t>仅包含</a:t>
            </a:r>
            <a:r>
              <a:rPr lang="zh-CN" altLang="en-US"/>
              <a:t>资源对象的基本结构与单纯方法，跨资源结构的操作放到上层。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489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27DD8A-3836-31DC-153E-103FD6E9EE63}"/>
              </a:ext>
            </a:extLst>
          </p:cNvPr>
          <p:cNvSpPr txBox="1"/>
          <p:nvPr/>
        </p:nvSpPr>
        <p:spPr>
          <a:xfrm>
            <a:off x="515380" y="327273"/>
            <a:ext cx="107291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针对问题</a:t>
            </a:r>
            <a:r>
              <a:rPr lang="en-US" altLang="zh-CN" sz="3200"/>
              <a:t>1 - </a:t>
            </a:r>
            <a:r>
              <a:rPr lang="zh-CN" altLang="en-US" sz="3200"/>
              <a:t>调整后的参考模型示例</a:t>
            </a:r>
            <a:endParaRPr lang="en-US" altLang="zh-CN" sz="3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E27012-3B0E-E717-261C-5B13EE7C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532742"/>
            <a:ext cx="7140860" cy="510061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1227F7-D94D-FA13-3795-A9E4CE922B6B}"/>
              </a:ext>
            </a:extLst>
          </p:cNvPr>
          <p:cNvSpPr txBox="1"/>
          <p:nvPr/>
        </p:nvSpPr>
        <p:spPr>
          <a:xfrm>
            <a:off x="515380" y="1022340"/>
            <a:ext cx="8976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形成一个多层的组件分布设计，各层组件具有自上而下的</a:t>
            </a:r>
            <a:r>
              <a:rPr lang="zh-CN" altLang="en-US" sz="2000" b="1"/>
              <a:t>单向</a:t>
            </a:r>
            <a:r>
              <a:rPr lang="zh-CN" altLang="en-US" sz="2000"/>
              <a:t>依赖关系。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A21DC0-3D63-3F43-97BA-FC46B52FABD8}"/>
              </a:ext>
            </a:extLst>
          </p:cNvPr>
          <p:cNvSpPr txBox="1"/>
          <p:nvPr/>
        </p:nvSpPr>
        <p:spPr>
          <a:xfrm>
            <a:off x="515380" y="6156012"/>
            <a:ext cx="2916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工具型组件：典型</a:t>
            </a:r>
            <a:r>
              <a:rPr lang="en-US" altLang="zh-CN"/>
              <a:t>OS</a:t>
            </a:r>
            <a:r>
              <a:rPr lang="zh-CN" altLang="en-US"/>
              <a:t>无关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295D9BF-242B-0D2A-7D13-326B6EF43C23}"/>
              </a:ext>
            </a:extLst>
          </p:cNvPr>
          <p:cNvCxnSpPr/>
          <p:nvPr/>
        </p:nvCxnSpPr>
        <p:spPr>
          <a:xfrm>
            <a:off x="3539716" y="4581128"/>
            <a:ext cx="464451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7FDBB49-E991-988F-AE28-3783B5C158E8}"/>
              </a:ext>
            </a:extLst>
          </p:cNvPr>
          <p:cNvCxnSpPr/>
          <p:nvPr/>
        </p:nvCxnSpPr>
        <p:spPr>
          <a:xfrm>
            <a:off x="3575720" y="5229200"/>
            <a:ext cx="4644516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1F919D7-459F-8FE7-048D-57E38C22EB24}"/>
              </a:ext>
            </a:extLst>
          </p:cNvPr>
          <p:cNvSpPr txBox="1"/>
          <p:nvPr/>
        </p:nvSpPr>
        <p:spPr>
          <a:xfrm>
            <a:off x="515380" y="4211796"/>
            <a:ext cx="27363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基础的资源组件层：</a:t>
            </a:r>
            <a:endParaRPr lang="en-US" altLang="zh-CN"/>
          </a:p>
          <a:p>
            <a:r>
              <a:rPr lang="zh-CN" altLang="en-US" b="1"/>
              <a:t>仅包含</a:t>
            </a:r>
            <a:r>
              <a:rPr lang="zh-CN" altLang="en-US"/>
              <a:t>结构的定义和</a:t>
            </a:r>
            <a:endParaRPr lang="en-US" altLang="zh-CN"/>
          </a:p>
          <a:p>
            <a:r>
              <a:rPr lang="zh-CN" altLang="en-US"/>
              <a:t>最基本单纯的关联方法；</a:t>
            </a:r>
            <a:endParaRPr lang="en-US" altLang="zh-CN"/>
          </a:p>
          <a:p>
            <a:r>
              <a:rPr lang="zh-CN" altLang="en-US"/>
              <a:t>并且内部也存在上下层</a:t>
            </a:r>
            <a:endParaRPr lang="en-US" altLang="zh-CN"/>
          </a:p>
          <a:p>
            <a:r>
              <a:rPr lang="zh-CN" altLang="en-US"/>
              <a:t>关系。</a:t>
            </a:r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B721DAE-8D3C-1B25-E1E8-BC862E618B21}"/>
              </a:ext>
            </a:extLst>
          </p:cNvPr>
          <p:cNvSpPr txBox="1"/>
          <p:nvPr/>
        </p:nvSpPr>
        <p:spPr>
          <a:xfrm>
            <a:off x="515380" y="3006244"/>
            <a:ext cx="2304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操作型组件层：</a:t>
            </a:r>
            <a:endParaRPr lang="en-US" altLang="zh-CN"/>
          </a:p>
          <a:p>
            <a:r>
              <a:rPr lang="zh-CN" altLang="en-US"/>
              <a:t>跨资源操作，主要</a:t>
            </a:r>
            <a:endParaRPr lang="en-US" altLang="zh-CN"/>
          </a:p>
          <a:p>
            <a:r>
              <a:rPr lang="zh-CN" altLang="en-US"/>
              <a:t>支持</a:t>
            </a:r>
            <a:r>
              <a:rPr lang="en-US" altLang="zh-CN"/>
              <a:t>syscall</a:t>
            </a:r>
            <a:r>
              <a:rPr lang="zh-CN" altLang="en-US"/>
              <a:t>的实现。</a:t>
            </a:r>
            <a:endParaRPr lang="en-US" altLang="zh-CN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532465-6FE3-7F5A-8FE3-8700C2D09633}"/>
              </a:ext>
            </a:extLst>
          </p:cNvPr>
          <p:cNvSpPr txBox="1"/>
          <p:nvPr/>
        </p:nvSpPr>
        <p:spPr>
          <a:xfrm>
            <a:off x="9780476" y="3980962"/>
            <a:ext cx="2304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组织组件，决定：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选择哪些组件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采取的组合方式</a:t>
            </a:r>
            <a:endParaRPr lang="en-US" altLang="zh-CN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51A6A7D-CF2E-FDBB-0644-50356DD0B20C}"/>
              </a:ext>
            </a:extLst>
          </p:cNvPr>
          <p:cNvCxnSpPr>
            <a:cxnSpLocks/>
          </p:cNvCxnSpPr>
          <p:nvPr/>
        </p:nvCxnSpPr>
        <p:spPr>
          <a:xfrm>
            <a:off x="8472264" y="1736812"/>
            <a:ext cx="1308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51F9021-4198-1D35-49F1-E6438DE7D0AD}"/>
              </a:ext>
            </a:extLst>
          </p:cNvPr>
          <p:cNvCxnSpPr/>
          <p:nvPr/>
        </p:nvCxnSpPr>
        <p:spPr>
          <a:xfrm flipV="1">
            <a:off x="9156340" y="1736812"/>
            <a:ext cx="0" cy="54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E962EC9-D4E9-1F26-8FCE-501C313254A6}"/>
              </a:ext>
            </a:extLst>
          </p:cNvPr>
          <p:cNvSpPr txBox="1"/>
          <p:nvPr/>
        </p:nvSpPr>
        <p:spPr>
          <a:xfrm>
            <a:off x="9786098" y="1545177"/>
            <a:ext cx="23042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Leader</a:t>
            </a:r>
            <a:r>
              <a:rPr lang="zh-CN" altLang="en-US"/>
              <a:t>与组织组件</a:t>
            </a:r>
            <a:endParaRPr lang="en-US" altLang="zh-CN"/>
          </a:p>
          <a:p>
            <a:r>
              <a:rPr lang="zh-CN" altLang="en-US"/>
              <a:t>联合代表一种特定的</a:t>
            </a:r>
            <a:endParaRPr lang="en-US" altLang="zh-CN"/>
          </a:p>
          <a:p>
            <a:r>
              <a:rPr lang="zh-CN" altLang="en-US"/>
              <a:t>内核模式与具体实现。</a:t>
            </a:r>
            <a:endParaRPr lang="en-US" altLang="zh-CN"/>
          </a:p>
          <a:p>
            <a:r>
              <a:rPr lang="zh-CN" altLang="en-US"/>
              <a:t>它们是</a:t>
            </a:r>
            <a:r>
              <a:rPr lang="en-US" altLang="zh-CN"/>
              <a:t>OS</a:t>
            </a:r>
            <a:r>
              <a:rPr lang="zh-CN" altLang="en-US"/>
              <a:t>相关，其余</a:t>
            </a:r>
            <a:endParaRPr lang="en-US" altLang="zh-CN"/>
          </a:p>
          <a:p>
            <a:r>
              <a:rPr lang="zh-CN" altLang="en-US"/>
              <a:t>都归入</a:t>
            </a:r>
            <a:r>
              <a:rPr lang="en-US" altLang="zh-CN"/>
              <a:t>OS</a:t>
            </a:r>
            <a:r>
              <a:rPr lang="zh-CN" altLang="en-US"/>
              <a:t>无关的高复用性组件。</a:t>
            </a:r>
            <a:endParaRPr lang="en-US" altLang="zh-CN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B40D451-AC68-F3EF-4AF7-28ACB32CB3DC}"/>
              </a:ext>
            </a:extLst>
          </p:cNvPr>
          <p:cNvSpPr txBox="1"/>
          <p:nvPr/>
        </p:nvSpPr>
        <p:spPr>
          <a:xfrm>
            <a:off x="551385" y="1545177"/>
            <a:ext cx="26282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Leader</a:t>
            </a:r>
            <a:r>
              <a:rPr lang="zh-CN" altLang="en-US"/>
              <a:t>组件：塔顶位置，</a:t>
            </a:r>
            <a:endParaRPr lang="en-US" altLang="zh-CN"/>
          </a:p>
          <a:p>
            <a:r>
              <a:rPr lang="zh-CN" altLang="en-US"/>
              <a:t>引领特定模式与实现。</a:t>
            </a:r>
            <a:endParaRPr lang="en-US" altLang="zh-CN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662E88-B158-2402-A531-BB8475F7A34D}"/>
              </a:ext>
            </a:extLst>
          </p:cNvPr>
          <p:cNvSpPr txBox="1"/>
          <p:nvPr/>
        </p:nvSpPr>
        <p:spPr>
          <a:xfrm>
            <a:off x="551384" y="2447600"/>
            <a:ext cx="2520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syscall</a:t>
            </a:r>
            <a:r>
              <a:rPr lang="zh-CN" altLang="en-US"/>
              <a:t>框架：固定复用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530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27DD8A-3836-31DC-153E-103FD6E9EE63}"/>
              </a:ext>
            </a:extLst>
          </p:cNvPr>
          <p:cNvSpPr txBox="1"/>
          <p:nvPr/>
        </p:nvSpPr>
        <p:spPr>
          <a:xfrm>
            <a:off x="515379" y="327273"/>
            <a:ext cx="10189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问题</a:t>
            </a:r>
            <a:r>
              <a:rPr lang="en-US" altLang="zh-CN" sz="3200"/>
              <a:t>2 - </a:t>
            </a:r>
            <a:r>
              <a:rPr lang="zh-CN" altLang="en-US" sz="3200"/>
              <a:t>组件接口的规格化 </a:t>
            </a:r>
            <a:r>
              <a:rPr lang="en-US" altLang="zh-CN" sz="3200"/>
              <a:t>(</a:t>
            </a:r>
            <a:r>
              <a:rPr lang="zh-CN" altLang="en-US" sz="3200"/>
              <a:t>制定和统一接口标准</a:t>
            </a:r>
            <a:r>
              <a:rPr lang="en-US" altLang="zh-CN" sz="3200"/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F7F85C-C887-EFD3-03A3-627FC5E0C732}"/>
              </a:ext>
            </a:extLst>
          </p:cNvPr>
          <p:cNvSpPr txBox="1"/>
          <p:nvPr/>
        </p:nvSpPr>
        <p:spPr>
          <a:xfrm>
            <a:off x="540212" y="1024998"/>
            <a:ext cx="10704359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ArceOS</a:t>
            </a:r>
            <a:r>
              <a:rPr lang="zh-CN" altLang="en-US" sz="2000"/>
              <a:t>组件化项目在最初的实践过程中，就引入接口规格化以实现兼容接口的多个互备组件。</a:t>
            </a:r>
            <a:endParaRPr lang="en-US" altLang="zh-CN" sz="20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1D4FCB-6A0A-C9BF-D5A0-59021C2BDB43}"/>
              </a:ext>
            </a:extLst>
          </p:cNvPr>
          <p:cNvSpPr/>
          <p:nvPr/>
        </p:nvSpPr>
        <p:spPr>
          <a:xfrm>
            <a:off x="2519956" y="2109955"/>
            <a:ext cx="1994598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内存分配接口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AD51C2C-E228-B750-D70A-3A5387BB6781}"/>
              </a:ext>
            </a:extLst>
          </p:cNvPr>
          <p:cNvSpPr/>
          <p:nvPr/>
        </p:nvSpPr>
        <p:spPr>
          <a:xfrm>
            <a:off x="4745844" y="2109955"/>
            <a:ext cx="2160240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ysClr val="windowText" lastClr="000000"/>
                </a:solidFill>
              </a:rPr>
              <a:t>任务调度接口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ACF159B-E366-D4BD-BB2F-B8BB71B1EFE5}"/>
              </a:ext>
            </a:extLst>
          </p:cNvPr>
          <p:cNvSpPr/>
          <p:nvPr/>
        </p:nvSpPr>
        <p:spPr>
          <a:xfrm>
            <a:off x="4745844" y="2636912"/>
            <a:ext cx="720080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cfs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90D5F3F4-9CE1-003F-6A47-7CF0E425FA63}"/>
              </a:ext>
            </a:extLst>
          </p:cNvPr>
          <p:cNvSpPr/>
          <p:nvPr/>
        </p:nvSpPr>
        <p:spPr>
          <a:xfrm>
            <a:off x="5465924" y="2636913"/>
            <a:ext cx="720080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rr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B718EEC-92B7-C873-A8A0-D02E59179592}"/>
              </a:ext>
            </a:extLst>
          </p:cNvPr>
          <p:cNvSpPr/>
          <p:nvPr/>
        </p:nvSpPr>
        <p:spPr>
          <a:xfrm>
            <a:off x="6186004" y="2636913"/>
            <a:ext cx="720080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fifo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5943B15-8D88-7507-9D28-3A38242A62F2}"/>
              </a:ext>
            </a:extLst>
          </p:cNvPr>
          <p:cNvSpPr/>
          <p:nvPr/>
        </p:nvSpPr>
        <p:spPr>
          <a:xfrm>
            <a:off x="2511967" y="2651993"/>
            <a:ext cx="576065" cy="360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slab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1601B91-19AF-3765-FBF2-158BE7311ABA}"/>
              </a:ext>
            </a:extLst>
          </p:cNvPr>
          <p:cNvSpPr/>
          <p:nvPr/>
        </p:nvSpPr>
        <p:spPr>
          <a:xfrm>
            <a:off x="3088032" y="2651993"/>
            <a:ext cx="828091" cy="360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buddy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6E51AA1-618F-2FEF-0FAE-AA68E34F87A6}"/>
              </a:ext>
            </a:extLst>
          </p:cNvPr>
          <p:cNvSpPr/>
          <p:nvPr/>
        </p:nvSpPr>
        <p:spPr>
          <a:xfrm>
            <a:off x="3902486" y="2651993"/>
            <a:ext cx="612068" cy="3602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tlfs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80B94A9D-5B6A-B03B-F9A0-C9F3DCA27947}"/>
              </a:ext>
            </a:extLst>
          </p:cNvPr>
          <p:cNvSpPr/>
          <p:nvPr/>
        </p:nvSpPr>
        <p:spPr>
          <a:xfrm>
            <a:off x="2333578" y="1897995"/>
            <a:ext cx="7632848" cy="125994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39A3A7DE-DFD0-4726-6FD9-A42DC2855010}"/>
              </a:ext>
            </a:extLst>
          </p:cNvPr>
          <p:cNvCxnSpPr/>
          <p:nvPr/>
        </p:nvCxnSpPr>
        <p:spPr>
          <a:xfrm>
            <a:off x="497377" y="3573016"/>
            <a:ext cx="11197245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2781597A-7D17-4274-3264-9E630D551F66}"/>
              </a:ext>
            </a:extLst>
          </p:cNvPr>
          <p:cNvSpPr/>
          <p:nvPr/>
        </p:nvSpPr>
        <p:spPr>
          <a:xfrm>
            <a:off x="7194122" y="2109955"/>
            <a:ext cx="2610286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HAL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EEDF4D0-C4D9-3952-8761-4C64E20D82E4}"/>
              </a:ext>
            </a:extLst>
          </p:cNvPr>
          <p:cNvSpPr/>
          <p:nvPr/>
        </p:nvSpPr>
        <p:spPr>
          <a:xfrm>
            <a:off x="7194122" y="2636912"/>
            <a:ext cx="828088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x86_64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958E6999-F496-E367-06A0-1ADA45602886}"/>
              </a:ext>
            </a:extLst>
          </p:cNvPr>
          <p:cNvSpPr/>
          <p:nvPr/>
        </p:nvSpPr>
        <p:spPr>
          <a:xfrm>
            <a:off x="8022210" y="2636913"/>
            <a:ext cx="936104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aarch64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3E9CE88-75FE-2924-9CFF-73C9F78CB7ED}"/>
              </a:ext>
            </a:extLst>
          </p:cNvPr>
          <p:cNvSpPr/>
          <p:nvPr/>
        </p:nvSpPr>
        <p:spPr>
          <a:xfrm>
            <a:off x="8976320" y="2636912"/>
            <a:ext cx="828088" cy="400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ysClr val="windowText" lastClr="000000"/>
                </a:solidFill>
              </a:rPr>
              <a:t>riscv64</a:t>
            </a:r>
            <a:endParaRPr lang="zh-CN" altLang="en-US" sz="1600">
              <a:solidFill>
                <a:sysClr val="windowText" lastClr="00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A3DD879-43A2-4FC8-0F0E-8E1DD59638C6}"/>
              </a:ext>
            </a:extLst>
          </p:cNvPr>
          <p:cNvSpPr txBox="1"/>
          <p:nvPr/>
        </p:nvSpPr>
        <p:spPr>
          <a:xfrm>
            <a:off x="540212" y="3734531"/>
            <a:ext cx="11028396" cy="2815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组件接口规格化的必要性：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1. </a:t>
            </a:r>
            <a:r>
              <a:rPr lang="zh-CN" altLang="en-US" sz="2000"/>
              <a:t>提供接口兼容的可以相互替换的组件集合：采用不同算法的性能权衡、各种安全策略的考虑，生产状态与预备上线组件在切换期间的互备存在。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en-US" altLang="zh-CN" sz="2000"/>
              <a:t>2. </a:t>
            </a:r>
            <a:r>
              <a:rPr lang="zh-CN" altLang="en-US" sz="2000"/>
              <a:t>从团队协作方式：一方面，统一的组件接口规格，让来自不同内核实践、不同开发者的组件可以协同工作；另一方面，不必一定要接受现有组件的实现，或必须在现有组件上修改，可以自己实现新的兼容组件，通过接口测试即可，降低新组件进入组件库的门槛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3778847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27DD8A-3836-31DC-153E-103FD6E9EE63}"/>
              </a:ext>
            </a:extLst>
          </p:cNvPr>
          <p:cNvSpPr txBox="1"/>
          <p:nvPr/>
        </p:nvSpPr>
        <p:spPr>
          <a:xfrm>
            <a:off x="515379" y="327273"/>
            <a:ext cx="101891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Task</a:t>
            </a:r>
            <a:r>
              <a:rPr lang="zh-CN" altLang="en-US" sz="3200"/>
              <a:t>组件的接口规格分析</a:t>
            </a:r>
            <a:endParaRPr lang="en-US" altLang="zh-CN" sz="32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48B12D-AA97-B6F6-506D-5D9CBF662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30" y="1844824"/>
            <a:ext cx="10950878" cy="48003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9C341E-14D4-22C0-6A65-E79871B298DD}"/>
              </a:ext>
            </a:extLst>
          </p:cNvPr>
          <p:cNvSpPr txBox="1"/>
          <p:nvPr/>
        </p:nvSpPr>
        <p:spPr>
          <a:xfrm>
            <a:off x="576217" y="1049665"/>
            <a:ext cx="10704359" cy="50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以宏内核的</a:t>
            </a:r>
            <a:r>
              <a:rPr lang="en-US" altLang="zh-CN" sz="2000"/>
              <a:t>Task</a:t>
            </a:r>
            <a:r>
              <a:rPr lang="zh-CN" altLang="en-US" sz="2000"/>
              <a:t>为基准，</a:t>
            </a:r>
            <a:r>
              <a:rPr lang="en-US" altLang="zh-CN" sz="2000"/>
              <a:t>Unikernel</a:t>
            </a:r>
            <a:r>
              <a:rPr lang="zh-CN" altLang="en-US" sz="2000"/>
              <a:t>的</a:t>
            </a:r>
            <a:r>
              <a:rPr lang="en-US" altLang="zh-CN" sz="2000"/>
              <a:t>Task</a:t>
            </a:r>
            <a:r>
              <a:rPr lang="zh-CN" altLang="en-US" sz="2000"/>
              <a:t>是简化的特例，</a:t>
            </a:r>
            <a:r>
              <a:rPr lang="en-US" altLang="zh-CN" sz="2000"/>
              <a:t>Hypervisor</a:t>
            </a:r>
            <a:r>
              <a:rPr lang="zh-CN" altLang="en-US" sz="2000"/>
              <a:t>是特权级切换的变种。</a:t>
            </a:r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2272754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71B0DC6-DDCF-9DCE-34D5-6F5B6229B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48" y="80628"/>
            <a:ext cx="6743223" cy="6679436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BD13279-11AC-E61B-9E2C-592AE9A39F14}"/>
              </a:ext>
            </a:extLst>
          </p:cNvPr>
          <p:cNvCxnSpPr/>
          <p:nvPr/>
        </p:nvCxnSpPr>
        <p:spPr>
          <a:xfrm>
            <a:off x="1451484" y="1736812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7CB761B-4C91-B880-9877-B03E84CD1479}"/>
              </a:ext>
            </a:extLst>
          </p:cNvPr>
          <p:cNvCxnSpPr>
            <a:cxnSpLocks/>
          </p:cNvCxnSpPr>
          <p:nvPr/>
        </p:nvCxnSpPr>
        <p:spPr>
          <a:xfrm flipH="1">
            <a:off x="1991544" y="1736812"/>
            <a:ext cx="1476164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00E21B8-76A6-68A0-C067-8C7D3E26EE34}"/>
              </a:ext>
            </a:extLst>
          </p:cNvPr>
          <p:cNvCxnSpPr>
            <a:cxnSpLocks/>
          </p:cNvCxnSpPr>
          <p:nvPr/>
        </p:nvCxnSpPr>
        <p:spPr>
          <a:xfrm flipH="1">
            <a:off x="3323692" y="1736812"/>
            <a:ext cx="1836204" cy="360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6E3A305E-163B-CD0B-AD9A-E3037DE2DA18}"/>
              </a:ext>
            </a:extLst>
          </p:cNvPr>
          <p:cNvCxnSpPr/>
          <p:nvPr/>
        </p:nvCxnSpPr>
        <p:spPr>
          <a:xfrm>
            <a:off x="3467708" y="2456892"/>
            <a:ext cx="25202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01CE9909-E88E-C952-9E72-B89B6F195BDD}"/>
              </a:ext>
            </a:extLst>
          </p:cNvPr>
          <p:cNvSpPr txBox="1"/>
          <p:nvPr/>
        </p:nvSpPr>
        <p:spPr>
          <a:xfrm>
            <a:off x="7176120" y="764704"/>
            <a:ext cx="4680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功能组件：支持</a:t>
            </a:r>
            <a:r>
              <a:rPr lang="en-US" altLang="zh-CN"/>
              <a:t>syscall</a:t>
            </a:r>
            <a:r>
              <a:rPr lang="zh-CN" altLang="en-US"/>
              <a:t>的实现。各个组件的功能单一，因此接口也相对简洁单纯。</a:t>
            </a:r>
            <a:endParaRPr lang="en-US" altLang="zh-CN"/>
          </a:p>
          <a:p>
            <a:r>
              <a:rPr lang="zh-CN" altLang="en-US"/>
              <a:t>它们有时需要涉及对多个资源的操作。</a:t>
            </a:r>
            <a:endParaRPr lang="en-US" altLang="zh-CN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B7A25D9-1FE4-6F6D-67B2-B2668592A198}"/>
              </a:ext>
            </a:extLst>
          </p:cNvPr>
          <p:cNvSpPr txBox="1"/>
          <p:nvPr/>
        </p:nvSpPr>
        <p:spPr>
          <a:xfrm>
            <a:off x="7176120" y="152636"/>
            <a:ext cx="468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syscall</a:t>
            </a:r>
            <a:r>
              <a:rPr lang="zh-CN" altLang="en-US"/>
              <a:t>组件：接口转发，保持工作逻辑简单</a:t>
            </a:r>
            <a:endParaRPr lang="en-US" altLang="zh-CN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5A95BFA-8FFF-7977-10C3-FF5066A5FA0D}"/>
              </a:ext>
            </a:extLst>
          </p:cNvPr>
          <p:cNvSpPr txBox="1"/>
          <p:nvPr/>
        </p:nvSpPr>
        <p:spPr>
          <a:xfrm>
            <a:off x="7176120" y="1988840"/>
            <a:ext cx="4680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任务组件：中继支持功能组件，三步调用：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取得当前任务指针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取得目标资源指针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操作目标资源</a:t>
            </a:r>
            <a:endParaRPr lang="en-US" altLang="zh-CN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86A89EA-8191-018D-AF0F-AD098F05DE49}"/>
              </a:ext>
            </a:extLst>
          </p:cNvPr>
          <p:cNvSpPr txBox="1"/>
          <p:nvPr/>
        </p:nvSpPr>
        <p:spPr>
          <a:xfrm>
            <a:off x="7176120" y="3489975"/>
            <a:ext cx="4680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资源组件：仅提供核心结构的</a:t>
            </a:r>
            <a:r>
              <a:rPr lang="en-US" altLang="zh-CN"/>
              <a:t>get/set</a:t>
            </a:r>
            <a:r>
              <a:rPr lang="zh-CN" altLang="en-US"/>
              <a:t>方法，跨越资源的操作都上调到功能组件，因此多数接口保持相对简单。</a:t>
            </a:r>
            <a:endParaRPr lang="en-US" altLang="zh-CN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F958FE0-AD3B-FAE2-D07D-D006BB8E7948}"/>
              </a:ext>
            </a:extLst>
          </p:cNvPr>
          <p:cNvSpPr txBox="1"/>
          <p:nvPr/>
        </p:nvSpPr>
        <p:spPr>
          <a:xfrm>
            <a:off x="7176120" y="5205970"/>
            <a:ext cx="4680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基础设施组件：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与体系结构无关的工具组件，接口易统一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与体系结构相关组件，基于</a:t>
            </a:r>
            <a:r>
              <a:rPr lang="en-US" altLang="zh-CN"/>
              <a:t>HAL</a:t>
            </a:r>
            <a:r>
              <a:rPr lang="zh-CN" altLang="en-US"/>
              <a:t>接口提供服务，接口简单但是琐碎、数量多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2474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27DD8A-3836-31DC-153E-103FD6E9EE63}"/>
              </a:ext>
            </a:extLst>
          </p:cNvPr>
          <p:cNvSpPr txBox="1"/>
          <p:nvPr/>
        </p:nvSpPr>
        <p:spPr>
          <a:xfrm>
            <a:off x="515379" y="327273"/>
            <a:ext cx="8856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组件化内核参考模型 </a:t>
            </a:r>
            <a:r>
              <a:rPr lang="en-US" altLang="zh-CN" sz="3200"/>
              <a:t>- </a:t>
            </a:r>
            <a:r>
              <a:rPr lang="zh-CN" altLang="en-US" sz="3200"/>
              <a:t>组件仓库 </a:t>
            </a:r>
            <a:r>
              <a:rPr lang="en-US" altLang="zh-CN" sz="3200"/>
              <a:t>- </a:t>
            </a:r>
            <a:r>
              <a:rPr lang="zh-CN" altLang="en-US" sz="3200"/>
              <a:t>开发实践</a:t>
            </a:r>
            <a:endParaRPr lang="en-US" altLang="zh-CN" sz="320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A3DD879-43A2-4FC8-0F0E-8E1DD59638C6}"/>
              </a:ext>
            </a:extLst>
          </p:cNvPr>
          <p:cNvSpPr txBox="1"/>
          <p:nvPr/>
        </p:nvSpPr>
        <p:spPr>
          <a:xfrm>
            <a:off x="6636059" y="1052736"/>
            <a:ext cx="5200889" cy="5585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/>
              <a:t>组件化参考模型：来自于对各个内核开发的实践的对比分析，提取出共性的功能组件和并进行接口标准化，形成一个建议模型。</a:t>
            </a: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组件仓库：包括跨模式的通用组件和各领域的组件，首要重点是基础的通用组件。</a:t>
            </a:r>
            <a:endParaRPr lang="en-US" altLang="zh-CN" sz="2000"/>
          </a:p>
          <a:p>
            <a:pPr>
              <a:lnSpc>
                <a:spcPct val="150000"/>
              </a:lnSpc>
            </a:pP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2000"/>
              <a:t>内核开发实践：基于组件仓库，构造各模式的内核或</a:t>
            </a:r>
            <a:r>
              <a:rPr lang="en-US" altLang="zh-CN" sz="2000"/>
              <a:t>Hypervisor</a:t>
            </a:r>
            <a:r>
              <a:rPr lang="zh-CN" altLang="en-US" sz="2000"/>
              <a:t>。</a:t>
            </a:r>
            <a:endParaRPr lang="en-US" altLang="zh-CN" sz="20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581223-2047-6FE7-B52D-C77667290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51" y="1008112"/>
            <a:ext cx="6136993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05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B1F120-975F-46D5-7D66-7FB6D49286FF}"/>
              </a:ext>
            </a:extLst>
          </p:cNvPr>
          <p:cNvSpPr txBox="1"/>
          <p:nvPr/>
        </p:nvSpPr>
        <p:spPr>
          <a:xfrm>
            <a:off x="83332" y="2312876"/>
            <a:ext cx="12191136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solidFill>
                  <a:srgbClr val="002060"/>
                </a:solidFill>
              </a:rPr>
              <a:t>欢迎参与本项目的研发与讨论！</a:t>
            </a:r>
            <a:endParaRPr lang="en-US" altLang="zh-CN" sz="4000">
              <a:solidFill>
                <a:srgbClr val="002060"/>
              </a:solidFill>
            </a:endParaRPr>
          </a:p>
          <a:p>
            <a:pPr algn="ctr"/>
            <a:r>
              <a:rPr lang="en-US" altLang="zh-CN" sz="2800"/>
              <a:t>https://github.com/orgs/rcore-os/discussions/categories/ideas</a:t>
            </a:r>
          </a:p>
          <a:p>
            <a:pPr algn="ctr"/>
            <a:r>
              <a:rPr lang="en-US" altLang="zh-CN" sz="2800"/>
              <a:t>https://github.com/arceos-org/arceos.git</a:t>
            </a:r>
          </a:p>
          <a:p>
            <a:pPr algn="ctr"/>
            <a:r>
              <a:rPr lang="en-US" altLang="zh-CN" sz="2800"/>
              <a:t>https://github.com/Arceos-monolithic/Starry</a:t>
            </a:r>
          </a:p>
          <a:p>
            <a:pPr algn="ctr"/>
            <a:r>
              <a:rPr lang="en-US" altLang="zh-CN" sz="2800"/>
              <a:t>https://github.com/arceos-hypervisor/arceos</a:t>
            </a:r>
            <a:endParaRPr lang="zh-CN" altLang="en-US" sz="2800"/>
          </a:p>
        </p:txBody>
      </p:sp>
    </p:spTree>
    <p:extLst>
      <p:ext uri="{BB962C8B-B14F-4D97-AF65-F5344CB8AC3E}">
        <p14:creationId xmlns:p14="http://schemas.microsoft.com/office/powerpoint/2010/main" val="2217973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8DADA52-E679-979D-D058-916DD9BEE853}"/>
              </a:ext>
            </a:extLst>
          </p:cNvPr>
          <p:cNvSpPr txBox="1"/>
          <p:nvPr/>
        </p:nvSpPr>
        <p:spPr>
          <a:xfrm>
            <a:off x="515380" y="370134"/>
            <a:ext cx="9970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/>
              <a:t>纲要</a:t>
            </a:r>
            <a:endParaRPr lang="en-US" altLang="zh-CN" sz="36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A6E567-D096-A280-0CC3-8C7BFC2BBF6C}"/>
              </a:ext>
            </a:extLst>
          </p:cNvPr>
          <p:cNvSpPr txBox="1"/>
          <p:nvPr/>
        </p:nvSpPr>
        <p:spPr>
          <a:xfrm>
            <a:off x="551384" y="1232756"/>
            <a:ext cx="6084676" cy="4468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组件化内核开源项目的发展概况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 sz="2400"/>
              <a:t>- </a:t>
            </a:r>
            <a:r>
              <a:rPr lang="zh-CN" altLang="en-US" sz="2400"/>
              <a:t>目标特点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 sz="2400"/>
              <a:t>- </a:t>
            </a:r>
            <a:r>
              <a:rPr lang="zh-CN" altLang="en-US" sz="2400"/>
              <a:t>构成方式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 sz="2400"/>
              <a:t>- </a:t>
            </a:r>
            <a:r>
              <a:rPr lang="zh-CN" altLang="en-US" sz="2400"/>
              <a:t>当前状态</a:t>
            </a:r>
            <a:endParaRPr lang="en-US" altLang="zh-CN" sz="240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/>
              <a:t>组件化支持模式内核的设计实践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 sz="2400"/>
              <a:t>- </a:t>
            </a:r>
            <a:r>
              <a:rPr lang="zh-CN" altLang="en-US" sz="2400"/>
              <a:t>面临问题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 sz="2400"/>
              <a:t>- </a:t>
            </a:r>
            <a:r>
              <a:rPr lang="zh-CN" altLang="en-US" sz="2400"/>
              <a:t>解决思路</a:t>
            </a:r>
            <a:endParaRPr lang="en-US" altLang="zh-CN" sz="2400"/>
          </a:p>
          <a:p>
            <a:pPr lvl="1">
              <a:lnSpc>
                <a:spcPct val="150000"/>
              </a:lnSpc>
            </a:pPr>
            <a:r>
              <a:rPr lang="en-US" altLang="zh-CN" sz="2400"/>
              <a:t>- </a:t>
            </a:r>
            <a:r>
              <a:rPr lang="zh-CN" altLang="en-US" sz="2400"/>
              <a:t>下步想法</a:t>
            </a:r>
            <a:endParaRPr lang="en-US" altLang="zh-CN" sz="2400"/>
          </a:p>
        </p:txBody>
      </p:sp>
    </p:spTree>
    <p:extLst>
      <p:ext uri="{BB962C8B-B14F-4D97-AF65-F5344CB8AC3E}">
        <p14:creationId xmlns:p14="http://schemas.microsoft.com/office/powerpoint/2010/main" val="4058250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F413DE3-EDC9-E988-43B1-CD6E90CF4D8B}"/>
              </a:ext>
            </a:extLst>
          </p:cNvPr>
          <p:cNvSpPr txBox="1"/>
          <p:nvPr/>
        </p:nvSpPr>
        <p:spPr>
          <a:xfrm>
            <a:off x="515380" y="370134"/>
            <a:ext cx="56886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组件化内核开源项目</a:t>
            </a:r>
            <a:r>
              <a:rPr lang="en-US" altLang="zh-CN" sz="3200"/>
              <a:t>ArceOS</a:t>
            </a:r>
            <a:endParaRPr lang="en-US" altLang="zh-CN" sz="3200" dirty="0"/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9F49F07E-F792-0A11-4602-A866D5CA2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092" y="217668"/>
            <a:ext cx="4932548" cy="62356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BA3C65C-FC01-0D60-6D06-59C90F214F77}"/>
              </a:ext>
            </a:extLst>
          </p:cNvPr>
          <p:cNvSpPr txBox="1"/>
          <p:nvPr/>
        </p:nvSpPr>
        <p:spPr>
          <a:xfrm>
            <a:off x="5279232" y="6438818"/>
            <a:ext cx="69014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 err="1">
                <a:hlinkClick r:id="rId4"/>
              </a:rPr>
              <a:t>rcore-os</a:t>
            </a:r>
            <a:r>
              <a:rPr lang="en-US" altLang="zh-CN" sz="1600" dirty="0">
                <a:hlinkClick r:id="rId4"/>
              </a:rPr>
              <a:t>/</a:t>
            </a:r>
            <a:r>
              <a:rPr lang="en-US" altLang="zh-CN" sz="1600" dirty="0" err="1">
                <a:hlinkClick r:id="rId4"/>
              </a:rPr>
              <a:t>arceos</a:t>
            </a:r>
            <a:r>
              <a:rPr lang="en-US" altLang="zh-CN" sz="1600" dirty="0">
                <a:hlinkClick r:id="rId4"/>
              </a:rPr>
              <a:t>: An experimental modular OS written in Rust. (github.com)</a:t>
            </a:r>
            <a:endParaRPr lang="zh-CN" altLang="en-US" sz="16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E22E6B0-9341-1129-061D-FA7DBB8407D0}"/>
              </a:ext>
            </a:extLst>
          </p:cNvPr>
          <p:cNvSpPr txBox="1"/>
          <p:nvPr/>
        </p:nvSpPr>
        <p:spPr>
          <a:xfrm>
            <a:off x="587388" y="1408710"/>
            <a:ext cx="59766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/>
              <a:t>ArceOS</a:t>
            </a:r>
            <a:r>
              <a:rPr lang="zh-CN" altLang="en-US" sz="2000" dirty="0"/>
              <a:t>是清华大学陈渝教授和他的学生贾越凯博士发起的一个</a:t>
            </a:r>
            <a:r>
              <a:rPr lang="zh-CN" altLang="en-US" sz="2000" b="1" dirty="0"/>
              <a:t>开</a:t>
            </a:r>
            <a:r>
              <a:rPr lang="zh-CN" altLang="en-US" sz="2000" b="1"/>
              <a:t>源</a:t>
            </a:r>
            <a:r>
              <a:rPr lang="zh-CN" altLang="en-US" sz="2000"/>
              <a:t>的组件化</a:t>
            </a:r>
            <a:r>
              <a:rPr lang="en-US" altLang="zh-CN" sz="2000"/>
              <a:t>OS</a:t>
            </a:r>
            <a:r>
              <a:rPr lang="zh-CN" altLang="en-US" sz="2000"/>
              <a:t>项目，最初目标是研究</a:t>
            </a:r>
            <a:r>
              <a:rPr lang="zh-CN" altLang="en-US" sz="2000" dirty="0"/>
              <a:t>和实践基于</a:t>
            </a:r>
            <a:r>
              <a:rPr lang="en-US" altLang="zh-CN" sz="2000" dirty="0"/>
              <a:t>Rust</a:t>
            </a:r>
            <a:r>
              <a:rPr lang="zh-CN" altLang="en-US" sz="2000" dirty="0"/>
              <a:t>语言开发</a:t>
            </a:r>
            <a:r>
              <a:rPr lang="zh-CN" altLang="en-US" sz="2000" b="1" dirty="0"/>
              <a:t>组件化</a:t>
            </a:r>
            <a:r>
              <a:rPr lang="zh-CN" altLang="en-US" sz="2000" dirty="0"/>
              <a:t>的</a:t>
            </a:r>
            <a:r>
              <a:rPr lang="zh-CN" altLang="en-US" sz="2000" b="1" dirty="0"/>
              <a:t>安全操作系统</a:t>
            </a:r>
            <a:r>
              <a:rPr lang="zh-CN" altLang="en-US" sz="2000" dirty="0"/>
              <a:t>的理论和方法。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/>
              <a:t>目前开源项目团队已经具备一定规模，参与者来自高校</a:t>
            </a:r>
            <a:r>
              <a:rPr lang="en-US" altLang="zh-CN" sz="2000"/>
              <a:t>(</a:t>
            </a:r>
            <a:r>
              <a:rPr lang="zh-CN" altLang="en-US" sz="2000" b="1"/>
              <a:t>清华大学</a:t>
            </a:r>
            <a:r>
              <a:rPr lang="en-US" altLang="zh-CN" sz="2000"/>
              <a:t>)</a:t>
            </a:r>
            <a:r>
              <a:rPr lang="zh-CN" altLang="en-US" sz="2000"/>
              <a:t>、研究机构</a:t>
            </a:r>
            <a:r>
              <a:rPr lang="en-US" altLang="zh-CN" sz="2000"/>
              <a:t>(</a:t>
            </a:r>
            <a:r>
              <a:rPr lang="zh-CN" altLang="en-US" sz="2000" b="1"/>
              <a:t>泉城实验室</a:t>
            </a:r>
            <a:r>
              <a:rPr lang="en-US" altLang="zh-CN" sz="2000"/>
              <a:t>)</a:t>
            </a:r>
            <a:r>
              <a:rPr lang="zh-CN" altLang="en-US" sz="2000"/>
              <a:t>、企业</a:t>
            </a:r>
            <a:r>
              <a:rPr lang="en-US" altLang="zh-CN" sz="2000"/>
              <a:t>(</a:t>
            </a:r>
            <a:r>
              <a:rPr lang="zh-CN" altLang="en-US" sz="2000" b="1"/>
              <a:t>乾云、国汽智联</a:t>
            </a:r>
            <a:r>
              <a:rPr lang="zh-CN" altLang="en-US" sz="2000"/>
              <a:t>等</a:t>
            </a:r>
            <a:r>
              <a:rPr lang="en-US" altLang="zh-CN" sz="2000"/>
              <a:t>)</a:t>
            </a:r>
            <a:r>
              <a:rPr lang="zh-CN" altLang="en-US" sz="2000"/>
              <a:t>，也包括对操作系统感兴趣的很多个人。希望通过开</a:t>
            </a:r>
            <a:r>
              <a:rPr lang="zh-CN" altLang="en-US" sz="2000" dirty="0"/>
              <a:t>源协作的方式联合产学研各类型机构的力量和各自优势，探索</a:t>
            </a:r>
            <a:r>
              <a:rPr lang="en-US" altLang="zh-CN" sz="2000" dirty="0"/>
              <a:t>OS</a:t>
            </a:r>
            <a:r>
              <a:rPr lang="zh-CN" altLang="en-US" sz="2000" dirty="0"/>
              <a:t>生态建立的方式，向实用化逐步迈进。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70687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CFB70F-3D44-321C-DDFE-E1A1A73AE1BE}"/>
              </a:ext>
            </a:extLst>
          </p:cNvPr>
          <p:cNvSpPr txBox="1"/>
          <p:nvPr/>
        </p:nvSpPr>
        <p:spPr>
          <a:xfrm>
            <a:off x="515380" y="327273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组件化内核的意义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579E45D-6EDD-255C-8557-BD0C3A849E47}"/>
              </a:ext>
            </a:extLst>
          </p:cNvPr>
          <p:cNvSpPr txBox="1"/>
          <p:nvPr/>
        </p:nvSpPr>
        <p:spPr>
          <a:xfrm>
            <a:off x="515914" y="1088740"/>
            <a:ext cx="113407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通过对现有的典型</a:t>
            </a:r>
            <a:r>
              <a:rPr lang="en-US" altLang="zh-CN" sz="2000"/>
              <a:t>OS</a:t>
            </a:r>
            <a:r>
              <a:rPr lang="zh-CN" altLang="en-US" sz="2000"/>
              <a:t>内核的分析和我们对多种模式内核的实践，发现：</a:t>
            </a:r>
            <a:endParaRPr lang="en-US" altLang="zh-CN" sz="2000"/>
          </a:p>
          <a:p>
            <a:r>
              <a:rPr lang="zh-CN" altLang="en-US" sz="2000"/>
              <a:t>即使不同模式的</a:t>
            </a:r>
            <a:r>
              <a:rPr lang="en-US" altLang="zh-CN" sz="2000"/>
              <a:t>OS</a:t>
            </a:r>
            <a:r>
              <a:rPr lang="zh-CN" altLang="en-US" sz="2000"/>
              <a:t>内核乃至它们的具体实现之间，也存在很多共性的部分；但是在实际</a:t>
            </a:r>
            <a:r>
              <a:rPr lang="en-US" altLang="zh-CN" sz="2000"/>
              <a:t>OS</a:t>
            </a:r>
            <a:r>
              <a:rPr lang="zh-CN" altLang="en-US" sz="2000"/>
              <a:t>开发实践过程中，往往进行重复劳动，即使想到去复用其它实践已经形成的成果，也要付出较大的代价。</a:t>
            </a:r>
            <a:endParaRPr lang="en-US" altLang="zh-CN" sz="2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1EC2CDE-EE4E-4130-8062-1434C8CB8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928" y="2586883"/>
            <a:ext cx="4436521" cy="1901366"/>
          </a:xfrm>
          <a:prstGeom prst="rect">
            <a:avLst/>
          </a:prstGeom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051D7EB1-926C-B52C-25B8-CBC6E1925692}"/>
              </a:ext>
            </a:extLst>
          </p:cNvPr>
          <p:cNvSpPr/>
          <p:nvPr/>
        </p:nvSpPr>
        <p:spPr>
          <a:xfrm>
            <a:off x="5469108" y="3717032"/>
            <a:ext cx="1253783" cy="31549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5866AC-4E9A-A83F-51B7-A28836B20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2892" y="2586883"/>
            <a:ext cx="4000500" cy="17145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1B7820F-A707-02AB-2BB3-40D06BDDD15A}"/>
              </a:ext>
            </a:extLst>
          </p:cNvPr>
          <p:cNvSpPr txBox="1"/>
          <p:nvPr/>
        </p:nvSpPr>
        <p:spPr>
          <a:xfrm>
            <a:off x="5591944" y="3419708"/>
            <a:ext cx="1116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抽取功能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6AD8D7-0422-2E5F-3C86-B0215423529B}"/>
              </a:ext>
            </a:extLst>
          </p:cNvPr>
          <p:cNvSpPr txBox="1"/>
          <p:nvPr/>
        </p:nvSpPr>
        <p:spPr>
          <a:xfrm>
            <a:off x="5591943" y="4031776"/>
            <a:ext cx="125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形成组件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2E128F1-4348-0FE7-21E1-4ED64505558D}"/>
              </a:ext>
            </a:extLst>
          </p:cNvPr>
          <p:cNvSpPr txBox="1"/>
          <p:nvPr/>
        </p:nvSpPr>
        <p:spPr>
          <a:xfrm>
            <a:off x="515914" y="5085215"/>
            <a:ext cx="113407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抽取共性功能并封装为独立组件，进而形成组件仓库，以此为基础，形成另外一种的内核开发形式：</a:t>
            </a:r>
            <a:endParaRPr lang="en-US" altLang="zh-CN" sz="2000"/>
          </a:p>
          <a:p>
            <a:r>
              <a:rPr lang="zh-CN" altLang="en-US" sz="2000"/>
              <a:t>可以选择适当的组件，采取适合的组合方式，来构建各种模式的内核。</a:t>
            </a:r>
            <a:endParaRPr lang="en-US" altLang="zh-CN" sz="2000"/>
          </a:p>
          <a:p>
            <a:r>
              <a:rPr lang="zh-CN" altLang="en-US" sz="2000"/>
              <a:t>这种方式将在内核开发的效率、内核产品可靠性等方面都带来显著的提升，并且有利于内核开发者之间基于组件的协作。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6774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箭头: 圆角右 40">
            <a:extLst>
              <a:ext uri="{FF2B5EF4-FFF2-40B4-BE49-F238E27FC236}">
                <a16:creationId xmlns:a16="http://schemas.microsoft.com/office/drawing/2014/main" id="{E81841A5-169D-F610-602D-A6010CE52014}"/>
              </a:ext>
            </a:extLst>
          </p:cNvPr>
          <p:cNvSpPr/>
          <p:nvPr/>
        </p:nvSpPr>
        <p:spPr>
          <a:xfrm flipV="1">
            <a:off x="2714802" y="2960966"/>
            <a:ext cx="813816" cy="852082"/>
          </a:xfrm>
          <a:prstGeom prst="bentArrow">
            <a:avLst>
              <a:gd name="adj1" fmla="val 25000"/>
              <a:gd name="adj2" fmla="val 25000"/>
              <a:gd name="adj3" fmla="val 19325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箭头: 圆角右 41">
            <a:extLst>
              <a:ext uri="{FF2B5EF4-FFF2-40B4-BE49-F238E27FC236}">
                <a16:creationId xmlns:a16="http://schemas.microsoft.com/office/drawing/2014/main" id="{BBA43DCE-AF46-4C42-5298-E022FEBDCCA2}"/>
              </a:ext>
            </a:extLst>
          </p:cNvPr>
          <p:cNvSpPr/>
          <p:nvPr/>
        </p:nvSpPr>
        <p:spPr>
          <a:xfrm flipH="1" flipV="1">
            <a:off x="8051314" y="2890189"/>
            <a:ext cx="813816" cy="1400069"/>
          </a:xfrm>
          <a:prstGeom prst="ben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A441B8B-AA4B-9A50-389D-640546C19794}"/>
              </a:ext>
            </a:extLst>
          </p:cNvPr>
          <p:cNvSpPr txBox="1"/>
          <p:nvPr/>
        </p:nvSpPr>
        <p:spPr>
          <a:xfrm>
            <a:off x="1235460" y="2960966"/>
            <a:ext cx="1492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最简单</a:t>
            </a:r>
            <a:r>
              <a:rPr lang="en-US" altLang="zh-CN" sz="1600"/>
              <a:t>OS</a:t>
            </a:r>
            <a:r>
              <a:rPr lang="zh-CN" altLang="en-US" sz="1600"/>
              <a:t>架构</a:t>
            </a:r>
            <a:endParaRPr lang="en-US" altLang="zh-CN" sz="1600"/>
          </a:p>
          <a:p>
            <a:r>
              <a:rPr lang="en-US" altLang="zh-CN" sz="1600"/>
              <a:t>1. </a:t>
            </a:r>
            <a:r>
              <a:rPr lang="zh-CN" altLang="en-US" sz="1600"/>
              <a:t>单特权级</a:t>
            </a:r>
            <a:endParaRPr lang="en-US" altLang="zh-CN" sz="1600"/>
          </a:p>
          <a:p>
            <a:r>
              <a:rPr lang="en-US" altLang="zh-CN" sz="1600"/>
              <a:t>2. </a:t>
            </a:r>
            <a:r>
              <a:rPr lang="zh-CN" altLang="en-US" sz="1600"/>
              <a:t>单地址空间</a:t>
            </a:r>
            <a:endParaRPr lang="en-US" altLang="zh-CN" sz="160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353CB26-3E80-3F8A-0529-603B22D26B91}"/>
              </a:ext>
            </a:extLst>
          </p:cNvPr>
          <p:cNvSpPr/>
          <p:nvPr/>
        </p:nvSpPr>
        <p:spPr>
          <a:xfrm>
            <a:off x="4754818" y="3151554"/>
            <a:ext cx="2080776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组件仓库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8B42523-FAF0-FD71-337E-468DF89905E1}"/>
              </a:ext>
            </a:extLst>
          </p:cNvPr>
          <p:cNvSpPr txBox="1"/>
          <p:nvPr/>
        </p:nvSpPr>
        <p:spPr>
          <a:xfrm>
            <a:off x="3588987" y="2968629"/>
            <a:ext cx="1051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约束范围</a:t>
            </a:r>
            <a:endParaRPr lang="en-US" altLang="zh-CN" sz="1600"/>
          </a:p>
          <a:p>
            <a:r>
              <a:rPr lang="zh-CN" altLang="en-US" sz="1600"/>
              <a:t>建立初始</a:t>
            </a:r>
            <a:endParaRPr lang="en-US" altLang="zh-CN" sz="1600"/>
          </a:p>
          <a:p>
            <a:r>
              <a:rPr lang="zh-CN" altLang="en-US" sz="1600"/>
              <a:t>组件集合</a:t>
            </a:r>
          </a:p>
        </p:txBody>
      </p:sp>
      <p:sp>
        <p:nvSpPr>
          <p:cNvPr id="47" name="十字形 46">
            <a:extLst>
              <a:ext uri="{FF2B5EF4-FFF2-40B4-BE49-F238E27FC236}">
                <a16:creationId xmlns:a16="http://schemas.microsoft.com/office/drawing/2014/main" id="{A40596E5-AFB6-2803-4AFF-A23CBB3B8DE5}"/>
              </a:ext>
            </a:extLst>
          </p:cNvPr>
          <p:cNvSpPr/>
          <p:nvPr/>
        </p:nvSpPr>
        <p:spPr>
          <a:xfrm>
            <a:off x="5563414" y="3803914"/>
            <a:ext cx="463579" cy="441384"/>
          </a:xfrm>
          <a:prstGeom prst="plus">
            <a:avLst>
              <a:gd name="adj" fmla="val 3155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D4B6AB3-0E25-28C5-F4B4-3349668C856E}"/>
              </a:ext>
            </a:extLst>
          </p:cNvPr>
          <p:cNvSpPr txBox="1"/>
          <p:nvPr/>
        </p:nvSpPr>
        <p:spPr>
          <a:xfrm>
            <a:off x="9012325" y="2899526"/>
            <a:ext cx="28803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1. </a:t>
            </a:r>
            <a:r>
              <a:rPr lang="zh-CN" altLang="en-US" sz="1600"/>
              <a:t>语言级安全支持</a:t>
            </a:r>
            <a:endParaRPr lang="en-US" altLang="zh-CN" sz="1600"/>
          </a:p>
          <a:p>
            <a:r>
              <a:rPr lang="en-US" altLang="zh-CN" sz="1600"/>
              <a:t>    </a:t>
            </a:r>
            <a:r>
              <a:rPr lang="zh-CN" altLang="en-US" sz="1600"/>
              <a:t>类型</a:t>
            </a:r>
            <a:r>
              <a:rPr lang="en-US" altLang="zh-CN" sz="1600"/>
              <a:t>/</a:t>
            </a:r>
            <a:r>
              <a:rPr lang="zh-CN" altLang="en-US" sz="1600"/>
              <a:t>内存</a:t>
            </a:r>
            <a:r>
              <a:rPr lang="en-US" altLang="zh-CN" sz="1600"/>
              <a:t>/</a:t>
            </a:r>
            <a:r>
              <a:rPr lang="zh-CN" altLang="en-US" sz="1600"/>
              <a:t>并发安全</a:t>
            </a:r>
            <a:endParaRPr lang="en-US" altLang="zh-CN" sz="1600"/>
          </a:p>
          <a:p>
            <a:r>
              <a:rPr lang="en-US" altLang="zh-CN" sz="1600"/>
              <a:t>2. </a:t>
            </a:r>
            <a:r>
              <a:rPr lang="zh-CN" altLang="en-US" sz="1600"/>
              <a:t>组件</a:t>
            </a:r>
            <a:r>
              <a:rPr lang="en-US" altLang="zh-CN" sz="1600"/>
              <a:t>=crate, </a:t>
            </a:r>
            <a:r>
              <a:rPr lang="zh-CN" altLang="en-US" sz="1600"/>
              <a:t>接口</a:t>
            </a:r>
            <a:r>
              <a:rPr lang="en-US" altLang="zh-CN" sz="1600"/>
              <a:t>=trait</a:t>
            </a:r>
          </a:p>
          <a:p>
            <a:r>
              <a:rPr lang="en-US" altLang="zh-CN" sz="1600"/>
              <a:t>3. dependencies+features</a:t>
            </a:r>
          </a:p>
          <a:p>
            <a:r>
              <a:rPr lang="zh-CN" altLang="en-US" sz="1600"/>
              <a:t>    选择与组合组件</a:t>
            </a:r>
            <a:endParaRPr lang="en-US" altLang="zh-CN" sz="16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6772C14-94AC-136A-6EEA-D255B6783341}"/>
              </a:ext>
            </a:extLst>
          </p:cNvPr>
          <p:cNvSpPr txBox="1"/>
          <p:nvPr/>
        </p:nvSpPr>
        <p:spPr>
          <a:xfrm>
            <a:off x="7068108" y="3800789"/>
            <a:ext cx="10515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安全支持</a:t>
            </a:r>
            <a:endParaRPr lang="en-US" altLang="zh-CN" sz="1600"/>
          </a:p>
          <a:p>
            <a:r>
              <a:rPr lang="zh-CN" altLang="en-US" sz="1600"/>
              <a:t>组件支持</a:t>
            </a:r>
            <a:endParaRPr lang="en-US" altLang="zh-CN" sz="1600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DB9F7B37-8A9D-F547-DE8A-2296551798BA}"/>
              </a:ext>
            </a:extLst>
          </p:cNvPr>
          <p:cNvSpPr/>
          <p:nvPr/>
        </p:nvSpPr>
        <p:spPr>
          <a:xfrm>
            <a:off x="4511824" y="2973739"/>
            <a:ext cx="2556284" cy="2050023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0B4736-0397-933E-2124-8347FF13D11B}"/>
              </a:ext>
            </a:extLst>
          </p:cNvPr>
          <p:cNvSpPr/>
          <p:nvPr/>
        </p:nvSpPr>
        <p:spPr>
          <a:xfrm>
            <a:off x="2117491" y="1172376"/>
            <a:ext cx="7355429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ArceOS</a:t>
            </a:r>
            <a:r>
              <a:rPr lang="zh-CN" altLang="en-US" sz="1600" b="1">
                <a:solidFill>
                  <a:schemeClr val="tx1"/>
                </a:solidFill>
              </a:rPr>
              <a:t>开源项目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BB6D75-4E27-096C-53D2-849808CB8820}"/>
              </a:ext>
            </a:extLst>
          </p:cNvPr>
          <p:cNvSpPr/>
          <p:nvPr/>
        </p:nvSpPr>
        <p:spPr>
          <a:xfrm>
            <a:off x="4754818" y="1999426"/>
            <a:ext cx="2080776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组件化设计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EFC498-E7A0-E15C-52DE-E2BBA877A144}"/>
              </a:ext>
            </a:extLst>
          </p:cNvPr>
          <p:cNvSpPr/>
          <p:nvPr/>
        </p:nvSpPr>
        <p:spPr>
          <a:xfrm>
            <a:off x="2117492" y="1999426"/>
            <a:ext cx="2080776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多模式支持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393CC0B-B224-FB0B-E2C0-724BB992D622}"/>
              </a:ext>
            </a:extLst>
          </p:cNvPr>
          <p:cNvSpPr/>
          <p:nvPr/>
        </p:nvSpPr>
        <p:spPr>
          <a:xfrm>
            <a:off x="7392144" y="1999426"/>
            <a:ext cx="2080776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基于</a:t>
            </a:r>
            <a:r>
              <a:rPr lang="en-US" altLang="zh-CN" sz="1600">
                <a:solidFill>
                  <a:schemeClr val="tx1"/>
                </a:solidFill>
              </a:rPr>
              <a:t>Rust</a:t>
            </a:r>
            <a:r>
              <a:rPr lang="zh-CN" altLang="en-US" sz="1600">
                <a:solidFill>
                  <a:schemeClr val="tx1"/>
                </a:solidFill>
              </a:rPr>
              <a:t>语言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34E7E6B-EB62-C49A-8550-A5D8C4D3BE5D}"/>
              </a:ext>
            </a:extLst>
          </p:cNvPr>
          <p:cNvSpPr/>
          <p:nvPr/>
        </p:nvSpPr>
        <p:spPr>
          <a:xfrm>
            <a:off x="2117492" y="2503482"/>
            <a:ext cx="2080776" cy="4680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从</a:t>
            </a:r>
            <a:r>
              <a:rPr lang="en-US" altLang="zh-CN" sz="1600">
                <a:solidFill>
                  <a:schemeClr val="tx1"/>
                </a:solidFill>
              </a:rPr>
              <a:t>Unikernel</a:t>
            </a:r>
            <a:r>
              <a:rPr lang="zh-CN" altLang="en-US" sz="1600">
                <a:solidFill>
                  <a:schemeClr val="tx1"/>
                </a:solidFill>
              </a:rPr>
              <a:t>起步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B16E485B-3348-2393-17F6-E5ADDCB3FCF6}"/>
              </a:ext>
            </a:extLst>
          </p:cNvPr>
          <p:cNvSpPr/>
          <p:nvPr/>
        </p:nvSpPr>
        <p:spPr>
          <a:xfrm>
            <a:off x="5503703" y="2455845"/>
            <a:ext cx="583003" cy="33566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3ED9E53-9E2E-53A2-7C69-BBCF01F7800C}"/>
              </a:ext>
            </a:extLst>
          </p:cNvPr>
          <p:cNvSpPr/>
          <p:nvPr/>
        </p:nvSpPr>
        <p:spPr>
          <a:xfrm>
            <a:off x="4754815" y="4399626"/>
            <a:ext cx="2080776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组合方式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8F8057C7-A124-983D-BADF-0FE34DE338F1}"/>
              </a:ext>
            </a:extLst>
          </p:cNvPr>
          <p:cNvSpPr/>
          <p:nvPr/>
        </p:nvSpPr>
        <p:spPr>
          <a:xfrm>
            <a:off x="5503703" y="5192149"/>
            <a:ext cx="583003" cy="33566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82A3EBB-CDDE-A28E-7493-6C0064B4CDEE}"/>
              </a:ext>
            </a:extLst>
          </p:cNvPr>
          <p:cNvSpPr/>
          <p:nvPr/>
        </p:nvSpPr>
        <p:spPr>
          <a:xfrm>
            <a:off x="4752168" y="5949280"/>
            <a:ext cx="2083423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Unikernel</a:t>
            </a:r>
            <a:r>
              <a:rPr lang="zh-CN" altLang="en-US" sz="1600" b="1">
                <a:solidFill>
                  <a:schemeClr val="tx1"/>
                </a:solidFill>
              </a:rPr>
              <a:t>模式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228FB7-7A1A-6F3E-F226-4094B80F01B5}"/>
              </a:ext>
            </a:extLst>
          </p:cNvPr>
          <p:cNvSpPr txBox="1"/>
          <p:nvPr/>
        </p:nvSpPr>
        <p:spPr>
          <a:xfrm>
            <a:off x="515380" y="327273"/>
            <a:ext cx="33301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设计目标和特点</a:t>
            </a:r>
            <a:endParaRPr lang="en-US" altLang="zh-CN" sz="320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1BF9F16-F929-46CF-8F43-C8875859222F}"/>
              </a:ext>
            </a:extLst>
          </p:cNvPr>
          <p:cNvCxnSpPr/>
          <p:nvPr/>
        </p:nvCxnSpPr>
        <p:spPr>
          <a:xfrm>
            <a:off x="2117491" y="5635830"/>
            <a:ext cx="73554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B42B89C5-31F6-6A38-D61F-4A6637B0B2F4}"/>
              </a:ext>
            </a:extLst>
          </p:cNvPr>
          <p:cNvSpPr/>
          <p:nvPr/>
        </p:nvSpPr>
        <p:spPr>
          <a:xfrm>
            <a:off x="2117490" y="5949280"/>
            <a:ext cx="2083423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>
                <a:solidFill>
                  <a:schemeClr val="tx1"/>
                </a:solidFill>
              </a:rPr>
              <a:t>宏内核模式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B072E4-1664-419D-D018-F74CD756910E}"/>
              </a:ext>
            </a:extLst>
          </p:cNvPr>
          <p:cNvSpPr/>
          <p:nvPr/>
        </p:nvSpPr>
        <p:spPr>
          <a:xfrm>
            <a:off x="7392144" y="5949280"/>
            <a:ext cx="2080776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Hypervisor</a:t>
            </a:r>
            <a:r>
              <a:rPr lang="zh-CN" altLang="en-US" sz="1600" b="1">
                <a:solidFill>
                  <a:schemeClr val="tx1"/>
                </a:solidFill>
              </a:rPr>
              <a:t>模式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3780F901-4A34-19C5-1CB3-6E5E5E7E380A}"/>
              </a:ext>
            </a:extLst>
          </p:cNvPr>
          <p:cNvSpPr/>
          <p:nvPr/>
        </p:nvSpPr>
        <p:spPr>
          <a:xfrm>
            <a:off x="2572610" y="3976744"/>
            <a:ext cx="978408" cy="42288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80CF030-4429-BDA5-8EF4-20744A8BB85A}"/>
              </a:ext>
            </a:extLst>
          </p:cNvPr>
          <p:cNvSpPr/>
          <p:nvPr/>
        </p:nvSpPr>
        <p:spPr>
          <a:xfrm>
            <a:off x="2567623" y="4540163"/>
            <a:ext cx="978408" cy="42288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D251FA2-D391-1567-4CD1-3710B7B12564}"/>
              </a:ext>
            </a:extLst>
          </p:cNvPr>
          <p:cNvSpPr/>
          <p:nvPr/>
        </p:nvSpPr>
        <p:spPr>
          <a:xfrm>
            <a:off x="1595500" y="3979646"/>
            <a:ext cx="1193782" cy="364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宏内核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CB72D80-C507-FFC9-8D81-0DFF56E0E0CB}"/>
              </a:ext>
            </a:extLst>
          </p:cNvPr>
          <p:cNvSpPr/>
          <p:nvPr/>
        </p:nvSpPr>
        <p:spPr>
          <a:xfrm>
            <a:off x="1451484" y="4563321"/>
            <a:ext cx="1193782" cy="3640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>
                <a:solidFill>
                  <a:schemeClr val="tx1"/>
                </a:solidFill>
              </a:rPr>
              <a:t>Hypervisor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77BBAD7-FC03-8692-ECC7-D6AF98D93AC4}"/>
              </a:ext>
            </a:extLst>
          </p:cNvPr>
          <p:cNvSpPr txBox="1"/>
          <p:nvPr/>
        </p:nvSpPr>
        <p:spPr>
          <a:xfrm>
            <a:off x="3575720" y="4012745"/>
            <a:ext cx="1051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扩展组件</a:t>
            </a:r>
            <a:endParaRPr lang="en-US" altLang="zh-CN" sz="16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197B63-C575-1484-E681-4BAE8DB43CC2}"/>
              </a:ext>
            </a:extLst>
          </p:cNvPr>
          <p:cNvSpPr txBox="1"/>
          <p:nvPr/>
        </p:nvSpPr>
        <p:spPr>
          <a:xfrm>
            <a:off x="3568246" y="4577196"/>
            <a:ext cx="1051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扩展组件</a:t>
            </a:r>
            <a:endParaRPr lang="en-US" altLang="zh-CN" sz="1600"/>
          </a:p>
        </p:txBody>
      </p:sp>
    </p:spTree>
    <p:extLst>
      <p:ext uri="{BB962C8B-B14F-4D97-AF65-F5344CB8AC3E}">
        <p14:creationId xmlns:p14="http://schemas.microsoft.com/office/powerpoint/2010/main" val="331756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6DB0B74-9A68-B1F7-CF72-230DB6CCD827}"/>
              </a:ext>
            </a:extLst>
          </p:cNvPr>
          <p:cNvSpPr/>
          <p:nvPr/>
        </p:nvSpPr>
        <p:spPr>
          <a:xfrm>
            <a:off x="1059207" y="1256995"/>
            <a:ext cx="9976439" cy="468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ArceOS</a:t>
            </a:r>
            <a:r>
              <a:rPr lang="zh-CN" altLang="en-US" sz="2000">
                <a:solidFill>
                  <a:schemeClr val="tx1"/>
                </a:solidFill>
              </a:rPr>
              <a:t>组件化系统构成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0238D9-F8EC-19F5-91BA-F5B88A757204}"/>
              </a:ext>
            </a:extLst>
          </p:cNvPr>
          <p:cNvSpPr/>
          <p:nvPr/>
        </p:nvSpPr>
        <p:spPr>
          <a:xfrm>
            <a:off x="1062975" y="1988840"/>
            <a:ext cx="2779407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整体到局部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66F874C-8FA3-078D-E42F-76F942CEF410}"/>
              </a:ext>
            </a:extLst>
          </p:cNvPr>
          <p:cNvSpPr/>
          <p:nvPr/>
        </p:nvSpPr>
        <p:spPr>
          <a:xfrm>
            <a:off x="4659608" y="1988840"/>
            <a:ext cx="2779407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按组件类型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BAE405-EB6F-5E7B-FCF2-98609AA333C1}"/>
              </a:ext>
            </a:extLst>
          </p:cNvPr>
          <p:cNvSpPr/>
          <p:nvPr/>
        </p:nvSpPr>
        <p:spPr>
          <a:xfrm>
            <a:off x="8256240" y="1988840"/>
            <a:ext cx="2779407" cy="4680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solidFill>
                  <a:schemeClr val="tx1"/>
                </a:solidFill>
              </a:rPr>
              <a:t>面向场景与应用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A42FAB-E470-5AA7-D75D-F4852A67D688}"/>
              </a:ext>
            </a:extLst>
          </p:cNvPr>
          <p:cNvSpPr txBox="1"/>
          <p:nvPr/>
        </p:nvSpPr>
        <p:spPr>
          <a:xfrm>
            <a:off x="8071614" y="5091820"/>
            <a:ext cx="3028942" cy="132343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600"/>
              <a:t>内核构建源于场景需求，场景组件为根，以此起点，按依赖关系逐级关联组件，形成单向依赖的近似树形的组件集合；并寻求满足应用运行需求的最小组件集合。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D57A5F9B-D78C-6DA3-F6F7-4459704BCCF6}"/>
              </a:ext>
            </a:extLst>
          </p:cNvPr>
          <p:cNvGrpSpPr/>
          <p:nvPr/>
        </p:nvGrpSpPr>
        <p:grpSpPr>
          <a:xfrm>
            <a:off x="1059208" y="2852936"/>
            <a:ext cx="2783174" cy="1717107"/>
            <a:chOff x="2171563" y="4329099"/>
            <a:chExt cx="2783174" cy="171710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ADAC4BC-1FF6-661C-CC90-139DB6FA11D1}"/>
                </a:ext>
              </a:extLst>
            </p:cNvPr>
            <p:cNvSpPr/>
            <p:nvPr/>
          </p:nvSpPr>
          <p:spPr>
            <a:xfrm>
              <a:off x="2171563" y="4329099"/>
              <a:ext cx="2779407" cy="17171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ArceOS</a:t>
              </a:r>
              <a:r>
                <a:rPr lang="zh-CN" altLang="en-US" sz="1600">
                  <a:solidFill>
                    <a:schemeClr val="tx1"/>
                  </a:solidFill>
                </a:rPr>
                <a:t>整体</a:t>
              </a:r>
            </a:p>
          </p:txBody>
        </p: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7AF3DFA8-3669-EE21-36D2-18AFE12DF63F}"/>
                </a:ext>
              </a:extLst>
            </p:cNvPr>
            <p:cNvGrpSpPr/>
            <p:nvPr/>
          </p:nvGrpSpPr>
          <p:grpSpPr>
            <a:xfrm>
              <a:off x="2171563" y="4700225"/>
              <a:ext cx="1391905" cy="1345981"/>
              <a:chOff x="7964619" y="3508277"/>
              <a:chExt cx="1391905" cy="1345981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275CA156-C073-3C96-8949-04D82D297CD1}"/>
                  </a:ext>
                </a:extLst>
              </p:cNvPr>
              <p:cNvSpPr/>
              <p:nvPr/>
            </p:nvSpPr>
            <p:spPr>
              <a:xfrm>
                <a:off x="7964619" y="3508277"/>
                <a:ext cx="1391905" cy="13459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600">
                    <a:solidFill>
                      <a:schemeClr val="tx1"/>
                    </a:solidFill>
                  </a:rPr>
                  <a:t>子系统</a:t>
                </a:r>
              </a:p>
            </p:txBody>
          </p: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0C678838-3DDD-344A-7E85-80DE6806B437}"/>
                  </a:ext>
                </a:extLst>
              </p:cNvPr>
              <p:cNvGrpSpPr/>
              <p:nvPr/>
            </p:nvGrpSpPr>
            <p:grpSpPr>
              <a:xfrm>
                <a:off x="8662082" y="3893325"/>
                <a:ext cx="694442" cy="960933"/>
                <a:chOff x="8662082" y="3893325"/>
                <a:chExt cx="694442" cy="960933"/>
              </a:xfrm>
            </p:grpSpPr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3B14F298-2FA2-9960-7515-FB9B63AEBF37}"/>
                    </a:ext>
                  </a:extLst>
                </p:cNvPr>
                <p:cNvSpPr/>
                <p:nvPr/>
              </p:nvSpPr>
              <p:spPr>
                <a:xfrm>
                  <a:off x="8662082" y="3893325"/>
                  <a:ext cx="694442" cy="96093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</a:rPr>
                    <a:t>组件</a:t>
                  </a:r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8088E8E1-0BAA-AD2D-8195-57B2CBB40F3D}"/>
                    </a:ext>
                  </a:extLst>
                </p:cNvPr>
                <p:cNvSpPr/>
                <p:nvPr/>
              </p:nvSpPr>
              <p:spPr>
                <a:xfrm>
                  <a:off x="8668124" y="4247048"/>
                  <a:ext cx="344200" cy="60721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</a:rPr>
                    <a:t>模块</a:t>
                  </a:r>
                </a:p>
              </p:txBody>
            </p:sp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FFA7E94C-5C20-0A9A-8CCC-D84E13A2CD61}"/>
                    </a:ext>
                  </a:extLst>
                </p:cNvPr>
                <p:cNvSpPr/>
                <p:nvPr/>
              </p:nvSpPr>
              <p:spPr>
                <a:xfrm>
                  <a:off x="9012324" y="4247048"/>
                  <a:ext cx="344200" cy="60721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</a:rPr>
                    <a:t>模块</a:t>
                  </a:r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E7C90C91-4BD4-B202-1CA6-2700C335E2CA}"/>
                  </a:ext>
                </a:extLst>
              </p:cNvPr>
              <p:cNvGrpSpPr/>
              <p:nvPr/>
            </p:nvGrpSpPr>
            <p:grpSpPr>
              <a:xfrm>
                <a:off x="7964619" y="3893325"/>
                <a:ext cx="694442" cy="960933"/>
                <a:chOff x="8662082" y="3893325"/>
                <a:chExt cx="694442" cy="960933"/>
              </a:xfrm>
            </p:grpSpPr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1674C1E8-C93F-1D30-5D76-6681D23C1A88}"/>
                    </a:ext>
                  </a:extLst>
                </p:cNvPr>
                <p:cNvSpPr/>
                <p:nvPr/>
              </p:nvSpPr>
              <p:spPr>
                <a:xfrm>
                  <a:off x="8662082" y="3893325"/>
                  <a:ext cx="694442" cy="96093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</a:rPr>
                    <a:t>组件</a:t>
                  </a: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CCC14A51-2774-C45E-2A32-7E77F812A5CD}"/>
                    </a:ext>
                  </a:extLst>
                </p:cNvPr>
                <p:cNvSpPr/>
                <p:nvPr/>
              </p:nvSpPr>
              <p:spPr>
                <a:xfrm>
                  <a:off x="8668124" y="4247048"/>
                  <a:ext cx="344200" cy="60721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</a:rPr>
                    <a:t>模块</a:t>
                  </a:r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65B3408E-4581-90FE-236E-2639C10000AC}"/>
                    </a:ext>
                  </a:extLst>
                </p:cNvPr>
                <p:cNvSpPr/>
                <p:nvPr/>
              </p:nvSpPr>
              <p:spPr>
                <a:xfrm>
                  <a:off x="9012324" y="4247048"/>
                  <a:ext cx="344200" cy="60721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</a:rPr>
                    <a:t>模块</a:t>
                  </a:r>
                </a:p>
              </p:txBody>
            </p:sp>
          </p:grp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3C0A89B3-5E67-A36F-B340-8EF135874FAB}"/>
                </a:ext>
              </a:extLst>
            </p:cNvPr>
            <p:cNvGrpSpPr/>
            <p:nvPr/>
          </p:nvGrpSpPr>
          <p:grpSpPr>
            <a:xfrm>
              <a:off x="3562832" y="4700225"/>
              <a:ext cx="1391905" cy="1345981"/>
              <a:chOff x="7964619" y="3508277"/>
              <a:chExt cx="1391905" cy="1345981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AE62F396-C096-3732-0E35-BE670515C6F0}"/>
                  </a:ext>
                </a:extLst>
              </p:cNvPr>
              <p:cNvSpPr/>
              <p:nvPr/>
            </p:nvSpPr>
            <p:spPr>
              <a:xfrm>
                <a:off x="7964619" y="3508277"/>
                <a:ext cx="1391905" cy="134598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600">
                    <a:solidFill>
                      <a:schemeClr val="tx1"/>
                    </a:solidFill>
                  </a:rPr>
                  <a:t>子系统</a:t>
                </a:r>
              </a:p>
            </p:txBody>
          </p: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5D02EEEB-B311-B9E7-FCA9-9D0D8BFB3C7E}"/>
                  </a:ext>
                </a:extLst>
              </p:cNvPr>
              <p:cNvGrpSpPr/>
              <p:nvPr/>
            </p:nvGrpSpPr>
            <p:grpSpPr>
              <a:xfrm>
                <a:off x="8662082" y="3893325"/>
                <a:ext cx="694442" cy="960933"/>
                <a:chOff x="8662082" y="3893325"/>
                <a:chExt cx="694442" cy="960933"/>
              </a:xfrm>
            </p:grpSpPr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79AEFEC-3932-C2AF-86BE-5F8A9AF5DE89}"/>
                    </a:ext>
                  </a:extLst>
                </p:cNvPr>
                <p:cNvSpPr/>
                <p:nvPr/>
              </p:nvSpPr>
              <p:spPr>
                <a:xfrm>
                  <a:off x="8662082" y="3893325"/>
                  <a:ext cx="694442" cy="96093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</a:rPr>
                    <a:t>组件</a:t>
                  </a:r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4501A817-10C0-ACB0-6AAD-FE331470AC2A}"/>
                    </a:ext>
                  </a:extLst>
                </p:cNvPr>
                <p:cNvSpPr/>
                <p:nvPr/>
              </p:nvSpPr>
              <p:spPr>
                <a:xfrm>
                  <a:off x="8668124" y="4247048"/>
                  <a:ext cx="344200" cy="60721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</a:rPr>
                    <a:t>模块</a:t>
                  </a:r>
                </a:p>
              </p:txBody>
            </p:sp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FC3EB6E0-67AF-A1D3-910D-8E3C334C6339}"/>
                    </a:ext>
                  </a:extLst>
                </p:cNvPr>
                <p:cNvSpPr/>
                <p:nvPr/>
              </p:nvSpPr>
              <p:spPr>
                <a:xfrm>
                  <a:off x="9012324" y="4247048"/>
                  <a:ext cx="344200" cy="60721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</a:rPr>
                    <a:t>模块</a:t>
                  </a:r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59ECE265-2A7A-0612-35DA-558459ECE4F7}"/>
                  </a:ext>
                </a:extLst>
              </p:cNvPr>
              <p:cNvGrpSpPr/>
              <p:nvPr/>
            </p:nvGrpSpPr>
            <p:grpSpPr>
              <a:xfrm>
                <a:off x="7964619" y="3893325"/>
                <a:ext cx="694442" cy="960933"/>
                <a:chOff x="8662082" y="3893325"/>
                <a:chExt cx="694442" cy="960933"/>
              </a:xfrm>
            </p:grpSpPr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F6BB41A5-A679-79C9-55FC-9AB5C11EDDBA}"/>
                    </a:ext>
                  </a:extLst>
                </p:cNvPr>
                <p:cNvSpPr/>
                <p:nvPr/>
              </p:nvSpPr>
              <p:spPr>
                <a:xfrm>
                  <a:off x="8662082" y="3893325"/>
                  <a:ext cx="694442" cy="96093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zh-CN" altLang="en-US" sz="1600" b="1">
                      <a:solidFill>
                        <a:schemeClr val="tx1"/>
                      </a:solidFill>
                    </a:rPr>
                    <a:t>组件</a:t>
                  </a:r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99E87423-15A5-3260-2DAC-66311A069A8A}"/>
                    </a:ext>
                  </a:extLst>
                </p:cNvPr>
                <p:cNvSpPr/>
                <p:nvPr/>
              </p:nvSpPr>
              <p:spPr>
                <a:xfrm>
                  <a:off x="8668124" y="4247048"/>
                  <a:ext cx="344200" cy="60721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</a:rPr>
                    <a:t>模块</a:t>
                  </a:r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505B3AA5-699B-1AD4-AD14-F87895F3A22E}"/>
                    </a:ext>
                  </a:extLst>
                </p:cNvPr>
                <p:cNvSpPr/>
                <p:nvPr/>
              </p:nvSpPr>
              <p:spPr>
                <a:xfrm>
                  <a:off x="9012324" y="4247048"/>
                  <a:ext cx="344200" cy="60721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1600">
                      <a:solidFill>
                        <a:schemeClr val="tx1"/>
                      </a:solidFill>
                    </a:rPr>
                    <a:t>模块</a:t>
                  </a:r>
                </a:p>
              </p:txBody>
            </p:sp>
          </p:grpSp>
        </p:grp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A767F127-3A26-AA21-F74B-7EFB04DCB85E}"/>
              </a:ext>
            </a:extLst>
          </p:cNvPr>
          <p:cNvSpPr txBox="1"/>
          <p:nvPr/>
        </p:nvSpPr>
        <p:spPr>
          <a:xfrm>
            <a:off x="515380" y="370134"/>
            <a:ext cx="99706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系统构成</a:t>
            </a:r>
            <a:endParaRPr lang="en-US" altLang="zh-CN" sz="3200"/>
          </a:p>
        </p:txBody>
      </p:sp>
      <p:sp>
        <p:nvSpPr>
          <p:cNvPr id="58" name="箭头: 上 57">
            <a:extLst>
              <a:ext uri="{FF2B5EF4-FFF2-40B4-BE49-F238E27FC236}">
                <a16:creationId xmlns:a16="http://schemas.microsoft.com/office/drawing/2014/main" id="{E903DF0B-B643-C1CB-97DA-243A76E02DF4}"/>
              </a:ext>
            </a:extLst>
          </p:cNvPr>
          <p:cNvSpPr/>
          <p:nvPr/>
        </p:nvSpPr>
        <p:spPr>
          <a:xfrm>
            <a:off x="4653620" y="2852936"/>
            <a:ext cx="1391904" cy="1717107"/>
          </a:xfrm>
          <a:prstGeom prst="upArrow">
            <a:avLst>
              <a:gd name="adj1" fmla="val 50000"/>
              <a:gd name="adj2" fmla="val 1748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542B4C77-380E-21D3-387B-6B29BAD86072}"/>
              </a:ext>
            </a:extLst>
          </p:cNvPr>
          <p:cNvSpPr/>
          <p:nvPr/>
        </p:nvSpPr>
        <p:spPr>
          <a:xfrm>
            <a:off x="5043538" y="4041067"/>
            <a:ext cx="612068" cy="528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主干组件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E171026-5D97-70F8-6BF8-CD9517F77E16}"/>
              </a:ext>
            </a:extLst>
          </p:cNvPr>
          <p:cNvSpPr/>
          <p:nvPr/>
        </p:nvSpPr>
        <p:spPr>
          <a:xfrm>
            <a:off x="5043538" y="3512091"/>
            <a:ext cx="612068" cy="528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主干组件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628F3D2-2888-D88B-5370-B6703B940382}"/>
              </a:ext>
            </a:extLst>
          </p:cNvPr>
          <p:cNvSpPr/>
          <p:nvPr/>
        </p:nvSpPr>
        <p:spPr>
          <a:xfrm>
            <a:off x="5043538" y="2983115"/>
            <a:ext cx="612068" cy="5289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主干组件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12B8CDC-7744-386F-1E96-6DDF001DE3E4}"/>
              </a:ext>
            </a:extLst>
          </p:cNvPr>
          <p:cNvSpPr/>
          <p:nvPr/>
        </p:nvSpPr>
        <p:spPr>
          <a:xfrm>
            <a:off x="6214879" y="2983115"/>
            <a:ext cx="612068" cy="528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功能组件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A4CCC23-54CC-D27E-AAE2-DD8036F83810}"/>
              </a:ext>
            </a:extLst>
          </p:cNvPr>
          <p:cNvSpPr/>
          <p:nvPr/>
        </p:nvSpPr>
        <p:spPr>
          <a:xfrm>
            <a:off x="6826947" y="2983115"/>
            <a:ext cx="612068" cy="528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功能组件</a:t>
            </a:r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C1A4E1B3-1E42-BA98-9EC7-BCB52E349706}"/>
              </a:ext>
            </a:extLst>
          </p:cNvPr>
          <p:cNvSpPr/>
          <p:nvPr/>
        </p:nvSpPr>
        <p:spPr>
          <a:xfrm>
            <a:off x="5655606" y="3021111"/>
            <a:ext cx="504056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22FC1E4C-A2D5-8D5E-C8A5-63E31FA955EE}"/>
              </a:ext>
            </a:extLst>
          </p:cNvPr>
          <p:cNvSpPr/>
          <p:nvPr/>
        </p:nvSpPr>
        <p:spPr>
          <a:xfrm>
            <a:off x="6669447" y="2952301"/>
            <a:ext cx="326653" cy="116659"/>
          </a:xfrm>
          <a:custGeom>
            <a:avLst/>
            <a:gdLst>
              <a:gd name="connsiteX0" fmla="*/ 0 w 618836"/>
              <a:gd name="connsiteY0" fmla="*/ 184808 h 184808"/>
              <a:gd name="connsiteX1" fmla="*/ 258618 w 618836"/>
              <a:gd name="connsiteY1" fmla="*/ 81 h 184808"/>
              <a:gd name="connsiteX2" fmla="*/ 618836 w 618836"/>
              <a:gd name="connsiteY2" fmla="*/ 166335 h 18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8836" h="184808">
                <a:moveTo>
                  <a:pt x="0" y="184808"/>
                </a:moveTo>
                <a:cubicBezTo>
                  <a:pt x="77739" y="93984"/>
                  <a:pt x="155479" y="3160"/>
                  <a:pt x="258618" y="81"/>
                </a:cubicBezTo>
                <a:cubicBezTo>
                  <a:pt x="361757" y="-2998"/>
                  <a:pt x="490296" y="81668"/>
                  <a:pt x="618836" y="166335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847367B5-3ED7-F4F6-44A4-28B14CF313D2}"/>
              </a:ext>
            </a:extLst>
          </p:cNvPr>
          <p:cNvSpPr txBox="1"/>
          <p:nvPr/>
        </p:nvSpPr>
        <p:spPr>
          <a:xfrm>
            <a:off x="6536876" y="2672916"/>
            <a:ext cx="612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互备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B54FEB92-2911-8D2D-642F-6F21F83B32CB}"/>
              </a:ext>
            </a:extLst>
          </p:cNvPr>
          <p:cNvSpPr/>
          <p:nvPr/>
        </p:nvSpPr>
        <p:spPr>
          <a:xfrm>
            <a:off x="6214879" y="4026769"/>
            <a:ext cx="612068" cy="5289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功能组件</a:t>
            </a:r>
          </a:p>
        </p:txBody>
      </p:sp>
      <p:sp>
        <p:nvSpPr>
          <p:cNvPr id="73" name="箭头: 右 72">
            <a:extLst>
              <a:ext uri="{FF2B5EF4-FFF2-40B4-BE49-F238E27FC236}">
                <a16:creationId xmlns:a16="http://schemas.microsoft.com/office/drawing/2014/main" id="{7B4839C5-6C61-7AC9-F94A-D7054BAE4E58}"/>
              </a:ext>
            </a:extLst>
          </p:cNvPr>
          <p:cNvSpPr/>
          <p:nvPr/>
        </p:nvSpPr>
        <p:spPr>
          <a:xfrm>
            <a:off x="5655606" y="4064765"/>
            <a:ext cx="504056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A20B9201-075A-B83F-77C5-CBF56BB0D13B}"/>
              </a:ext>
            </a:extLst>
          </p:cNvPr>
          <p:cNvSpPr/>
          <p:nvPr/>
        </p:nvSpPr>
        <p:spPr>
          <a:xfrm>
            <a:off x="9427667" y="2852936"/>
            <a:ext cx="611617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场景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48466BD-F217-1F9A-1863-B19117F91769}"/>
              </a:ext>
            </a:extLst>
          </p:cNvPr>
          <p:cNvSpPr/>
          <p:nvPr/>
        </p:nvSpPr>
        <p:spPr>
          <a:xfrm>
            <a:off x="8835921" y="3524220"/>
            <a:ext cx="611617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23B8005-2926-D5CD-7EE2-FB7147F55F8C}"/>
              </a:ext>
            </a:extLst>
          </p:cNvPr>
          <p:cNvSpPr/>
          <p:nvPr/>
        </p:nvSpPr>
        <p:spPr>
          <a:xfrm>
            <a:off x="8251634" y="4245725"/>
            <a:ext cx="611617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A4B50CB-B139-15A6-F2B7-9C01B0568210}"/>
              </a:ext>
            </a:extLst>
          </p:cNvPr>
          <p:cNvSpPr/>
          <p:nvPr/>
        </p:nvSpPr>
        <p:spPr>
          <a:xfrm>
            <a:off x="9117166" y="4238331"/>
            <a:ext cx="611617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</a:t>
            </a:r>
          </a:p>
        </p:txBody>
      </p: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244B218-343C-375C-53F0-C1CAC813080C}"/>
              </a:ext>
            </a:extLst>
          </p:cNvPr>
          <p:cNvCxnSpPr>
            <a:stCxn id="87" idx="2"/>
            <a:endCxn id="88" idx="0"/>
          </p:cNvCxnSpPr>
          <p:nvPr/>
        </p:nvCxnSpPr>
        <p:spPr>
          <a:xfrm flipH="1">
            <a:off x="9141730" y="3191490"/>
            <a:ext cx="591746" cy="33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5FE8B5D-7177-84D6-F544-39932E9E1EB1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flipH="1">
            <a:off x="8557443" y="3862774"/>
            <a:ext cx="584287" cy="382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DE7D573C-FF10-45CB-E75F-F00884CB35D8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9141730" y="3862774"/>
            <a:ext cx="281245" cy="375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BBB5A453-4532-C471-4034-ABAC2AACFBB2}"/>
              </a:ext>
            </a:extLst>
          </p:cNvPr>
          <p:cNvSpPr/>
          <p:nvPr/>
        </p:nvSpPr>
        <p:spPr>
          <a:xfrm>
            <a:off x="9878175" y="3524220"/>
            <a:ext cx="611617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D7887474-DB22-E5E5-D0FE-8D86EBD84C89}"/>
              </a:ext>
            </a:extLst>
          </p:cNvPr>
          <p:cNvSpPr/>
          <p:nvPr/>
        </p:nvSpPr>
        <p:spPr>
          <a:xfrm>
            <a:off x="10429287" y="4238331"/>
            <a:ext cx="611617" cy="3385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>
                <a:solidFill>
                  <a:schemeClr val="tx1"/>
                </a:solidFill>
              </a:rPr>
              <a:t>组件</a:t>
            </a:r>
          </a:p>
        </p:txBody>
      </p: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59AF1304-2FF7-D07F-FA87-EB6249A9666C}"/>
              </a:ext>
            </a:extLst>
          </p:cNvPr>
          <p:cNvCxnSpPr>
            <a:cxnSpLocks/>
            <a:stCxn id="103" idx="2"/>
            <a:endCxn id="105" idx="0"/>
          </p:cNvCxnSpPr>
          <p:nvPr/>
        </p:nvCxnSpPr>
        <p:spPr>
          <a:xfrm>
            <a:off x="10183984" y="3862774"/>
            <a:ext cx="551112" cy="3755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490B37AC-B004-0CDD-D377-A5D4A49E2ADE}"/>
              </a:ext>
            </a:extLst>
          </p:cNvPr>
          <p:cNvCxnSpPr>
            <a:stCxn id="87" idx="2"/>
            <a:endCxn id="103" idx="0"/>
          </p:cNvCxnSpPr>
          <p:nvPr/>
        </p:nvCxnSpPr>
        <p:spPr>
          <a:xfrm>
            <a:off x="9733476" y="3191490"/>
            <a:ext cx="450508" cy="332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箭头: 下 114">
            <a:extLst>
              <a:ext uri="{FF2B5EF4-FFF2-40B4-BE49-F238E27FC236}">
                <a16:creationId xmlns:a16="http://schemas.microsoft.com/office/drawing/2014/main" id="{C8B8CA3A-7F2A-7105-2BB0-C085AE48F53F}"/>
              </a:ext>
            </a:extLst>
          </p:cNvPr>
          <p:cNvSpPr/>
          <p:nvPr/>
        </p:nvSpPr>
        <p:spPr>
          <a:xfrm>
            <a:off x="2206595" y="1650116"/>
            <a:ext cx="484632" cy="3240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6" name="箭头: 下 115">
            <a:extLst>
              <a:ext uri="{FF2B5EF4-FFF2-40B4-BE49-F238E27FC236}">
                <a16:creationId xmlns:a16="http://schemas.microsoft.com/office/drawing/2014/main" id="{D07F726F-D8B1-D391-A649-C137C50B3953}"/>
              </a:ext>
            </a:extLst>
          </p:cNvPr>
          <p:cNvSpPr/>
          <p:nvPr/>
        </p:nvSpPr>
        <p:spPr>
          <a:xfrm>
            <a:off x="5853684" y="1680523"/>
            <a:ext cx="484632" cy="3240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7" name="箭头: 下 116">
            <a:extLst>
              <a:ext uri="{FF2B5EF4-FFF2-40B4-BE49-F238E27FC236}">
                <a16:creationId xmlns:a16="http://schemas.microsoft.com/office/drawing/2014/main" id="{7179BB31-6762-4B7F-4EBB-CCDD40EB23EA}"/>
              </a:ext>
            </a:extLst>
          </p:cNvPr>
          <p:cNvSpPr/>
          <p:nvPr/>
        </p:nvSpPr>
        <p:spPr>
          <a:xfrm>
            <a:off x="9447538" y="1650116"/>
            <a:ext cx="484632" cy="324036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>
              <a:solidFill>
                <a:schemeClr val="tx1"/>
              </a:solidFill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512887B2-F716-1336-A93B-E553A5AB11F1}"/>
              </a:ext>
            </a:extLst>
          </p:cNvPr>
          <p:cNvSpPr txBox="1"/>
          <p:nvPr/>
        </p:nvSpPr>
        <p:spPr>
          <a:xfrm>
            <a:off x="4367808" y="5091821"/>
            <a:ext cx="3492388" cy="132343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600"/>
              <a:t>主干组件</a:t>
            </a:r>
            <a:r>
              <a:rPr lang="en-US" altLang="zh-CN" sz="1600"/>
              <a:t>: </a:t>
            </a:r>
            <a:r>
              <a:rPr lang="zh-CN" altLang="en-US" sz="1600"/>
              <a:t>承上启下逐级启动，负责组织当前阶段的功能组件进行初始化。功能组件</a:t>
            </a:r>
            <a:r>
              <a:rPr lang="en-US" altLang="zh-CN" sz="1600"/>
              <a:t>: </a:t>
            </a:r>
            <a:r>
              <a:rPr lang="zh-CN" altLang="en-US" sz="1600"/>
              <a:t>对应</a:t>
            </a:r>
            <a:r>
              <a:rPr lang="en-US" altLang="zh-CN" sz="1600"/>
              <a:t>OS</a:t>
            </a:r>
            <a:r>
              <a:rPr lang="zh-CN" altLang="en-US" sz="1600"/>
              <a:t>功能。有些功能包含多个备选，根据配置进行选择。</a:t>
            </a:r>
            <a:endParaRPr lang="en-US" altLang="zh-CN" sz="1600"/>
          </a:p>
          <a:p>
            <a:r>
              <a:rPr lang="zh-CN" altLang="en-US" sz="1600"/>
              <a:t>主干启动过程最后一步进入应用入口。</a:t>
            </a: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54E9EE19-7D26-A0A2-351A-E8772B17D931}"/>
              </a:ext>
            </a:extLst>
          </p:cNvPr>
          <p:cNvSpPr txBox="1"/>
          <p:nvPr/>
        </p:nvSpPr>
        <p:spPr>
          <a:xfrm>
            <a:off x="1021928" y="5091820"/>
            <a:ext cx="3098459" cy="132343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zh-CN" altLang="en-US" sz="1600"/>
              <a:t>组件是基本元素，通过接口访问。</a:t>
            </a:r>
            <a:endParaRPr lang="en-US" altLang="zh-CN" sz="1600"/>
          </a:p>
          <a:p>
            <a:r>
              <a:rPr lang="zh-CN" altLang="en-US" sz="1600"/>
              <a:t>组件按照功能相关形成子系统，进而子系统构成</a:t>
            </a:r>
            <a:r>
              <a:rPr lang="en-US" altLang="zh-CN" sz="1600"/>
              <a:t>ArceOS</a:t>
            </a:r>
            <a:r>
              <a:rPr lang="zh-CN" altLang="en-US" sz="1600"/>
              <a:t>组件库。</a:t>
            </a:r>
            <a:endParaRPr lang="en-US" altLang="zh-CN" sz="1600"/>
          </a:p>
          <a:p>
            <a:r>
              <a:rPr lang="zh-CN" altLang="en-US" sz="1600"/>
              <a:t>组件内部由一系列模块构成，模块接口仅服务于内部，不公开。</a:t>
            </a:r>
          </a:p>
        </p:txBody>
      </p:sp>
    </p:spTree>
    <p:extLst>
      <p:ext uri="{BB962C8B-B14F-4D97-AF65-F5344CB8AC3E}">
        <p14:creationId xmlns:p14="http://schemas.microsoft.com/office/powerpoint/2010/main" val="2649314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A372529-A8C0-712C-F02B-A4DA46D5FFAF}"/>
              </a:ext>
            </a:extLst>
          </p:cNvPr>
          <p:cNvGrpSpPr/>
          <p:nvPr/>
        </p:nvGrpSpPr>
        <p:grpSpPr>
          <a:xfrm>
            <a:off x="155340" y="370134"/>
            <a:ext cx="11701300" cy="6205198"/>
            <a:chOff x="155340" y="370134"/>
            <a:chExt cx="11701300" cy="620519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59A288A5-9863-1403-18D1-51A4C99015A6}"/>
                </a:ext>
              </a:extLst>
            </p:cNvPr>
            <p:cNvSpPr txBox="1"/>
            <p:nvPr/>
          </p:nvSpPr>
          <p:spPr>
            <a:xfrm>
              <a:off x="515380" y="370134"/>
              <a:ext cx="997065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200"/>
                <a:t>系统构成</a:t>
              </a:r>
              <a:r>
                <a:rPr lang="en-US" altLang="zh-CN" sz="3200"/>
                <a:t>-</a:t>
              </a:r>
              <a:r>
                <a:rPr lang="zh-CN" altLang="en-US" sz="3200"/>
                <a:t>主要子系统和组件</a:t>
              </a:r>
              <a:endParaRPr lang="en-US" altLang="zh-CN" sz="320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934E7735-5A6B-879B-F5E7-1043695F01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1940" y="3392488"/>
              <a:ext cx="11674700" cy="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7DE53EC8-6E5F-F935-78F4-639B3A6DB62F}"/>
                </a:ext>
              </a:extLst>
            </p:cNvPr>
            <p:cNvCxnSpPr>
              <a:cxnSpLocks/>
            </p:cNvCxnSpPr>
            <p:nvPr/>
          </p:nvCxnSpPr>
          <p:spPr>
            <a:xfrm>
              <a:off x="181940" y="4869160"/>
              <a:ext cx="11674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3693971-7C1A-98B5-B90E-1D8E9D36BFE3}"/>
                </a:ext>
              </a:extLst>
            </p:cNvPr>
            <p:cNvSpPr txBox="1"/>
            <p:nvPr/>
          </p:nvSpPr>
          <p:spPr>
            <a:xfrm>
              <a:off x="222752" y="2422629"/>
              <a:ext cx="1156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/>
                <a:t>公开接口</a:t>
              </a:r>
              <a:endParaRPr lang="en-US" altLang="zh-CN" b="1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2F9060A-412E-B599-86CC-E5722201951D}"/>
                </a:ext>
              </a:extLst>
            </p:cNvPr>
            <p:cNvSpPr txBox="1"/>
            <p:nvPr/>
          </p:nvSpPr>
          <p:spPr>
            <a:xfrm>
              <a:off x="186748" y="3898793"/>
              <a:ext cx="1247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/>
                <a:t>基础框架</a:t>
              </a:r>
              <a:endParaRPr lang="en-US" altLang="zh-CN" b="1"/>
            </a:p>
            <a:p>
              <a:pPr algn="ctr"/>
              <a:r>
                <a:rPr lang="en-US" altLang="zh-CN"/>
                <a:t>modules</a:t>
              </a:r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6F9FABCC-B9A7-DA8F-62F6-D6FD00AA71F1}"/>
                </a:ext>
              </a:extLst>
            </p:cNvPr>
            <p:cNvSpPr txBox="1"/>
            <p:nvPr/>
          </p:nvSpPr>
          <p:spPr>
            <a:xfrm>
              <a:off x="181940" y="5230941"/>
              <a:ext cx="12477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/>
                <a:t>算法</a:t>
              </a:r>
              <a:r>
                <a:rPr lang="en-US" altLang="zh-CN" b="1"/>
                <a:t>/</a:t>
              </a:r>
              <a:r>
                <a:rPr lang="zh-CN" altLang="en-US" b="1"/>
                <a:t>策略</a:t>
              </a:r>
              <a:endParaRPr lang="en-US" altLang="zh-CN" b="1"/>
            </a:p>
            <a:p>
              <a:pPr algn="ctr"/>
              <a:r>
                <a:rPr lang="en-US" altLang="zh-CN"/>
                <a:t>crates</a:t>
              </a:r>
              <a:endParaRPr lang="zh-CN" altLang="en-US"/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3346FA0-8D0C-2360-8C34-B3F0013A25C8}"/>
                </a:ext>
              </a:extLst>
            </p:cNvPr>
            <p:cNvCxnSpPr/>
            <p:nvPr/>
          </p:nvCxnSpPr>
          <p:spPr>
            <a:xfrm>
              <a:off x="1421505" y="1258527"/>
              <a:ext cx="0" cy="5292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F03CF63-2AF5-BC8F-A2CD-97CDB6C10A7F}"/>
                </a:ext>
              </a:extLst>
            </p:cNvPr>
            <p:cNvCxnSpPr>
              <a:cxnSpLocks/>
            </p:cNvCxnSpPr>
            <p:nvPr/>
          </p:nvCxnSpPr>
          <p:spPr>
            <a:xfrm>
              <a:off x="181940" y="1988840"/>
              <a:ext cx="116747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CD2A3D85-E516-7D35-196C-987DDA23D232}"/>
                </a:ext>
              </a:extLst>
            </p:cNvPr>
            <p:cNvSpPr/>
            <p:nvPr/>
          </p:nvSpPr>
          <p:spPr>
            <a:xfrm>
              <a:off x="3031064" y="4022116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axtask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D33FE70-799F-E8B9-4188-9A2221EF6935}"/>
                </a:ext>
              </a:extLst>
            </p:cNvPr>
            <p:cNvCxnSpPr/>
            <p:nvPr/>
          </p:nvCxnSpPr>
          <p:spPr>
            <a:xfrm>
              <a:off x="2887048" y="1258527"/>
              <a:ext cx="0" cy="5292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84D3C133-E5B2-7489-0D5D-28DBB05A13AE}"/>
                </a:ext>
              </a:extLst>
            </p:cNvPr>
            <p:cNvCxnSpPr/>
            <p:nvPr/>
          </p:nvCxnSpPr>
          <p:spPr>
            <a:xfrm>
              <a:off x="4399216" y="1258527"/>
              <a:ext cx="0" cy="5292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604C351-298A-06B8-15EA-9A9391306DB0}"/>
                </a:ext>
              </a:extLst>
            </p:cNvPr>
            <p:cNvSpPr txBox="1"/>
            <p:nvPr/>
          </p:nvSpPr>
          <p:spPr>
            <a:xfrm>
              <a:off x="1617599" y="1445542"/>
              <a:ext cx="1156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内存管理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A4F03CE-0830-6639-9FF1-BBF75D08177B}"/>
                </a:ext>
              </a:extLst>
            </p:cNvPr>
            <p:cNvSpPr txBox="1"/>
            <p:nvPr/>
          </p:nvSpPr>
          <p:spPr>
            <a:xfrm>
              <a:off x="3112299" y="1445542"/>
              <a:ext cx="1156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任务调度</a:t>
              </a:r>
            </a:p>
          </p:txBody>
        </p:sp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89886862-518A-6A27-DB0C-383A6D3DEBA3}"/>
                </a:ext>
              </a:extLst>
            </p:cNvPr>
            <p:cNvSpPr/>
            <p:nvPr/>
          </p:nvSpPr>
          <p:spPr>
            <a:xfrm>
              <a:off x="3042896" y="2122703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spawn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A895C54D-0B76-035D-C615-2CF78553ADAA}"/>
                </a:ext>
              </a:extLst>
            </p:cNvPr>
            <p:cNvSpPr/>
            <p:nvPr/>
          </p:nvSpPr>
          <p:spPr>
            <a:xfrm>
              <a:off x="3042183" y="2568021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yield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FA85484B-2ACD-06B7-F0CB-2C1230AD0DF5}"/>
                </a:ext>
              </a:extLst>
            </p:cNvPr>
            <p:cNvCxnSpPr/>
            <p:nvPr/>
          </p:nvCxnSpPr>
          <p:spPr>
            <a:xfrm>
              <a:off x="5911384" y="1258527"/>
              <a:ext cx="0" cy="5292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FEE7E92E-2269-082B-DA49-9E603E4FD644}"/>
                </a:ext>
              </a:extLst>
            </p:cNvPr>
            <p:cNvSpPr txBox="1"/>
            <p:nvPr/>
          </p:nvSpPr>
          <p:spPr>
            <a:xfrm>
              <a:off x="155340" y="2801005"/>
              <a:ext cx="136355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/>
                <a:t>axMod/api.rs</a:t>
              </a:r>
              <a:endParaRPr lang="zh-CN" altLang="en-US" sz="1600"/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932EAC06-CC10-9D87-019D-ABCF13F97447}"/>
                </a:ext>
              </a:extLst>
            </p:cNvPr>
            <p:cNvSpPr/>
            <p:nvPr/>
          </p:nvSpPr>
          <p:spPr>
            <a:xfrm>
              <a:off x="1553063" y="5102237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allocator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矩形: 圆角 54">
              <a:extLst>
                <a:ext uri="{FF2B5EF4-FFF2-40B4-BE49-F238E27FC236}">
                  <a16:creationId xmlns:a16="http://schemas.microsoft.com/office/drawing/2014/main" id="{E3DFFD4B-F70A-1123-3337-AEAEAC8FD879}"/>
                </a:ext>
              </a:extLst>
            </p:cNvPr>
            <p:cNvSpPr/>
            <p:nvPr/>
          </p:nvSpPr>
          <p:spPr>
            <a:xfrm>
              <a:off x="3020695" y="5409547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sched_fifo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2480ECEA-FA68-E261-056D-4FC695909EB3}"/>
                </a:ext>
              </a:extLst>
            </p:cNvPr>
            <p:cNvSpPr/>
            <p:nvPr/>
          </p:nvSpPr>
          <p:spPr>
            <a:xfrm>
              <a:off x="3022034" y="5726005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sched_rr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1AB374DC-6207-A02E-AEB6-AA3F75DE9CE2}"/>
                </a:ext>
              </a:extLst>
            </p:cNvPr>
            <p:cNvSpPr/>
            <p:nvPr/>
          </p:nvSpPr>
          <p:spPr>
            <a:xfrm>
              <a:off x="3020695" y="6060860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sched_cfs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1C5E8827-72DA-489A-F7E6-A33A69446699}"/>
                </a:ext>
              </a:extLst>
            </p:cNvPr>
            <p:cNvSpPr/>
            <p:nvPr/>
          </p:nvSpPr>
          <p:spPr>
            <a:xfrm>
              <a:off x="1555153" y="5421778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tlsf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FE53C1FB-0FC2-9F4E-5988-081806CCE1A4}"/>
                </a:ext>
              </a:extLst>
            </p:cNvPr>
            <p:cNvSpPr/>
            <p:nvPr/>
          </p:nvSpPr>
          <p:spPr>
            <a:xfrm>
              <a:off x="1553062" y="5741319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buddy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8FAF3B93-20A7-39D0-2B00-949440E2869A}"/>
                </a:ext>
              </a:extLst>
            </p:cNvPr>
            <p:cNvSpPr/>
            <p:nvPr/>
          </p:nvSpPr>
          <p:spPr>
            <a:xfrm>
              <a:off x="1557843" y="6060860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slab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B27CE54B-7B7B-F2A8-D674-36366D75E878}"/>
                </a:ext>
              </a:extLst>
            </p:cNvPr>
            <p:cNvSpPr/>
            <p:nvPr/>
          </p:nvSpPr>
          <p:spPr>
            <a:xfrm>
              <a:off x="1528334" y="2126056"/>
              <a:ext cx="1244383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byte_alloc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B447F4FB-E8BD-3E8A-94CC-433050419F58}"/>
                </a:ext>
              </a:extLst>
            </p:cNvPr>
            <p:cNvSpPr/>
            <p:nvPr/>
          </p:nvSpPr>
          <p:spPr>
            <a:xfrm>
              <a:off x="1519645" y="4008101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axalloc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CD8139DC-C9D9-D6B7-2E98-D8ECAADD3A79}"/>
                </a:ext>
              </a:extLst>
            </p:cNvPr>
            <p:cNvSpPr/>
            <p:nvPr/>
          </p:nvSpPr>
          <p:spPr>
            <a:xfrm>
              <a:off x="1541271" y="2593200"/>
              <a:ext cx="1244383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page_alloc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BC55EB8C-8D93-A6B6-94C5-13ADEFD64057}"/>
                </a:ext>
              </a:extLst>
            </p:cNvPr>
            <p:cNvSpPr/>
            <p:nvPr/>
          </p:nvSpPr>
          <p:spPr>
            <a:xfrm>
              <a:off x="3031064" y="5097826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scheduler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0722E566-5806-326D-7E5E-F3840C51140F}"/>
                </a:ext>
              </a:extLst>
            </p:cNvPr>
            <p:cNvSpPr/>
            <p:nvPr/>
          </p:nvSpPr>
          <p:spPr>
            <a:xfrm>
              <a:off x="3042183" y="2956762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exit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315E2E37-11BA-3F57-BCBE-187E72D453CB}"/>
                </a:ext>
              </a:extLst>
            </p:cNvPr>
            <p:cNvSpPr txBox="1"/>
            <p:nvPr/>
          </p:nvSpPr>
          <p:spPr>
            <a:xfrm>
              <a:off x="4610432" y="1449988"/>
              <a:ext cx="11569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设备管理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0DA91015-FA63-FE46-E1EC-2065626D5F28}"/>
                </a:ext>
              </a:extLst>
            </p:cNvPr>
            <p:cNvSpPr/>
            <p:nvPr/>
          </p:nvSpPr>
          <p:spPr>
            <a:xfrm>
              <a:off x="4520587" y="4022861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axdriver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55271C7A-DA45-AF4D-0106-5534FB776D7F}"/>
                </a:ext>
              </a:extLst>
            </p:cNvPr>
            <p:cNvSpPr/>
            <p:nvPr/>
          </p:nvSpPr>
          <p:spPr>
            <a:xfrm>
              <a:off x="4472372" y="2126056"/>
              <a:ext cx="1367004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init_drivers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7E150E69-A7DC-5CE7-70D7-AC0007B524B0}"/>
                </a:ext>
              </a:extLst>
            </p:cNvPr>
            <p:cNvSpPr/>
            <p:nvPr/>
          </p:nvSpPr>
          <p:spPr>
            <a:xfrm>
              <a:off x="4472372" y="2570255"/>
              <a:ext cx="1367004" cy="653219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DriverProbe</a:t>
              </a:r>
            </a:p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mmio/pci/…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EA1AC944-A985-4675-489A-B8C12572259C}"/>
                </a:ext>
              </a:extLst>
            </p:cNvPr>
            <p:cNvSpPr/>
            <p:nvPr/>
          </p:nvSpPr>
          <p:spPr>
            <a:xfrm>
              <a:off x="4529198" y="5097826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driver_pci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72" name="矩形: 圆角 71">
              <a:extLst>
                <a:ext uri="{FF2B5EF4-FFF2-40B4-BE49-F238E27FC236}">
                  <a16:creationId xmlns:a16="http://schemas.microsoft.com/office/drawing/2014/main" id="{FD49DF0D-253E-F832-24A9-A67C3E8FF3C9}"/>
                </a:ext>
              </a:extLst>
            </p:cNvPr>
            <p:cNvSpPr/>
            <p:nvPr/>
          </p:nvSpPr>
          <p:spPr>
            <a:xfrm>
              <a:off x="4525590" y="5419021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driver_virtio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993E4F3-DB5B-7A54-E3EC-901AF91BC95E}"/>
                </a:ext>
              </a:extLst>
            </p:cNvPr>
            <p:cNvSpPr txBox="1"/>
            <p:nvPr/>
          </p:nvSpPr>
          <p:spPr>
            <a:xfrm>
              <a:off x="5983393" y="1445542"/>
              <a:ext cx="1368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块设备驱动</a:t>
              </a:r>
            </a:p>
          </p:txBody>
        </p: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042B9F84-CC68-E2F0-64B2-C976D8BB8D00}"/>
                </a:ext>
              </a:extLst>
            </p:cNvPr>
            <p:cNvCxnSpPr/>
            <p:nvPr/>
          </p:nvCxnSpPr>
          <p:spPr>
            <a:xfrm>
              <a:off x="7423552" y="1237610"/>
              <a:ext cx="0" cy="5292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8145FD8C-C31E-1A17-29CD-97D6A5C66E67}"/>
                </a:ext>
              </a:extLst>
            </p:cNvPr>
            <p:cNvSpPr txBox="1"/>
            <p:nvPr/>
          </p:nvSpPr>
          <p:spPr>
            <a:xfrm>
              <a:off x="7567568" y="1449988"/>
              <a:ext cx="11100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文件系统</a:t>
              </a:r>
            </a:p>
          </p:txBody>
        </p: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39C8E807-5D25-08DB-4B9A-4A50165A2ED5}"/>
                </a:ext>
              </a:extLst>
            </p:cNvPr>
            <p:cNvCxnSpPr/>
            <p:nvPr/>
          </p:nvCxnSpPr>
          <p:spPr>
            <a:xfrm>
              <a:off x="8863712" y="1252499"/>
              <a:ext cx="0" cy="5292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7309A085-7C38-8BD6-63F4-F83FD0B7C1FF}"/>
                </a:ext>
              </a:extLst>
            </p:cNvPr>
            <p:cNvSpPr txBox="1"/>
            <p:nvPr/>
          </p:nvSpPr>
          <p:spPr>
            <a:xfrm>
              <a:off x="9043730" y="1454434"/>
              <a:ext cx="11521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网卡驱动</a:t>
              </a:r>
            </a:p>
          </p:txBody>
        </p: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F43214B0-9889-9000-BD63-AB182A98DAB8}"/>
                </a:ext>
              </a:extLst>
            </p:cNvPr>
            <p:cNvCxnSpPr/>
            <p:nvPr/>
          </p:nvCxnSpPr>
          <p:spPr>
            <a:xfrm>
              <a:off x="10411884" y="1282744"/>
              <a:ext cx="0" cy="5292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CCBDABBD-5FB8-D22A-F22F-48AAC59B5C6D}"/>
                </a:ext>
              </a:extLst>
            </p:cNvPr>
            <p:cNvSpPr/>
            <p:nvPr/>
          </p:nvSpPr>
          <p:spPr>
            <a:xfrm>
              <a:off x="6010786" y="5404810"/>
              <a:ext cx="1304753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ramdisk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1A2E2AD5-883B-1750-B589-67607DD92C9F}"/>
                </a:ext>
              </a:extLst>
            </p:cNvPr>
            <p:cNvSpPr/>
            <p:nvPr/>
          </p:nvSpPr>
          <p:spPr>
            <a:xfrm>
              <a:off x="6019397" y="5726005"/>
              <a:ext cx="1304753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virtio-blk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43540FC0-9247-3155-D0F2-3BF6845DB427}"/>
                </a:ext>
              </a:extLst>
            </p:cNvPr>
            <p:cNvSpPr/>
            <p:nvPr/>
          </p:nvSpPr>
          <p:spPr>
            <a:xfrm>
              <a:off x="6010786" y="5090721"/>
              <a:ext cx="1304754" cy="306984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driver_block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89" name="矩形: 圆角 88">
              <a:extLst>
                <a:ext uri="{FF2B5EF4-FFF2-40B4-BE49-F238E27FC236}">
                  <a16:creationId xmlns:a16="http://schemas.microsoft.com/office/drawing/2014/main" id="{4BE731FC-BA17-39DD-0823-2574EC985DBA}"/>
                </a:ext>
              </a:extLst>
            </p:cNvPr>
            <p:cNvSpPr/>
            <p:nvPr/>
          </p:nvSpPr>
          <p:spPr>
            <a:xfrm>
              <a:off x="6019397" y="6035364"/>
              <a:ext cx="1304753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>
                  <a:solidFill>
                    <a:schemeClr val="tx1"/>
                  </a:solidFill>
                </a:rPr>
                <a:t>bcm2835sdhci</a:t>
              </a:r>
            </a:p>
          </p:txBody>
        </p: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497E18BB-918F-0A84-79E2-4F7FCB2F89FE}"/>
                </a:ext>
              </a:extLst>
            </p:cNvPr>
            <p:cNvSpPr/>
            <p:nvPr/>
          </p:nvSpPr>
          <p:spPr>
            <a:xfrm>
              <a:off x="6010786" y="2565662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BlockDriverOps</a:t>
              </a:r>
              <a:endParaRPr lang="zh-CN" altLang="en-US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FBAB2B0F-9059-D55D-3F6D-D223B873FA1D}"/>
                </a:ext>
              </a:extLst>
            </p:cNvPr>
            <p:cNvSpPr/>
            <p:nvPr/>
          </p:nvSpPr>
          <p:spPr>
            <a:xfrm>
              <a:off x="9026512" y="5402585"/>
              <a:ext cx="1236629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ixgbe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3529E167-5BEE-0A11-D038-39852BBCBC95}"/>
                </a:ext>
              </a:extLst>
            </p:cNvPr>
            <p:cNvSpPr/>
            <p:nvPr/>
          </p:nvSpPr>
          <p:spPr>
            <a:xfrm>
              <a:off x="9037112" y="6074344"/>
              <a:ext cx="1226029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virtio-net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1BFE784C-436D-FE4A-9214-5B4CD04A47B7}"/>
                </a:ext>
              </a:extLst>
            </p:cNvPr>
            <p:cNvSpPr/>
            <p:nvPr/>
          </p:nvSpPr>
          <p:spPr>
            <a:xfrm>
              <a:off x="9026513" y="5088496"/>
              <a:ext cx="1236628" cy="306984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driver_net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0" name="矩形: 圆角 99">
              <a:extLst>
                <a:ext uri="{FF2B5EF4-FFF2-40B4-BE49-F238E27FC236}">
                  <a16:creationId xmlns:a16="http://schemas.microsoft.com/office/drawing/2014/main" id="{EBAFEAA7-BC0A-E495-BA5A-D64DC54A6424}"/>
                </a:ext>
              </a:extLst>
            </p:cNvPr>
            <p:cNvSpPr/>
            <p:nvPr/>
          </p:nvSpPr>
          <p:spPr>
            <a:xfrm>
              <a:off x="9039845" y="5750308"/>
              <a:ext cx="1236632" cy="306984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driver_virtio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1" name="矩形: 圆角 100">
              <a:extLst>
                <a:ext uri="{FF2B5EF4-FFF2-40B4-BE49-F238E27FC236}">
                  <a16:creationId xmlns:a16="http://schemas.microsoft.com/office/drawing/2014/main" id="{F180D991-E3D9-B40B-2488-0B7D68EA7B13}"/>
                </a:ext>
              </a:extLst>
            </p:cNvPr>
            <p:cNvSpPr/>
            <p:nvPr/>
          </p:nvSpPr>
          <p:spPr>
            <a:xfrm>
              <a:off x="9009344" y="2570514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>
                  <a:solidFill>
                    <a:schemeClr val="tx1"/>
                  </a:solidFill>
                </a:rPr>
                <a:t>NetDriverOps</a:t>
              </a:r>
              <a:endParaRPr lang="zh-CN" altLang="en-US" sz="1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矩形: 圆角 101">
              <a:extLst>
                <a:ext uri="{FF2B5EF4-FFF2-40B4-BE49-F238E27FC236}">
                  <a16:creationId xmlns:a16="http://schemas.microsoft.com/office/drawing/2014/main" id="{24C26880-2EF5-CF8E-7334-1655BABA89B0}"/>
                </a:ext>
              </a:extLst>
            </p:cNvPr>
            <p:cNvSpPr/>
            <p:nvPr/>
          </p:nvSpPr>
          <p:spPr>
            <a:xfrm>
              <a:off x="10567644" y="4028752"/>
              <a:ext cx="1233218" cy="306984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axnet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B74B31C5-3D27-AFB9-5133-168527B10116}"/>
                </a:ext>
              </a:extLst>
            </p:cNvPr>
            <p:cNvSpPr txBox="1"/>
            <p:nvPr/>
          </p:nvSpPr>
          <p:spPr>
            <a:xfrm>
              <a:off x="10447888" y="1441045"/>
              <a:ext cx="13666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/>
                <a:t>网络协议栈</a:t>
              </a:r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0E088B95-D9D2-2B0A-F659-0812117182CC}"/>
                </a:ext>
              </a:extLst>
            </p:cNvPr>
            <p:cNvSpPr/>
            <p:nvPr/>
          </p:nvSpPr>
          <p:spPr>
            <a:xfrm>
              <a:off x="3026062" y="4390012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axsync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4B225711-2EDB-7D6D-2EDB-49BC2CE00EB0}"/>
                </a:ext>
              </a:extLst>
            </p:cNvPr>
            <p:cNvSpPr/>
            <p:nvPr/>
          </p:nvSpPr>
          <p:spPr>
            <a:xfrm>
              <a:off x="10556480" y="5076859"/>
              <a:ext cx="1244382" cy="306984"/>
            </a:xfrm>
            <a:prstGeom prst="roundRect">
              <a:avLst/>
            </a:prstGeom>
            <a:solidFill>
              <a:schemeClr val="bg1"/>
            </a:solidFill>
            <a:ln w="127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smoltcp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09" name="矩形: 圆角 108">
              <a:extLst>
                <a:ext uri="{FF2B5EF4-FFF2-40B4-BE49-F238E27FC236}">
                  <a16:creationId xmlns:a16="http://schemas.microsoft.com/office/drawing/2014/main" id="{5129113F-6F82-84B1-5F4E-EA97D2C30C05}"/>
                </a:ext>
              </a:extLst>
            </p:cNvPr>
            <p:cNvSpPr/>
            <p:nvPr/>
          </p:nvSpPr>
          <p:spPr>
            <a:xfrm>
              <a:off x="10556479" y="2205509"/>
              <a:ext cx="1244383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tcp socket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矩形: 圆角 109">
              <a:extLst>
                <a:ext uri="{FF2B5EF4-FFF2-40B4-BE49-F238E27FC236}">
                  <a16:creationId xmlns:a16="http://schemas.microsoft.com/office/drawing/2014/main" id="{BE2968F7-3028-D36F-1627-FD487080EC49}"/>
                </a:ext>
              </a:extLst>
            </p:cNvPr>
            <p:cNvSpPr/>
            <p:nvPr/>
          </p:nvSpPr>
          <p:spPr>
            <a:xfrm>
              <a:off x="10569417" y="2672653"/>
              <a:ext cx="1231446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udp socket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9F5AB2FD-D9D9-77EB-C224-25CAE8CC96D5}"/>
                </a:ext>
              </a:extLst>
            </p:cNvPr>
            <p:cNvSpPr/>
            <p:nvPr/>
          </p:nvSpPr>
          <p:spPr>
            <a:xfrm>
              <a:off x="7544922" y="4028752"/>
              <a:ext cx="1246781" cy="306984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axfs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矩形: 圆角 120">
              <a:extLst>
                <a:ext uri="{FF2B5EF4-FFF2-40B4-BE49-F238E27FC236}">
                  <a16:creationId xmlns:a16="http://schemas.microsoft.com/office/drawing/2014/main" id="{1700D6FC-E76B-D740-D026-124EF6ACC2C5}"/>
                </a:ext>
              </a:extLst>
            </p:cNvPr>
            <p:cNvSpPr/>
            <p:nvPr/>
          </p:nvSpPr>
          <p:spPr>
            <a:xfrm>
              <a:off x="7501603" y="5076859"/>
              <a:ext cx="1304754" cy="306984"/>
            </a:xfrm>
            <a:prstGeom prst="round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axfs_vfs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矩形: 圆角 121">
              <a:extLst>
                <a:ext uri="{FF2B5EF4-FFF2-40B4-BE49-F238E27FC236}">
                  <a16:creationId xmlns:a16="http://schemas.microsoft.com/office/drawing/2014/main" id="{C1C128AA-A09A-2474-9FCC-BAA191C8BFC7}"/>
                </a:ext>
              </a:extLst>
            </p:cNvPr>
            <p:cNvSpPr/>
            <p:nvPr/>
          </p:nvSpPr>
          <p:spPr>
            <a:xfrm>
              <a:off x="7501603" y="5400140"/>
              <a:ext cx="1304753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axfs_ramfs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矩形: 圆角 122">
              <a:extLst>
                <a:ext uri="{FF2B5EF4-FFF2-40B4-BE49-F238E27FC236}">
                  <a16:creationId xmlns:a16="http://schemas.microsoft.com/office/drawing/2014/main" id="{C83ADEF7-8E92-9282-AFDD-E535FD3E0F4A}"/>
                </a:ext>
              </a:extLst>
            </p:cNvPr>
            <p:cNvSpPr/>
            <p:nvPr/>
          </p:nvSpPr>
          <p:spPr>
            <a:xfrm>
              <a:off x="7497136" y="5728712"/>
              <a:ext cx="1304753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axfs_devfs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矩形: 圆角 123">
              <a:extLst>
                <a:ext uri="{FF2B5EF4-FFF2-40B4-BE49-F238E27FC236}">
                  <a16:creationId xmlns:a16="http://schemas.microsoft.com/office/drawing/2014/main" id="{71F04FAF-59F0-FBF1-087F-7C34546054C2}"/>
                </a:ext>
              </a:extLst>
            </p:cNvPr>
            <p:cNvSpPr/>
            <p:nvPr/>
          </p:nvSpPr>
          <p:spPr>
            <a:xfrm>
              <a:off x="7522797" y="2237079"/>
              <a:ext cx="1244383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file_ops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矩形: 圆角 124">
              <a:extLst>
                <a:ext uri="{FF2B5EF4-FFF2-40B4-BE49-F238E27FC236}">
                  <a16:creationId xmlns:a16="http://schemas.microsoft.com/office/drawing/2014/main" id="{E5B76559-7A8F-B7BB-70B6-EFFE11CF5B18}"/>
                </a:ext>
              </a:extLst>
            </p:cNvPr>
            <p:cNvSpPr/>
            <p:nvPr/>
          </p:nvSpPr>
          <p:spPr>
            <a:xfrm>
              <a:off x="7535735" y="2704223"/>
              <a:ext cx="1231446" cy="306984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ysClr val="windowText" lastClr="000000"/>
                  </a:solidFill>
                </a:rPr>
                <a:t>dir_ops</a:t>
              </a:r>
              <a:endParaRPr lang="zh-CN" altLang="en-US" sz="160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996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32E06E5-946D-3445-69F1-56240D4AA0ED}"/>
              </a:ext>
            </a:extLst>
          </p:cNvPr>
          <p:cNvGrpSpPr/>
          <p:nvPr/>
        </p:nvGrpSpPr>
        <p:grpSpPr>
          <a:xfrm>
            <a:off x="515380" y="327273"/>
            <a:ext cx="11197244" cy="6205053"/>
            <a:chOff x="515380" y="327273"/>
            <a:chExt cx="11197244" cy="620505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2BC3D89-C344-C173-B380-DDC35F32A9C5}"/>
                </a:ext>
              </a:extLst>
            </p:cNvPr>
            <p:cNvSpPr/>
            <p:nvPr/>
          </p:nvSpPr>
          <p:spPr>
            <a:xfrm>
              <a:off x="5173981" y="1223768"/>
              <a:ext cx="2080776" cy="46805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核心组件仓库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110B8A4-44E0-7BA8-8DFE-B091E691C679}"/>
                </a:ext>
              </a:extLst>
            </p:cNvPr>
            <p:cNvSpPr/>
            <p:nvPr/>
          </p:nvSpPr>
          <p:spPr>
            <a:xfrm>
              <a:off x="9476535" y="2747773"/>
              <a:ext cx="2092073" cy="13588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Hypervisor</a:t>
              </a:r>
              <a:r>
                <a:rPr lang="zh-CN" altLang="en-US" sz="1600" b="1">
                  <a:solidFill>
                    <a:schemeClr val="tx1"/>
                  </a:solidFill>
                </a:rPr>
                <a:t>虚拟化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65C05E4-0B31-D36A-8491-AE4673821079}"/>
                </a:ext>
              </a:extLst>
            </p:cNvPr>
            <p:cNvSpPr/>
            <p:nvPr/>
          </p:nvSpPr>
          <p:spPr>
            <a:xfrm>
              <a:off x="5168333" y="1926922"/>
              <a:ext cx="2092073" cy="35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Unikernel</a:t>
              </a:r>
              <a:r>
                <a:rPr lang="en-US" altLang="zh-CN" sz="1600">
                  <a:solidFill>
                    <a:schemeClr val="tx1"/>
                  </a:solidFill>
                </a:rPr>
                <a:t> </a:t>
              </a:r>
              <a:r>
                <a:rPr lang="zh-CN" altLang="en-US" sz="1600">
                  <a:solidFill>
                    <a:schemeClr val="tx1"/>
                  </a:solidFill>
                </a:rPr>
                <a:t>组合方式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32BF393-7315-871E-D494-E97853A35F65}"/>
                </a:ext>
              </a:extLst>
            </p:cNvPr>
            <p:cNvSpPr/>
            <p:nvPr/>
          </p:nvSpPr>
          <p:spPr>
            <a:xfrm>
              <a:off x="816826" y="1926922"/>
              <a:ext cx="2405366" cy="35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</a:rPr>
                <a:t>宏内核</a:t>
              </a:r>
              <a:r>
                <a:rPr lang="zh-CN" altLang="en-US" sz="1600">
                  <a:solidFill>
                    <a:schemeClr val="tx1"/>
                  </a:solidFill>
                </a:rPr>
                <a:t> 组合方式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2E3D82C-C837-7636-4CD1-8CDCB6A941B9}"/>
                </a:ext>
              </a:extLst>
            </p:cNvPr>
            <p:cNvSpPr/>
            <p:nvPr/>
          </p:nvSpPr>
          <p:spPr>
            <a:xfrm>
              <a:off x="9476535" y="1926922"/>
              <a:ext cx="2092073" cy="35287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Hypervisor</a:t>
              </a:r>
              <a:r>
                <a:rPr lang="en-US" altLang="zh-CN" sz="1600">
                  <a:solidFill>
                    <a:schemeClr val="tx1"/>
                  </a:solidFill>
                </a:rPr>
                <a:t> </a:t>
              </a:r>
              <a:r>
                <a:rPr lang="zh-CN" altLang="en-US" sz="1600">
                  <a:solidFill>
                    <a:schemeClr val="tx1"/>
                  </a:solidFill>
                </a:rPr>
                <a:t>组合方式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577CFE3-CA6B-9397-258F-88EE8C9CEA60}"/>
                </a:ext>
              </a:extLst>
            </p:cNvPr>
            <p:cNvSpPr/>
            <p:nvPr/>
          </p:nvSpPr>
          <p:spPr>
            <a:xfrm>
              <a:off x="5172173" y="2752450"/>
              <a:ext cx="2092073" cy="13588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ArceOS Unikernel</a:t>
              </a:r>
              <a:endParaRPr lang="zh-CN" altLang="en-US" sz="1600" b="1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395EE5DF-7742-9CCA-24D9-E67D471F1C12}"/>
                </a:ext>
              </a:extLst>
            </p:cNvPr>
            <p:cNvCxnSpPr>
              <a:cxnSpLocks/>
            </p:cNvCxnSpPr>
            <p:nvPr/>
          </p:nvCxnSpPr>
          <p:spPr>
            <a:xfrm>
              <a:off x="5411924" y="3652495"/>
              <a:ext cx="1836204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789CA8A-56A3-EB5C-B4AB-0FDBC1341416}"/>
                </a:ext>
              </a:extLst>
            </p:cNvPr>
            <p:cNvSpPr txBox="1"/>
            <p:nvPr/>
          </p:nvSpPr>
          <p:spPr>
            <a:xfrm>
              <a:off x="5303912" y="3283163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OS</a:t>
              </a:r>
              <a:r>
                <a:rPr lang="zh-CN" altLang="en-US" sz="1600"/>
                <a:t>相关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1132CD6-2822-88C5-5C02-8620188E5794}"/>
                </a:ext>
              </a:extLst>
            </p:cNvPr>
            <p:cNvSpPr txBox="1"/>
            <p:nvPr/>
          </p:nvSpPr>
          <p:spPr>
            <a:xfrm>
              <a:off x="5303912" y="3703399"/>
              <a:ext cx="8640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OS</a:t>
              </a:r>
              <a:r>
                <a:rPr lang="zh-CN" altLang="en-US" sz="1600"/>
                <a:t>无关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E6A060E-3517-CA8A-4771-1DBAA879A4F1}"/>
                </a:ext>
              </a:extLst>
            </p:cNvPr>
            <p:cNvSpPr/>
            <p:nvPr/>
          </p:nvSpPr>
          <p:spPr>
            <a:xfrm>
              <a:off x="7516312" y="2752450"/>
              <a:ext cx="1440160" cy="13588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Linux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83BD2089-2D7B-884B-C2B9-D947973104E4}"/>
                </a:ext>
              </a:extLst>
            </p:cNvPr>
            <p:cNvCxnSpPr>
              <a:cxnSpLocks/>
            </p:cNvCxnSpPr>
            <p:nvPr/>
          </p:nvCxnSpPr>
          <p:spPr>
            <a:xfrm>
              <a:off x="7598242" y="3652495"/>
              <a:ext cx="1296144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E442856-1B58-6FC4-5B57-BC29C4B19A24}"/>
                </a:ext>
              </a:extLst>
            </p:cNvPr>
            <p:cNvSpPr txBox="1"/>
            <p:nvPr/>
          </p:nvSpPr>
          <p:spPr>
            <a:xfrm>
              <a:off x="7514607" y="3290699"/>
              <a:ext cx="14617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/>
                <a:t>Rust for Linux</a:t>
              </a:r>
              <a:endParaRPr lang="zh-CN" altLang="en-US" sz="1600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25947CA6-CCEC-1DCA-67C5-BBABBC650446}"/>
                </a:ext>
              </a:extLst>
            </p:cNvPr>
            <p:cNvSpPr/>
            <p:nvPr/>
          </p:nvSpPr>
          <p:spPr>
            <a:xfrm>
              <a:off x="7000195" y="4053285"/>
              <a:ext cx="986833" cy="186529"/>
            </a:xfrm>
            <a:custGeom>
              <a:avLst/>
              <a:gdLst>
                <a:gd name="connsiteX0" fmla="*/ 0 w 3759200"/>
                <a:gd name="connsiteY0" fmla="*/ 36945 h 526584"/>
                <a:gd name="connsiteX1" fmla="*/ 2050473 w 3759200"/>
                <a:gd name="connsiteY1" fmla="*/ 526472 h 526584"/>
                <a:gd name="connsiteX2" fmla="*/ 3759200 w 3759200"/>
                <a:gd name="connsiteY2" fmla="*/ 0 h 52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59200" h="526584">
                  <a:moveTo>
                    <a:pt x="0" y="36945"/>
                  </a:moveTo>
                  <a:cubicBezTo>
                    <a:pt x="711970" y="284787"/>
                    <a:pt x="1423940" y="532629"/>
                    <a:pt x="2050473" y="526472"/>
                  </a:cubicBezTo>
                  <a:cubicBezTo>
                    <a:pt x="2677006" y="520315"/>
                    <a:pt x="3218103" y="260157"/>
                    <a:pt x="3759200" y="0"/>
                  </a:cubicBezTo>
                </a:path>
              </a:pathLst>
            </a:custGeom>
            <a:noFill/>
            <a:ln w="12700"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5499A6DF-4130-E44A-0E45-314507F7A4F1}"/>
                </a:ext>
              </a:extLst>
            </p:cNvPr>
            <p:cNvSpPr/>
            <p:nvPr/>
          </p:nvSpPr>
          <p:spPr>
            <a:xfrm>
              <a:off x="6384032" y="3703399"/>
              <a:ext cx="634917" cy="3184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组件</a:t>
              </a: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89FFFC72-D89A-9796-95C1-18A225B6D577}"/>
                </a:ext>
              </a:extLst>
            </p:cNvPr>
            <p:cNvSpPr/>
            <p:nvPr/>
          </p:nvSpPr>
          <p:spPr>
            <a:xfrm>
              <a:off x="7894902" y="3720579"/>
              <a:ext cx="685374" cy="318420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组件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4C08674-A306-6EFF-39C7-501E4233DAD0}"/>
                </a:ext>
              </a:extLst>
            </p:cNvPr>
            <p:cNvSpPr txBox="1"/>
            <p:nvPr/>
          </p:nvSpPr>
          <p:spPr>
            <a:xfrm>
              <a:off x="7213460" y="3895231"/>
              <a:ext cx="6107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/>
                <a:t>复用</a:t>
              </a:r>
              <a:endParaRPr lang="en-US" altLang="zh-CN" sz="160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314DD62-E089-CED8-3F9C-512A803A4C71}"/>
                </a:ext>
              </a:extLst>
            </p:cNvPr>
            <p:cNvSpPr/>
            <p:nvPr/>
          </p:nvSpPr>
          <p:spPr>
            <a:xfrm>
              <a:off x="9476534" y="1219943"/>
              <a:ext cx="2092073" cy="484632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扩展组件仓库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F427691-4536-1F28-383C-B0A90814029A}"/>
                </a:ext>
              </a:extLst>
            </p:cNvPr>
            <p:cNvSpPr/>
            <p:nvPr/>
          </p:nvSpPr>
          <p:spPr>
            <a:xfrm>
              <a:off x="816824" y="2747772"/>
              <a:ext cx="2405366" cy="13521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600" b="1">
                  <a:solidFill>
                    <a:schemeClr val="tx1"/>
                  </a:solidFill>
                </a:rPr>
                <a:t>ArceOS</a:t>
              </a:r>
              <a:r>
                <a:rPr lang="zh-CN" altLang="en-US" sz="1600" b="1">
                  <a:solidFill>
                    <a:schemeClr val="tx1"/>
                  </a:solidFill>
                </a:rPr>
                <a:t>宏内核</a:t>
              </a:r>
              <a:endParaRPr lang="en-US" altLang="zh-CN" sz="1600" b="1">
                <a:solidFill>
                  <a:schemeClr val="tx1"/>
                </a:solidFill>
              </a:endParaRP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1CF1080C-5671-01DE-CE99-9DFF3804EABF}"/>
                </a:ext>
              </a:extLst>
            </p:cNvPr>
            <p:cNvSpPr/>
            <p:nvPr/>
          </p:nvSpPr>
          <p:spPr>
            <a:xfrm>
              <a:off x="3692736" y="3283163"/>
              <a:ext cx="1121972" cy="828092"/>
            </a:xfrm>
            <a:prstGeom prst="round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unikernel</a:t>
              </a:r>
            </a:p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多进程</a:t>
              </a: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11F286E5-6A0B-C849-A61C-4FB27D6919DA}"/>
                </a:ext>
              </a:extLst>
            </p:cNvPr>
            <p:cNvSpPr/>
            <p:nvPr/>
          </p:nvSpPr>
          <p:spPr>
            <a:xfrm>
              <a:off x="6398230" y="3283172"/>
              <a:ext cx="634917" cy="3184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组件</a:t>
              </a: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D7DFDEFD-9C39-0F7A-BDFB-A2131B0E8FDA}"/>
                </a:ext>
              </a:extLst>
            </p:cNvPr>
            <p:cNvSpPr/>
            <p:nvPr/>
          </p:nvSpPr>
          <p:spPr>
            <a:xfrm>
              <a:off x="1372612" y="3283164"/>
              <a:ext cx="1246039" cy="338554"/>
            </a:xfrm>
            <a:prstGeom prst="roundRect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linux</a:t>
              </a:r>
              <a:r>
                <a:rPr lang="zh-CN" altLang="en-US" sz="1600">
                  <a:solidFill>
                    <a:schemeClr val="tx1"/>
                  </a:solidFill>
                </a:rPr>
                <a:t> </a:t>
              </a:r>
              <a:r>
                <a:rPr lang="en-US" altLang="zh-CN" sz="1600">
                  <a:solidFill>
                    <a:schemeClr val="tx1"/>
                  </a:solidFill>
                </a:rPr>
                <a:t>syscall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CB52745B-654D-65CA-7C52-F5054FE515B7}"/>
                </a:ext>
              </a:extLst>
            </p:cNvPr>
            <p:cNvSpPr/>
            <p:nvPr/>
          </p:nvSpPr>
          <p:spPr>
            <a:xfrm>
              <a:off x="1372613" y="3709541"/>
              <a:ext cx="1246039" cy="300987"/>
            </a:xfrm>
            <a:prstGeom prst="roundRect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多地址空间</a:t>
              </a:r>
            </a:p>
          </p:txBody>
        </p:sp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5647A175-E84F-EE72-9E89-2A0F4C19C650}"/>
                </a:ext>
              </a:extLst>
            </p:cNvPr>
            <p:cNvSpPr/>
            <p:nvPr/>
          </p:nvSpPr>
          <p:spPr>
            <a:xfrm>
              <a:off x="940368" y="3288813"/>
              <a:ext cx="360236" cy="727364"/>
            </a:xfrm>
            <a:prstGeom prst="roundRect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特权级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6D2B5C1B-CA2E-00A4-6935-D8E0D5B39417}"/>
                </a:ext>
              </a:extLst>
            </p:cNvPr>
            <p:cNvSpPr/>
            <p:nvPr/>
          </p:nvSpPr>
          <p:spPr>
            <a:xfrm>
              <a:off x="816824" y="1215478"/>
              <a:ext cx="2405366" cy="484632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扩展组件仓库</a:t>
              </a: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4A334B93-600C-8B7F-DDB6-BC27350C870F}"/>
                </a:ext>
              </a:extLst>
            </p:cNvPr>
            <p:cNvSpPr/>
            <p:nvPr/>
          </p:nvSpPr>
          <p:spPr>
            <a:xfrm>
              <a:off x="2704760" y="3283164"/>
              <a:ext cx="383869" cy="727364"/>
            </a:xfrm>
            <a:prstGeom prst="roundRect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进程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51" name="箭头: 左 50">
              <a:extLst>
                <a:ext uri="{FF2B5EF4-FFF2-40B4-BE49-F238E27FC236}">
                  <a16:creationId xmlns:a16="http://schemas.microsoft.com/office/drawing/2014/main" id="{0B69A8B0-F2E5-68F2-9112-75AEA7B5905E}"/>
                </a:ext>
              </a:extLst>
            </p:cNvPr>
            <p:cNvSpPr/>
            <p:nvPr/>
          </p:nvSpPr>
          <p:spPr>
            <a:xfrm>
              <a:off x="4799856" y="3391175"/>
              <a:ext cx="323181" cy="484632"/>
            </a:xfrm>
            <a:prstGeom prst="leftArrow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0" name="箭头: 下 59">
              <a:extLst>
                <a:ext uri="{FF2B5EF4-FFF2-40B4-BE49-F238E27FC236}">
                  <a16:creationId xmlns:a16="http://schemas.microsoft.com/office/drawing/2014/main" id="{8FB9356D-59C9-8F4F-B17A-362B2961AAA3}"/>
                </a:ext>
              </a:extLst>
            </p:cNvPr>
            <p:cNvSpPr/>
            <p:nvPr/>
          </p:nvSpPr>
          <p:spPr>
            <a:xfrm>
              <a:off x="1762779" y="2304269"/>
              <a:ext cx="484632" cy="432945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2B244F8B-51D1-742A-A146-2D13BCC689E8}"/>
                </a:ext>
              </a:extLst>
            </p:cNvPr>
            <p:cNvSpPr/>
            <p:nvPr/>
          </p:nvSpPr>
          <p:spPr>
            <a:xfrm>
              <a:off x="5926201" y="2288060"/>
              <a:ext cx="484632" cy="432945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箭头: 下 61">
              <a:extLst>
                <a:ext uri="{FF2B5EF4-FFF2-40B4-BE49-F238E27FC236}">
                  <a16:creationId xmlns:a16="http://schemas.microsoft.com/office/drawing/2014/main" id="{47C167A7-F814-5199-8C0F-55778AF27D07}"/>
                </a:ext>
              </a:extLst>
            </p:cNvPr>
            <p:cNvSpPr/>
            <p:nvPr/>
          </p:nvSpPr>
          <p:spPr>
            <a:xfrm>
              <a:off x="10280255" y="2288647"/>
              <a:ext cx="484632" cy="432945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矩形: 圆角 91">
              <a:extLst>
                <a:ext uri="{FF2B5EF4-FFF2-40B4-BE49-F238E27FC236}">
                  <a16:creationId xmlns:a16="http://schemas.microsoft.com/office/drawing/2014/main" id="{DDD40068-3F13-8FCD-0C04-A9609C6AF283}"/>
                </a:ext>
              </a:extLst>
            </p:cNvPr>
            <p:cNvSpPr/>
            <p:nvPr/>
          </p:nvSpPr>
          <p:spPr>
            <a:xfrm>
              <a:off x="9559248" y="3753781"/>
              <a:ext cx="1887936" cy="288171"/>
            </a:xfrm>
            <a:prstGeom prst="roundRect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底层组件</a:t>
              </a:r>
              <a:r>
                <a:rPr lang="en-US" altLang="zh-CN" sz="1600">
                  <a:solidFill>
                    <a:schemeClr val="tx1"/>
                  </a:solidFill>
                </a:rPr>
                <a:t>:</a:t>
              </a:r>
              <a:r>
                <a:rPr lang="zh-CN" altLang="en-US" sz="1600">
                  <a:solidFill>
                    <a:schemeClr val="tx1"/>
                  </a:solidFill>
                </a:rPr>
                <a:t>访问硬件</a:t>
              </a:r>
            </a:p>
          </p:txBody>
        </p:sp>
        <p:sp>
          <p:nvSpPr>
            <p:cNvPr id="93" name="矩形: 圆角 92">
              <a:extLst>
                <a:ext uri="{FF2B5EF4-FFF2-40B4-BE49-F238E27FC236}">
                  <a16:creationId xmlns:a16="http://schemas.microsoft.com/office/drawing/2014/main" id="{193F59AF-D190-A887-1804-0E9952DB67EC}"/>
                </a:ext>
              </a:extLst>
            </p:cNvPr>
            <p:cNvSpPr/>
            <p:nvPr/>
          </p:nvSpPr>
          <p:spPr>
            <a:xfrm>
              <a:off x="9559248" y="3463183"/>
              <a:ext cx="1887936" cy="288172"/>
            </a:xfrm>
            <a:prstGeom prst="roundRect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中层组件</a:t>
              </a:r>
              <a:r>
                <a:rPr lang="en-US" altLang="zh-CN" sz="1600">
                  <a:solidFill>
                    <a:schemeClr val="tx1"/>
                  </a:solidFill>
                </a:rPr>
                <a:t>:</a:t>
              </a:r>
              <a:r>
                <a:rPr lang="zh-CN" altLang="en-US" sz="1600">
                  <a:solidFill>
                    <a:schemeClr val="tx1"/>
                  </a:solidFill>
                </a:rPr>
                <a:t>获取服务</a:t>
              </a:r>
            </a:p>
          </p:txBody>
        </p: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37F8CC08-8068-0326-7CDB-809DD08CDE56}"/>
                </a:ext>
              </a:extLst>
            </p:cNvPr>
            <p:cNvSpPr/>
            <p:nvPr/>
          </p:nvSpPr>
          <p:spPr>
            <a:xfrm>
              <a:off x="9563519" y="3143680"/>
              <a:ext cx="1887936" cy="288172"/>
            </a:xfrm>
            <a:prstGeom prst="roundRect">
              <a:avLst/>
            </a:prstGeom>
            <a:solidFill>
              <a:schemeClr val="bg1"/>
            </a:solidFill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上层组件</a:t>
              </a:r>
              <a:r>
                <a:rPr lang="en-US" altLang="zh-CN" sz="1600">
                  <a:solidFill>
                    <a:schemeClr val="tx1"/>
                  </a:solidFill>
                </a:rPr>
                <a:t>:</a:t>
              </a:r>
              <a:r>
                <a:rPr lang="zh-CN" altLang="en-US" sz="1600">
                  <a:solidFill>
                    <a:schemeClr val="tx1"/>
                  </a:solidFill>
                </a:rPr>
                <a:t>操作接口</a:t>
              </a: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827DD8A-3836-31DC-153E-103FD6E9EE63}"/>
                </a:ext>
              </a:extLst>
            </p:cNvPr>
            <p:cNvSpPr txBox="1"/>
            <p:nvPr/>
          </p:nvSpPr>
          <p:spPr>
            <a:xfrm>
              <a:off x="515380" y="327273"/>
              <a:ext cx="33301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3200"/>
                <a:t>当前发展状态</a:t>
              </a:r>
              <a:endParaRPr lang="en-US" altLang="zh-CN" sz="3200"/>
            </a:p>
          </p:txBody>
        </p:sp>
        <p:sp>
          <p:nvSpPr>
            <p:cNvPr id="8" name="箭头: 左 7">
              <a:extLst>
                <a:ext uri="{FF2B5EF4-FFF2-40B4-BE49-F238E27FC236}">
                  <a16:creationId xmlns:a16="http://schemas.microsoft.com/office/drawing/2014/main" id="{E2735E6C-ED41-8FB5-4391-29F23240D95B}"/>
                </a:ext>
              </a:extLst>
            </p:cNvPr>
            <p:cNvSpPr/>
            <p:nvPr/>
          </p:nvSpPr>
          <p:spPr>
            <a:xfrm>
              <a:off x="3326063" y="3423824"/>
              <a:ext cx="323181" cy="484632"/>
            </a:xfrm>
            <a:prstGeom prst="leftArrow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7100567C-0D07-0F87-BBCC-118F79FF7779}"/>
                </a:ext>
              </a:extLst>
            </p:cNvPr>
            <p:cNvSpPr/>
            <p:nvPr/>
          </p:nvSpPr>
          <p:spPr>
            <a:xfrm>
              <a:off x="695400" y="1016732"/>
              <a:ext cx="11017224" cy="81081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28C108A-8B14-B287-D9F3-6F1319A034EF}"/>
                </a:ext>
              </a:extLst>
            </p:cNvPr>
            <p:cNvCxnSpPr>
              <a:cxnSpLocks/>
            </p:cNvCxnSpPr>
            <p:nvPr/>
          </p:nvCxnSpPr>
          <p:spPr>
            <a:xfrm>
              <a:off x="816824" y="4502554"/>
              <a:ext cx="1082379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箭头: 右 27">
              <a:extLst>
                <a:ext uri="{FF2B5EF4-FFF2-40B4-BE49-F238E27FC236}">
                  <a16:creationId xmlns:a16="http://schemas.microsoft.com/office/drawing/2014/main" id="{F1ADE2FB-5805-687F-269E-E605452246E8}"/>
                </a:ext>
              </a:extLst>
            </p:cNvPr>
            <p:cNvSpPr/>
            <p:nvPr/>
          </p:nvSpPr>
          <p:spPr>
            <a:xfrm>
              <a:off x="4159931" y="1283219"/>
              <a:ext cx="639926" cy="408601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9A5E8DF7-4A26-2CAF-42B5-9969310AC3F0}"/>
                </a:ext>
              </a:extLst>
            </p:cNvPr>
            <p:cNvSpPr txBox="1"/>
            <p:nvPr/>
          </p:nvSpPr>
          <p:spPr>
            <a:xfrm>
              <a:off x="3611724" y="1323526"/>
              <a:ext cx="6107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合并</a:t>
              </a:r>
              <a:endParaRPr lang="en-US" altLang="zh-CN" sz="1600" b="1"/>
            </a:p>
          </p:txBody>
        </p:sp>
        <p:sp>
          <p:nvSpPr>
            <p:cNvPr id="37" name="箭头: 左 36">
              <a:extLst>
                <a:ext uri="{FF2B5EF4-FFF2-40B4-BE49-F238E27FC236}">
                  <a16:creationId xmlns:a16="http://schemas.microsoft.com/office/drawing/2014/main" id="{C2D95575-A40F-7DBC-F0F1-3769E1A6B599}"/>
                </a:ext>
              </a:extLst>
            </p:cNvPr>
            <p:cNvSpPr/>
            <p:nvPr/>
          </p:nvSpPr>
          <p:spPr>
            <a:xfrm>
              <a:off x="7574939" y="1303312"/>
              <a:ext cx="639926" cy="396798"/>
            </a:xfrm>
            <a:prstGeom prst="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AE850C7-FB46-B343-F6A2-6FE7988770D6}"/>
                </a:ext>
              </a:extLst>
            </p:cNvPr>
            <p:cNvSpPr txBox="1"/>
            <p:nvPr/>
          </p:nvSpPr>
          <p:spPr>
            <a:xfrm>
              <a:off x="8214865" y="1332434"/>
              <a:ext cx="6107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/>
                <a:t>合并</a:t>
              </a:r>
              <a:endParaRPr lang="en-US" altLang="zh-CN" sz="1600" b="1"/>
            </a:p>
          </p:txBody>
        </p:sp>
        <p:sp>
          <p:nvSpPr>
            <p:cNvPr id="41" name="箭头: 下 40">
              <a:extLst>
                <a:ext uri="{FF2B5EF4-FFF2-40B4-BE49-F238E27FC236}">
                  <a16:creationId xmlns:a16="http://schemas.microsoft.com/office/drawing/2014/main" id="{47295969-0584-70A3-9C94-9B0B3BB7E292}"/>
                </a:ext>
              </a:extLst>
            </p:cNvPr>
            <p:cNvSpPr/>
            <p:nvPr/>
          </p:nvSpPr>
          <p:spPr>
            <a:xfrm>
              <a:off x="10260900" y="4136485"/>
              <a:ext cx="484632" cy="567875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箭头: 下 42">
              <a:extLst>
                <a:ext uri="{FF2B5EF4-FFF2-40B4-BE49-F238E27FC236}">
                  <a16:creationId xmlns:a16="http://schemas.microsoft.com/office/drawing/2014/main" id="{8936C115-00F1-E266-565C-2A77D580558B}"/>
                </a:ext>
              </a:extLst>
            </p:cNvPr>
            <p:cNvSpPr/>
            <p:nvPr/>
          </p:nvSpPr>
          <p:spPr>
            <a:xfrm>
              <a:off x="5926201" y="4142514"/>
              <a:ext cx="484632" cy="567875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箭头: 下 44">
              <a:extLst>
                <a:ext uri="{FF2B5EF4-FFF2-40B4-BE49-F238E27FC236}">
                  <a16:creationId xmlns:a16="http://schemas.microsoft.com/office/drawing/2014/main" id="{400EA3C3-C2F2-E539-8C24-58CBB1436292}"/>
                </a:ext>
              </a:extLst>
            </p:cNvPr>
            <p:cNvSpPr/>
            <p:nvPr/>
          </p:nvSpPr>
          <p:spPr>
            <a:xfrm>
              <a:off x="1762779" y="4095798"/>
              <a:ext cx="484632" cy="567875"/>
            </a:xfrm>
            <a:prstGeom prst="down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D9266964-0890-6D52-517C-E306D7A8BC02}"/>
                </a:ext>
              </a:extLst>
            </p:cNvPr>
            <p:cNvSpPr/>
            <p:nvPr/>
          </p:nvSpPr>
          <p:spPr>
            <a:xfrm>
              <a:off x="4335697" y="6165304"/>
              <a:ext cx="895882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X86_64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D8CADBE3-E513-1CC8-CDC6-FB8CB3EEDBCE}"/>
                </a:ext>
              </a:extLst>
            </p:cNvPr>
            <p:cNvSpPr/>
            <p:nvPr/>
          </p:nvSpPr>
          <p:spPr>
            <a:xfrm>
              <a:off x="5231579" y="6165304"/>
              <a:ext cx="895881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riscv64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3C11BC50-40D5-8325-B7F9-CE5B65E2A670}"/>
                </a:ext>
              </a:extLst>
            </p:cNvPr>
            <p:cNvSpPr/>
            <p:nvPr/>
          </p:nvSpPr>
          <p:spPr>
            <a:xfrm>
              <a:off x="6145380" y="6165304"/>
              <a:ext cx="895881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aach64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74F331EA-C331-DFD7-2611-0A5E1FC97613}"/>
                </a:ext>
              </a:extLst>
            </p:cNvPr>
            <p:cNvSpPr/>
            <p:nvPr/>
          </p:nvSpPr>
          <p:spPr>
            <a:xfrm>
              <a:off x="7183857" y="6165304"/>
              <a:ext cx="1115323" cy="367022"/>
            </a:xfrm>
            <a:prstGeom prst="round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loongarch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CAE9AF79-5078-7395-EA5E-E42C92359325}"/>
                </a:ext>
              </a:extLst>
            </p:cNvPr>
            <p:cNvSpPr/>
            <p:nvPr/>
          </p:nvSpPr>
          <p:spPr>
            <a:xfrm>
              <a:off x="4331804" y="5726274"/>
              <a:ext cx="1123060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sched_cfs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31C2A8B9-1A22-9D54-E91A-8F7672CA0540}"/>
                </a:ext>
              </a:extLst>
            </p:cNvPr>
            <p:cNvSpPr/>
            <p:nvPr/>
          </p:nvSpPr>
          <p:spPr>
            <a:xfrm>
              <a:off x="5622195" y="5726274"/>
              <a:ext cx="1253152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sched_rr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431D4CCE-FD13-E692-B846-35D3B50AE01A}"/>
                </a:ext>
              </a:extLst>
            </p:cNvPr>
            <p:cNvSpPr/>
            <p:nvPr/>
          </p:nvSpPr>
          <p:spPr>
            <a:xfrm>
              <a:off x="7042678" y="5726274"/>
              <a:ext cx="1253152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sched_fifo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18FC0979-C81D-E67E-3DA6-B82CD4A0B88E}"/>
                </a:ext>
              </a:extLst>
            </p:cNvPr>
            <p:cNvSpPr/>
            <p:nvPr/>
          </p:nvSpPr>
          <p:spPr>
            <a:xfrm>
              <a:off x="4338740" y="5294226"/>
              <a:ext cx="892839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fatfs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A4F889A5-0B62-4991-5084-A48E4F0E1A18}"/>
                </a:ext>
              </a:extLst>
            </p:cNvPr>
            <p:cNvSpPr/>
            <p:nvPr/>
          </p:nvSpPr>
          <p:spPr>
            <a:xfrm>
              <a:off x="5231579" y="5294226"/>
              <a:ext cx="892839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ramfs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9" name="矩形: 圆角 78">
              <a:extLst>
                <a:ext uri="{FF2B5EF4-FFF2-40B4-BE49-F238E27FC236}">
                  <a16:creationId xmlns:a16="http://schemas.microsoft.com/office/drawing/2014/main" id="{894C021A-4AEA-203D-FE3F-750F3E172E48}"/>
                </a:ext>
              </a:extLst>
            </p:cNvPr>
            <p:cNvSpPr/>
            <p:nvPr/>
          </p:nvSpPr>
          <p:spPr>
            <a:xfrm>
              <a:off x="7183856" y="5294226"/>
              <a:ext cx="1118909" cy="367022"/>
            </a:xfrm>
            <a:prstGeom prst="round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extfs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3AD2A8C5-F8B6-B214-5A6F-2600A233E86E}"/>
                </a:ext>
              </a:extLst>
            </p:cNvPr>
            <p:cNvSpPr/>
            <p:nvPr/>
          </p:nvSpPr>
          <p:spPr>
            <a:xfrm>
              <a:off x="6129165" y="5294226"/>
              <a:ext cx="892839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ramfs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1" name="矩形: 圆角 80">
              <a:extLst>
                <a:ext uri="{FF2B5EF4-FFF2-40B4-BE49-F238E27FC236}">
                  <a16:creationId xmlns:a16="http://schemas.microsoft.com/office/drawing/2014/main" id="{12A9E6C8-7C53-C687-82CB-2722E548E012}"/>
                </a:ext>
              </a:extLst>
            </p:cNvPr>
            <p:cNvSpPr/>
            <p:nvPr/>
          </p:nvSpPr>
          <p:spPr>
            <a:xfrm>
              <a:off x="4338740" y="4862178"/>
              <a:ext cx="892839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virtio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097E8F51-4B2A-7E5C-AF4D-89A0994E757B}"/>
                </a:ext>
              </a:extLst>
            </p:cNvPr>
            <p:cNvSpPr/>
            <p:nvPr/>
          </p:nvSpPr>
          <p:spPr>
            <a:xfrm>
              <a:off x="5231579" y="4862178"/>
              <a:ext cx="892839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pci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7" name="矩形: 圆角 86">
              <a:extLst>
                <a:ext uri="{FF2B5EF4-FFF2-40B4-BE49-F238E27FC236}">
                  <a16:creationId xmlns:a16="http://schemas.microsoft.com/office/drawing/2014/main" id="{27D6A2F5-EB2E-275F-600D-AEF64593F6A4}"/>
                </a:ext>
              </a:extLst>
            </p:cNvPr>
            <p:cNvSpPr/>
            <p:nvPr/>
          </p:nvSpPr>
          <p:spPr>
            <a:xfrm>
              <a:off x="6129165" y="4862178"/>
              <a:ext cx="892839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e1000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88" name="矩形: 圆角 87">
              <a:extLst>
                <a:ext uri="{FF2B5EF4-FFF2-40B4-BE49-F238E27FC236}">
                  <a16:creationId xmlns:a16="http://schemas.microsoft.com/office/drawing/2014/main" id="{4D820E0F-11D3-0203-3D90-816E8AB70DA5}"/>
                </a:ext>
              </a:extLst>
            </p:cNvPr>
            <p:cNvSpPr/>
            <p:nvPr/>
          </p:nvSpPr>
          <p:spPr>
            <a:xfrm>
              <a:off x="7026751" y="4847749"/>
              <a:ext cx="1276014" cy="367022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bcm2835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0" name="矩形: 圆角 89">
              <a:extLst>
                <a:ext uri="{FF2B5EF4-FFF2-40B4-BE49-F238E27FC236}">
                  <a16:creationId xmlns:a16="http://schemas.microsoft.com/office/drawing/2014/main" id="{84ED68E8-ED01-1CAA-C774-884F7609F248}"/>
                </a:ext>
              </a:extLst>
            </p:cNvPr>
            <p:cNvSpPr/>
            <p:nvPr/>
          </p:nvSpPr>
          <p:spPr>
            <a:xfrm>
              <a:off x="816823" y="4847750"/>
              <a:ext cx="2717215" cy="878524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>
                  <a:solidFill>
                    <a:schemeClr val="tx1"/>
                  </a:solidFill>
                </a:rPr>
                <a:t>重点：兼容</a:t>
              </a:r>
              <a:r>
                <a:rPr lang="en-US" altLang="zh-CN" sz="1600" b="1">
                  <a:solidFill>
                    <a:schemeClr val="tx1"/>
                  </a:solidFill>
                </a:rPr>
                <a:t>Linux Syscall</a:t>
              </a:r>
            </a:p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面向试点场景应用提供支持</a:t>
              </a:r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A56F79F5-0139-C9B7-8DD1-1E2908C354C4}"/>
                </a:ext>
              </a:extLst>
            </p:cNvPr>
            <p:cNvSpPr/>
            <p:nvPr/>
          </p:nvSpPr>
          <p:spPr>
            <a:xfrm>
              <a:off x="9336359" y="4813120"/>
              <a:ext cx="2232247" cy="1682977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Type1.5 </a:t>
              </a:r>
              <a:r>
                <a:rPr lang="zh-CN" altLang="en-US" sz="1600">
                  <a:solidFill>
                    <a:schemeClr val="tx1"/>
                  </a:solidFill>
                </a:rPr>
                <a:t>虚拟化</a:t>
              </a:r>
              <a:endParaRPr lang="en-US" altLang="zh-CN" sz="1600">
                <a:solidFill>
                  <a:schemeClr val="tx1"/>
                </a:solidFill>
              </a:endParaRPr>
            </a:p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>
                  <a:solidFill>
                    <a:schemeClr val="tx1"/>
                  </a:solidFill>
                </a:rPr>
                <a:t>跨域调用</a:t>
              </a: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EC261332-D793-8100-6751-F5958869C4AB}"/>
                </a:ext>
              </a:extLst>
            </p:cNvPr>
            <p:cNvSpPr/>
            <p:nvPr/>
          </p:nvSpPr>
          <p:spPr>
            <a:xfrm>
              <a:off x="814950" y="5798281"/>
              <a:ext cx="895881" cy="732445"/>
            </a:xfrm>
            <a:prstGeom prst="round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Python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6" name="矩形: 圆角 95">
              <a:extLst>
                <a:ext uri="{FF2B5EF4-FFF2-40B4-BE49-F238E27FC236}">
                  <a16:creationId xmlns:a16="http://schemas.microsoft.com/office/drawing/2014/main" id="{61CDC977-2ABC-F0D7-466D-B5DDD84E8529}"/>
                </a:ext>
              </a:extLst>
            </p:cNvPr>
            <p:cNvSpPr/>
            <p:nvPr/>
          </p:nvSpPr>
          <p:spPr>
            <a:xfrm>
              <a:off x="1726554" y="5798281"/>
              <a:ext cx="895881" cy="732445"/>
            </a:xfrm>
            <a:prstGeom prst="round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Jave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7" name="矩形: 圆角 96">
              <a:extLst>
                <a:ext uri="{FF2B5EF4-FFF2-40B4-BE49-F238E27FC236}">
                  <a16:creationId xmlns:a16="http://schemas.microsoft.com/office/drawing/2014/main" id="{7E3555AD-93B3-055C-1E9D-FE9DB29F0725}"/>
                </a:ext>
              </a:extLst>
            </p:cNvPr>
            <p:cNvSpPr/>
            <p:nvPr/>
          </p:nvSpPr>
          <p:spPr>
            <a:xfrm>
              <a:off x="2638158" y="5798519"/>
              <a:ext cx="895881" cy="732445"/>
            </a:xfrm>
            <a:prstGeom prst="roundRect">
              <a:avLst/>
            </a:prstGeom>
            <a:solidFill>
              <a:schemeClr val="bg1"/>
            </a:solidFill>
            <a:ln w="190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</a:rPr>
                <a:t>ZLM</a:t>
              </a:r>
              <a:endParaRPr lang="zh-CN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98" name="箭头: 左 97">
              <a:extLst>
                <a:ext uri="{FF2B5EF4-FFF2-40B4-BE49-F238E27FC236}">
                  <a16:creationId xmlns:a16="http://schemas.microsoft.com/office/drawing/2014/main" id="{6057EE06-93F2-EEF3-5F04-4A177BF4B547}"/>
                </a:ext>
              </a:extLst>
            </p:cNvPr>
            <p:cNvSpPr/>
            <p:nvPr/>
          </p:nvSpPr>
          <p:spPr>
            <a:xfrm>
              <a:off x="3694589" y="5091342"/>
              <a:ext cx="455113" cy="484632"/>
            </a:xfrm>
            <a:prstGeom prst="lef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箭头: 右 98">
              <a:extLst>
                <a:ext uri="{FF2B5EF4-FFF2-40B4-BE49-F238E27FC236}">
                  <a16:creationId xmlns:a16="http://schemas.microsoft.com/office/drawing/2014/main" id="{87F91BC2-A8BE-475E-3ECE-89D80F64D9FC}"/>
                </a:ext>
              </a:extLst>
            </p:cNvPr>
            <p:cNvSpPr/>
            <p:nvPr/>
          </p:nvSpPr>
          <p:spPr>
            <a:xfrm>
              <a:off x="8580275" y="5095618"/>
              <a:ext cx="455113" cy="48463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606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27DD8A-3836-31DC-153E-103FD6E9EE63}"/>
              </a:ext>
            </a:extLst>
          </p:cNvPr>
          <p:cNvSpPr txBox="1"/>
          <p:nvPr/>
        </p:nvSpPr>
        <p:spPr>
          <a:xfrm>
            <a:off x="515380" y="327273"/>
            <a:ext cx="73088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组件化内核实践 </a:t>
            </a:r>
            <a:r>
              <a:rPr lang="en-US" altLang="zh-CN" sz="3200"/>
              <a:t>- </a:t>
            </a:r>
            <a:r>
              <a:rPr lang="zh-CN" altLang="en-US" sz="3200"/>
              <a:t>面临关键问题</a:t>
            </a:r>
            <a:endParaRPr lang="en-US" altLang="zh-CN" sz="320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DD51C80-FC33-0EB2-BDC6-9DF25FB110C3}"/>
              </a:ext>
            </a:extLst>
          </p:cNvPr>
          <p:cNvSpPr/>
          <p:nvPr/>
        </p:nvSpPr>
        <p:spPr>
          <a:xfrm>
            <a:off x="1055440" y="1988840"/>
            <a:ext cx="10081120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组件的可复用性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9F567EC5-A1CF-64F1-CA6F-0966D5BAB7FE}"/>
              </a:ext>
            </a:extLst>
          </p:cNvPr>
          <p:cNvSpPr/>
          <p:nvPr/>
        </p:nvSpPr>
        <p:spPr>
          <a:xfrm>
            <a:off x="3878284" y="3034105"/>
            <a:ext cx="583003" cy="33566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箭头: 下 53">
            <a:extLst>
              <a:ext uri="{FF2B5EF4-FFF2-40B4-BE49-F238E27FC236}">
                <a16:creationId xmlns:a16="http://schemas.microsoft.com/office/drawing/2014/main" id="{1BF765D7-0E72-34C0-5D6D-8117F04CD2F4}"/>
              </a:ext>
            </a:extLst>
          </p:cNvPr>
          <p:cNvSpPr/>
          <p:nvPr/>
        </p:nvSpPr>
        <p:spPr>
          <a:xfrm>
            <a:off x="7730715" y="3034104"/>
            <a:ext cx="583003" cy="33566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1E09FED-6270-0986-2710-4D8842A7D011}"/>
              </a:ext>
            </a:extLst>
          </p:cNvPr>
          <p:cNvSpPr/>
          <p:nvPr/>
        </p:nvSpPr>
        <p:spPr>
          <a:xfrm>
            <a:off x="1055440" y="3471394"/>
            <a:ext cx="4320480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1. </a:t>
            </a:r>
            <a:r>
              <a:rPr lang="zh-CN" altLang="en-US" b="1">
                <a:solidFill>
                  <a:schemeClr val="tx1"/>
                </a:solidFill>
              </a:rPr>
              <a:t>组件的功能划分与粒度</a:t>
            </a:r>
            <a:endParaRPr lang="en-US" altLang="zh-CN" b="1">
              <a:solidFill>
                <a:schemeClr val="tx1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3316452C-EAFB-D982-3A9C-BF0BBD35031C}"/>
              </a:ext>
            </a:extLst>
          </p:cNvPr>
          <p:cNvSpPr/>
          <p:nvPr/>
        </p:nvSpPr>
        <p:spPr>
          <a:xfrm>
            <a:off x="6816080" y="3471394"/>
            <a:ext cx="4320480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2. </a:t>
            </a:r>
            <a:r>
              <a:rPr lang="zh-CN" altLang="en-US" b="1">
                <a:solidFill>
                  <a:schemeClr val="tx1"/>
                </a:solidFill>
              </a:rPr>
              <a:t>组件接口的规格化</a:t>
            </a:r>
            <a:r>
              <a:rPr lang="en-US" altLang="zh-CN" b="1">
                <a:solidFill>
                  <a:schemeClr val="tx1"/>
                </a:solidFill>
              </a:rPr>
              <a:t>(</a:t>
            </a:r>
            <a:r>
              <a:rPr lang="zh-CN" altLang="en-US" b="1">
                <a:solidFill>
                  <a:schemeClr val="tx1"/>
                </a:solidFill>
              </a:rPr>
              <a:t>标准化</a:t>
            </a:r>
            <a:r>
              <a:rPr lang="en-US" altLang="zh-CN" b="1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9E37AB22-0DEE-D2B2-0201-C0F4C01A8C39}"/>
              </a:ext>
            </a:extLst>
          </p:cNvPr>
          <p:cNvSpPr/>
          <p:nvPr/>
        </p:nvSpPr>
        <p:spPr>
          <a:xfrm>
            <a:off x="3878284" y="4502192"/>
            <a:ext cx="583003" cy="33566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EBD5E6CC-3CAE-F77E-A16A-B1D419C30E20}"/>
              </a:ext>
            </a:extLst>
          </p:cNvPr>
          <p:cNvSpPr/>
          <p:nvPr/>
        </p:nvSpPr>
        <p:spPr>
          <a:xfrm>
            <a:off x="7730715" y="4502191"/>
            <a:ext cx="583003" cy="335669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D18B3A-66EE-700F-1D69-C7F1AD6E85E1}"/>
              </a:ext>
            </a:extLst>
          </p:cNvPr>
          <p:cNvSpPr/>
          <p:nvPr/>
        </p:nvSpPr>
        <p:spPr>
          <a:xfrm>
            <a:off x="1055440" y="4956616"/>
            <a:ext cx="10081120" cy="9361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组件化内核参考模型</a:t>
            </a:r>
            <a:endParaRPr lang="en-US" altLang="zh-CN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74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t"/>
      <a:lstStyle>
        <a:defPPr algn="ctr">
          <a:defRPr sz="1600" b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17859</TotalTime>
  <Words>1935</Words>
  <Application>Microsoft Office PowerPoint</Application>
  <PresentationFormat>宽屏</PresentationFormat>
  <Paragraphs>334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等线</vt:lpstr>
      <vt:lpstr>等线 Light</vt:lpstr>
      <vt:lpstr>Arial</vt:lpstr>
      <vt:lpstr>Office 主题​​</vt:lpstr>
      <vt:lpstr>组件化多模式内核 设计与实践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磊 石</cp:lastModifiedBy>
  <cp:revision>750</cp:revision>
  <dcterms:created xsi:type="dcterms:W3CDTF">2023-02-06T11:51:16Z</dcterms:created>
  <dcterms:modified xsi:type="dcterms:W3CDTF">2024-10-16T02:30:30Z</dcterms:modified>
</cp:coreProperties>
</file>