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8"/>
  </p:notesMasterIdLst>
  <p:sldIdLst>
    <p:sldId id="268" r:id="rId2"/>
    <p:sldId id="557" r:id="rId3"/>
    <p:sldId id="688" r:id="rId4"/>
    <p:sldId id="694" r:id="rId5"/>
    <p:sldId id="695" r:id="rId6"/>
    <p:sldId id="706" r:id="rId7"/>
    <p:sldId id="693" r:id="rId8"/>
    <p:sldId id="707" r:id="rId9"/>
    <p:sldId id="689" r:id="rId10"/>
    <p:sldId id="701" r:id="rId11"/>
    <p:sldId id="702" r:id="rId12"/>
    <p:sldId id="696" r:id="rId13"/>
    <p:sldId id="700" r:id="rId14"/>
    <p:sldId id="703" r:id="rId15"/>
    <p:sldId id="747" r:id="rId16"/>
    <p:sldId id="705" r:id="rId17"/>
    <p:sldId id="698" r:id="rId18"/>
    <p:sldId id="708" r:id="rId19"/>
    <p:sldId id="709" r:id="rId20"/>
    <p:sldId id="710" r:id="rId21"/>
    <p:sldId id="711" r:id="rId22"/>
    <p:sldId id="712" r:id="rId23"/>
    <p:sldId id="713" r:id="rId24"/>
    <p:sldId id="748" r:id="rId25"/>
    <p:sldId id="714" r:id="rId26"/>
    <p:sldId id="715" r:id="rId27"/>
    <p:sldId id="717" r:id="rId28"/>
    <p:sldId id="740" r:id="rId29"/>
    <p:sldId id="741" r:id="rId30"/>
    <p:sldId id="742" r:id="rId31"/>
    <p:sldId id="743" r:id="rId32"/>
    <p:sldId id="744" r:id="rId33"/>
    <p:sldId id="745" r:id="rId34"/>
    <p:sldId id="746" r:id="rId35"/>
    <p:sldId id="716" r:id="rId36"/>
    <p:sldId id="680" r:id="rId37"/>
    <p:sldId id="718" r:id="rId38"/>
    <p:sldId id="719" r:id="rId39"/>
    <p:sldId id="720" r:id="rId40"/>
    <p:sldId id="721" r:id="rId41"/>
    <p:sldId id="723" r:id="rId42"/>
    <p:sldId id="724" r:id="rId43"/>
    <p:sldId id="725" r:id="rId44"/>
    <p:sldId id="731" r:id="rId45"/>
    <p:sldId id="733" r:id="rId46"/>
    <p:sldId id="686" r:id="rId47"/>
    <p:sldId id="732" r:id="rId48"/>
    <p:sldId id="727" r:id="rId49"/>
    <p:sldId id="734" r:id="rId50"/>
    <p:sldId id="728" r:id="rId51"/>
    <p:sldId id="735" r:id="rId52"/>
    <p:sldId id="736" r:id="rId53"/>
    <p:sldId id="729" r:id="rId54"/>
    <p:sldId id="738" r:id="rId55"/>
    <p:sldId id="739" r:id="rId56"/>
    <p:sldId id="730" r:id="rId57"/>
    <p:sldId id="737" r:id="rId58"/>
    <p:sldId id="749" r:id="rId59"/>
    <p:sldId id="684" r:id="rId60"/>
    <p:sldId id="754" r:id="rId61"/>
    <p:sldId id="755" r:id="rId62"/>
    <p:sldId id="750" r:id="rId63"/>
    <p:sldId id="756" r:id="rId64"/>
    <p:sldId id="757" r:id="rId65"/>
    <p:sldId id="751" r:id="rId66"/>
    <p:sldId id="758" r:id="rId67"/>
    <p:sldId id="759" r:id="rId68"/>
    <p:sldId id="752" r:id="rId69"/>
    <p:sldId id="753" r:id="rId70"/>
    <p:sldId id="699" r:id="rId71"/>
    <p:sldId id="722" r:id="rId72"/>
    <p:sldId id="638" r:id="rId73"/>
    <p:sldId id="643" r:id="rId74"/>
    <p:sldId id="685" r:id="rId75"/>
    <p:sldId id="649" r:id="rId76"/>
    <p:sldId id="558" r:id="rId77"/>
    <p:sldId id="561" r:id="rId78"/>
    <p:sldId id="588" r:id="rId79"/>
    <p:sldId id="587" r:id="rId80"/>
    <p:sldId id="589" r:id="rId81"/>
    <p:sldId id="590" r:id="rId82"/>
    <p:sldId id="621" r:id="rId83"/>
    <p:sldId id="622" r:id="rId84"/>
    <p:sldId id="623" r:id="rId85"/>
    <p:sldId id="626" r:id="rId86"/>
    <p:sldId id="630" r:id="rId87"/>
    <p:sldId id="631" r:id="rId88"/>
    <p:sldId id="635" r:id="rId89"/>
    <p:sldId id="634" r:id="rId90"/>
    <p:sldId id="632" r:id="rId91"/>
    <p:sldId id="645" r:id="rId92"/>
    <p:sldId id="646" r:id="rId93"/>
    <p:sldId id="644" r:id="rId94"/>
    <p:sldId id="647" r:id="rId95"/>
    <p:sldId id="653" r:id="rId96"/>
    <p:sldId id="655" r:id="rId97"/>
    <p:sldId id="656" r:id="rId98"/>
    <p:sldId id="658" r:id="rId99"/>
    <p:sldId id="663" r:id="rId100"/>
    <p:sldId id="665" r:id="rId101"/>
    <p:sldId id="664" r:id="rId102"/>
    <p:sldId id="666" r:id="rId103"/>
    <p:sldId id="667" r:id="rId104"/>
    <p:sldId id="676" r:id="rId105"/>
    <p:sldId id="678" r:id="rId106"/>
    <p:sldId id="687" r:id="rId10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3863" userDrawn="1">
          <p15:clr>
            <a:srgbClr val="A4A3A4"/>
          </p15:clr>
        </p15:guide>
        <p15:guide id="3" orient="horz" pos="21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/>
        <p:guide pos="3863"/>
        <p:guide orient="horz" pos="213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59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110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从形式上，</a:t>
            </a:r>
            <a:r>
              <a:rPr lang="en-US" altLang="zh-CN"/>
              <a:t>Linux Module</a:t>
            </a:r>
            <a:r>
              <a:rPr lang="zh-CN" altLang="en-US"/>
              <a:t>处于顶层，对外仅支持</a:t>
            </a:r>
            <a:r>
              <a:rPr lang="en-US" altLang="zh-CN"/>
              <a:t>init/exit</a:t>
            </a:r>
            <a:r>
              <a:rPr lang="zh-CN" altLang="en-US"/>
              <a:t>两个函数接口。</a:t>
            </a:r>
            <a:endParaRPr lang="en-US" altLang="zh-CN"/>
          </a:p>
          <a:p>
            <a:r>
              <a:rPr lang="zh-CN" altLang="en-US"/>
              <a:t>模块对环境的依赖由一组接口构成，通过适配层对它们的兼容，实现对模块的无感知迁移。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通用部分：锁、内存分配、打印输出等。驱动依赖较少，文件系统依赖范围较宽。</a:t>
            </a:r>
            <a:endParaRPr lang="en-US" altLang="zh-CN"/>
          </a:p>
          <a:p>
            <a:r>
              <a:rPr lang="zh-CN" altLang="en-US"/>
              <a:t>注：在上述依赖接口中，通过</a:t>
            </a:r>
            <a:r>
              <a:rPr lang="en-US" altLang="zh-CN"/>
              <a:t>register</a:t>
            </a:r>
            <a:r>
              <a:rPr lang="zh-CN" altLang="en-US"/>
              <a:t>注册的</a:t>
            </a:r>
            <a:r>
              <a:rPr lang="en-US" altLang="zh-CN"/>
              <a:t>ops</a:t>
            </a:r>
            <a:r>
              <a:rPr lang="zh-CN" altLang="en-US"/>
              <a:t>是实际上的对外服务接口，它是以回调方式提供。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专用部分：每种驱动或文件系统以注册回调方式注册一系列回调方法：</a:t>
            </a:r>
            <a:endParaRPr lang="en-US" altLang="zh-CN"/>
          </a:p>
          <a:p>
            <a:r>
              <a:rPr lang="zh-CN" altLang="en-US"/>
              <a:t>原型：</a:t>
            </a:r>
            <a:r>
              <a:rPr lang="en-US" altLang="zh-CN"/>
              <a:t>register_XXX( XXX_OPS ops , …) </a:t>
            </a:r>
            <a:r>
              <a:rPr lang="zh-CN" altLang="en-US"/>
              <a:t>其中</a:t>
            </a:r>
            <a:r>
              <a:rPr lang="en-US" altLang="zh-CN"/>
              <a:t>XXX_OPS</a:t>
            </a:r>
            <a:r>
              <a:rPr lang="zh-CN" altLang="en-US"/>
              <a:t>包含一系列函数指针，注册后在适当的时机被内核框架调用。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2ABCB6-718A-4210-8C4D-147807BDB3A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2120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6D509-2889-470D-8DA4-3BA7913CB767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30D7B-D6F0-467A-9172-19D035730B99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52717-A9C3-4DAE-93C6-833CDC2ACD95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F5F469-C646-4F86-B091-7BB340AA870A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346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9430E-FC18-4BDB-B424-DF8BC4F2AC4A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39EC0-F57A-41F8-A6C1-7027FA84294E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346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C59A1-D965-422B-AB7C-7D75380FC170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346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BBD03-B096-40AA-9779-563C295F23C1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34BFEF-8BE2-4733-8FC2-266D5E0C457B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4C91B0-9C1F-4FC8-93B1-E0352A0E188C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3460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30FF7-95C6-489C-B8FE-01752FA55DD0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57456" y="6356350"/>
            <a:ext cx="2743200" cy="365125"/>
          </a:xfrm>
        </p:spPr>
        <p:txBody>
          <a:bodyPr/>
          <a:lstStyle>
            <a:lvl1pPr>
              <a:defRPr sz="2000"/>
            </a:lvl1pPr>
          </a:lstStyle>
          <a:p>
            <a:fld id="{E051CF17-0909-4B2B-B3EB-2C40ABF6021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9CF5D-FAA0-47E4-976B-3E24A9BA744C}" type="datetime1">
              <a:rPr lang="zh-CN" altLang="en-US" smtClean="0"/>
              <a:t>2025/8/24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836712"/>
            <a:ext cx="11485276" cy="2637247"/>
          </a:xfrm>
        </p:spPr>
        <p:txBody>
          <a:bodyPr>
            <a:normAutofit/>
          </a:bodyPr>
          <a:lstStyle/>
          <a:p>
            <a:r>
              <a:rPr lang="zh-CN" altLang="en-US" sz="4800"/>
              <a:t>复用</a:t>
            </a:r>
            <a:r>
              <a:rPr lang="en-US" altLang="zh-CN" sz="4800"/>
              <a:t>Linux</a:t>
            </a:r>
            <a:r>
              <a:rPr lang="zh-CN" altLang="en-US" sz="4800"/>
              <a:t>代码模块的</a:t>
            </a:r>
            <a:br>
              <a:rPr lang="en-US" altLang="zh-CN" sz="4800"/>
            </a:br>
            <a:r>
              <a:rPr lang="zh-CN" altLang="en-US" sz="4800"/>
              <a:t>方案与验证</a:t>
            </a:r>
            <a:r>
              <a:rPr lang="en-US" altLang="zh-CN" sz="4800"/>
              <a:t>(v0.2)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1510"/>
            <a:ext cx="9144000" cy="1655762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2025.2.1 ~2025.8.15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DB494D-0223-FB13-8EE6-F90CA6F80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1DDBC10-A46F-81D8-B5D5-275E27DAFD01}"/>
              </a:ext>
            </a:extLst>
          </p:cNvPr>
          <p:cNvSpPr txBox="1"/>
          <p:nvPr/>
        </p:nvSpPr>
        <p:spPr>
          <a:xfrm>
            <a:off x="335360" y="251937"/>
            <a:ext cx="8532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针对目标的主要挑战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D8FC4E-3C76-C954-D7AB-CA805279C979}"/>
              </a:ext>
            </a:extLst>
          </p:cNvPr>
          <p:cNvSpPr txBox="1"/>
          <p:nvPr/>
        </p:nvSpPr>
        <p:spPr>
          <a:xfrm>
            <a:off x="411637" y="1412776"/>
            <a:ext cx="11408999" cy="5160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1.</a:t>
            </a:r>
            <a:r>
              <a:rPr lang="zh-CN" altLang="en-US" sz="2400"/>
              <a:t> 在</a:t>
            </a:r>
            <a:r>
              <a:rPr lang="en-US" altLang="zh-CN" sz="2400"/>
              <a:t>Linux</a:t>
            </a:r>
            <a:r>
              <a:rPr lang="zh-CN" altLang="en-US" sz="2400"/>
              <a:t>模块</a:t>
            </a:r>
            <a:r>
              <a:rPr lang="zh-CN" altLang="en-US" sz="2400" b="1"/>
              <a:t>不修改</a:t>
            </a:r>
            <a:r>
              <a:rPr lang="zh-CN" altLang="en-US" sz="2400"/>
              <a:t>的前提下，被新型内核直接复用。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1600"/>
              <a:t>允许修改可能降低难度，但是不修改有其必要性。这一点是约束条件。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2400"/>
              <a:t>2. </a:t>
            </a:r>
            <a:r>
              <a:rPr lang="zh-CN" altLang="en-US" sz="2400"/>
              <a:t>明确</a:t>
            </a:r>
            <a:r>
              <a:rPr lang="en-US" altLang="zh-CN" sz="2400"/>
              <a:t>Linux</a:t>
            </a:r>
            <a:r>
              <a:rPr lang="zh-CN" altLang="en-US" sz="2400"/>
              <a:t>模块与外界联系的</a:t>
            </a:r>
            <a:r>
              <a:rPr lang="zh-CN" altLang="en-US" sz="2400" b="1"/>
              <a:t>接口</a:t>
            </a:r>
            <a:r>
              <a:rPr lang="zh-CN" altLang="en-US" sz="2400"/>
              <a:t>，为“干净”的切断</a:t>
            </a:r>
            <a:r>
              <a:rPr lang="en-US" altLang="zh-CN" sz="2400"/>
              <a:t>Linux</a:t>
            </a:r>
            <a:r>
              <a:rPr lang="zh-CN" altLang="en-US" sz="2400"/>
              <a:t>模块与其原生</a:t>
            </a:r>
            <a:r>
              <a:rPr lang="en-US" altLang="zh-CN" sz="2400"/>
              <a:t>Linux</a:t>
            </a:r>
            <a:r>
              <a:rPr lang="zh-CN" altLang="en-US" sz="2400"/>
              <a:t>环境的关联性和依赖性，做好准备。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1600"/>
              <a:t>接口并不限于公开函数的集合，对</a:t>
            </a:r>
            <a:r>
              <a:rPr lang="en-US" altLang="zh-CN" sz="1600"/>
              <a:t>Linux</a:t>
            </a:r>
            <a:r>
              <a:rPr lang="zh-CN" altLang="en-US" sz="1600"/>
              <a:t>模块来说“接口”还包括其它形式。明确接口是基础和关键。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2400"/>
              <a:t>3. Linux</a:t>
            </a:r>
            <a:r>
              <a:rPr lang="zh-CN" altLang="en-US" sz="2400"/>
              <a:t>模块在新型内核环境中运行的</a:t>
            </a:r>
            <a:r>
              <a:rPr lang="zh-CN" altLang="en-US" sz="2400" b="1"/>
              <a:t>可靠性</a:t>
            </a:r>
            <a:r>
              <a:rPr lang="zh-CN" altLang="en-US" sz="2400"/>
              <a:t>保证。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1600"/>
              <a:t>能够通过功能测试的难度相对不大，关键是如何保证引入后的可靠性。</a:t>
            </a:r>
            <a:endParaRPr lang="en-US" altLang="zh-CN" sz="1600"/>
          </a:p>
          <a:p>
            <a:pPr>
              <a:lnSpc>
                <a:spcPct val="150000"/>
              </a:lnSpc>
            </a:pPr>
            <a:r>
              <a:rPr lang="en-US" altLang="zh-CN" sz="2400"/>
              <a:t>4. Linux</a:t>
            </a:r>
            <a:r>
              <a:rPr lang="zh-CN" altLang="en-US" sz="2400"/>
              <a:t>模块在新型内核环境中运行的</a:t>
            </a:r>
            <a:r>
              <a:rPr lang="zh-CN" altLang="en-US" sz="2400" b="1"/>
              <a:t>性能</a:t>
            </a:r>
            <a:r>
              <a:rPr lang="zh-CN" altLang="en-US" sz="2400"/>
              <a:t>保证。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5. </a:t>
            </a:r>
            <a:r>
              <a:rPr lang="zh-CN" altLang="en-US" sz="2400"/>
              <a:t>本方案对</a:t>
            </a:r>
            <a:r>
              <a:rPr lang="en-US" altLang="zh-CN" sz="2400"/>
              <a:t>Linux</a:t>
            </a:r>
            <a:r>
              <a:rPr lang="zh-CN" altLang="en-US" sz="2400"/>
              <a:t>升级版本模块进行适配的</a:t>
            </a:r>
            <a:r>
              <a:rPr lang="zh-CN" altLang="en-US" sz="2400" b="1"/>
              <a:t>难度与代价</a:t>
            </a:r>
            <a:r>
              <a:rPr lang="zh-CN" altLang="en-US" sz="2400"/>
              <a:t>。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6. </a:t>
            </a:r>
            <a:r>
              <a:rPr lang="zh-CN" altLang="en-US" sz="2400"/>
              <a:t>本方案对块设备驱动和文件系统</a:t>
            </a:r>
            <a:r>
              <a:rPr lang="zh-CN" altLang="en-US" sz="2400" b="1"/>
              <a:t>之外的各类模块进行支持的适应性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D0B696C-3CDA-1D70-1D7C-C3CFC490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1B117D8-217A-E382-958C-81D7BA0FED2C}"/>
              </a:ext>
            </a:extLst>
          </p:cNvPr>
          <p:cNvSpPr txBox="1"/>
          <p:nvPr/>
        </p:nvSpPr>
        <p:spPr>
          <a:xfrm>
            <a:off x="371365" y="987115"/>
            <a:ext cx="111972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/>
              <a:t>目标</a:t>
            </a:r>
            <a:r>
              <a:rPr lang="zh-CN" altLang="en-US" sz="2400"/>
              <a:t>：让</a:t>
            </a:r>
            <a:r>
              <a:rPr lang="zh-CN" altLang="en-US" sz="2400" b="1"/>
              <a:t>未修改的</a:t>
            </a:r>
            <a:r>
              <a:rPr lang="en-US" altLang="zh-CN" sz="2400"/>
              <a:t>Linux</a:t>
            </a:r>
            <a:r>
              <a:rPr lang="zh-CN" altLang="en-US" sz="2400"/>
              <a:t>模块</a:t>
            </a:r>
            <a:r>
              <a:rPr lang="zh-CN" altLang="en-US" sz="2400" b="1"/>
              <a:t>脱离</a:t>
            </a:r>
            <a:r>
              <a:rPr lang="en-US" altLang="zh-CN" sz="2400"/>
              <a:t>Linux</a:t>
            </a:r>
            <a:r>
              <a:rPr lang="zh-CN" altLang="en-US" sz="2400"/>
              <a:t>环境，在新型内核环境中</a:t>
            </a:r>
            <a:r>
              <a:rPr lang="zh-CN" altLang="en-US" sz="2400" b="1"/>
              <a:t>可靠</a:t>
            </a:r>
            <a:r>
              <a:rPr lang="zh-CN" altLang="en-US" sz="2400"/>
              <a:t>和</a:t>
            </a:r>
            <a:r>
              <a:rPr lang="zh-CN" altLang="en-US" sz="2400" b="1"/>
              <a:t>高效</a:t>
            </a:r>
            <a:r>
              <a:rPr lang="zh-CN" altLang="en-US" sz="2400"/>
              <a:t>运行。</a:t>
            </a:r>
          </a:p>
        </p:txBody>
      </p:sp>
    </p:spTree>
    <p:extLst>
      <p:ext uri="{BB962C8B-B14F-4D97-AF65-F5344CB8AC3E}">
        <p14:creationId xmlns:p14="http://schemas.microsoft.com/office/powerpoint/2010/main" val="2388456222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98CEE437-58B1-A3BD-B072-43B637F31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6" y="1304764"/>
            <a:ext cx="3810000" cy="40005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2094850-DB72-68E5-D5D0-971F1215789B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实现层次和任务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49B2206-C912-AFED-6C66-6BB3C0AB957F}"/>
              </a:ext>
            </a:extLst>
          </p:cNvPr>
          <p:cNvSpPr txBox="1"/>
          <p:nvPr/>
        </p:nvSpPr>
        <p:spPr>
          <a:xfrm>
            <a:off x="4475820" y="1772816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原始的</a:t>
            </a:r>
            <a:endParaRPr lang="en-US" altLang="zh-CN"/>
          </a:p>
          <a:p>
            <a:r>
              <a:rPr lang="en-US" altLang="zh-CN"/>
              <a:t>Linux Modules</a:t>
            </a:r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C8FB3A8-77FB-CC95-A9CB-4F3291C0B116}"/>
              </a:ext>
            </a:extLst>
          </p:cNvPr>
          <p:cNvSpPr txBox="1"/>
          <p:nvPr/>
        </p:nvSpPr>
        <p:spPr>
          <a:xfrm>
            <a:off x="4476690" y="27454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接口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5EE24C0-DF2A-5668-5C15-1BE5E3A6E7E8}"/>
              </a:ext>
            </a:extLst>
          </p:cNvPr>
          <p:cNvSpPr txBox="1"/>
          <p:nvPr/>
        </p:nvSpPr>
        <p:spPr>
          <a:xfrm>
            <a:off x="4475819" y="375303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适配层</a:t>
            </a:r>
            <a:endParaRPr lang="en-US" altLang="zh-CN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F3FE760-B438-2750-1361-62E19C9A5E3D}"/>
              </a:ext>
            </a:extLst>
          </p:cNvPr>
          <p:cNvSpPr txBox="1"/>
          <p:nvPr/>
        </p:nvSpPr>
        <p:spPr>
          <a:xfrm>
            <a:off x="587388" y="5631612"/>
            <a:ext cx="5820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任务</a:t>
            </a:r>
            <a:r>
              <a:rPr lang="zh-CN" altLang="en-US"/>
              <a:t>：在</a:t>
            </a:r>
            <a:r>
              <a:rPr lang="en-US" altLang="zh-CN"/>
              <a:t>Linux Modules</a:t>
            </a:r>
            <a:r>
              <a:rPr lang="zh-CN" altLang="en-US"/>
              <a:t>和</a:t>
            </a:r>
            <a:r>
              <a:rPr lang="en-US" altLang="zh-CN"/>
              <a:t>ArceOS</a:t>
            </a:r>
            <a:r>
              <a:rPr lang="zh-CN" altLang="en-US"/>
              <a:t>之间建立桥梁 </a:t>
            </a:r>
            <a:r>
              <a:rPr lang="en-US" altLang="zh-CN"/>
              <a:t>"</a:t>
            </a:r>
            <a:r>
              <a:rPr lang="zh-CN" altLang="en-US"/>
              <a:t>适配层</a:t>
            </a:r>
            <a:r>
              <a:rPr lang="en-US" altLang="zh-CN"/>
              <a:t>"</a:t>
            </a:r>
          </a:p>
          <a:p>
            <a:r>
              <a:rPr lang="en-US" altLang="zh-CN"/>
              <a:t>1) </a:t>
            </a:r>
            <a:r>
              <a:rPr lang="zh-CN" altLang="en-US"/>
              <a:t>分析和确定接口</a:t>
            </a:r>
            <a:endParaRPr lang="en-US" altLang="zh-CN"/>
          </a:p>
          <a:p>
            <a:r>
              <a:rPr lang="en-US" altLang="zh-CN"/>
              <a:t>2) </a:t>
            </a:r>
            <a:r>
              <a:rPr lang="zh-CN" altLang="en-US"/>
              <a:t>编写适配层，实现接口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EF26B3-AA72-7EE3-237A-D565142C0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79812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3DFC95C-AAEA-B139-620A-73297A8C96F7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实现步骤</a:t>
            </a:r>
            <a:r>
              <a:rPr lang="en-US" altLang="zh-CN" sz="3200"/>
              <a:t>1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接口分析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C84708F-B0EB-F439-924A-1E387897F87D}"/>
              </a:ext>
            </a:extLst>
          </p:cNvPr>
          <p:cNvSpPr txBox="1"/>
          <p:nvPr/>
        </p:nvSpPr>
        <p:spPr>
          <a:xfrm>
            <a:off x="551384" y="1232756"/>
            <a:ext cx="80121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Linux</a:t>
            </a:r>
            <a:r>
              <a:rPr lang="zh-CN" altLang="en-US" b="1"/>
              <a:t>并未显式给出</a:t>
            </a:r>
            <a:r>
              <a:rPr lang="en-US" altLang="zh-CN" b="1"/>
              <a:t>modules</a:t>
            </a:r>
            <a:r>
              <a:rPr lang="zh-CN" altLang="en-US" b="1"/>
              <a:t>与</a:t>
            </a:r>
            <a:r>
              <a:rPr lang="en-US" altLang="zh-CN" b="1"/>
              <a:t>vmlinux</a:t>
            </a:r>
            <a:r>
              <a:rPr lang="zh-CN" altLang="en-US" b="1"/>
              <a:t>之间的接口规格，需要我们自己分析。</a:t>
            </a:r>
            <a:endParaRPr lang="en-US" altLang="zh-CN" b="1"/>
          </a:p>
          <a:p>
            <a:endParaRPr lang="en-US" altLang="zh-CN"/>
          </a:p>
          <a:p>
            <a:r>
              <a:rPr lang="zh-CN" altLang="en-US"/>
              <a:t>目标模块：</a:t>
            </a:r>
            <a:r>
              <a:rPr lang="en-US" altLang="zh-CN" b="1"/>
              <a:t>virtio_blk</a:t>
            </a:r>
            <a:r>
              <a:rPr lang="zh-CN" altLang="en-US" b="1"/>
              <a:t>，</a:t>
            </a:r>
            <a:r>
              <a:rPr lang="en-US" altLang="zh-CN" b="1"/>
              <a:t>virtio+ring</a:t>
            </a:r>
            <a:r>
              <a:rPr lang="zh-CN" altLang="en-US" b="1"/>
              <a:t>，</a:t>
            </a:r>
            <a:r>
              <a:rPr lang="en-US" altLang="zh-CN" b="1"/>
              <a:t>virtio_mmio</a:t>
            </a:r>
            <a:r>
              <a:rPr lang="zh-CN" altLang="en-US" b="1"/>
              <a:t>以及</a:t>
            </a:r>
            <a:r>
              <a:rPr lang="en-US" altLang="zh-CN" b="1"/>
              <a:t>plic</a:t>
            </a:r>
            <a:r>
              <a:rPr lang="zh-CN" altLang="en-US" b="1"/>
              <a:t>。</a:t>
            </a:r>
            <a:endParaRPr lang="en-US" altLang="zh-CN" b="1"/>
          </a:p>
          <a:p>
            <a:r>
              <a:rPr lang="zh-CN" altLang="en-US"/>
              <a:t>执行命令行：</a:t>
            </a:r>
            <a:r>
              <a:rPr lang="en-US" altLang="zh-CN" b="1"/>
              <a:t>riscv64-linux-gnu-nm -u</a:t>
            </a:r>
            <a:r>
              <a:rPr lang="en-US" altLang="zh-CN"/>
              <a:t> ./virtio_blk.o</a:t>
            </a:r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F211A7-3554-D7CC-5CD9-30393FE36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2528900"/>
            <a:ext cx="2933700" cy="1524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615C3BED-BD7B-7D90-AC82-B5A14C0C503E}"/>
              </a:ext>
            </a:extLst>
          </p:cNvPr>
          <p:cNvSpPr txBox="1"/>
          <p:nvPr/>
        </p:nvSpPr>
        <p:spPr>
          <a:xfrm>
            <a:off x="606157" y="4283804"/>
            <a:ext cx="54178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所有的</a:t>
            </a:r>
            <a:r>
              <a:rPr lang="en-US" altLang="zh-CN"/>
              <a:t>undefined symbols</a:t>
            </a:r>
            <a:r>
              <a:rPr lang="zh-CN" altLang="en-US"/>
              <a:t>构成了</a:t>
            </a:r>
            <a:r>
              <a:rPr lang="zh-CN" altLang="en-US" b="1">
                <a:solidFill>
                  <a:schemeClr val="accent2">
                    <a:lumMod val="75000"/>
                  </a:schemeClr>
                </a:solidFill>
              </a:rPr>
              <a:t>接口层的总和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通过</a:t>
            </a:r>
            <a:r>
              <a:rPr lang="en-US" altLang="zh-CN"/>
              <a:t>Linux </a:t>
            </a:r>
            <a:r>
              <a:rPr lang="zh-CN" altLang="en-US"/>
              <a:t>源码还原这些符号对应的</a:t>
            </a:r>
            <a:r>
              <a:rPr lang="zh-CN" altLang="en-US" b="1"/>
              <a:t>函数和变量</a:t>
            </a:r>
            <a:r>
              <a:rPr lang="zh-CN" altLang="en-US"/>
              <a:t>的原型定义。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理论上：只要完整正确的实现了分析得到的接口层</a:t>
            </a:r>
            <a:endParaRPr lang="en-US" altLang="zh-CN"/>
          </a:p>
          <a:p>
            <a:r>
              <a:rPr lang="zh-CN" altLang="en-US"/>
              <a:t>包含的函数和全局变量总和，那么接口之上的组件就可以正常的发挥功能。</a:t>
            </a:r>
            <a:endParaRPr lang="en-US" altLang="zh-CN"/>
          </a:p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464CA5B-3857-6003-A662-40C32A673D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2307" y="2452827"/>
            <a:ext cx="5736057" cy="2843599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8A7DA5FC-7763-8097-3494-1E6184E9010B}"/>
              </a:ext>
            </a:extLst>
          </p:cNvPr>
          <p:cNvSpPr txBox="1"/>
          <p:nvPr/>
        </p:nvSpPr>
        <p:spPr>
          <a:xfrm>
            <a:off x="7688738" y="1988840"/>
            <a:ext cx="2985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virtio_blk</a:t>
            </a:r>
            <a:r>
              <a:rPr lang="zh-CN" altLang="en-US"/>
              <a:t>的分析结果 </a:t>
            </a:r>
            <a:r>
              <a:rPr lang="en-US" altLang="zh-CN"/>
              <a:t>84 / 26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7FC74FD-B4E4-CA86-551E-AFDEBDDD28BC}"/>
              </a:ext>
            </a:extLst>
          </p:cNvPr>
          <p:cNvSpPr txBox="1"/>
          <p:nvPr/>
        </p:nvSpPr>
        <p:spPr>
          <a:xfrm>
            <a:off x="7702248" y="5373216"/>
            <a:ext cx="20393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virtio: 21 /</a:t>
            </a:r>
            <a:r>
              <a:rPr lang="zh-CN" altLang="en-US"/>
              <a:t> </a:t>
            </a:r>
            <a:r>
              <a:rPr lang="en-US" altLang="zh-CN"/>
              <a:t>6</a:t>
            </a:r>
          </a:p>
          <a:p>
            <a:r>
              <a:rPr lang="en-US" altLang="zh-CN"/>
              <a:t>virtio_ring: 20 / 9</a:t>
            </a:r>
          </a:p>
          <a:p>
            <a:r>
              <a:rPr lang="en-US" altLang="zh-CN"/>
              <a:t>virtio_mmio: 29</a:t>
            </a:r>
            <a:r>
              <a:rPr lang="zh-CN" altLang="en-US"/>
              <a:t> </a:t>
            </a:r>
            <a:r>
              <a:rPr lang="en-US" altLang="zh-CN"/>
              <a:t>/ 5</a:t>
            </a:r>
          </a:p>
          <a:p>
            <a:endParaRPr lang="en-US" altLang="zh-CN"/>
          </a:p>
          <a:p>
            <a:r>
              <a:rPr lang="en-US" altLang="zh-CN"/>
              <a:t>plic: 30 / 5</a:t>
            </a:r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28EEB2A-C877-7FB4-1E2B-5A53129F4A3B}"/>
              </a:ext>
            </a:extLst>
          </p:cNvPr>
          <p:cNvSpPr txBox="1"/>
          <p:nvPr/>
        </p:nvSpPr>
        <p:spPr>
          <a:xfrm>
            <a:off x="9552384" y="1592796"/>
            <a:ext cx="1548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总数 </a:t>
            </a:r>
            <a:r>
              <a:rPr lang="en-US" altLang="zh-CN" b="1"/>
              <a:t>/ </a:t>
            </a:r>
            <a:r>
              <a:rPr lang="zh-CN" altLang="en-US" b="1"/>
              <a:t>未处理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FE7573E-F1DF-7E58-5543-07B3A5CA3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7296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8215A38-8169-F1F5-85C4-2E4EAB0146B4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实现步骤</a:t>
            </a:r>
            <a:r>
              <a:rPr lang="en-US" altLang="zh-CN" sz="3200"/>
              <a:t>2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适配层对接口的</a:t>
            </a:r>
            <a:r>
              <a:rPr lang="en-US" altLang="zh-CN" sz="3200"/>
              <a:t>"</a:t>
            </a:r>
            <a:r>
              <a:rPr lang="zh-CN" altLang="en-US" sz="3200"/>
              <a:t>保底</a:t>
            </a:r>
            <a:r>
              <a:rPr lang="en-US" altLang="zh-CN" sz="3200"/>
              <a:t>"</a:t>
            </a:r>
            <a:r>
              <a:rPr lang="zh-CN" altLang="en-US" sz="3200"/>
              <a:t>实现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9032E65-FC71-E0E4-2825-F035B3E5E0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396" y="3693723"/>
            <a:ext cx="7884876" cy="279561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865F2E-2829-5472-0263-F0B93F8B2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397" y="1663058"/>
            <a:ext cx="4392488" cy="19344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30B6286-3028-7A57-46CD-38E2874D9E24}"/>
              </a:ext>
            </a:extLst>
          </p:cNvPr>
          <p:cNvSpPr txBox="1"/>
          <p:nvPr/>
        </p:nvSpPr>
        <p:spPr>
          <a:xfrm>
            <a:off x="623392" y="1160748"/>
            <a:ext cx="835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在适配层给接口层的所有函数提供一个默认实现，调用到就会</a:t>
            </a:r>
            <a:r>
              <a:rPr lang="en-US" altLang="zh-CN"/>
              <a:t>Panic</a:t>
            </a:r>
            <a:r>
              <a:rPr lang="zh-CN" altLang="en-US"/>
              <a:t>并提示位置。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397A97C-B211-9B88-6E5E-7218EE8C3A56}"/>
              </a:ext>
            </a:extLst>
          </p:cNvPr>
          <p:cNvSpPr txBox="1"/>
          <p:nvPr/>
        </p:nvSpPr>
        <p:spPr>
          <a:xfrm>
            <a:off x="6132513" y="2060848"/>
            <a:ext cx="50577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作用：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支撑上层服务涉及的函数不会漏掉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无用的函数有</a:t>
            </a:r>
            <a:r>
              <a:rPr lang="en-US" altLang="zh-CN"/>
              <a:t>dummy</a:t>
            </a:r>
            <a:r>
              <a:rPr lang="zh-CN" altLang="en-US"/>
              <a:t>实现，不影响编译通过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6AC6D2-EAE6-D2E1-255D-71B8AC04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23889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04E99A-A1D4-7B68-1356-76E997A60228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实现步骤</a:t>
            </a:r>
            <a:r>
              <a:rPr lang="en-US" altLang="zh-CN" sz="3200"/>
              <a:t>3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正确实现接口层的函数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327F063-034B-7ED6-4675-3B29D213F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0256" y="1448780"/>
            <a:ext cx="3010320" cy="242921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DC96B55-EA2A-D9B8-50DC-32DE7C2EC742}"/>
              </a:ext>
            </a:extLst>
          </p:cNvPr>
          <p:cNvSpPr txBox="1"/>
          <p:nvPr/>
        </p:nvSpPr>
        <p:spPr>
          <a:xfrm>
            <a:off x="479376" y="1178863"/>
            <a:ext cx="778450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适配层正确实现接口的</a:t>
            </a:r>
            <a:r>
              <a:rPr lang="zh-CN" altLang="en-US" b="1"/>
              <a:t>挑战</a:t>
            </a:r>
            <a:r>
              <a:rPr lang="zh-CN" altLang="en-US"/>
              <a:t>：驱动不能改，且处于框架的“中间位置”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1) </a:t>
            </a:r>
            <a:r>
              <a:rPr lang="zh-CN" altLang="en-US"/>
              <a:t>驱动的</a:t>
            </a:r>
            <a:r>
              <a:rPr lang="en-US" altLang="zh-CN"/>
              <a:t>XXX_OPS</a:t>
            </a:r>
            <a:r>
              <a:rPr lang="zh-CN" altLang="en-US"/>
              <a:t>作为私有变量被注册到框架中，只能通过框架的某些</a:t>
            </a:r>
            <a:endParaRPr lang="en-US" altLang="zh-CN"/>
          </a:p>
          <a:p>
            <a:r>
              <a:rPr lang="zh-CN" altLang="en-US"/>
              <a:t>上层层次来调用，所以其中的函数要给驱动传递正确的信息</a:t>
            </a:r>
            <a:endParaRPr lang="en-US" altLang="zh-CN"/>
          </a:p>
          <a:p>
            <a:r>
              <a:rPr lang="en-US" altLang="zh-CN"/>
              <a:t>2)</a:t>
            </a:r>
            <a:r>
              <a:rPr lang="zh-CN" altLang="en-US"/>
              <a:t> 驱动会根据自己的流程在适当时机调用框架下层，被调用函数是分离的和</a:t>
            </a:r>
            <a:endParaRPr lang="en-US" altLang="zh-CN"/>
          </a:p>
          <a:p>
            <a:r>
              <a:rPr lang="zh-CN" altLang="en-US"/>
              <a:t>破碎的</a:t>
            </a:r>
            <a:endParaRPr lang="en-US" altLang="zh-CN"/>
          </a:p>
        </p:txBody>
      </p:sp>
      <p:sp>
        <p:nvSpPr>
          <p:cNvPr id="9" name="箭头: 右弧形 8">
            <a:extLst>
              <a:ext uri="{FF2B5EF4-FFF2-40B4-BE49-F238E27FC236}">
                <a16:creationId xmlns:a16="http://schemas.microsoft.com/office/drawing/2014/main" id="{35F2278C-2091-FFE0-92CC-C1B5343FE09E}"/>
              </a:ext>
            </a:extLst>
          </p:cNvPr>
          <p:cNvSpPr/>
          <p:nvPr/>
        </p:nvSpPr>
        <p:spPr>
          <a:xfrm>
            <a:off x="10884532" y="2379192"/>
            <a:ext cx="396044" cy="64807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0" name="箭头: 右弧形 9">
            <a:extLst>
              <a:ext uri="{FF2B5EF4-FFF2-40B4-BE49-F238E27FC236}">
                <a16:creationId xmlns:a16="http://schemas.microsoft.com/office/drawing/2014/main" id="{49AF6763-64D9-3AB0-89A8-33C201F10E99}"/>
              </a:ext>
            </a:extLst>
          </p:cNvPr>
          <p:cNvSpPr/>
          <p:nvPr/>
        </p:nvSpPr>
        <p:spPr>
          <a:xfrm>
            <a:off x="10920536" y="2960948"/>
            <a:ext cx="396044" cy="648072"/>
          </a:xfrm>
          <a:prstGeom prst="curvedLef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780BAEB2-33F6-20D1-E67F-6413FA118E28}"/>
              </a:ext>
            </a:extLst>
          </p:cNvPr>
          <p:cNvSpPr txBox="1"/>
          <p:nvPr/>
        </p:nvSpPr>
        <p:spPr>
          <a:xfrm>
            <a:off x="11352584" y="2420888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E768091-15DC-AE7F-1754-92A745B91E25}"/>
              </a:ext>
            </a:extLst>
          </p:cNvPr>
          <p:cNvSpPr txBox="1"/>
          <p:nvPr/>
        </p:nvSpPr>
        <p:spPr>
          <a:xfrm>
            <a:off x="11352584" y="3064894"/>
            <a:ext cx="327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2</a:t>
            </a:r>
            <a:endParaRPr lang="zh-CN" alt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F44D7F51-455E-05FC-A702-F0CEF31ECF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468" y="2962901"/>
            <a:ext cx="3429000" cy="1571625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340CE0F3-306F-3811-D10A-1B39B0CC3430}"/>
              </a:ext>
            </a:extLst>
          </p:cNvPr>
          <p:cNvSpPr txBox="1"/>
          <p:nvPr/>
        </p:nvSpPr>
        <p:spPr>
          <a:xfrm>
            <a:off x="471737" y="4951038"/>
            <a:ext cx="107368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办法</a:t>
            </a:r>
            <a:r>
              <a:rPr lang="zh-CN" altLang="en-US"/>
              <a:t>：在</a:t>
            </a:r>
            <a:r>
              <a:rPr lang="en-US" altLang="zh-CN"/>
              <a:t>Linux v5.9.1</a:t>
            </a:r>
            <a:r>
              <a:rPr lang="zh-CN" altLang="en-US"/>
              <a:t>运行测试用例，跟踪和分析</a:t>
            </a:r>
            <a:r>
              <a:rPr lang="zh-CN" altLang="en-US" b="1"/>
              <a:t>驱动和框架</a:t>
            </a:r>
            <a:r>
              <a:rPr lang="zh-CN" altLang="en-US"/>
              <a:t>的流程，掌握数据结构信息的流转，确保在适配层</a:t>
            </a:r>
            <a:r>
              <a:rPr lang="zh-CN" altLang="en-US" b="1"/>
              <a:t>正确但是简化的</a:t>
            </a:r>
            <a:r>
              <a:rPr lang="zh-CN" altLang="en-US"/>
              <a:t>实现。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563F24-385B-C988-6C9B-EEE603E5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155249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2EF1552-5F11-FF7E-9CDF-5720272E6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440" y="953435"/>
            <a:ext cx="4953000" cy="5715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425B174-1DD9-A75B-2356-D732CA6A3BC7}"/>
              </a:ext>
            </a:extLst>
          </p:cNvPr>
          <p:cNvSpPr txBox="1"/>
          <p:nvPr/>
        </p:nvSpPr>
        <p:spPr>
          <a:xfrm>
            <a:off x="479376" y="368660"/>
            <a:ext cx="241226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进展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CE1471E-B05A-4F89-8075-117DDA500845}"/>
              </a:ext>
            </a:extLst>
          </p:cNvPr>
          <p:cNvSpPr txBox="1"/>
          <p:nvPr/>
        </p:nvSpPr>
        <p:spPr>
          <a:xfrm>
            <a:off x="6492044" y="1268760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上周情况：绿色部分</a:t>
            </a:r>
            <a:endParaRPr lang="en-US" altLang="zh-CN" sz="2000" b="1"/>
          </a:p>
          <a:p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Ext2</a:t>
            </a:r>
            <a:r>
              <a:rPr lang="zh-CN" altLang="en-US" sz="2000"/>
              <a:t>的基础上，支持了</a:t>
            </a:r>
            <a:r>
              <a:rPr lang="en-US" altLang="zh-CN" sz="2000"/>
              <a:t>Ext4</a:t>
            </a:r>
            <a:r>
              <a:rPr lang="zh-CN" altLang="en-US" sz="2000"/>
              <a:t>与下层块设备层的通信，对上层支持</a:t>
            </a:r>
            <a:r>
              <a:rPr lang="en-US" altLang="zh-CN" sz="2000"/>
              <a:t>inode_ops</a:t>
            </a:r>
            <a:r>
              <a:rPr lang="zh-CN" altLang="en-US" sz="2000"/>
              <a:t>。支持程度：目录的</a:t>
            </a:r>
            <a:r>
              <a:rPr lang="en-US" altLang="zh-CN" sz="2000"/>
              <a:t>lookup</a:t>
            </a:r>
            <a:r>
              <a:rPr lang="zh-CN" altLang="en-US" sz="2000"/>
              <a:t>和读文件正常，回写文件问题很多，原因是数据操作与</a:t>
            </a:r>
            <a:r>
              <a:rPr lang="en-US" altLang="zh-CN" sz="2000"/>
              <a:t>Journal(jbd2)</a:t>
            </a:r>
            <a:r>
              <a:rPr lang="zh-CN" altLang="en-US" sz="2000"/>
              <a:t>的协调比较复杂。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0654B66-44E9-043F-A8DD-07716EBA99B6}"/>
              </a:ext>
            </a:extLst>
          </p:cNvPr>
          <p:cNvSpPr txBox="1"/>
          <p:nvPr/>
        </p:nvSpPr>
        <p:spPr>
          <a:xfrm>
            <a:off x="6492044" y="3443192"/>
            <a:ext cx="55446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本周情况：蓝色部分</a:t>
            </a:r>
            <a:endParaRPr lang="en-US" altLang="zh-CN" sz="2000" b="1"/>
          </a:p>
          <a:p>
            <a:endParaRPr lang="en-US" altLang="zh-CN" sz="2000"/>
          </a:p>
          <a:p>
            <a:r>
              <a:rPr lang="zh-CN" altLang="en-US" sz="2000"/>
              <a:t>向下层支持了</a:t>
            </a:r>
            <a:r>
              <a:rPr lang="en-US" altLang="zh-CN" sz="2000"/>
              <a:t>bio</a:t>
            </a:r>
            <a:r>
              <a:rPr lang="zh-CN" altLang="en-US" sz="2000"/>
              <a:t>这一层，可以绕过块操作直接页操作；</a:t>
            </a:r>
            <a:endParaRPr lang="en-US" altLang="zh-CN" sz="2000"/>
          </a:p>
          <a:p>
            <a:r>
              <a:rPr lang="zh-CN" altLang="en-US" sz="2000"/>
              <a:t>向上支持了</a:t>
            </a:r>
            <a:r>
              <a:rPr lang="en-US" altLang="zh-CN" sz="2000"/>
              <a:t>Ext4</a:t>
            </a:r>
            <a:r>
              <a:rPr lang="zh-CN" altLang="en-US" sz="2000"/>
              <a:t>的</a:t>
            </a:r>
            <a:r>
              <a:rPr lang="en-US" altLang="zh-CN" sz="2000"/>
              <a:t>aspace_ops</a:t>
            </a:r>
            <a:r>
              <a:rPr lang="zh-CN" altLang="en-US" sz="2000"/>
              <a:t>和</a:t>
            </a:r>
            <a:r>
              <a:rPr lang="en-US" altLang="zh-CN" sz="2000"/>
              <a:t>file_ops(</a:t>
            </a:r>
            <a:r>
              <a:rPr lang="zh-CN" altLang="en-US" sz="2000"/>
              <a:t>即</a:t>
            </a:r>
            <a:r>
              <a:rPr lang="en-US" altLang="zh-CN" sz="2000"/>
              <a:t>VFS)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通过</a:t>
            </a:r>
            <a:r>
              <a:rPr lang="en-US" altLang="zh-CN" sz="2000"/>
              <a:t>VFS</a:t>
            </a:r>
            <a:r>
              <a:rPr lang="zh-CN" altLang="en-US" sz="2000"/>
              <a:t>，可以支持写文件</a:t>
            </a:r>
            <a:r>
              <a:rPr lang="en-US" altLang="zh-CN" sz="2000"/>
              <a:t>(</a:t>
            </a:r>
            <a:r>
              <a:rPr lang="zh-CN" altLang="en-US" sz="2000"/>
              <a:t>覆写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1C63B5D-C7D2-DAD9-0DF0-1B457FC02C31}"/>
              </a:ext>
            </a:extLst>
          </p:cNvPr>
          <p:cNvSpPr txBox="1"/>
          <p:nvPr/>
        </p:nvSpPr>
        <p:spPr>
          <a:xfrm>
            <a:off x="6499499" y="5661248"/>
            <a:ext cx="55446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下周工作：</a:t>
            </a:r>
            <a:endParaRPr lang="en-US" altLang="zh-CN" sz="2000" b="1"/>
          </a:p>
          <a:p>
            <a:r>
              <a:rPr lang="en-US" altLang="zh-CN" sz="2000"/>
              <a:t>1. </a:t>
            </a:r>
            <a:r>
              <a:rPr lang="zh-CN" altLang="en-US" sz="2000"/>
              <a:t>修复追加写的问题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实现</a:t>
            </a:r>
            <a:r>
              <a:rPr lang="en-US" altLang="zh-CN" sz="2000"/>
              <a:t>VFS</a:t>
            </a:r>
            <a:r>
              <a:rPr lang="zh-CN" altLang="en-US" sz="2000"/>
              <a:t>的其它操作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ABDF14-8A5A-02DD-37BB-2C41580F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51953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D0D4B30-B402-0B46-AF68-E0012189A54D}"/>
              </a:ext>
            </a:extLst>
          </p:cNvPr>
          <p:cNvSpPr txBox="1"/>
          <p:nvPr/>
        </p:nvSpPr>
        <p:spPr>
          <a:xfrm>
            <a:off x="479376" y="368660"/>
            <a:ext cx="33843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进展和下步计划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0A2669-8F57-7494-6A4F-8F0788CA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431" y="1304764"/>
            <a:ext cx="7676809" cy="5050532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1D34AAB2-C8F3-7B19-6487-3F368EB9312C}"/>
              </a:ext>
            </a:extLst>
          </p:cNvPr>
          <p:cNvSpPr/>
          <p:nvPr/>
        </p:nvSpPr>
        <p:spPr>
          <a:xfrm>
            <a:off x="2567608" y="1145946"/>
            <a:ext cx="3996444" cy="1382954"/>
          </a:xfrm>
          <a:prstGeom prst="round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EA7C168-28D5-ADA0-DA72-6CB1441C5544}"/>
              </a:ext>
            </a:extLst>
          </p:cNvPr>
          <p:cNvSpPr txBox="1"/>
          <p:nvPr/>
        </p:nvSpPr>
        <p:spPr>
          <a:xfrm>
            <a:off x="8619148" y="851031"/>
            <a:ext cx="2010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>
                <a:solidFill>
                  <a:srgbClr val="C00000"/>
                </a:solidFill>
              </a:rPr>
              <a:t>5.9.1 -&gt; 6.XX</a:t>
            </a:r>
            <a:endParaRPr lang="zh-CN" altLang="en-US" sz="2400" b="1">
              <a:solidFill>
                <a:srgbClr val="C00000"/>
              </a:solidFill>
            </a:endParaRPr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525508A4-81D4-5A31-317F-CD472CF9A6A6}"/>
              </a:ext>
            </a:extLst>
          </p:cNvPr>
          <p:cNvSpPr/>
          <p:nvPr/>
        </p:nvSpPr>
        <p:spPr>
          <a:xfrm>
            <a:off x="6668655" y="1145309"/>
            <a:ext cx="1911927" cy="424873"/>
          </a:xfrm>
          <a:custGeom>
            <a:avLst/>
            <a:gdLst>
              <a:gd name="connsiteX0" fmla="*/ 0 w 1911927"/>
              <a:gd name="connsiteY0" fmla="*/ 424873 h 424873"/>
              <a:gd name="connsiteX1" fmla="*/ 711200 w 1911927"/>
              <a:gd name="connsiteY1" fmla="*/ 73891 h 424873"/>
              <a:gd name="connsiteX2" fmla="*/ 1911927 w 1911927"/>
              <a:gd name="connsiteY2" fmla="*/ 0 h 4248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1927" h="424873">
                <a:moveTo>
                  <a:pt x="0" y="424873"/>
                </a:moveTo>
                <a:cubicBezTo>
                  <a:pt x="196273" y="284788"/>
                  <a:pt x="392546" y="144703"/>
                  <a:pt x="711200" y="73891"/>
                </a:cubicBezTo>
                <a:cubicBezTo>
                  <a:pt x="1029854" y="3079"/>
                  <a:pt x="1470890" y="1539"/>
                  <a:pt x="1911927" y="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139BCBB-0756-3674-D710-310987B5CCF8}"/>
              </a:ext>
            </a:extLst>
          </p:cNvPr>
          <p:cNvSpPr txBox="1"/>
          <p:nvPr/>
        </p:nvSpPr>
        <p:spPr>
          <a:xfrm>
            <a:off x="8619148" y="1952836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通过验证接口的稳定性，</a:t>
            </a:r>
            <a:endParaRPr lang="en-US" altLang="zh-CN" b="1">
              <a:solidFill>
                <a:srgbClr val="C00000"/>
              </a:solidFill>
            </a:endParaRPr>
          </a:p>
          <a:p>
            <a:r>
              <a:rPr lang="zh-CN" altLang="en-US" b="1">
                <a:solidFill>
                  <a:srgbClr val="C00000"/>
                </a:solidFill>
              </a:rPr>
              <a:t>说明适配层工作具有通用性</a:t>
            </a:r>
          </a:p>
        </p:txBody>
      </p:sp>
      <p:sp>
        <p:nvSpPr>
          <p:cNvPr id="13" name="任意多边形: 形状 12">
            <a:extLst>
              <a:ext uri="{FF2B5EF4-FFF2-40B4-BE49-F238E27FC236}">
                <a16:creationId xmlns:a16="http://schemas.microsoft.com/office/drawing/2014/main" id="{46C8970B-6914-E032-4EF5-3FFAB1B2D8CE}"/>
              </a:ext>
            </a:extLst>
          </p:cNvPr>
          <p:cNvSpPr/>
          <p:nvPr/>
        </p:nvSpPr>
        <p:spPr>
          <a:xfrm>
            <a:off x="8303491" y="1302327"/>
            <a:ext cx="831273" cy="979055"/>
          </a:xfrm>
          <a:custGeom>
            <a:avLst/>
            <a:gdLst>
              <a:gd name="connsiteX0" fmla="*/ 831273 w 831273"/>
              <a:gd name="connsiteY0" fmla="*/ 0 h 979055"/>
              <a:gd name="connsiteX1" fmla="*/ 508000 w 831273"/>
              <a:gd name="connsiteY1" fmla="*/ 646546 h 979055"/>
              <a:gd name="connsiteX2" fmla="*/ 0 w 831273"/>
              <a:gd name="connsiteY2" fmla="*/ 979055 h 979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31273" h="979055">
                <a:moveTo>
                  <a:pt x="831273" y="0"/>
                </a:moveTo>
                <a:cubicBezTo>
                  <a:pt x="738909" y="241685"/>
                  <a:pt x="646545" y="483370"/>
                  <a:pt x="508000" y="646546"/>
                </a:cubicBezTo>
                <a:cubicBezTo>
                  <a:pt x="369455" y="809722"/>
                  <a:pt x="184727" y="894388"/>
                  <a:pt x="0" y="979055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02C355-1AEF-BEF5-E4AF-BA3600914E9D}"/>
              </a:ext>
            </a:extLst>
          </p:cNvPr>
          <p:cNvSpPr/>
          <p:nvPr/>
        </p:nvSpPr>
        <p:spPr>
          <a:xfrm>
            <a:off x="1883532" y="6395322"/>
            <a:ext cx="5256584" cy="317785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1600" b="1">
                <a:solidFill>
                  <a:srgbClr val="0070C0"/>
                </a:solidFill>
              </a:rPr>
              <a:t>需要根据</a:t>
            </a:r>
            <a:r>
              <a:rPr lang="en-US" altLang="zh-CN" sz="1600" b="1">
                <a:solidFill>
                  <a:srgbClr val="0070C0"/>
                </a:solidFill>
              </a:rPr>
              <a:t>Linux Moudles</a:t>
            </a:r>
            <a:r>
              <a:rPr lang="zh-CN" altLang="en-US" sz="1600" b="1">
                <a:solidFill>
                  <a:srgbClr val="0070C0"/>
                </a:solidFill>
              </a:rPr>
              <a:t>的要求来扩展</a:t>
            </a:r>
            <a:r>
              <a:rPr lang="en-US" altLang="zh-CN" sz="1600" b="1">
                <a:solidFill>
                  <a:srgbClr val="0070C0"/>
                </a:solidFill>
              </a:rPr>
              <a:t>LDS</a:t>
            </a:r>
            <a:endParaRPr lang="zh-CN" altLang="en-US" sz="1600" b="1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84A3FF-E137-F953-58EC-1F65E33FA509}"/>
              </a:ext>
            </a:extLst>
          </p:cNvPr>
          <p:cNvSpPr txBox="1"/>
          <p:nvPr/>
        </p:nvSpPr>
        <p:spPr>
          <a:xfrm>
            <a:off x="8436260" y="5363924"/>
            <a:ext cx="2329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0070C0"/>
                </a:solidFill>
              </a:rPr>
              <a:t>基本明确，比较简单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8F8483-C809-4C59-B253-654F7716F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1639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CEF285-0F50-1B90-99E1-2C2201FD6455}"/>
              </a:ext>
            </a:extLst>
          </p:cNvPr>
          <p:cNvSpPr txBox="1"/>
          <p:nvPr/>
        </p:nvSpPr>
        <p:spPr>
          <a:xfrm>
            <a:off x="479376" y="368660"/>
            <a:ext cx="10549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工作过程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8B21DAC-5FA8-ABB9-CA1B-46C974105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565" y="3784265"/>
            <a:ext cx="7759294" cy="27050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551BFFB-2C76-D510-FEBF-7ADED7921695}"/>
              </a:ext>
            </a:extLst>
          </p:cNvPr>
          <p:cNvSpPr txBox="1"/>
          <p:nvPr/>
        </p:nvSpPr>
        <p:spPr>
          <a:xfrm>
            <a:off x="479376" y="1052736"/>
            <a:ext cx="10301218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工作目标：以最小的代价引入</a:t>
            </a:r>
            <a:r>
              <a:rPr lang="en-US" altLang="zh-CN" sz="2000"/>
              <a:t>Linux Modules</a:t>
            </a:r>
            <a:r>
              <a:rPr lang="zh-CN" altLang="en-US" sz="2000"/>
              <a:t>来扩展</a:t>
            </a:r>
            <a:r>
              <a:rPr lang="en-US" altLang="zh-CN" sz="2000"/>
              <a:t>ArceOS</a:t>
            </a:r>
            <a:r>
              <a:rPr lang="zh-CN" altLang="en-US" sz="2000"/>
              <a:t>能力，且保持兼容性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初期设想：最简适配层</a:t>
            </a:r>
            <a:r>
              <a:rPr lang="en-US" altLang="zh-CN" sz="2000"/>
              <a:t>Adaptor</a:t>
            </a:r>
            <a:r>
              <a:rPr lang="zh-CN" altLang="en-US" sz="2000"/>
              <a:t>，尽量绕过并发机制</a:t>
            </a:r>
            <a:r>
              <a:rPr lang="en-US" altLang="zh-CN" sz="2000"/>
              <a:t>(</a:t>
            </a:r>
            <a:r>
              <a:rPr lang="zh-CN" altLang="en-US" sz="2000"/>
              <a:t>异步改同步</a:t>
            </a:r>
            <a:r>
              <a:rPr lang="en-US" altLang="zh-CN" sz="2000"/>
              <a:t>)</a:t>
            </a:r>
          </a:p>
          <a:p>
            <a:endParaRPr lang="en-US" altLang="zh-CN" sz="2000"/>
          </a:p>
          <a:p>
            <a:r>
              <a:rPr lang="zh-CN" altLang="en-US" sz="2000"/>
              <a:t>主要挑战：各种内存访问异常问题和并发问题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策略转变：从最简</a:t>
            </a:r>
            <a:r>
              <a:rPr lang="en-US" altLang="zh-CN" sz="2000"/>
              <a:t>Adaptor</a:t>
            </a:r>
            <a:r>
              <a:rPr lang="zh-CN" altLang="en-US" sz="2000"/>
              <a:t>的实现策略 </a:t>
            </a:r>
            <a:r>
              <a:rPr lang="en-US" altLang="zh-CN" sz="2000"/>
              <a:t>-&gt; </a:t>
            </a:r>
            <a:r>
              <a:rPr lang="zh-CN" altLang="en-US" sz="2000"/>
              <a:t>尽量完整的引入</a:t>
            </a:r>
            <a:r>
              <a:rPr lang="en-US" altLang="zh-CN" sz="2000"/>
              <a:t>Linux Modules</a:t>
            </a:r>
            <a:r>
              <a:rPr lang="zh-CN" altLang="en-US" sz="2000"/>
              <a:t>依赖的模块和机制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ADFDF3-7680-0ADF-B078-91EF4B212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106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9813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260FA-3CDD-3710-2CC0-40486F80F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BDF4AF2-7A49-60F3-D544-1E65DB728524}"/>
              </a:ext>
            </a:extLst>
          </p:cNvPr>
          <p:cNvSpPr txBox="1"/>
          <p:nvPr/>
        </p:nvSpPr>
        <p:spPr>
          <a:xfrm>
            <a:off x="335360" y="251937"/>
            <a:ext cx="8532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保持</a:t>
            </a:r>
            <a:r>
              <a:rPr lang="en-US" altLang="zh-CN" sz="3200"/>
              <a:t>Linux</a:t>
            </a:r>
            <a:r>
              <a:rPr lang="zh-CN" altLang="en-US" sz="3200"/>
              <a:t>模块</a:t>
            </a:r>
            <a:r>
              <a:rPr lang="zh-CN" altLang="en-US" sz="3200" b="1"/>
              <a:t>不修改</a:t>
            </a:r>
            <a:r>
              <a:rPr lang="zh-CN" altLang="en-US" sz="3200"/>
              <a:t>的必要性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103E447-DB18-6CEB-B38C-CB131FB144E2}"/>
              </a:ext>
            </a:extLst>
          </p:cNvPr>
          <p:cNvSpPr txBox="1"/>
          <p:nvPr/>
        </p:nvSpPr>
        <p:spPr>
          <a:xfrm>
            <a:off x="378885" y="1124744"/>
            <a:ext cx="57536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目的</a:t>
            </a:r>
            <a:r>
              <a:rPr lang="en-US" altLang="zh-CN" sz="2400"/>
              <a:t>1</a:t>
            </a:r>
            <a:r>
              <a:rPr lang="zh-CN" altLang="en-US" sz="2400"/>
              <a:t>：保持</a:t>
            </a:r>
            <a:r>
              <a:rPr lang="zh-CN" altLang="en-US" sz="2400" b="1"/>
              <a:t>升级兼容性</a:t>
            </a:r>
            <a:r>
              <a:rPr lang="zh-CN" altLang="en-US" sz="2400"/>
              <a:t>。针对某一个</a:t>
            </a:r>
            <a:r>
              <a:rPr lang="en-US" altLang="zh-CN" sz="2400"/>
              <a:t>Linux</a:t>
            </a:r>
            <a:r>
              <a:rPr lang="zh-CN" altLang="en-US" sz="2400"/>
              <a:t>版本实现兼容之后，对于同一个版本内</a:t>
            </a:r>
            <a:r>
              <a:rPr lang="en-US" altLang="zh-CN" sz="2400"/>
              <a:t>(</a:t>
            </a:r>
            <a:r>
              <a:rPr lang="zh-CN" altLang="en-US" sz="2400"/>
              <a:t>版本号前两段</a:t>
            </a:r>
            <a:r>
              <a:rPr lang="en-US" altLang="zh-CN" sz="2400"/>
              <a:t>)</a:t>
            </a:r>
            <a:r>
              <a:rPr lang="zh-CN" altLang="en-US" sz="2400"/>
              <a:t>的</a:t>
            </a:r>
            <a:r>
              <a:rPr lang="en-US" altLang="zh-CN" sz="2400"/>
              <a:t>Linux Module</a:t>
            </a:r>
            <a:r>
              <a:rPr lang="zh-CN" altLang="en-US" sz="2400"/>
              <a:t>系列，可以通过直接替换完成升级。</a:t>
            </a:r>
            <a:endParaRPr lang="en-US" altLang="zh-CN" sz="2400"/>
          </a:p>
          <a:p>
            <a:r>
              <a:rPr lang="zh-CN" altLang="en-US" sz="2400"/>
              <a:t>（同版本对</a:t>
            </a:r>
            <a:r>
              <a:rPr lang="en-US" altLang="zh-CN" sz="2400"/>
              <a:t>Linux</a:t>
            </a:r>
            <a:r>
              <a:rPr lang="zh-CN" altLang="en-US" sz="2400"/>
              <a:t>模块通常意味着保持接口不变的前提下仅修复内部缺陷）</a:t>
            </a:r>
            <a:endParaRPr lang="en-US" altLang="zh-CN" sz="2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81440EF-3DB7-EE8D-4518-9DDE024374B7}"/>
              </a:ext>
            </a:extLst>
          </p:cNvPr>
          <p:cNvSpPr txBox="1"/>
          <p:nvPr/>
        </p:nvSpPr>
        <p:spPr>
          <a:xfrm>
            <a:off x="393635" y="3573016"/>
            <a:ext cx="573887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目的</a:t>
            </a:r>
            <a:r>
              <a:rPr lang="en-US" altLang="zh-CN" sz="2400"/>
              <a:t>2</a:t>
            </a:r>
            <a:r>
              <a:rPr lang="zh-CN" altLang="en-US" sz="2400"/>
              <a:t>：通过保持模块封装性，从而保持模块</a:t>
            </a:r>
            <a:r>
              <a:rPr lang="zh-CN" altLang="en-US" sz="2400" b="1"/>
              <a:t>自身可靠性</a:t>
            </a:r>
            <a:r>
              <a:rPr lang="zh-CN" altLang="en-US" sz="2400"/>
              <a:t>。</a:t>
            </a:r>
            <a:r>
              <a:rPr lang="en-US" altLang="zh-CN" sz="2400"/>
              <a:t>Linux</a:t>
            </a:r>
            <a:r>
              <a:rPr lang="zh-CN" altLang="en-US" sz="2400"/>
              <a:t>模块是经过封装和充分测试的独立模块，封装提供了简单性，充分测试提供了可靠性。不修改可以有效保证这两点特性。</a:t>
            </a:r>
            <a:endParaRPr lang="en-US" altLang="zh-CN" sz="2400"/>
          </a:p>
          <a:p>
            <a:r>
              <a:rPr lang="zh-CN" altLang="en-US" sz="2400"/>
              <a:t>（基于实践经验，模块不修改的策略带来了更好的可靠性，未定义行为出现的概率明显降低）</a:t>
            </a:r>
            <a:endParaRPr lang="en-US" altLang="zh-CN" sz="240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09DB0E7-1681-DC1C-2C2C-1FC1F110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A293D2-AA36-BD93-F9F8-47AB4FC0D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528" y="1304764"/>
            <a:ext cx="3429000" cy="171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551A63C-9350-3ACA-C0AA-98611639A42C}"/>
              </a:ext>
            </a:extLst>
          </p:cNvPr>
          <p:cNvSpPr txBox="1"/>
          <p:nvPr/>
        </p:nvSpPr>
        <p:spPr>
          <a:xfrm>
            <a:off x="7572164" y="872716"/>
            <a:ext cx="32031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例如：对于</a:t>
            </a:r>
            <a:r>
              <a:rPr lang="en-US" altLang="zh-CN"/>
              <a:t>5.9.X</a:t>
            </a:r>
            <a:r>
              <a:rPr lang="zh-CN" altLang="en-US"/>
              <a:t>系列的各模块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13B2A54-4973-D64F-BEE4-3D509DD494A8}"/>
              </a:ext>
            </a:extLst>
          </p:cNvPr>
          <p:cNvSpPr txBox="1"/>
          <p:nvPr/>
        </p:nvSpPr>
        <p:spPr>
          <a:xfrm>
            <a:off x="8616280" y="213285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接口不变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C2ABA1AB-21CD-BD4C-A4A7-FC85DFC65908}"/>
              </a:ext>
            </a:extLst>
          </p:cNvPr>
          <p:cNvCxnSpPr/>
          <p:nvPr/>
        </p:nvCxnSpPr>
        <p:spPr>
          <a:xfrm>
            <a:off x="7419528" y="1304764"/>
            <a:ext cx="33557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0DF77467-01C0-8F79-067B-A71F040EC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124" y="4677308"/>
            <a:ext cx="4381500" cy="1524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BEF9298-C3E3-DB38-76C2-898810DFE65C}"/>
              </a:ext>
            </a:extLst>
          </p:cNvPr>
          <p:cNvSpPr txBox="1"/>
          <p:nvPr/>
        </p:nvSpPr>
        <p:spPr>
          <a:xfrm>
            <a:off x="7572164" y="3645024"/>
            <a:ext cx="41088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类比于应用开发模式，应用开发者</a:t>
            </a:r>
            <a:endParaRPr lang="en-US" altLang="zh-CN"/>
          </a:p>
          <a:p>
            <a:r>
              <a:rPr lang="zh-CN" altLang="en-US"/>
              <a:t>通常基于已经发布的成熟版本的库</a:t>
            </a:r>
            <a:endParaRPr lang="en-US" altLang="zh-CN"/>
          </a:p>
          <a:p>
            <a:r>
              <a:rPr lang="zh-CN" altLang="en-US"/>
              <a:t>去开发，不会去破坏已有库的封装性。</a:t>
            </a:r>
          </a:p>
        </p:txBody>
      </p:sp>
    </p:spTree>
    <p:extLst>
      <p:ext uri="{BB962C8B-B14F-4D97-AF65-F5344CB8AC3E}">
        <p14:creationId xmlns:p14="http://schemas.microsoft.com/office/powerpoint/2010/main" val="10640755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40E8B88-01F9-3D1D-7D3E-3CBDBE3E266C}"/>
              </a:ext>
            </a:extLst>
          </p:cNvPr>
          <p:cNvSpPr txBox="1"/>
          <p:nvPr/>
        </p:nvSpPr>
        <p:spPr>
          <a:xfrm>
            <a:off x="335360" y="251937"/>
            <a:ext cx="82809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直接复用未修改的</a:t>
            </a:r>
            <a:r>
              <a:rPr lang="en-US" altLang="zh-CN" sz="3200"/>
              <a:t>Linux</a:t>
            </a:r>
            <a:r>
              <a:rPr lang="zh-CN" altLang="en-US" sz="3200"/>
              <a:t>模块的可行性</a:t>
            </a:r>
            <a:endParaRPr lang="en-US" altLang="zh-CN" sz="320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E3E5793-2CDD-0432-8723-D46EA96C790F}"/>
              </a:ext>
            </a:extLst>
          </p:cNvPr>
          <p:cNvGrpSpPr/>
          <p:nvPr/>
        </p:nvGrpSpPr>
        <p:grpSpPr>
          <a:xfrm>
            <a:off x="979319" y="4141812"/>
            <a:ext cx="8739524" cy="2095500"/>
            <a:chOff x="979319" y="1700808"/>
            <a:chExt cx="8739524" cy="2095500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8A59D452-2DAE-F65D-499E-483C391FE2AD}"/>
                </a:ext>
              </a:extLst>
            </p:cNvPr>
            <p:cNvSpPr txBox="1"/>
            <p:nvPr/>
          </p:nvSpPr>
          <p:spPr>
            <a:xfrm>
              <a:off x="979319" y="2658289"/>
              <a:ext cx="164339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>
                  <a:solidFill>
                    <a:srgbClr val="FF0000"/>
                  </a:solidFill>
                </a:rPr>
                <a:t>constraint by</a:t>
              </a:r>
            </a:p>
            <a:p>
              <a:r>
                <a:rPr lang="en-US" altLang="zh-CN">
                  <a:solidFill>
                    <a:srgbClr val="FF0000"/>
                  </a:solidFill>
                </a:rPr>
                <a:t>Version </a:t>
              </a:r>
              <a:r>
                <a:rPr lang="en-US" altLang="zh-CN" b="1">
                  <a:solidFill>
                    <a:srgbClr val="FF0000"/>
                  </a:solidFill>
                </a:rPr>
                <a:t>[X.X.*]</a:t>
              </a:r>
              <a:endParaRPr lang="zh-CN" altLang="en-US" b="1">
                <a:solidFill>
                  <a:srgbClr val="FF0000"/>
                </a:solidFill>
              </a:endParaRPr>
            </a:p>
          </p:txBody>
        </p:sp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A4A98B8B-CB18-4471-09F8-7D1AA0E33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22718" y="1700808"/>
              <a:ext cx="7096125" cy="2095500"/>
            </a:xfrm>
            <a:prstGeom prst="rect">
              <a:avLst/>
            </a:prstGeom>
          </p:spPr>
        </p:pic>
      </p:grpSp>
      <p:sp>
        <p:nvSpPr>
          <p:cNvPr id="11" name="文本框 10">
            <a:extLst>
              <a:ext uri="{FF2B5EF4-FFF2-40B4-BE49-F238E27FC236}">
                <a16:creationId xmlns:a16="http://schemas.microsoft.com/office/drawing/2014/main" id="{82EF6D28-1034-74AC-381A-29C9F7260AFE}"/>
              </a:ext>
            </a:extLst>
          </p:cNvPr>
          <p:cNvSpPr txBox="1"/>
          <p:nvPr/>
        </p:nvSpPr>
        <p:spPr>
          <a:xfrm>
            <a:off x="407877" y="1016732"/>
            <a:ext cx="114492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Linux</a:t>
            </a:r>
            <a:r>
              <a:rPr lang="zh-CN" altLang="en-US" sz="2000"/>
              <a:t>的设计中，为了实现模块的独立开发和动态加载，</a:t>
            </a:r>
            <a:r>
              <a:rPr lang="en-US" altLang="zh-CN" sz="2000"/>
              <a:t>Linux</a:t>
            </a:r>
            <a:r>
              <a:rPr lang="zh-CN" altLang="en-US" sz="2000"/>
              <a:t>定义了一个</a:t>
            </a:r>
            <a:r>
              <a:rPr lang="zh-CN" altLang="en-US" sz="2000" b="1"/>
              <a:t>相对标准和稳定</a:t>
            </a:r>
            <a:r>
              <a:rPr lang="zh-CN" altLang="en-US" sz="2000"/>
              <a:t>的接口层，把</a:t>
            </a:r>
            <a:r>
              <a:rPr lang="en-US" altLang="zh-CN" sz="2000"/>
              <a:t>vmlinux</a:t>
            </a:r>
            <a:r>
              <a:rPr lang="zh-CN" altLang="en-US" sz="2000"/>
              <a:t>主体和各种</a:t>
            </a:r>
            <a:r>
              <a:rPr lang="en-US" altLang="zh-CN" sz="2000"/>
              <a:t>modules</a:t>
            </a:r>
            <a:r>
              <a:rPr lang="zh-CN" altLang="en-US" sz="2000"/>
              <a:t>分离为相互独立的两层，实现了二者之间的</a:t>
            </a:r>
            <a:r>
              <a:rPr lang="zh-CN" altLang="en-US" sz="2000" b="1"/>
              <a:t>解耦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接口层的稳定性由</a:t>
            </a:r>
            <a:r>
              <a:rPr lang="en-US" altLang="zh-CN" sz="2000"/>
              <a:t>Linux</a:t>
            </a:r>
            <a:r>
              <a:rPr lang="zh-CN" altLang="en-US" sz="2000"/>
              <a:t>版本约束，具体为</a:t>
            </a:r>
            <a:r>
              <a:rPr lang="en-US" altLang="zh-CN" sz="2000"/>
              <a:t>Linux Version</a:t>
            </a:r>
            <a:r>
              <a:rPr lang="zh-CN" altLang="en-US" sz="2000"/>
              <a:t>前两级，在同一版本内，接口的原型、语义都应当是保持不变的。</a:t>
            </a:r>
            <a:endParaRPr lang="en-US" altLang="zh-CN" sz="2000"/>
          </a:p>
          <a:p>
            <a:r>
              <a:rPr lang="zh-CN" altLang="en-US" sz="2000"/>
              <a:t>站在</a:t>
            </a:r>
            <a:r>
              <a:rPr lang="en-US" altLang="zh-CN" sz="2000"/>
              <a:t>modules</a:t>
            </a:r>
            <a:r>
              <a:rPr lang="zh-CN" altLang="en-US" sz="2000"/>
              <a:t>的角度上，它们只需要调用接口，不关心不了解接口的实现者和具体实现方式。</a:t>
            </a:r>
            <a:endParaRPr lang="en-US" altLang="zh-CN" sz="2000"/>
          </a:p>
          <a:p>
            <a:r>
              <a:rPr lang="zh-CN" altLang="en-US" sz="2000"/>
              <a:t>可以利用</a:t>
            </a:r>
            <a:r>
              <a:rPr lang="en-US" altLang="zh-CN" sz="2000"/>
              <a:t>Linux</a:t>
            </a:r>
            <a:r>
              <a:rPr lang="zh-CN" altLang="en-US" sz="2000"/>
              <a:t>的这种设计，达成我们的目的。</a:t>
            </a:r>
            <a:endParaRPr lang="en-US" altLang="zh-CN" sz="2000"/>
          </a:p>
          <a:p>
            <a:r>
              <a:rPr lang="zh-CN" altLang="en-US" sz="2000"/>
              <a:t>只要我们能够</a:t>
            </a:r>
            <a:r>
              <a:rPr lang="zh-CN" altLang="en-US" sz="2000" b="1"/>
              <a:t>实现兼容</a:t>
            </a:r>
            <a:r>
              <a:rPr lang="en-US" altLang="zh-CN" sz="2000" b="1"/>
              <a:t>Linux</a:t>
            </a:r>
            <a:r>
              <a:rPr lang="zh-CN" altLang="en-US" sz="2000" b="1"/>
              <a:t>某个版本的接口层</a:t>
            </a:r>
            <a:r>
              <a:rPr lang="zh-CN" altLang="en-US" sz="2000"/>
              <a:t>，就可以不加改动的复用</a:t>
            </a:r>
            <a:r>
              <a:rPr lang="en-US" altLang="zh-CN" sz="2000"/>
              <a:t>Linux</a:t>
            </a:r>
            <a:r>
              <a:rPr lang="zh-CN" altLang="en-US" sz="2000"/>
              <a:t>的</a:t>
            </a:r>
            <a:r>
              <a:rPr lang="en-US" altLang="zh-CN" sz="2000"/>
              <a:t>modules</a:t>
            </a:r>
            <a:r>
              <a:rPr lang="zh-CN" altLang="en-US" sz="2000"/>
              <a:t>。</a:t>
            </a:r>
          </a:p>
        </p:txBody>
      </p:sp>
      <p:sp>
        <p:nvSpPr>
          <p:cNvPr id="18" name="灯片编号占位符 17">
            <a:extLst>
              <a:ext uri="{FF2B5EF4-FFF2-40B4-BE49-F238E27FC236}">
                <a16:creationId xmlns:a16="http://schemas.microsoft.com/office/drawing/2014/main" id="{EC468EEB-EDC9-97F4-46FA-5602BCAEA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30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DD1F8-2116-7559-E309-A03A6A031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F05BBDE-F707-9F4F-A246-E495107FF6BF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从部署角度 </a:t>
            </a:r>
            <a:r>
              <a:rPr lang="en-US" altLang="zh-CN" sz="3200"/>
              <a:t>- </a:t>
            </a:r>
            <a:r>
              <a:rPr lang="zh-CN" altLang="en-US" sz="3200"/>
              <a:t>层次和接口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BD7E4C3-731B-0463-0966-854E79F9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E54690AC-4A53-0236-47A0-EFFA71CB2530}"/>
              </a:ext>
            </a:extLst>
          </p:cNvPr>
          <p:cNvSpPr txBox="1"/>
          <p:nvPr/>
        </p:nvSpPr>
        <p:spPr>
          <a:xfrm>
            <a:off x="379606" y="908720"/>
            <a:ext cx="107532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宏观包含</a:t>
            </a:r>
            <a:r>
              <a:rPr lang="en-US" altLang="zh-CN" sz="2000" b="1"/>
              <a:t>Linux</a:t>
            </a:r>
            <a:r>
              <a:rPr lang="zh-CN" altLang="en-US" sz="2000" b="1"/>
              <a:t>模块</a:t>
            </a:r>
            <a:r>
              <a:rPr lang="zh-CN" altLang="en-US" sz="2000"/>
              <a:t>和</a:t>
            </a:r>
            <a:r>
              <a:rPr lang="en-US" altLang="zh-CN" sz="2000" b="1"/>
              <a:t>ArceOS</a:t>
            </a:r>
            <a:r>
              <a:rPr lang="zh-CN" altLang="en-US" sz="2000" b="1"/>
              <a:t>内核</a:t>
            </a:r>
            <a:r>
              <a:rPr lang="zh-CN" altLang="en-US" sz="2000"/>
              <a:t>两层，二者之间的</a:t>
            </a:r>
            <a:r>
              <a:rPr lang="zh-CN" altLang="en-US" sz="2000" b="1"/>
              <a:t>接口</a:t>
            </a:r>
            <a:r>
              <a:rPr lang="zh-CN" altLang="en-US" sz="2000"/>
              <a:t>是方案要关注的关键</a:t>
            </a:r>
            <a:r>
              <a:rPr lang="en-US" altLang="zh-CN" sz="2000"/>
              <a:t>(</a:t>
            </a:r>
            <a:r>
              <a:rPr lang="zh-CN" altLang="en-US" sz="2000"/>
              <a:t>由</a:t>
            </a:r>
            <a:r>
              <a:rPr lang="zh-CN" altLang="en-US" sz="2000" b="1">
                <a:solidFill>
                  <a:srgbClr val="FF0000"/>
                </a:solidFill>
              </a:rPr>
              <a:t>红线</a:t>
            </a:r>
            <a:r>
              <a:rPr lang="zh-CN" altLang="en-US" sz="2000"/>
              <a:t>标志</a:t>
            </a:r>
            <a:r>
              <a:rPr lang="en-US" altLang="zh-CN" sz="2000"/>
              <a:t>)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ArceOS</a:t>
            </a:r>
            <a:r>
              <a:rPr lang="zh-CN" altLang="en-US" sz="2000"/>
              <a:t>内核本身包括两层，专门的适配器组件和内核主体，之间是</a:t>
            </a:r>
            <a:r>
              <a:rPr lang="zh-CN" altLang="en-US" sz="2000" b="1">
                <a:solidFill>
                  <a:schemeClr val="accent1"/>
                </a:solidFill>
              </a:rPr>
              <a:t>蓝线</a:t>
            </a:r>
            <a:r>
              <a:rPr lang="zh-CN" altLang="en-US" sz="2000"/>
              <a:t>标志的内部组件接口。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335E0DEA-B9D3-2591-3008-45C896D27EBA}"/>
              </a:ext>
            </a:extLst>
          </p:cNvPr>
          <p:cNvGrpSpPr/>
          <p:nvPr/>
        </p:nvGrpSpPr>
        <p:grpSpPr>
          <a:xfrm>
            <a:off x="1667508" y="1684511"/>
            <a:ext cx="4752528" cy="5092861"/>
            <a:chOff x="1415480" y="1684511"/>
            <a:chExt cx="4752528" cy="5092861"/>
          </a:xfrm>
        </p:grpSpPr>
        <p:pic>
          <p:nvPicPr>
            <p:cNvPr id="56" name="图片 55">
              <a:extLst>
                <a:ext uri="{FF2B5EF4-FFF2-40B4-BE49-F238E27FC236}">
                  <a16:creationId xmlns:a16="http://schemas.microsoft.com/office/drawing/2014/main" id="{C28C2258-A9AD-CDAB-C775-919D3A6F0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03512" y="2205372"/>
              <a:ext cx="3810000" cy="4572000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F915A32-E02C-1AFF-2FCA-CD4589500BB4}"/>
                </a:ext>
              </a:extLst>
            </p:cNvPr>
            <p:cNvSpPr txBox="1"/>
            <p:nvPr/>
          </p:nvSpPr>
          <p:spPr>
            <a:xfrm>
              <a:off x="2243572" y="4646131"/>
              <a:ext cx="241284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Linux Adaptor</a:t>
              </a:r>
            </a:p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(Component of ArceOS)</a:t>
              </a:r>
              <a:endParaRPr lang="zh-CN" altLang="en-US" sz="1600" b="1">
                <a:solidFill>
                  <a:srgbClr val="FF0000"/>
                </a:solidFill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8A3376DC-7676-4B65-8920-11FE9EE0FDDE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4358099"/>
              <a:ext cx="4752528" cy="0"/>
            </a:xfrm>
            <a:prstGeom prst="line">
              <a:avLst/>
            </a:prstGeom>
            <a:ln w="762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FE33CBB3-0968-6160-3CC2-56EB4165C482}"/>
                </a:ext>
              </a:extLst>
            </p:cNvPr>
            <p:cNvCxnSpPr>
              <a:cxnSpLocks/>
            </p:cNvCxnSpPr>
            <p:nvPr/>
          </p:nvCxnSpPr>
          <p:spPr>
            <a:xfrm>
              <a:off x="3387558" y="2053843"/>
              <a:ext cx="8211" cy="25202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6EE03D4-1331-F1B7-841C-A762E1B9DD5E}"/>
                </a:ext>
              </a:extLst>
            </p:cNvPr>
            <p:cNvCxnSpPr>
              <a:cxnSpLocks/>
            </p:cNvCxnSpPr>
            <p:nvPr/>
          </p:nvCxnSpPr>
          <p:spPr>
            <a:xfrm>
              <a:off x="3891614" y="2053843"/>
              <a:ext cx="0" cy="216024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F406270C-5D2F-2F71-CA78-D1D00E6F04FA}"/>
                </a:ext>
              </a:extLst>
            </p:cNvPr>
            <p:cNvSpPr txBox="1"/>
            <p:nvPr/>
          </p:nvSpPr>
          <p:spPr>
            <a:xfrm>
              <a:off x="3151952" y="1693803"/>
              <a:ext cx="524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init</a:t>
              </a:r>
              <a:endParaRPr lang="zh-CN" altLang="en-US" b="1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A61EF051-D34D-DB85-E84C-5940EAAF6B98}"/>
                </a:ext>
              </a:extLst>
            </p:cNvPr>
            <p:cNvSpPr txBox="1"/>
            <p:nvPr/>
          </p:nvSpPr>
          <p:spPr>
            <a:xfrm>
              <a:off x="3656008" y="1684511"/>
              <a:ext cx="567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/>
                <a:t>exit</a:t>
              </a:r>
              <a:endParaRPr lang="zh-CN" altLang="en-US" b="1"/>
            </a:p>
          </p:txBody>
        </p:sp>
        <p:cxnSp>
          <p:nvCxnSpPr>
            <p:cNvPr id="2" name="直接连接符 1">
              <a:extLst>
                <a:ext uri="{FF2B5EF4-FFF2-40B4-BE49-F238E27FC236}">
                  <a16:creationId xmlns:a16="http://schemas.microsoft.com/office/drawing/2014/main" id="{538DF763-9EBF-AA92-F6B5-EE1150E44546}"/>
                </a:ext>
              </a:extLst>
            </p:cNvPr>
            <p:cNvCxnSpPr>
              <a:cxnSpLocks/>
            </p:cNvCxnSpPr>
            <p:nvPr/>
          </p:nvCxnSpPr>
          <p:spPr>
            <a:xfrm>
              <a:off x="1415480" y="5582235"/>
              <a:ext cx="4716524" cy="0"/>
            </a:xfrm>
            <a:prstGeom prst="line">
              <a:avLst/>
            </a:prstGeom>
            <a:ln w="38100">
              <a:solidFill>
                <a:schemeClr val="accent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F7AA58AB-87B6-2829-727A-86A9E8031CA3}"/>
                </a:ext>
              </a:extLst>
            </p:cNvPr>
            <p:cNvCxnSpPr>
              <a:cxnSpLocks/>
            </p:cNvCxnSpPr>
            <p:nvPr/>
          </p:nvCxnSpPr>
          <p:spPr>
            <a:xfrm>
              <a:off x="4556696" y="4905164"/>
              <a:ext cx="1575308" cy="0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8091B52-2E63-FCD0-7645-D1ABD9F426DD}"/>
                </a:ext>
              </a:extLst>
            </p:cNvPr>
            <p:cNvSpPr txBox="1"/>
            <p:nvPr/>
          </p:nvSpPr>
          <p:spPr>
            <a:xfrm>
              <a:off x="4475820" y="4955649"/>
              <a:ext cx="9765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Rust</a:t>
              </a:r>
              <a:r>
                <a:rPr lang="zh-CN" altLang="en-US" sz="1600"/>
                <a:t>代码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44C97F67-ACB2-2B09-90E7-71A4705F4BBF}"/>
                </a:ext>
              </a:extLst>
            </p:cNvPr>
            <p:cNvSpPr txBox="1"/>
            <p:nvPr/>
          </p:nvSpPr>
          <p:spPr>
            <a:xfrm>
              <a:off x="4723407" y="4473116"/>
              <a:ext cx="7216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/>
                <a:t>C</a:t>
              </a:r>
              <a:r>
                <a:rPr lang="zh-CN" altLang="en-US" sz="1600"/>
                <a:t>代码</a:t>
              </a:r>
            </a:p>
          </p:txBody>
        </p:sp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98596053-13A8-2EFC-945F-FACF11B7E433}"/>
                </a:ext>
              </a:extLst>
            </p:cNvPr>
            <p:cNvSpPr txBox="1"/>
            <p:nvPr/>
          </p:nvSpPr>
          <p:spPr>
            <a:xfrm>
              <a:off x="2909136" y="6300028"/>
              <a:ext cx="12426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(</a:t>
              </a:r>
              <a:r>
                <a:rPr lang="zh-CN" altLang="en-US"/>
                <a:t>新型内核</a:t>
              </a:r>
              <a:r>
                <a:rPr lang="en-US" altLang="zh-CN"/>
                <a:t>)</a:t>
              </a:r>
              <a:endParaRPr lang="zh-CN" altLang="en-US"/>
            </a:p>
          </p:txBody>
        </p:sp>
        <p:sp>
          <p:nvSpPr>
            <p:cNvPr id="57" name="矩形: 圆角 56">
              <a:extLst>
                <a:ext uri="{FF2B5EF4-FFF2-40B4-BE49-F238E27FC236}">
                  <a16:creationId xmlns:a16="http://schemas.microsoft.com/office/drawing/2014/main" id="{B415FD95-56B3-50CA-16F8-06BAB5E293C7}"/>
                </a:ext>
              </a:extLst>
            </p:cNvPr>
            <p:cNvSpPr/>
            <p:nvPr/>
          </p:nvSpPr>
          <p:spPr>
            <a:xfrm>
              <a:off x="1631504" y="4358099"/>
              <a:ext cx="3938233" cy="2311262"/>
            </a:xfrm>
            <a:prstGeom prst="roundRect">
              <a:avLst/>
            </a:prstGeom>
            <a:noFill/>
            <a:ln w="28575">
              <a:solidFill>
                <a:schemeClr val="bg2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zh-CN" altLang="en-US" sz="1600" b="1">
                <a:solidFill>
                  <a:schemeClr val="tx1"/>
                </a:solidFill>
              </a:endParaRPr>
            </a:p>
          </p:txBody>
        </p:sp>
      </p:grpSp>
      <p:sp>
        <p:nvSpPr>
          <p:cNvPr id="58" name="文本框 57">
            <a:extLst>
              <a:ext uri="{FF2B5EF4-FFF2-40B4-BE49-F238E27FC236}">
                <a16:creationId xmlns:a16="http://schemas.microsoft.com/office/drawing/2014/main" id="{FA633A12-F143-D8DA-3D5A-DD6044F53DA3}"/>
              </a:ext>
            </a:extLst>
          </p:cNvPr>
          <p:cNvSpPr txBox="1"/>
          <p:nvPr/>
        </p:nvSpPr>
        <p:spPr>
          <a:xfrm>
            <a:off x="436208" y="2577678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层</a:t>
            </a:r>
            <a:r>
              <a:rPr lang="en-US" altLang="zh-CN" b="1"/>
              <a:t>1</a:t>
            </a:r>
          </a:p>
          <a:p>
            <a:r>
              <a:rPr lang="en-US" altLang="zh-CN"/>
              <a:t>Linux</a:t>
            </a:r>
            <a:r>
              <a:rPr lang="zh-CN" altLang="en-US"/>
              <a:t>模块</a:t>
            </a:r>
            <a:endParaRPr lang="en-US" altLang="zh-CN"/>
          </a:p>
          <a:p>
            <a:r>
              <a:rPr lang="en-US" altLang="zh-CN"/>
              <a:t>(</a:t>
            </a:r>
            <a:r>
              <a:rPr lang="zh-CN" altLang="en-US"/>
              <a:t>未修改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A9C41E50-FD55-AB79-BA45-0AF05AF1DC45}"/>
              </a:ext>
            </a:extLst>
          </p:cNvPr>
          <p:cNvSpPr txBox="1"/>
          <p:nvPr/>
        </p:nvSpPr>
        <p:spPr>
          <a:xfrm>
            <a:off x="436208" y="5086925"/>
            <a:ext cx="13885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层</a:t>
            </a:r>
            <a:r>
              <a:rPr lang="en-US" altLang="zh-CN" b="1"/>
              <a:t>2</a:t>
            </a:r>
          </a:p>
          <a:p>
            <a:r>
              <a:rPr lang="en-US" altLang="zh-CN"/>
              <a:t>ArceOS</a:t>
            </a:r>
            <a:r>
              <a:rPr lang="zh-CN" altLang="en-US"/>
              <a:t>内核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AF62DCC3-8B80-9A16-899A-67D81C1D01EC}"/>
              </a:ext>
            </a:extLst>
          </p:cNvPr>
          <p:cNvSpPr txBox="1"/>
          <p:nvPr/>
        </p:nvSpPr>
        <p:spPr>
          <a:xfrm>
            <a:off x="6744072" y="1937784"/>
            <a:ext cx="50321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模块形式上对外暴露的服务接口</a:t>
            </a:r>
            <a:r>
              <a:rPr lang="en-US" altLang="zh-CN"/>
              <a:t>init/exit 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动态形式下，是唯一的公开函数；</a:t>
            </a:r>
            <a:endParaRPr lang="en-US" altLang="zh-CN"/>
          </a:p>
          <a:p>
            <a:r>
              <a:rPr lang="zh-CN" altLang="en-US"/>
              <a:t>静态形式下，注册到特殊段中，等待遍历调用。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A5D1C1CB-7927-AD75-C248-CDA0A00E6E4F}"/>
              </a:ext>
            </a:extLst>
          </p:cNvPr>
          <p:cNvSpPr txBox="1"/>
          <p:nvPr/>
        </p:nvSpPr>
        <p:spPr>
          <a:xfrm>
            <a:off x="6777386" y="3392488"/>
            <a:ext cx="5392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模块依赖的接口即</a:t>
            </a:r>
            <a:r>
              <a:rPr lang="zh-CN" altLang="en-US" b="1">
                <a:solidFill>
                  <a:srgbClr val="C00000"/>
                </a:solidFill>
              </a:rPr>
              <a:t>红线</a:t>
            </a:r>
            <a:r>
              <a:rPr lang="zh-CN" altLang="en-US"/>
              <a:t>标志的接口。</a:t>
            </a:r>
            <a:endParaRPr lang="en-US" altLang="zh-CN"/>
          </a:p>
          <a:p>
            <a:r>
              <a:rPr lang="zh-CN" altLang="en-US"/>
              <a:t>其中，</a:t>
            </a:r>
            <a:r>
              <a:rPr lang="en-US" altLang="zh-CN" b="1"/>
              <a:t>ops</a:t>
            </a:r>
            <a:r>
              <a:rPr lang="zh-CN" altLang="en-US"/>
              <a:t>作为回调接口是模块</a:t>
            </a:r>
            <a:r>
              <a:rPr lang="zh-CN" altLang="en-US" b="1"/>
              <a:t>实质上</a:t>
            </a:r>
            <a:r>
              <a:rPr lang="zh-CN" altLang="en-US"/>
              <a:t>的服务接口。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2DDD9AA5-92C7-18B3-D833-1C1C9503BE53}"/>
              </a:ext>
            </a:extLst>
          </p:cNvPr>
          <p:cNvSpPr txBox="1"/>
          <p:nvPr/>
        </p:nvSpPr>
        <p:spPr>
          <a:xfrm>
            <a:off x="6777386" y="4632483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层</a:t>
            </a:r>
            <a:r>
              <a:rPr lang="en-US" altLang="zh-CN" b="1"/>
              <a:t>2.1</a:t>
            </a:r>
          </a:p>
          <a:p>
            <a:r>
              <a:rPr lang="zh-CN" altLang="en-US"/>
              <a:t>适配器组件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7EF347C-B061-42E1-CEDA-92668F961FC8}"/>
              </a:ext>
            </a:extLst>
          </p:cNvPr>
          <p:cNvSpPr txBox="1"/>
          <p:nvPr/>
        </p:nvSpPr>
        <p:spPr>
          <a:xfrm>
            <a:off x="6809400" y="5915017"/>
            <a:ext cx="14109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层</a:t>
            </a:r>
            <a:r>
              <a:rPr lang="en-US" altLang="zh-CN" b="1"/>
              <a:t>2.2</a:t>
            </a:r>
          </a:p>
          <a:p>
            <a:r>
              <a:rPr lang="en-US" altLang="zh-CN"/>
              <a:t>ArceOS</a:t>
            </a:r>
            <a:r>
              <a:rPr lang="zh-CN" altLang="en-US"/>
              <a:t>主体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2C9EA8CE-8D6F-45B3-7BE5-89629966B861}"/>
              </a:ext>
            </a:extLst>
          </p:cNvPr>
          <p:cNvSpPr txBox="1"/>
          <p:nvPr/>
        </p:nvSpPr>
        <p:spPr>
          <a:xfrm>
            <a:off x="6780076" y="5435932"/>
            <a:ext cx="4591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内部接口：按需定义的新的适配器组件接口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244144CB-C01B-2CAC-1A81-8F5E6AD726FC}"/>
              </a:ext>
            </a:extLst>
          </p:cNvPr>
          <p:cNvSpPr txBox="1"/>
          <p:nvPr/>
        </p:nvSpPr>
        <p:spPr>
          <a:xfrm>
            <a:off x="6780076" y="4149080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关键：</a:t>
            </a:r>
            <a:r>
              <a:rPr lang="en-US" altLang="zh-CN"/>
              <a:t> Linux</a:t>
            </a:r>
            <a:r>
              <a:rPr lang="zh-CN" altLang="en-US"/>
              <a:t>模块与外部环境的界面</a:t>
            </a:r>
          </a:p>
        </p:txBody>
      </p:sp>
      <p:sp>
        <p:nvSpPr>
          <p:cNvPr id="67" name="左大括号 66">
            <a:extLst>
              <a:ext uri="{FF2B5EF4-FFF2-40B4-BE49-F238E27FC236}">
                <a16:creationId xmlns:a16="http://schemas.microsoft.com/office/drawing/2014/main" id="{A9078C3F-751F-1EF4-205F-C823431E53BC}"/>
              </a:ext>
            </a:extLst>
          </p:cNvPr>
          <p:cNvSpPr/>
          <p:nvPr/>
        </p:nvSpPr>
        <p:spPr>
          <a:xfrm>
            <a:off x="8076220" y="4573833"/>
            <a:ext cx="256341" cy="76337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AA714360-7182-DBF4-0855-8F4DBE647325}"/>
              </a:ext>
            </a:extLst>
          </p:cNvPr>
          <p:cNvSpPr txBox="1"/>
          <p:nvPr/>
        </p:nvSpPr>
        <p:spPr>
          <a:xfrm>
            <a:off x="8297169" y="4454860"/>
            <a:ext cx="291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C</a:t>
            </a:r>
            <a:r>
              <a:rPr lang="zh-CN" altLang="en-US"/>
              <a:t>部分：借用部分</a:t>
            </a:r>
            <a:r>
              <a:rPr lang="en-US" altLang="zh-CN"/>
              <a:t>Linux</a:t>
            </a:r>
            <a:r>
              <a:rPr lang="zh-CN" altLang="en-US"/>
              <a:t>源码</a:t>
            </a: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060E56FE-2A06-AE16-A848-DBEBA8FDE68E}"/>
              </a:ext>
            </a:extLst>
          </p:cNvPr>
          <p:cNvSpPr txBox="1"/>
          <p:nvPr/>
        </p:nvSpPr>
        <p:spPr>
          <a:xfrm>
            <a:off x="8292244" y="5039888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Rust</a:t>
            </a:r>
            <a:r>
              <a:rPr lang="zh-CN" altLang="en-US"/>
              <a:t>部分：方便融入</a:t>
            </a:r>
            <a:r>
              <a:rPr lang="en-US" altLang="zh-CN"/>
              <a:t>Rust</a:t>
            </a:r>
            <a:r>
              <a:rPr lang="zh-CN" altLang="en-US"/>
              <a:t>体系</a:t>
            </a: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6708D31F-026B-5E27-24AA-650268B7B9E5}"/>
              </a:ext>
            </a:extLst>
          </p:cNvPr>
          <p:cNvSpPr txBox="1"/>
          <p:nvPr/>
        </p:nvSpPr>
        <p:spPr>
          <a:xfrm>
            <a:off x="8292244" y="4751856"/>
            <a:ext cx="2444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FFI</a:t>
            </a:r>
            <a:r>
              <a:rPr lang="zh-CN" altLang="en-US"/>
              <a:t>接口</a:t>
            </a:r>
            <a:r>
              <a:rPr lang="en-US" altLang="zh-CN"/>
              <a:t>(</a:t>
            </a:r>
            <a:r>
              <a:rPr lang="zh-CN" altLang="en-US">
                <a:solidFill>
                  <a:schemeClr val="tx1">
                    <a:lumMod val="65000"/>
                    <a:lumOff val="35000"/>
                  </a:schemeClr>
                </a:solidFill>
              </a:rPr>
              <a:t>灰色虚线</a:t>
            </a:r>
            <a:r>
              <a:rPr lang="zh-CN" altLang="en-US"/>
              <a:t>标志</a:t>
            </a:r>
            <a:r>
              <a:rPr lang="en-US" altLang="zh-CN"/>
              <a:t>)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4072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118CC57C-FA7F-0AD7-A613-E08652A828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376772"/>
            <a:ext cx="3429000" cy="4953000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77946E-F30D-1C5F-D6B1-B43196F96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86D3D2-6551-6625-6568-6753BBE67F6C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从调用与被调用关系的角度 </a:t>
            </a:r>
            <a:r>
              <a:rPr lang="en-US" altLang="zh-CN" sz="3200"/>
              <a:t>- (</a:t>
            </a:r>
            <a:r>
              <a:rPr lang="zh-CN" altLang="en-US" sz="3200"/>
              <a:t>展开后的</a:t>
            </a:r>
            <a:r>
              <a:rPr lang="en-US" altLang="zh-CN" sz="3200"/>
              <a:t>)</a:t>
            </a:r>
            <a:r>
              <a:rPr lang="zh-CN" altLang="en-US" sz="3200"/>
              <a:t>层次与接口</a:t>
            </a:r>
            <a:endParaRPr lang="en-US" altLang="zh-CN" sz="32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D58A155A-898C-4522-41F9-97475901669C}"/>
              </a:ext>
            </a:extLst>
          </p:cNvPr>
          <p:cNvCxnSpPr>
            <a:cxnSpLocks/>
          </p:cNvCxnSpPr>
          <p:nvPr/>
        </p:nvCxnSpPr>
        <p:spPr>
          <a:xfrm>
            <a:off x="335360" y="3017404"/>
            <a:ext cx="367240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5BCEBAA0-AE0F-E5A3-E1F5-FEED755303DE}"/>
              </a:ext>
            </a:extLst>
          </p:cNvPr>
          <p:cNvCxnSpPr>
            <a:cxnSpLocks/>
          </p:cNvCxnSpPr>
          <p:nvPr/>
        </p:nvCxnSpPr>
        <p:spPr>
          <a:xfrm>
            <a:off x="335360" y="4709592"/>
            <a:ext cx="3672408" cy="0"/>
          </a:xfrm>
          <a:prstGeom prst="line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F92E0F66-D6FE-D4DF-7BD4-503A7DFFC5EA}"/>
              </a:ext>
            </a:extLst>
          </p:cNvPr>
          <p:cNvCxnSpPr>
            <a:cxnSpLocks/>
          </p:cNvCxnSpPr>
          <p:nvPr/>
        </p:nvCxnSpPr>
        <p:spPr>
          <a:xfrm>
            <a:off x="2567608" y="2801380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C8A40C81-C25C-5773-C2EE-9CD2727F06FA}"/>
              </a:ext>
            </a:extLst>
          </p:cNvPr>
          <p:cNvCxnSpPr>
            <a:cxnSpLocks/>
          </p:cNvCxnSpPr>
          <p:nvPr/>
        </p:nvCxnSpPr>
        <p:spPr>
          <a:xfrm>
            <a:off x="3323692" y="2801380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19CD1775-1F31-F2E6-2907-1BD3FE48D726}"/>
              </a:ext>
            </a:extLst>
          </p:cNvPr>
          <p:cNvCxnSpPr>
            <a:cxnSpLocks/>
          </p:cNvCxnSpPr>
          <p:nvPr/>
        </p:nvCxnSpPr>
        <p:spPr>
          <a:xfrm>
            <a:off x="2567608" y="4313548"/>
            <a:ext cx="0" cy="5760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031609F9-1D61-F937-B699-A4BEE540ABDC}"/>
              </a:ext>
            </a:extLst>
          </p:cNvPr>
          <p:cNvSpPr txBox="1"/>
          <p:nvPr/>
        </p:nvSpPr>
        <p:spPr>
          <a:xfrm>
            <a:off x="407368" y="908720"/>
            <a:ext cx="116733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按照相对</a:t>
            </a:r>
            <a:r>
              <a:rPr lang="en-US" altLang="zh-CN" sz="2000"/>
              <a:t>Linux</a:t>
            </a:r>
            <a:r>
              <a:rPr lang="zh-CN" altLang="en-US" sz="2000"/>
              <a:t>模块调用与被调用的关系，</a:t>
            </a:r>
            <a:r>
              <a:rPr lang="en-US" altLang="zh-CN" sz="2000"/>
              <a:t>ArceOS/</a:t>
            </a:r>
            <a:r>
              <a:rPr lang="zh-CN" altLang="en-US" sz="2000"/>
              <a:t>适配器组件</a:t>
            </a:r>
            <a:r>
              <a:rPr lang="en-US" altLang="zh-CN" sz="2000"/>
              <a:t>/</a:t>
            </a:r>
            <a:r>
              <a:rPr lang="zh-CN" altLang="en-US" sz="2000"/>
              <a:t>接口都被分为调用者</a:t>
            </a:r>
            <a:r>
              <a:rPr lang="en-US" altLang="zh-CN" sz="2000"/>
              <a:t>/</a:t>
            </a:r>
            <a:r>
              <a:rPr lang="zh-CN" altLang="en-US" sz="2000"/>
              <a:t>被调用者两部分。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A714ACF-962B-2CD3-9D11-1B5E9CB4E427}"/>
              </a:ext>
            </a:extLst>
          </p:cNvPr>
          <p:cNvSpPr txBox="1"/>
          <p:nvPr/>
        </p:nvSpPr>
        <p:spPr>
          <a:xfrm>
            <a:off x="3899756" y="1509302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调用者</a:t>
            </a:r>
            <a:r>
              <a:rPr lang="en-US" altLang="zh-CN"/>
              <a:t>)ArceOS</a:t>
            </a:r>
            <a:r>
              <a:rPr lang="zh-CN" altLang="en-US"/>
              <a:t>：不知道可能会调用来自</a:t>
            </a:r>
            <a:r>
              <a:rPr lang="en-US" altLang="zh-CN"/>
              <a:t>Linux</a:t>
            </a:r>
            <a:r>
              <a:rPr lang="zh-CN" altLang="en-US"/>
              <a:t>的驱动和文件系统，无须修改。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3899F19-50D7-D87C-C294-CC6A31CD496B}"/>
              </a:ext>
            </a:extLst>
          </p:cNvPr>
          <p:cNvSpPr txBox="1"/>
          <p:nvPr/>
        </p:nvSpPr>
        <p:spPr>
          <a:xfrm>
            <a:off x="3899756" y="2225316"/>
            <a:ext cx="8268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调用者</a:t>
            </a:r>
            <a:r>
              <a:rPr lang="en-US" altLang="zh-CN"/>
              <a:t>)</a:t>
            </a:r>
            <a:r>
              <a:rPr lang="zh-CN" altLang="en-US"/>
              <a:t>适配器组件：调用接口前的参数准备，</a:t>
            </a:r>
            <a:r>
              <a:rPr lang="en-US" altLang="zh-CN"/>
              <a:t>ArceOS</a:t>
            </a:r>
            <a:r>
              <a:rPr lang="zh-CN" altLang="en-US"/>
              <a:t>调用和</a:t>
            </a:r>
            <a:r>
              <a:rPr lang="en-US" altLang="zh-CN"/>
              <a:t>Linux</a:t>
            </a:r>
            <a:r>
              <a:rPr lang="zh-CN" altLang="en-US"/>
              <a:t>调用的桥梁。</a:t>
            </a:r>
            <a:endParaRPr lang="en-US" altLang="zh-CN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CC42FC5-3FED-3537-B434-19ADBF43C3F0}"/>
              </a:ext>
            </a:extLst>
          </p:cNvPr>
          <p:cNvSpPr txBox="1"/>
          <p:nvPr/>
        </p:nvSpPr>
        <p:spPr>
          <a:xfrm>
            <a:off x="3876062" y="4997624"/>
            <a:ext cx="826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被调用者</a:t>
            </a:r>
            <a:r>
              <a:rPr lang="en-US" altLang="zh-CN"/>
              <a:t>)</a:t>
            </a:r>
            <a:r>
              <a:rPr lang="zh-CN" altLang="en-US"/>
              <a:t>适配器组件：支撑</a:t>
            </a:r>
            <a:r>
              <a:rPr lang="en-US" altLang="zh-CN"/>
              <a:t>Linux</a:t>
            </a:r>
            <a:r>
              <a:rPr lang="zh-CN" altLang="en-US"/>
              <a:t>模块所依赖的接口，在依赖</a:t>
            </a:r>
            <a:r>
              <a:rPr lang="en-US" altLang="zh-CN"/>
              <a:t>ArceOS</a:t>
            </a:r>
            <a:r>
              <a:rPr lang="zh-CN" altLang="en-US"/>
              <a:t>的现有功能</a:t>
            </a:r>
            <a:endParaRPr lang="en-US" altLang="zh-CN"/>
          </a:p>
          <a:p>
            <a:r>
              <a:rPr lang="zh-CN" altLang="en-US"/>
              <a:t>的基础上，扩展了部分功能与性能的配套代码。</a:t>
            </a:r>
            <a:endParaRPr lang="en-US" altLang="zh-CN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581C68CF-C5FD-B623-991F-20779B76BD4D}"/>
              </a:ext>
            </a:extLst>
          </p:cNvPr>
          <p:cNvSpPr txBox="1"/>
          <p:nvPr/>
        </p:nvSpPr>
        <p:spPr>
          <a:xfrm>
            <a:off x="3899757" y="5802197"/>
            <a:ext cx="80377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(</a:t>
            </a:r>
            <a:r>
              <a:rPr lang="zh-CN" altLang="en-US"/>
              <a:t>被调用者</a:t>
            </a:r>
            <a:r>
              <a:rPr lang="en-US" altLang="zh-CN"/>
              <a:t>)ArceOS</a:t>
            </a:r>
            <a:r>
              <a:rPr lang="zh-CN" altLang="en-US"/>
              <a:t>：配合对</a:t>
            </a:r>
            <a:r>
              <a:rPr lang="en-US" altLang="zh-CN"/>
              <a:t>Linux</a:t>
            </a:r>
            <a:r>
              <a:rPr lang="zh-CN" altLang="en-US"/>
              <a:t>模块以及适配层组件的支持，需要作部分调整。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92DE36AB-5C40-0289-C929-1386B173B9F6}"/>
              </a:ext>
            </a:extLst>
          </p:cNvPr>
          <p:cNvSpPr txBox="1"/>
          <p:nvPr/>
        </p:nvSpPr>
        <p:spPr>
          <a:xfrm>
            <a:off x="3994502" y="3611470"/>
            <a:ext cx="4621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模块：本身和上下接口</a:t>
            </a:r>
            <a:r>
              <a:rPr lang="zh-CN" altLang="en-US" b="1"/>
              <a:t>必须保持不变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30BDF49-A8F0-EE9D-F768-E84644572877}"/>
              </a:ext>
            </a:extLst>
          </p:cNvPr>
          <p:cNvSpPr txBox="1"/>
          <p:nvPr/>
        </p:nvSpPr>
        <p:spPr>
          <a:xfrm>
            <a:off x="4007768" y="28013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服务接口</a:t>
            </a:r>
            <a:endParaRPr lang="en-US" altLang="zh-CN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8C01F51-F0F8-201A-B667-06B688F6984B}"/>
              </a:ext>
            </a:extLst>
          </p:cNvPr>
          <p:cNvSpPr txBox="1"/>
          <p:nvPr/>
        </p:nvSpPr>
        <p:spPr>
          <a:xfrm>
            <a:off x="4007768" y="45202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依赖接口</a:t>
            </a:r>
            <a:endParaRPr lang="en-US" altLang="zh-CN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30A01B-3035-BF9F-0B73-42C908FAF3F9}"/>
              </a:ext>
            </a:extLst>
          </p:cNvPr>
          <p:cNvSpPr txBox="1"/>
          <p:nvPr/>
        </p:nvSpPr>
        <p:spPr>
          <a:xfrm>
            <a:off x="803412" y="2235199"/>
            <a:ext cx="16112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Linux Adaptor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447553-4BB8-E5DE-BD1D-81481A176C0B}"/>
              </a:ext>
            </a:extLst>
          </p:cNvPr>
          <p:cNvSpPr txBox="1"/>
          <p:nvPr/>
        </p:nvSpPr>
        <p:spPr>
          <a:xfrm>
            <a:off x="803412" y="5121188"/>
            <a:ext cx="1611288" cy="33855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CN" sz="1600" b="1">
                <a:solidFill>
                  <a:srgbClr val="FF0000"/>
                </a:solidFill>
              </a:rPr>
              <a:t>Linux Adaptor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1025099-47B3-3516-011F-C8B51D01699E}"/>
              </a:ext>
            </a:extLst>
          </p:cNvPr>
          <p:cNvSpPr txBox="1"/>
          <p:nvPr/>
        </p:nvSpPr>
        <p:spPr>
          <a:xfrm>
            <a:off x="407368" y="6381328"/>
            <a:ext cx="10900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关键是如何实现</a:t>
            </a:r>
            <a:r>
              <a:rPr lang="en-US" altLang="zh-CN" b="1"/>
              <a:t>Linux Adaptor</a:t>
            </a:r>
            <a:r>
              <a:rPr lang="zh-CN" altLang="en-US"/>
              <a:t>，它作为调用者简单；难点在于</a:t>
            </a:r>
            <a:r>
              <a:rPr lang="zh-CN" altLang="en-US" b="1"/>
              <a:t>作为被调用者</a:t>
            </a:r>
            <a:r>
              <a:rPr lang="zh-CN" altLang="en-US"/>
              <a:t>部分如何</a:t>
            </a:r>
            <a:r>
              <a:rPr lang="zh-CN" altLang="en-US" b="1"/>
              <a:t>完备</a:t>
            </a:r>
            <a:r>
              <a:rPr lang="zh-CN" altLang="en-US"/>
              <a:t>支撑依赖接口。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1C0840-4546-CB2E-F46F-B783F9205760}"/>
              </a:ext>
            </a:extLst>
          </p:cNvPr>
          <p:cNvSpPr txBox="1"/>
          <p:nvPr/>
        </p:nvSpPr>
        <p:spPr>
          <a:xfrm>
            <a:off x="9638059" y="2804447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上半部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61F06C0-F253-7733-4281-DD20E49D24BD}"/>
              </a:ext>
            </a:extLst>
          </p:cNvPr>
          <p:cNvSpPr txBox="1"/>
          <p:nvPr/>
        </p:nvSpPr>
        <p:spPr>
          <a:xfrm>
            <a:off x="9648780" y="4428401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/>
              <a:t>下半部</a:t>
            </a:r>
          </a:p>
        </p:txBody>
      </p:sp>
    </p:spTree>
    <p:extLst>
      <p:ext uri="{BB962C8B-B14F-4D97-AF65-F5344CB8AC3E}">
        <p14:creationId xmlns:p14="http://schemas.microsoft.com/office/powerpoint/2010/main" val="291359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6F6D3-D8BB-7586-8427-56E600F3E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03AF0E9-B2BF-4B3F-4577-D5A99857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15</a:t>
            </a:fld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7D2CA2F5-64A2-E418-2D84-7C44231C2C5E}"/>
              </a:ext>
            </a:extLst>
          </p:cNvPr>
          <p:cNvGrpSpPr/>
          <p:nvPr/>
        </p:nvGrpSpPr>
        <p:grpSpPr>
          <a:xfrm>
            <a:off x="688491" y="1160748"/>
            <a:ext cx="4795441" cy="4680520"/>
            <a:chOff x="6744072" y="1268760"/>
            <a:chExt cx="4795441" cy="4680520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7A07CB27-CB6C-2995-AF47-56388F3D5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88088" y="1356195"/>
              <a:ext cx="3179828" cy="4593085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044B3B1C-ACC4-6192-B2DA-807F53F75A62}"/>
                </a:ext>
              </a:extLst>
            </p:cNvPr>
            <p:cNvSpPr/>
            <p:nvPr/>
          </p:nvSpPr>
          <p:spPr>
            <a:xfrm>
              <a:off x="6744072" y="1268760"/>
              <a:ext cx="3456384" cy="3060340"/>
            </a:xfrm>
            <a:prstGeom prst="roundRect">
              <a:avLst/>
            </a:prstGeom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A23A926C-0C1A-9B13-C000-C93DB8531DE9}"/>
                </a:ext>
              </a:extLst>
            </p:cNvPr>
            <p:cNvCxnSpPr>
              <a:cxnSpLocks/>
            </p:cNvCxnSpPr>
            <p:nvPr/>
          </p:nvCxnSpPr>
          <p:spPr>
            <a:xfrm>
              <a:off x="6960096" y="2852936"/>
              <a:ext cx="298833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2115D478-C134-66A7-8807-DBEE99A36405}"/>
                </a:ext>
              </a:extLst>
            </p:cNvPr>
            <p:cNvSpPr txBox="1"/>
            <p:nvPr/>
          </p:nvSpPr>
          <p:spPr>
            <a:xfrm>
              <a:off x="10416480" y="191683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调用者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1BE3BFCF-4CC2-6C01-97FE-012A4FF03DD9}"/>
                </a:ext>
              </a:extLst>
            </p:cNvPr>
            <p:cNvSpPr txBox="1"/>
            <p:nvPr/>
          </p:nvSpPr>
          <p:spPr>
            <a:xfrm>
              <a:off x="10416480" y="338370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被调用者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08D5EF-6664-DB45-F85C-2A2DD27B2565}"/>
                </a:ext>
              </a:extLst>
            </p:cNvPr>
            <p:cNvSpPr txBox="1"/>
            <p:nvPr/>
          </p:nvSpPr>
          <p:spPr>
            <a:xfrm>
              <a:off x="10431517" y="266827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服务接口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8584552A-7241-17BE-7FAC-F9F41B22D5C2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10855061" y="2286164"/>
              <a:ext cx="1" cy="3821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7A38ABE3-08F4-074F-2373-FFCA93A4CCEF}"/>
                </a:ext>
              </a:extLst>
            </p:cNvPr>
            <p:cNvCxnSpPr/>
            <p:nvPr/>
          </p:nvCxnSpPr>
          <p:spPr>
            <a:xfrm flipH="1">
              <a:off x="10848528" y="3010890"/>
              <a:ext cx="1" cy="3821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B05291DB-90D2-1080-71DF-A2EBA1D14BA1}"/>
              </a:ext>
            </a:extLst>
          </p:cNvPr>
          <p:cNvSpPr txBox="1"/>
          <p:nvPr/>
        </p:nvSpPr>
        <p:spPr>
          <a:xfrm>
            <a:off x="5288670" y="5040469"/>
            <a:ext cx="6257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3.1 </a:t>
            </a:r>
            <a:r>
              <a:rPr lang="zh-CN" altLang="en-US" sz="3200"/>
              <a:t>针对上半部的应对策略与验证</a:t>
            </a:r>
            <a:endParaRPr lang="en-US" altLang="zh-CN" sz="32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D5798309-38B6-433A-47A4-74B57ADE5000}"/>
              </a:ext>
            </a:extLst>
          </p:cNvPr>
          <p:cNvSpPr txBox="1"/>
          <p:nvPr/>
        </p:nvSpPr>
        <p:spPr>
          <a:xfrm>
            <a:off x="5286609" y="4174568"/>
            <a:ext cx="6606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3. </a:t>
            </a:r>
            <a:r>
              <a:rPr lang="zh-CN" altLang="en-US" sz="4800"/>
              <a:t>具体实现方案与验证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2626535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0F1FEA-4438-6361-13C0-73C340A2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16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2872A0-7A54-D194-3784-EF6609E9493A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上半部：服务接口和适配组件</a:t>
            </a:r>
            <a:r>
              <a:rPr lang="en-US" altLang="zh-CN" sz="3200"/>
              <a:t>(</a:t>
            </a:r>
            <a:r>
              <a:rPr lang="zh-CN" altLang="en-US" sz="3200"/>
              <a:t>调用者部分</a:t>
            </a:r>
            <a:r>
              <a:rPr lang="en-US" altLang="zh-CN" sz="3200"/>
              <a:t>)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7CBE69D-8390-69B1-D678-022A1B2BA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172" y="1576065"/>
            <a:ext cx="4321668" cy="4733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153CACF-8586-54DF-D74F-64DFB8C7E8CD}"/>
              </a:ext>
            </a:extLst>
          </p:cNvPr>
          <p:cNvSpPr txBox="1"/>
          <p:nvPr/>
        </p:nvSpPr>
        <p:spPr>
          <a:xfrm>
            <a:off x="407368" y="908720"/>
            <a:ext cx="11585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上半部包括从</a:t>
            </a:r>
            <a:r>
              <a:rPr lang="en-US" altLang="zh-CN" sz="2000"/>
              <a:t>ArceOS</a:t>
            </a:r>
            <a:r>
              <a:rPr lang="zh-CN" altLang="en-US" sz="2000"/>
              <a:t>发起调用到</a:t>
            </a:r>
            <a:r>
              <a:rPr lang="en-US" altLang="zh-CN" sz="2000"/>
              <a:t>Linux</a:t>
            </a:r>
            <a:r>
              <a:rPr lang="zh-CN" altLang="en-US" sz="2000"/>
              <a:t>模块完成调用的过程，由上半部的</a:t>
            </a:r>
            <a:r>
              <a:rPr lang="en-US" altLang="zh-CN" sz="2000"/>
              <a:t>Linux Adaptor</a:t>
            </a:r>
            <a:r>
              <a:rPr lang="zh-CN" altLang="en-US" sz="2000"/>
              <a:t>组件负责完成。</a:t>
            </a:r>
          </a:p>
        </p:txBody>
      </p:sp>
      <p:sp>
        <p:nvSpPr>
          <p:cNvPr id="9" name="左大括号 8">
            <a:extLst>
              <a:ext uri="{FF2B5EF4-FFF2-40B4-BE49-F238E27FC236}">
                <a16:creationId xmlns:a16="http://schemas.microsoft.com/office/drawing/2014/main" id="{4DA668CF-5CC1-EE09-EC4C-32738632FAC6}"/>
              </a:ext>
            </a:extLst>
          </p:cNvPr>
          <p:cNvSpPr/>
          <p:nvPr/>
        </p:nvSpPr>
        <p:spPr>
          <a:xfrm>
            <a:off x="4799856" y="1664804"/>
            <a:ext cx="216024" cy="4284476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7624FE7-01A1-A9A5-651B-A041BC6860C4}"/>
              </a:ext>
            </a:extLst>
          </p:cNvPr>
          <p:cNvSpPr txBox="1"/>
          <p:nvPr/>
        </p:nvSpPr>
        <p:spPr>
          <a:xfrm>
            <a:off x="4979877" y="1772816"/>
            <a:ext cx="7056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基本任务 </a:t>
            </a:r>
            <a:r>
              <a:rPr lang="en-US" altLang="zh-CN" sz="2000"/>
              <a:t>- </a:t>
            </a:r>
            <a:r>
              <a:rPr lang="zh-CN" altLang="en-US" sz="2000"/>
              <a:t>封装屏蔽，转换调用形式。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/>
              <a:t>ArceOS</a:t>
            </a:r>
            <a:r>
              <a:rPr lang="zh-CN" altLang="en-US"/>
              <a:t>按照原有定义的接口</a:t>
            </a:r>
            <a:r>
              <a:rPr lang="en-US" altLang="zh-CN"/>
              <a:t>(</a:t>
            </a:r>
            <a:r>
              <a:rPr lang="zh-CN" altLang="en-US">
                <a:solidFill>
                  <a:schemeClr val="accent1"/>
                </a:solidFill>
              </a:rPr>
              <a:t>蓝线</a:t>
            </a:r>
            <a:r>
              <a:rPr lang="en-US" altLang="zh-CN"/>
              <a:t>)</a:t>
            </a:r>
            <a:r>
              <a:rPr lang="zh-CN" altLang="en-US"/>
              <a:t>发出调用，不关心底层实现情况。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适配器组件准备参数，转换调用形式，通过</a:t>
            </a:r>
            <a:r>
              <a:rPr lang="en-US" altLang="zh-CN"/>
              <a:t>Linux</a:t>
            </a:r>
            <a:r>
              <a:rPr lang="zh-CN" altLang="en-US"/>
              <a:t>模块提供的服务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接口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红线</a:t>
            </a:r>
            <a:r>
              <a:rPr lang="en-US" altLang="zh-CN"/>
              <a:t>)</a:t>
            </a:r>
            <a:r>
              <a:rPr lang="zh-CN" altLang="en-US"/>
              <a:t>，调用</a:t>
            </a:r>
            <a:r>
              <a:rPr lang="en-US" altLang="zh-CN"/>
              <a:t>Linux</a:t>
            </a:r>
            <a:r>
              <a:rPr lang="zh-CN" altLang="en-US"/>
              <a:t>原始模块的功能。</a:t>
            </a:r>
            <a:endParaRPr lang="en-US" altLang="zh-CN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F7B7155-A456-7374-ED3C-B03F84E4398D}"/>
              </a:ext>
            </a:extLst>
          </p:cNvPr>
          <p:cNvSpPr txBox="1"/>
          <p:nvPr/>
        </p:nvSpPr>
        <p:spPr>
          <a:xfrm>
            <a:off x="4976775" y="3230106"/>
            <a:ext cx="7056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2. </a:t>
            </a:r>
            <a:r>
              <a:rPr lang="zh-CN" altLang="en-US" sz="2000"/>
              <a:t>基于性能或兼容目标，为</a:t>
            </a:r>
            <a:r>
              <a:rPr lang="en-US" altLang="zh-CN" sz="2000"/>
              <a:t>Linux</a:t>
            </a:r>
            <a:r>
              <a:rPr lang="zh-CN" altLang="en-US" sz="2000"/>
              <a:t>模块提供配套。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en-US" altLang="zh-CN"/>
              <a:t>Linux</a:t>
            </a:r>
            <a:r>
              <a:rPr lang="zh-CN" altLang="en-US"/>
              <a:t>模块诞生和生存在</a:t>
            </a:r>
            <a:r>
              <a:rPr lang="en-US" altLang="zh-CN"/>
              <a:t>Linux</a:t>
            </a:r>
            <a:r>
              <a:rPr lang="zh-CN" altLang="en-US"/>
              <a:t>环境中，与其它部分是协同优化的，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即使已经对模块与内核主体进行了解耦，消除了一定的强关联性。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在</a:t>
            </a:r>
            <a:r>
              <a:rPr lang="en-US" altLang="zh-CN"/>
              <a:t>Adaptor</a:t>
            </a:r>
            <a:r>
              <a:rPr lang="zh-CN" altLang="en-US"/>
              <a:t>中保留相应的配套机制，以维持原有的高性能。</a:t>
            </a:r>
            <a:endParaRPr lang="en-US" altLang="zh-CN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2C41BC-FF45-6561-CEE8-602A94EF1279}"/>
              </a:ext>
            </a:extLst>
          </p:cNvPr>
          <p:cNvSpPr txBox="1"/>
          <p:nvPr/>
        </p:nvSpPr>
        <p:spPr>
          <a:xfrm>
            <a:off x="4996328" y="4795408"/>
            <a:ext cx="705678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3. </a:t>
            </a:r>
            <a:r>
              <a:rPr lang="zh-CN" altLang="en-US" sz="2000"/>
              <a:t>当存在多层服务接口时，对</a:t>
            </a:r>
            <a:r>
              <a:rPr lang="en-US" altLang="zh-CN" sz="2000"/>
              <a:t>Linux</a:t>
            </a:r>
            <a:r>
              <a:rPr lang="zh-CN" altLang="en-US" sz="2000"/>
              <a:t>模块接口层次的选择。</a:t>
            </a:r>
            <a:endParaRPr lang="en-US" altLang="zh-CN" sz="2000"/>
          </a:p>
          <a:p>
            <a:r>
              <a:rPr lang="en-US" altLang="zh-CN" sz="2000"/>
              <a:t>    </a:t>
            </a:r>
            <a:r>
              <a:rPr lang="zh-CN" altLang="en-US" b="1"/>
              <a:t>部分</a:t>
            </a:r>
            <a:r>
              <a:rPr lang="en-US" altLang="zh-CN"/>
              <a:t>Linux</a:t>
            </a:r>
            <a:r>
              <a:rPr lang="zh-CN" altLang="en-US"/>
              <a:t>模块对外提供</a:t>
            </a:r>
            <a:r>
              <a:rPr lang="zh-CN" altLang="en-US" b="1"/>
              <a:t>多个层次</a:t>
            </a:r>
            <a:r>
              <a:rPr lang="zh-CN" altLang="en-US"/>
              <a:t>的服务接口，高层接口提供更多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的能力，但是所需依赖较多；底层接口提供能力更简单和原始，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但是所需要的依赖较少。选择时需要权衡利弊。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781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A0557-A095-A3C9-6800-C35882DC6A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021A808-2E5C-0CF6-9D9E-11557C1BE717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1</a:t>
            </a:r>
            <a:r>
              <a:rPr lang="zh-CN" altLang="en-US" sz="3200"/>
              <a:t>：文件系统模块服务接口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D89FD8-81F8-B6D4-C056-DDE145D11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C708FE2-0728-9D03-2597-F8B53731F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1544" y="1664804"/>
            <a:ext cx="2470629" cy="494125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21B3DD19-1245-132A-2DF9-A95E0460D9BB}"/>
              </a:ext>
            </a:extLst>
          </p:cNvPr>
          <p:cNvSpPr txBox="1"/>
          <p:nvPr/>
        </p:nvSpPr>
        <p:spPr>
          <a:xfrm>
            <a:off x="407368" y="944724"/>
            <a:ext cx="88488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文件系统模块通常实现三层服务接口，提供不同级别的能力，</a:t>
            </a:r>
            <a:r>
              <a:rPr lang="en-US" altLang="zh-CN" sz="2000" b="1">
                <a:solidFill>
                  <a:srgbClr val="C00000"/>
                </a:solidFill>
              </a:rPr>
              <a:t>Ext4</a:t>
            </a:r>
            <a:r>
              <a:rPr lang="zh-CN" altLang="en-US" sz="2000"/>
              <a:t>即是如此。</a:t>
            </a:r>
            <a:endParaRPr lang="en-US" altLang="zh-CN" sz="2000"/>
          </a:p>
          <a:p>
            <a:r>
              <a:rPr lang="zh-CN" altLang="en-US" sz="2000"/>
              <a:t>以下是</a:t>
            </a:r>
            <a:r>
              <a:rPr lang="en-US" altLang="zh-CN" sz="2000"/>
              <a:t>Linux</a:t>
            </a:r>
            <a:r>
              <a:rPr lang="zh-CN" altLang="en-US" sz="2000"/>
              <a:t>环境中，文件系统模块各层接口的相对位置与能力。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49B908A-C29C-2CB0-55C9-F8CA1A6C3AE7}"/>
              </a:ext>
            </a:extLst>
          </p:cNvPr>
          <p:cNvSpPr txBox="1"/>
          <p:nvPr/>
        </p:nvSpPr>
        <p:spPr>
          <a:xfrm>
            <a:off x="771977" y="250761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文件级接口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29898A4-BFEE-CB1B-FD1B-E0D624696819}"/>
              </a:ext>
            </a:extLst>
          </p:cNvPr>
          <p:cNvSpPr txBox="1"/>
          <p:nvPr/>
        </p:nvSpPr>
        <p:spPr>
          <a:xfrm>
            <a:off x="544704" y="367173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地址空间接口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46ED212-DEC2-5175-6196-1D0F6964FECB}"/>
              </a:ext>
            </a:extLst>
          </p:cNvPr>
          <p:cNvSpPr txBox="1"/>
          <p:nvPr/>
        </p:nvSpPr>
        <p:spPr>
          <a:xfrm>
            <a:off x="299356" y="4769567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原始节点级接口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EBA192-F7AE-3505-7965-8B67F296DD5C}"/>
              </a:ext>
            </a:extLst>
          </p:cNvPr>
          <p:cNvSpPr txBox="1"/>
          <p:nvPr/>
        </p:nvSpPr>
        <p:spPr>
          <a:xfrm>
            <a:off x="313871" y="310496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文件系统树缓存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CB91082-5486-F198-9A13-AA8FA78D39EB}"/>
              </a:ext>
            </a:extLst>
          </p:cNvPr>
          <p:cNvSpPr txBox="1"/>
          <p:nvPr/>
        </p:nvSpPr>
        <p:spPr>
          <a:xfrm>
            <a:off x="1212282" y="42673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页缓存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7579851-772D-BB61-8726-B4D6D4B5B49B}"/>
              </a:ext>
            </a:extLst>
          </p:cNvPr>
          <p:cNvSpPr txBox="1"/>
          <p:nvPr/>
        </p:nvSpPr>
        <p:spPr>
          <a:xfrm>
            <a:off x="529896" y="539992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文件基础元素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C9A6A2-E0E9-BF35-DB9E-87F4ED4FC02D}"/>
              </a:ext>
            </a:extLst>
          </p:cNvPr>
          <p:cNvSpPr txBox="1"/>
          <p:nvPr/>
        </p:nvSpPr>
        <p:spPr>
          <a:xfrm>
            <a:off x="4460051" y="2492896"/>
            <a:ext cx="741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类型</a:t>
            </a:r>
            <a:r>
              <a:rPr lang="en-US" altLang="zh-CN" b="1"/>
              <a:t>file_operations</a:t>
            </a:r>
            <a:r>
              <a:rPr lang="zh-CN" altLang="en-US"/>
              <a:t>：顶层接口，针对文件对象的访问，受到</a:t>
            </a:r>
            <a:r>
              <a:rPr lang="en-US" altLang="zh-CN"/>
              <a:t>syscalls</a:t>
            </a:r>
            <a:r>
              <a:rPr lang="zh-CN" altLang="en-US"/>
              <a:t>层的强约束。能够利用各级缓存，通常能力最强，性能最好。</a:t>
            </a:r>
            <a:endParaRPr lang="en-US" altLang="zh-CN"/>
          </a:p>
          <a:p>
            <a:r>
              <a:rPr lang="zh-CN" altLang="en-US"/>
              <a:t>但需要依赖模块以外的两类缓存功能代码。</a:t>
            </a:r>
            <a:endParaRPr lang="en-US" altLang="zh-CN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C4CAD6-370B-FB4C-647C-9D9ACED0B8A8}"/>
              </a:ext>
            </a:extLst>
          </p:cNvPr>
          <p:cNvSpPr txBox="1"/>
          <p:nvPr/>
        </p:nvSpPr>
        <p:spPr>
          <a:xfrm>
            <a:off x="4460051" y="3645024"/>
            <a:ext cx="741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类型</a:t>
            </a:r>
            <a:r>
              <a:rPr lang="en-US" altLang="zh-CN" b="1"/>
              <a:t>address_space_operations</a:t>
            </a:r>
            <a:r>
              <a:rPr lang="zh-CN" altLang="en-US"/>
              <a:t>：中间层接口，为文件级地址空间提供基于页缓存的访问。</a:t>
            </a:r>
            <a:endParaRPr lang="en-US" altLang="zh-CN"/>
          </a:p>
          <a:p>
            <a:r>
              <a:rPr lang="zh-CN" altLang="en-US"/>
              <a:t>但需要依赖模块以外的页缓存管理功能代码。</a:t>
            </a:r>
            <a:endParaRPr lang="en-US" altLang="zh-CN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6FB27BFB-0A82-EF81-6B38-F13791F5B37D}"/>
              </a:ext>
            </a:extLst>
          </p:cNvPr>
          <p:cNvSpPr txBox="1"/>
          <p:nvPr/>
        </p:nvSpPr>
        <p:spPr>
          <a:xfrm>
            <a:off x="4460051" y="4731615"/>
            <a:ext cx="74180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类型</a:t>
            </a:r>
            <a:r>
              <a:rPr lang="en-US" altLang="zh-CN" b="1"/>
              <a:t>inode_operations</a:t>
            </a:r>
            <a:r>
              <a:rPr lang="zh-CN" altLang="en-US"/>
              <a:t>：底层接口，提供对文件基本元素</a:t>
            </a:r>
            <a:r>
              <a:rPr lang="en-US" altLang="zh-CN"/>
              <a:t>-</a:t>
            </a:r>
            <a:r>
              <a:rPr lang="zh-CN" altLang="en-US"/>
              <a:t>超级块、</a:t>
            </a:r>
            <a:r>
              <a:rPr lang="en-US" altLang="zh-CN"/>
              <a:t>inodes</a:t>
            </a:r>
            <a:r>
              <a:rPr lang="zh-CN" altLang="en-US"/>
              <a:t>以及</a:t>
            </a:r>
            <a:r>
              <a:rPr lang="en-US" altLang="zh-CN"/>
              <a:t>blocks</a:t>
            </a:r>
            <a:r>
              <a:rPr lang="zh-CN" altLang="en-US"/>
              <a:t>等原始元素的直接访问，无缓存所以性能较低。</a:t>
            </a:r>
            <a:endParaRPr lang="en-US" altLang="zh-CN"/>
          </a:p>
          <a:p>
            <a:r>
              <a:rPr lang="zh-CN" altLang="en-US"/>
              <a:t>但几乎只需要依赖块设备子系统，依赖较少。</a:t>
            </a:r>
            <a:endParaRPr lang="en-US" altLang="zh-CN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5F805179-D36F-70B7-21C5-067F10F0C576}"/>
              </a:ext>
            </a:extLst>
          </p:cNvPr>
          <p:cNvSpPr txBox="1"/>
          <p:nvPr/>
        </p:nvSpPr>
        <p:spPr>
          <a:xfrm>
            <a:off x="4460051" y="5873206"/>
            <a:ext cx="75766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从原理和实验结果看，</a:t>
            </a:r>
            <a:r>
              <a:rPr lang="zh-CN" altLang="en-US" sz="2000" b="1">
                <a:solidFill>
                  <a:srgbClr val="C00000"/>
                </a:solidFill>
              </a:rPr>
              <a:t>性能</a:t>
            </a:r>
            <a:r>
              <a:rPr lang="zh-CN" altLang="en-US" sz="2000"/>
              <a:t>方面最高的是</a:t>
            </a:r>
            <a:r>
              <a:rPr lang="zh-CN" altLang="en-US" sz="2000" b="1">
                <a:solidFill>
                  <a:srgbClr val="C00000"/>
                </a:solidFill>
              </a:rPr>
              <a:t>顶层</a:t>
            </a:r>
            <a:r>
              <a:rPr lang="zh-CN" altLang="en-US" sz="2000"/>
              <a:t>接口</a:t>
            </a:r>
            <a:r>
              <a:rPr lang="en-US" altLang="zh-CN" sz="2000"/>
              <a:t>file_operations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但是在</a:t>
            </a:r>
            <a:r>
              <a:rPr lang="zh-CN" altLang="en-US" sz="2000" b="1">
                <a:solidFill>
                  <a:srgbClr val="C00000"/>
                </a:solidFill>
              </a:rPr>
              <a:t>依赖</a:t>
            </a:r>
            <a:r>
              <a:rPr lang="zh-CN" altLang="en-US" sz="2000"/>
              <a:t>方面，对外部依赖</a:t>
            </a:r>
            <a:r>
              <a:rPr lang="zh-CN" altLang="en-US" sz="2000">
                <a:solidFill>
                  <a:srgbClr val="C00000"/>
                </a:solidFill>
              </a:rPr>
              <a:t>最少</a:t>
            </a:r>
            <a:r>
              <a:rPr lang="zh-CN" altLang="en-US" sz="2000"/>
              <a:t>的是</a:t>
            </a:r>
            <a:r>
              <a:rPr lang="zh-CN" altLang="en-US" sz="2000" b="1">
                <a:solidFill>
                  <a:srgbClr val="C00000"/>
                </a:solidFill>
              </a:rPr>
              <a:t>底层</a:t>
            </a:r>
            <a:r>
              <a:rPr lang="zh-CN" altLang="en-US" sz="2000"/>
              <a:t>接口</a:t>
            </a:r>
            <a:r>
              <a:rPr lang="en-US" altLang="zh-CN" sz="2000"/>
              <a:t>inode_operations</a:t>
            </a:r>
            <a:r>
              <a:rPr lang="zh-CN" altLang="en-US" sz="200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66491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84A720-1A04-4ABA-9E3B-14D877275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3F09C51-BC76-C32B-7AB5-6B14953960F5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1</a:t>
            </a:r>
            <a:r>
              <a:rPr lang="zh-CN" altLang="en-US" sz="3200"/>
              <a:t>：文件系统模块各层接口实现所需的必要依赖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D287E0C-25A3-573D-3511-563056E2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0097EB9-5894-3330-F299-56620EB89C52}"/>
              </a:ext>
            </a:extLst>
          </p:cNvPr>
          <p:cNvSpPr txBox="1"/>
          <p:nvPr/>
        </p:nvSpPr>
        <p:spPr>
          <a:xfrm>
            <a:off x="407368" y="944724"/>
            <a:ext cx="114852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(</a:t>
            </a:r>
            <a:r>
              <a:rPr lang="zh-CN" altLang="en-US" sz="2000"/>
              <a:t>接上页</a:t>
            </a:r>
            <a:r>
              <a:rPr lang="en-US" altLang="zh-CN" sz="2000"/>
              <a:t>)</a:t>
            </a:r>
            <a:r>
              <a:rPr lang="zh-CN" altLang="en-US" sz="2000"/>
              <a:t>选择调用不同级别的服务接口，对必要依赖的要求不同。当在上半部选择</a:t>
            </a:r>
            <a:r>
              <a:rPr lang="en-US" altLang="zh-CN" sz="2000"/>
              <a:t>inode_operations</a:t>
            </a:r>
            <a:r>
              <a:rPr lang="zh-CN" altLang="en-US" sz="2000"/>
              <a:t>接口时，只涉及</a:t>
            </a:r>
            <a:r>
              <a:rPr lang="en-US" altLang="zh-CN" sz="2000"/>
              <a:t>Ext4</a:t>
            </a:r>
            <a:r>
              <a:rPr lang="zh-CN" altLang="en-US" sz="2000"/>
              <a:t>内部最小功能集合，进而下半部适配器在实现时仅需要实现一个最小集合，接口的其它部分可以采取空实现。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FB032CA-93C5-5391-7366-4485348A1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1768475"/>
            <a:ext cx="4000500" cy="4953000"/>
          </a:xfrm>
          <a:prstGeom prst="rect">
            <a:avLst/>
          </a:prstGeom>
        </p:spPr>
      </p:pic>
      <p:sp>
        <p:nvSpPr>
          <p:cNvPr id="7" name="矩形: 圆角 6">
            <a:extLst>
              <a:ext uri="{FF2B5EF4-FFF2-40B4-BE49-F238E27FC236}">
                <a16:creationId xmlns:a16="http://schemas.microsoft.com/office/drawing/2014/main" id="{5E5C0077-87F5-3237-5F3C-1C52EF66EBB1}"/>
              </a:ext>
            </a:extLst>
          </p:cNvPr>
          <p:cNvSpPr/>
          <p:nvPr/>
        </p:nvSpPr>
        <p:spPr>
          <a:xfrm>
            <a:off x="6312024" y="2636912"/>
            <a:ext cx="1872208" cy="3348372"/>
          </a:xfrm>
          <a:prstGeom prst="roundRect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2365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19561-BDB1-132D-B75D-8420CC298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6E60575-6EA6-E231-D233-AE1461DBDB97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1</a:t>
            </a:r>
            <a:r>
              <a:rPr lang="zh-CN" altLang="en-US" sz="3200"/>
              <a:t>：文件系统模块各层接口的版本间稳定性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AD42C5-FF29-0CE9-DBDD-373566869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DC7BBEF-5F1B-1941-D86C-23A56BAC9A3C}"/>
              </a:ext>
            </a:extLst>
          </p:cNvPr>
          <p:cNvSpPr txBox="1"/>
          <p:nvPr/>
        </p:nvSpPr>
        <p:spPr>
          <a:xfrm>
            <a:off x="407368" y="944724"/>
            <a:ext cx="1148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</a:t>
            </a:r>
            <a:r>
              <a:rPr lang="en-US" altLang="zh-CN" sz="2000"/>
              <a:t>Linux</a:t>
            </a:r>
            <a:r>
              <a:rPr lang="zh-CN" altLang="en-US" sz="2000"/>
              <a:t>升级时，文件系统各层接口定义的变化情况。在</a:t>
            </a:r>
            <a:r>
              <a:rPr lang="en-US" altLang="zh-CN" sz="2000"/>
              <a:t>5.9.1(</a:t>
            </a:r>
            <a:r>
              <a:rPr lang="zh-CN" altLang="en-US" sz="2000"/>
              <a:t>左侧</a:t>
            </a:r>
            <a:r>
              <a:rPr lang="en-US" altLang="zh-CN" sz="2000"/>
              <a:t>)</a:t>
            </a:r>
            <a:r>
              <a:rPr lang="zh-CN" altLang="en-US" sz="2000"/>
              <a:t>和</a:t>
            </a:r>
            <a:r>
              <a:rPr lang="en-US" altLang="zh-CN" sz="2000"/>
              <a:t>6.12.37(</a:t>
            </a:r>
            <a:r>
              <a:rPr lang="zh-CN" altLang="en-US" sz="2000"/>
              <a:t>右侧</a:t>
            </a:r>
            <a:r>
              <a:rPr lang="en-US" altLang="zh-CN" sz="2000"/>
              <a:t>)</a:t>
            </a:r>
            <a:r>
              <a:rPr lang="zh-CN" altLang="en-US" sz="2000"/>
              <a:t>之间对比。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D8B32D-26E0-1F55-C842-C26A9EA24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736812"/>
            <a:ext cx="11485276" cy="1720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38AD718-9619-A91B-20F6-C7A45968DFED}"/>
              </a:ext>
            </a:extLst>
          </p:cNvPr>
          <p:cNvSpPr txBox="1"/>
          <p:nvPr/>
        </p:nvSpPr>
        <p:spPr>
          <a:xfrm>
            <a:off x="421296" y="136748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file_operations(</a:t>
            </a:r>
            <a:r>
              <a:rPr lang="zh-CN" altLang="en-US" b="1"/>
              <a:t>顶层接口</a:t>
            </a:r>
            <a:r>
              <a:rPr lang="en-US" altLang="zh-CN" b="1"/>
              <a:t>)</a:t>
            </a:r>
            <a:endParaRPr lang="zh-CN" altLang="en-US" b="1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28A9E6B-CE01-7D59-2FE2-D6169E277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438" y="3942348"/>
            <a:ext cx="5770032" cy="2243274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0E5F2A11-6C55-9EC0-91C2-E65798F0F886}"/>
              </a:ext>
            </a:extLst>
          </p:cNvPr>
          <p:cNvSpPr txBox="1"/>
          <p:nvPr/>
        </p:nvSpPr>
        <p:spPr>
          <a:xfrm>
            <a:off x="371364" y="3573016"/>
            <a:ext cx="4169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address_space_operations(</a:t>
            </a:r>
            <a:r>
              <a:rPr lang="zh-CN" altLang="en-US" b="1"/>
              <a:t>中间层接口</a:t>
            </a:r>
            <a:r>
              <a:rPr lang="en-US" altLang="zh-CN" b="1"/>
              <a:t>)</a:t>
            </a:r>
            <a:endParaRPr lang="zh-CN" altLang="en-US" b="1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135E78CB-FA86-CC2D-8F06-FC4CF4AB55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5548" y="3933056"/>
            <a:ext cx="5194014" cy="229938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BB9B76AB-8839-E6C4-019B-C0B7E9CBF752}"/>
              </a:ext>
            </a:extLst>
          </p:cNvPr>
          <p:cNvSpPr txBox="1"/>
          <p:nvPr/>
        </p:nvSpPr>
        <p:spPr>
          <a:xfrm>
            <a:off x="6528048" y="3582308"/>
            <a:ext cx="3076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inode_operations(</a:t>
            </a:r>
            <a:r>
              <a:rPr lang="zh-CN" altLang="en-US" b="1"/>
              <a:t>底层接口</a:t>
            </a:r>
            <a:r>
              <a:rPr lang="en-US" altLang="zh-CN" b="1"/>
              <a:t>)</a:t>
            </a:r>
            <a:endParaRPr lang="zh-CN" altLang="en-US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FBEDB85F-4B97-C797-B7CE-D8C1DC27AAA8}"/>
              </a:ext>
            </a:extLst>
          </p:cNvPr>
          <p:cNvSpPr txBox="1"/>
          <p:nvPr/>
        </p:nvSpPr>
        <p:spPr>
          <a:xfrm>
            <a:off x="371364" y="6372036"/>
            <a:ext cx="105192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顶层接口</a:t>
            </a:r>
            <a:r>
              <a:rPr lang="en-US" altLang="zh-CN" sz="2000"/>
              <a:t>file_operations</a:t>
            </a:r>
            <a:r>
              <a:rPr lang="zh-CN" altLang="en-US" sz="2000"/>
              <a:t>在经历了</a:t>
            </a:r>
            <a:r>
              <a:rPr lang="en-US" altLang="zh-CN" sz="2000"/>
              <a:t>22</a:t>
            </a:r>
            <a:r>
              <a:rPr lang="zh-CN" altLang="en-US" sz="2000"/>
              <a:t>个版本迭代后，</a:t>
            </a:r>
            <a:r>
              <a:rPr lang="zh-CN" altLang="en-US" sz="2000" b="1">
                <a:solidFill>
                  <a:srgbClr val="C00000"/>
                </a:solidFill>
              </a:rPr>
              <a:t>变化很少</a:t>
            </a:r>
            <a:r>
              <a:rPr lang="zh-CN" altLang="en-US" sz="2000"/>
              <a:t>，且变化的都是</a:t>
            </a:r>
            <a:r>
              <a:rPr lang="zh-CN" altLang="en-US" sz="2000" b="1">
                <a:solidFill>
                  <a:srgbClr val="C00000"/>
                </a:solidFill>
              </a:rPr>
              <a:t>不常用</a:t>
            </a:r>
            <a:r>
              <a:rPr lang="zh-CN" altLang="en-US" sz="2000"/>
              <a:t>的方法。</a:t>
            </a:r>
          </a:p>
        </p:txBody>
      </p:sp>
    </p:spTree>
    <p:extLst>
      <p:ext uri="{BB962C8B-B14F-4D97-AF65-F5344CB8AC3E}">
        <p14:creationId xmlns:p14="http://schemas.microsoft.com/office/powerpoint/2010/main" val="1553678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67A42A5-EABA-7CD6-4BBA-E75AF22DF165}"/>
              </a:ext>
            </a:extLst>
          </p:cNvPr>
          <p:cNvSpPr txBox="1"/>
          <p:nvPr/>
        </p:nvSpPr>
        <p:spPr>
          <a:xfrm>
            <a:off x="731404" y="909292"/>
            <a:ext cx="1087320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背景、意义和价值</a:t>
            </a:r>
            <a:endParaRPr lang="en-US" altLang="zh-CN" sz="2400"/>
          </a:p>
          <a:p>
            <a:r>
              <a:rPr lang="en-US" altLang="zh-CN" sz="2000"/>
              <a:t>    - </a:t>
            </a:r>
            <a:r>
              <a:rPr lang="zh-CN" altLang="en-US" sz="2000"/>
              <a:t>复用</a:t>
            </a:r>
            <a:r>
              <a:rPr lang="en-US" altLang="zh-CN" sz="2000"/>
              <a:t>Linux</a:t>
            </a:r>
            <a:r>
              <a:rPr lang="zh-CN" altLang="en-US" sz="2000"/>
              <a:t>代码模块的目的；目前各种方案的优劣势对比</a:t>
            </a:r>
            <a:endParaRPr lang="en-US" altLang="zh-CN" sz="2000"/>
          </a:p>
          <a:p>
            <a:r>
              <a:rPr lang="en-US" altLang="zh-CN" sz="2000"/>
              <a:t>    - </a:t>
            </a:r>
            <a:r>
              <a:rPr lang="zh-CN" altLang="en-US" sz="2000"/>
              <a:t>当前方案要解决的问题和思路的概述</a:t>
            </a:r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主要面临的挑战和应对思路</a:t>
            </a:r>
            <a:endParaRPr lang="en-US" altLang="zh-CN" sz="2400"/>
          </a:p>
          <a:p>
            <a:r>
              <a:rPr lang="en-US" altLang="zh-CN" sz="2000"/>
              <a:t>    - </a:t>
            </a:r>
            <a:r>
              <a:rPr lang="zh-CN" altLang="en-US" sz="2000"/>
              <a:t>让</a:t>
            </a:r>
            <a:r>
              <a:rPr lang="en-US" altLang="zh-CN" sz="2000"/>
              <a:t>Linux</a:t>
            </a:r>
            <a:r>
              <a:rPr lang="zh-CN" altLang="en-US" sz="2000"/>
              <a:t>代码模块脱离</a:t>
            </a:r>
            <a:r>
              <a:rPr lang="en-US" altLang="zh-CN" sz="2000"/>
              <a:t>Linux</a:t>
            </a:r>
            <a:r>
              <a:rPr lang="zh-CN" altLang="en-US" sz="2000"/>
              <a:t>环境并应用到新型内核的难点与代价</a:t>
            </a:r>
            <a:endParaRPr lang="en-US" altLang="zh-CN" sz="2000"/>
          </a:p>
          <a:p>
            <a:r>
              <a:rPr lang="en-US" altLang="zh-CN" sz="2000"/>
              <a:t>    - </a:t>
            </a:r>
            <a:r>
              <a:rPr lang="zh-CN" altLang="en-US" sz="2000"/>
              <a:t>随着</a:t>
            </a:r>
            <a:r>
              <a:rPr lang="en-US" altLang="zh-CN" sz="2000"/>
              <a:t>Linux</a:t>
            </a:r>
            <a:r>
              <a:rPr lang="zh-CN" altLang="en-US" sz="2000"/>
              <a:t>版本升级的升级兼容性问题，本方案的通用性问题</a:t>
            </a:r>
            <a:endParaRPr lang="en-US" altLang="zh-CN" sz="2400"/>
          </a:p>
          <a:p>
            <a:r>
              <a:rPr lang="en-US" altLang="zh-CN" sz="2400"/>
              <a:t>3. </a:t>
            </a:r>
            <a:r>
              <a:rPr lang="zh-CN" altLang="en-US" sz="2400"/>
              <a:t>具体实现方案与验证</a:t>
            </a:r>
            <a:endParaRPr lang="en-US" altLang="zh-CN" sz="2400"/>
          </a:p>
          <a:p>
            <a:r>
              <a:rPr lang="en-US" altLang="zh-CN" sz="2000"/>
              <a:t>    - </a:t>
            </a:r>
            <a:r>
              <a:rPr lang="zh-CN" altLang="en-US" sz="2000"/>
              <a:t>总体层次：</a:t>
            </a:r>
            <a:r>
              <a:rPr lang="en-US" altLang="zh-CN" sz="2000"/>
              <a:t>Linux</a:t>
            </a:r>
            <a:r>
              <a:rPr lang="zh-CN" altLang="en-US" sz="2000"/>
              <a:t>、</a:t>
            </a:r>
            <a:r>
              <a:rPr lang="en-US" altLang="zh-CN" sz="2000"/>
              <a:t>Adaptor</a:t>
            </a:r>
            <a:r>
              <a:rPr lang="zh-CN" altLang="en-US" sz="2000"/>
              <a:t>和</a:t>
            </a:r>
            <a:r>
              <a:rPr lang="en-US" altLang="zh-CN" sz="2000"/>
              <a:t>ArceOS</a:t>
            </a:r>
            <a:r>
              <a:rPr lang="zh-CN" altLang="en-US" sz="2000"/>
              <a:t>分层与策略</a:t>
            </a:r>
            <a:endParaRPr lang="en-US" altLang="zh-CN" sz="2000"/>
          </a:p>
          <a:p>
            <a:r>
              <a:rPr lang="en-US" altLang="zh-CN" sz="2000"/>
              <a:t>    - (</a:t>
            </a:r>
            <a:r>
              <a:rPr lang="zh-CN" altLang="en-US" sz="2000"/>
              <a:t>重点</a:t>
            </a:r>
            <a:r>
              <a:rPr lang="en-US" altLang="zh-CN" sz="2000"/>
              <a:t>)</a:t>
            </a:r>
            <a:r>
              <a:rPr lang="zh-CN" altLang="en-US" sz="2000"/>
              <a:t>适配层</a:t>
            </a:r>
            <a:r>
              <a:rPr lang="en-US" altLang="zh-CN" sz="2000"/>
              <a:t>Adaptor</a:t>
            </a:r>
            <a:r>
              <a:rPr lang="zh-CN" altLang="en-US" sz="2000"/>
              <a:t>：各个方面处理方案，包括</a:t>
            </a:r>
            <a:r>
              <a:rPr lang="en-US" altLang="zh-CN" sz="2000"/>
              <a:t>lds/config/paging/alloc/sched/irq/…</a:t>
            </a:r>
            <a:endParaRPr lang="en-US" altLang="zh-CN" sz="2400"/>
          </a:p>
          <a:p>
            <a:r>
              <a:rPr lang="en-US" altLang="zh-CN" sz="2400"/>
              <a:t>4. </a:t>
            </a:r>
            <a:r>
              <a:rPr lang="zh-CN" altLang="en-US" sz="2400"/>
              <a:t>功能</a:t>
            </a:r>
            <a:r>
              <a:rPr lang="en-US" altLang="zh-CN" sz="2400"/>
              <a:t>/</a:t>
            </a:r>
            <a:r>
              <a:rPr lang="zh-CN" altLang="en-US" sz="2400"/>
              <a:t>可靠性</a:t>
            </a:r>
            <a:r>
              <a:rPr lang="en-US" altLang="zh-CN" sz="2400"/>
              <a:t>/</a:t>
            </a:r>
            <a:r>
              <a:rPr lang="zh-CN" altLang="en-US" sz="2400"/>
              <a:t>性能方面的测试与评估</a:t>
            </a:r>
            <a:endParaRPr lang="en-US" altLang="zh-CN" sz="2400"/>
          </a:p>
          <a:p>
            <a:r>
              <a:rPr lang="en-US" altLang="zh-CN" sz="2000"/>
              <a:t>    - </a:t>
            </a:r>
            <a:r>
              <a:rPr lang="zh-CN" altLang="en-US" sz="2000"/>
              <a:t>借助</a:t>
            </a:r>
            <a:r>
              <a:rPr lang="en-US" altLang="zh-CN" sz="2000"/>
              <a:t>Linux</a:t>
            </a:r>
            <a:r>
              <a:rPr lang="zh-CN" altLang="en-US" sz="2000"/>
              <a:t>现有的工具</a:t>
            </a:r>
            <a:r>
              <a:rPr lang="en-US" altLang="zh-CN" sz="2000"/>
              <a:t>ltp/filebench/fxmark</a:t>
            </a:r>
            <a:r>
              <a:rPr lang="zh-CN" altLang="en-US" sz="2000"/>
              <a:t>，针对功能、可靠性以及性能进行评估测试</a:t>
            </a:r>
            <a:endParaRPr lang="en-US" altLang="zh-CN" sz="2000"/>
          </a:p>
          <a:p>
            <a:r>
              <a:rPr lang="en-US" altLang="zh-CN" sz="2400"/>
              <a:t>5. </a:t>
            </a:r>
            <a:r>
              <a:rPr lang="zh-CN" altLang="en-US" sz="2400"/>
              <a:t>总结和待改进工作项</a:t>
            </a:r>
            <a:endParaRPr lang="en-US" altLang="zh-CN" sz="24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55963AB-38D8-CBE9-A81C-EC8F948C85C3}"/>
              </a:ext>
            </a:extLst>
          </p:cNvPr>
          <p:cNvSpPr txBox="1"/>
          <p:nvPr/>
        </p:nvSpPr>
        <p:spPr>
          <a:xfrm>
            <a:off x="335360" y="251937"/>
            <a:ext cx="42844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纲要</a:t>
            </a:r>
            <a:endParaRPr lang="en-US" altLang="zh-CN" sz="320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3F1A98-98EE-F43C-18E2-EEE87E7C9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102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19A41-0706-406B-B7E5-B6392EDB50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457A95A-AFEA-2C0B-0DDD-E8E644445CD8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1</a:t>
            </a:r>
            <a:r>
              <a:rPr lang="zh-CN" altLang="en-US" sz="3200"/>
              <a:t>：文件系统模块各层接口选择的总结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4777A9-C84D-4B90-1832-5BF15B7F4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BEBB6E-54CB-0258-304F-EECD9800A7F4}"/>
              </a:ext>
            </a:extLst>
          </p:cNvPr>
          <p:cNvSpPr txBox="1"/>
          <p:nvPr/>
        </p:nvSpPr>
        <p:spPr>
          <a:xfrm>
            <a:off x="407368" y="944724"/>
            <a:ext cx="66967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Linux</a:t>
            </a:r>
            <a:r>
              <a:rPr lang="zh-CN" altLang="en-US" sz="2000"/>
              <a:t>版本迭代时，文件系统顶层接口变化较小的原因。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30C479-7263-6A8A-70F8-E30C2D8D08E2}"/>
              </a:ext>
            </a:extLst>
          </p:cNvPr>
          <p:cNvSpPr txBox="1"/>
          <p:nvPr/>
        </p:nvSpPr>
        <p:spPr>
          <a:xfrm>
            <a:off x="401310" y="6129300"/>
            <a:ext cx="97465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综合几方面因素：选择</a:t>
            </a:r>
            <a:r>
              <a:rPr lang="zh-CN" altLang="en-US" sz="2000" b="1">
                <a:solidFill>
                  <a:srgbClr val="C00000"/>
                </a:solidFill>
              </a:rPr>
              <a:t>顶层接口</a:t>
            </a:r>
            <a:r>
              <a:rPr lang="en-US" altLang="zh-CN" sz="2000"/>
              <a:t>file_operations</a:t>
            </a:r>
            <a:r>
              <a:rPr lang="zh-CN" altLang="en-US" sz="2000"/>
              <a:t>在稳定性方面和性能方面都比较有利。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EFA0A58-D96E-148A-9281-5818F864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368" y="1556792"/>
            <a:ext cx="2070230" cy="4140460"/>
          </a:xfrm>
          <a:prstGeom prst="rect">
            <a:avLst/>
          </a:prstGeom>
        </p:spPr>
      </p:pic>
      <p:sp>
        <p:nvSpPr>
          <p:cNvPr id="5" name="矩形: 圆角 4">
            <a:extLst>
              <a:ext uri="{FF2B5EF4-FFF2-40B4-BE49-F238E27FC236}">
                <a16:creationId xmlns:a16="http://schemas.microsoft.com/office/drawing/2014/main" id="{67E98494-7771-E934-1F69-F158CDB4444D}"/>
              </a:ext>
            </a:extLst>
          </p:cNvPr>
          <p:cNvSpPr/>
          <p:nvPr/>
        </p:nvSpPr>
        <p:spPr>
          <a:xfrm>
            <a:off x="227348" y="2168860"/>
            <a:ext cx="2484276" cy="468052"/>
          </a:xfrm>
          <a:prstGeom prst="roundRect">
            <a:avLst/>
          </a:prstGeom>
          <a:ln w="19050"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699E95A-549B-7E33-99FD-CC7B4DC0B071}"/>
              </a:ext>
            </a:extLst>
          </p:cNvPr>
          <p:cNvSpPr txBox="1"/>
          <p:nvPr/>
        </p:nvSpPr>
        <p:spPr>
          <a:xfrm>
            <a:off x="2963652" y="2195572"/>
            <a:ext cx="8244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顶层接口接近于</a:t>
            </a:r>
            <a:r>
              <a:rPr lang="en-US" altLang="zh-CN"/>
              <a:t>syscalls</a:t>
            </a:r>
            <a:r>
              <a:rPr lang="zh-CN" altLang="en-US"/>
              <a:t>，受到其较强的约束影响，因此表现出较强的稳定性。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9F1ACCD-5C0E-0D0D-C282-4BEF8946F4BD}"/>
              </a:ext>
            </a:extLst>
          </p:cNvPr>
          <p:cNvSpPr txBox="1"/>
          <p:nvPr/>
        </p:nvSpPr>
        <p:spPr>
          <a:xfrm>
            <a:off x="2963652" y="1631413"/>
            <a:ext cx="8928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中，</a:t>
            </a:r>
            <a:r>
              <a:rPr lang="en-US" altLang="zh-CN"/>
              <a:t>syscall</a:t>
            </a:r>
            <a:r>
              <a:rPr lang="zh-CN" altLang="en-US"/>
              <a:t>属于系统接口，为保持对应用层的兼容，在版本迭代时保持相对稳定。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6304DE4-DB44-4ECF-D5EE-BF27B5074CEE}"/>
              </a:ext>
            </a:extLst>
          </p:cNvPr>
          <p:cNvSpPr txBox="1"/>
          <p:nvPr/>
        </p:nvSpPr>
        <p:spPr>
          <a:xfrm>
            <a:off x="2963652" y="3279307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中间和底层接口通常是系统内部调用的接口，保持兼容的意义较低，出于调用效率和实现效率的考虑，往往变化相对剧烈。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C1E7D1E-6DC7-E837-8CFC-7BB01BB11A29}"/>
              </a:ext>
            </a:extLst>
          </p:cNvPr>
          <p:cNvSpPr txBox="1"/>
          <p:nvPr/>
        </p:nvSpPr>
        <p:spPr>
          <a:xfrm>
            <a:off x="2963652" y="4437112"/>
            <a:ext cx="8928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各级接口的稳定性（从高到底）：</a:t>
            </a:r>
            <a:endParaRPr lang="en-US" altLang="zh-CN"/>
          </a:p>
          <a:p>
            <a:r>
              <a:rPr lang="zh-CN" altLang="en-US"/>
              <a:t>系统级接口 </a:t>
            </a:r>
            <a:r>
              <a:rPr lang="en-US" altLang="zh-CN"/>
              <a:t>&gt; </a:t>
            </a:r>
            <a:r>
              <a:rPr lang="zh-CN" altLang="en-US"/>
              <a:t>子系统接口 </a:t>
            </a:r>
            <a:r>
              <a:rPr lang="en-US" altLang="zh-CN"/>
              <a:t>&gt; </a:t>
            </a:r>
            <a:r>
              <a:rPr lang="zh-CN" altLang="en-US"/>
              <a:t>组件接口 </a:t>
            </a:r>
            <a:r>
              <a:rPr lang="en-US" altLang="zh-CN"/>
              <a:t>&gt; </a:t>
            </a:r>
            <a:r>
              <a:rPr lang="zh-CN" altLang="en-US"/>
              <a:t>内部接口</a:t>
            </a:r>
          </a:p>
        </p:txBody>
      </p:sp>
    </p:spTree>
    <p:extLst>
      <p:ext uri="{BB962C8B-B14F-4D97-AF65-F5344CB8AC3E}">
        <p14:creationId xmlns:p14="http://schemas.microsoft.com/office/powerpoint/2010/main" val="2564691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202B8-2BF7-7289-9713-7477B3FDB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083CE5BA-EC6E-21D5-EEA3-DCA1E6C10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553" y="1582824"/>
            <a:ext cx="4000500" cy="4762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BD2E6F52-986E-0DE5-FA06-A226ED679BC3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2</a:t>
            </a:r>
            <a:r>
              <a:rPr lang="zh-CN" altLang="en-US" sz="3200"/>
              <a:t>：块设备驱动模块与块设备子系统框架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3697CE-3892-DB62-7F20-5215F7B1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C8B2B1-E66C-1ED0-EE99-AB4FF5F91A7F}"/>
              </a:ext>
            </a:extLst>
          </p:cNvPr>
          <p:cNvSpPr txBox="1"/>
          <p:nvPr/>
        </p:nvSpPr>
        <p:spPr>
          <a:xfrm>
            <a:off x="406382" y="870945"/>
            <a:ext cx="116302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设计上，块设备驱动是框架</a:t>
            </a:r>
            <a:r>
              <a:rPr lang="en-US" altLang="zh-CN"/>
              <a:t>blk_mq</a:t>
            </a:r>
            <a:r>
              <a:rPr lang="zh-CN" altLang="en-US"/>
              <a:t>的一部分。软</a:t>
            </a:r>
            <a:r>
              <a:rPr lang="en-US" altLang="zh-CN"/>
              <a:t>/</a:t>
            </a:r>
            <a:r>
              <a:rPr lang="zh-CN" altLang="en-US"/>
              <a:t>硬队列降低了同步开销；同时针对不同的设备，在软件队列中对请求有不同的优化处理。在</a:t>
            </a:r>
            <a:r>
              <a:rPr lang="en-US" altLang="zh-CN"/>
              <a:t>ArceOS</a:t>
            </a:r>
            <a:r>
              <a:rPr lang="zh-CN" altLang="en-US"/>
              <a:t>世界中，适配层引入</a:t>
            </a:r>
            <a:r>
              <a:rPr lang="en-US" altLang="zh-CN"/>
              <a:t>blk_mq</a:t>
            </a:r>
            <a:r>
              <a:rPr lang="zh-CN" altLang="en-US"/>
              <a:t>框架配合块驱动实现性能和兼容性的目标。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9A3AFAD-0A2A-1C03-22DD-0C4682B8AC7F}"/>
              </a:ext>
            </a:extLst>
          </p:cNvPr>
          <p:cNvSpPr txBox="1"/>
          <p:nvPr/>
        </p:nvSpPr>
        <p:spPr>
          <a:xfrm>
            <a:off x="1598324" y="6345324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Linux</a:t>
            </a:r>
            <a:r>
              <a:rPr lang="zh-CN" altLang="en-US"/>
              <a:t>世界中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3897DAF2-9829-2CB1-83C8-34C407592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438" y="1792337"/>
            <a:ext cx="4000500" cy="4572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C3E99F6-2BC1-2CFF-BA04-637BEC30727B}"/>
              </a:ext>
            </a:extLst>
          </p:cNvPr>
          <p:cNvSpPr txBox="1"/>
          <p:nvPr/>
        </p:nvSpPr>
        <p:spPr>
          <a:xfrm>
            <a:off x="7788188" y="6364337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ArceOS</a:t>
            </a:r>
            <a:r>
              <a:rPr lang="zh-CN" altLang="en-US"/>
              <a:t>世界中</a:t>
            </a:r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1FD6D1C5-3FDF-AE18-DB1E-3CED111C13E2}"/>
              </a:ext>
            </a:extLst>
          </p:cNvPr>
          <p:cNvSpPr/>
          <p:nvPr/>
        </p:nvSpPr>
        <p:spPr>
          <a:xfrm>
            <a:off x="5015880" y="3970920"/>
            <a:ext cx="978408" cy="484632"/>
          </a:xfrm>
          <a:prstGeom prst="rightArrow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A8627E19-0195-EECD-2D90-872300D45906}"/>
              </a:ext>
            </a:extLst>
          </p:cNvPr>
          <p:cNvSpPr/>
          <p:nvPr/>
        </p:nvSpPr>
        <p:spPr>
          <a:xfrm>
            <a:off x="5015880" y="5670960"/>
            <a:ext cx="978408" cy="484632"/>
          </a:xfrm>
          <a:prstGeom prst="rightArrow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5EEA98-F233-CF79-DD71-BF076D725869}"/>
              </a:ext>
            </a:extLst>
          </p:cNvPr>
          <p:cNvSpPr txBox="1"/>
          <p:nvPr/>
        </p:nvSpPr>
        <p:spPr>
          <a:xfrm>
            <a:off x="10740516" y="5121188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关键接口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主要关注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35BF3C3-B621-B706-9193-71EEEDD4F4CB}"/>
              </a:ext>
            </a:extLst>
          </p:cNvPr>
          <p:cNvSpPr txBox="1"/>
          <p:nvPr/>
        </p:nvSpPr>
        <p:spPr>
          <a:xfrm>
            <a:off x="10756772" y="316768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内部接口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9B7D530-532E-705A-917F-20B6B7E6F134}"/>
              </a:ext>
            </a:extLst>
          </p:cNvPr>
          <p:cNvSpPr txBox="1"/>
          <p:nvPr/>
        </p:nvSpPr>
        <p:spPr>
          <a:xfrm>
            <a:off x="10731861" y="3837818"/>
            <a:ext cx="11592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工程考虑</a:t>
            </a:r>
            <a:endParaRPr lang="en-US" altLang="zh-CN"/>
          </a:p>
          <a:p>
            <a:r>
              <a:rPr lang="zh-CN" altLang="en-US"/>
              <a:t>临时引入</a:t>
            </a:r>
            <a:endParaRPr lang="en-US" altLang="zh-CN"/>
          </a:p>
          <a:p>
            <a:r>
              <a:rPr lang="en-US" altLang="zh-CN"/>
              <a:t>Linux</a:t>
            </a:r>
            <a:r>
              <a:rPr lang="zh-CN" altLang="en-US"/>
              <a:t>代码</a:t>
            </a:r>
          </a:p>
        </p:txBody>
      </p: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1E314C58-14AF-BAAA-5E13-2766836B0AE8}"/>
              </a:ext>
            </a:extLst>
          </p:cNvPr>
          <p:cNvCxnSpPr>
            <a:cxnSpLocks/>
          </p:cNvCxnSpPr>
          <p:nvPr/>
        </p:nvCxnSpPr>
        <p:spPr>
          <a:xfrm flipH="1">
            <a:off x="10488488" y="3392996"/>
            <a:ext cx="373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7E76962-148C-5C5B-0EA1-6F4E16157C8E}"/>
              </a:ext>
            </a:extLst>
          </p:cNvPr>
          <p:cNvCxnSpPr>
            <a:cxnSpLocks/>
          </p:cNvCxnSpPr>
          <p:nvPr/>
        </p:nvCxnSpPr>
        <p:spPr>
          <a:xfrm flipH="1">
            <a:off x="10524492" y="4293096"/>
            <a:ext cx="37397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7082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25D86-ACEC-D1DA-9345-F293F6275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9308D2C-B83C-C6BD-C13C-E13D58BCA2C3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2</a:t>
            </a:r>
            <a:r>
              <a:rPr lang="zh-CN" altLang="en-US" sz="3200"/>
              <a:t>：块设备驱动模块的对外服务接口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BF4B953-3700-788A-B0E8-3A24C8913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151839E-F81B-7F67-0CC3-1C2041D78418}"/>
              </a:ext>
            </a:extLst>
          </p:cNvPr>
          <p:cNvSpPr txBox="1"/>
          <p:nvPr/>
        </p:nvSpPr>
        <p:spPr>
          <a:xfrm>
            <a:off x="442386" y="904654"/>
            <a:ext cx="92900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块设备驱动模块对外提供两个服务接口：</a:t>
            </a:r>
            <a:r>
              <a:rPr lang="en-US" altLang="zh-CN" sz="2000"/>
              <a:t>mq_ops</a:t>
            </a:r>
            <a:r>
              <a:rPr lang="zh-CN" altLang="en-US" sz="2000"/>
              <a:t>和</a:t>
            </a:r>
            <a:r>
              <a:rPr lang="en-US" altLang="zh-CN" sz="2000"/>
              <a:t>fops</a:t>
            </a:r>
            <a:r>
              <a:rPr lang="zh-CN" altLang="en-US" sz="2000"/>
              <a:t>，前者是主要接口。</a:t>
            </a:r>
            <a:endParaRPr lang="en-US" altLang="zh-CN" sz="2000"/>
          </a:p>
          <a:p>
            <a:r>
              <a:rPr lang="zh-CN" altLang="en-US" sz="2000"/>
              <a:t>前期分析实验基于</a:t>
            </a:r>
            <a:r>
              <a:rPr lang="en-US" altLang="zh-CN" sz="2000"/>
              <a:t>VirtIOBlk</a:t>
            </a:r>
            <a:r>
              <a:rPr lang="zh-CN" altLang="en-US" sz="2000"/>
              <a:t>，但是适用于所有的块设备驱动模块。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12A65F9-F4D3-505B-1400-5A9860417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730993"/>
            <a:ext cx="4464496" cy="4807919"/>
          </a:xfrm>
          <a:prstGeom prst="rect">
            <a:avLst/>
          </a:prstGeom>
        </p:spPr>
      </p:pic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772E8669-EA32-BF30-34CE-2473A3A21B9F}"/>
              </a:ext>
            </a:extLst>
          </p:cNvPr>
          <p:cNvCxnSpPr/>
          <p:nvPr/>
        </p:nvCxnSpPr>
        <p:spPr>
          <a:xfrm>
            <a:off x="3431704" y="3429000"/>
            <a:ext cx="4752528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15B8B3F-82DF-2A3A-4BA9-D56B859D7976}"/>
              </a:ext>
            </a:extLst>
          </p:cNvPr>
          <p:cNvSpPr txBox="1"/>
          <p:nvPr/>
        </p:nvSpPr>
        <p:spPr>
          <a:xfrm>
            <a:off x="454167" y="3663995"/>
            <a:ext cx="341632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接口</a:t>
            </a:r>
            <a:r>
              <a:rPr lang="en-US" altLang="zh-CN" b="1"/>
              <a:t>mq_ops </a:t>
            </a:r>
            <a:r>
              <a:rPr lang="zh-CN" altLang="en-US" b="1"/>
              <a:t>（主接口）</a:t>
            </a:r>
            <a:endParaRPr lang="en-US" altLang="zh-CN" b="1"/>
          </a:p>
          <a:p>
            <a:r>
              <a:rPr lang="zh-CN" altLang="en-US"/>
              <a:t>提供对目标块设备的直接和</a:t>
            </a:r>
            <a:endParaRPr lang="en-US" altLang="zh-CN"/>
          </a:p>
          <a:p>
            <a:r>
              <a:rPr lang="zh-CN" altLang="en-US"/>
              <a:t>原始的操作，配合</a:t>
            </a:r>
            <a:r>
              <a:rPr lang="en-US" altLang="zh-CN"/>
              <a:t>blk_mq</a:t>
            </a:r>
            <a:r>
              <a:rPr lang="zh-CN" altLang="en-US"/>
              <a:t>完成</a:t>
            </a:r>
            <a:endParaRPr lang="en-US" altLang="zh-CN"/>
          </a:p>
          <a:p>
            <a:r>
              <a:rPr lang="zh-CN" altLang="en-US"/>
              <a:t>文件系统发出的大部分请求。</a:t>
            </a:r>
            <a:endParaRPr lang="en-US" altLang="zh-CN"/>
          </a:p>
          <a:p>
            <a:r>
              <a:rPr lang="zh-CN" altLang="en-US"/>
              <a:t>本身包含的是基础原始功能，</a:t>
            </a:r>
            <a:endParaRPr lang="en-US" altLang="zh-CN"/>
          </a:p>
          <a:p>
            <a:r>
              <a:rPr lang="zh-CN" altLang="en-US"/>
              <a:t>所以必须的依赖较少，主要是</a:t>
            </a:r>
            <a:endParaRPr lang="en-US" altLang="zh-CN"/>
          </a:p>
          <a:p>
            <a:r>
              <a:rPr lang="zh-CN" altLang="en-US"/>
              <a:t>自旋锁和内存分配，甚至不涉及</a:t>
            </a:r>
            <a:endParaRPr lang="en-US" altLang="zh-CN"/>
          </a:p>
          <a:p>
            <a:r>
              <a:rPr lang="zh-CN" altLang="en-US"/>
              <a:t>调度与睡眠。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7A99686-CA02-91DE-3490-C3D05EE193DB}"/>
              </a:ext>
            </a:extLst>
          </p:cNvPr>
          <p:cNvSpPr txBox="1"/>
          <p:nvPr/>
        </p:nvSpPr>
        <p:spPr>
          <a:xfrm>
            <a:off x="8190543" y="3645024"/>
            <a:ext cx="384611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接口</a:t>
            </a:r>
            <a:r>
              <a:rPr lang="en-US" altLang="zh-CN" b="1"/>
              <a:t>fops </a:t>
            </a:r>
            <a:r>
              <a:rPr lang="zh-CN" altLang="en-US" b="1"/>
              <a:t>（次要接口）</a:t>
            </a:r>
            <a:endParaRPr lang="en-US" altLang="zh-CN" b="1"/>
          </a:p>
          <a:p>
            <a:r>
              <a:rPr lang="zh-CN" altLang="en-US"/>
              <a:t>配合</a:t>
            </a:r>
            <a:r>
              <a:rPr lang="en-US" altLang="zh-CN"/>
              <a:t>VFS</a:t>
            </a:r>
            <a:r>
              <a:rPr lang="zh-CN" altLang="en-US"/>
              <a:t>层以访问文件的方式访问块设备，主要处理了一些针对文件对象的互斥、资源计数等操作。</a:t>
            </a:r>
            <a:endParaRPr lang="en-US" altLang="zh-CN"/>
          </a:p>
          <a:p>
            <a:r>
              <a:rPr lang="zh-CN" altLang="en-US"/>
              <a:t>从</a:t>
            </a:r>
            <a:r>
              <a:rPr lang="en-US" altLang="zh-CN"/>
              <a:t>VirtIOBlk</a:t>
            </a:r>
            <a:r>
              <a:rPr lang="zh-CN" altLang="en-US"/>
              <a:t>的实现分析，该接口以及功能非必要，可以挪到上层的文件系统层去处理。</a:t>
            </a:r>
            <a:endParaRPr lang="en-US" altLang="zh-CN"/>
          </a:p>
          <a:p>
            <a:r>
              <a:rPr lang="zh-CN" altLang="en-US"/>
              <a:t>上半部不调用</a:t>
            </a:r>
            <a:r>
              <a:rPr lang="en-US" altLang="zh-CN"/>
              <a:t>fops</a:t>
            </a:r>
            <a:r>
              <a:rPr lang="zh-CN" altLang="en-US"/>
              <a:t>接口，可以减少该模块对外部的必要依赖。</a:t>
            </a:r>
            <a:endParaRPr lang="en-US" altLang="zh-CN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366A79-9797-60E8-65F0-0F9E7D13E3B6}"/>
              </a:ext>
            </a:extLst>
          </p:cNvPr>
          <p:cNvSpPr txBox="1"/>
          <p:nvPr/>
        </p:nvSpPr>
        <p:spPr>
          <a:xfrm>
            <a:off x="1445313" y="2336104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主流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4D7645A6-4165-F0B5-2C06-51CE68F816C6}"/>
              </a:ext>
            </a:extLst>
          </p:cNvPr>
          <p:cNvSpPr txBox="1"/>
          <p:nvPr/>
        </p:nvSpPr>
        <p:spPr>
          <a:xfrm>
            <a:off x="8940316" y="2389322"/>
            <a:ext cx="21162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/>
              <a:t>低频</a:t>
            </a:r>
            <a:r>
              <a:rPr lang="en-US" altLang="zh-CN" sz="2800"/>
              <a:t>/</a:t>
            </a:r>
            <a:r>
              <a:rPr lang="zh-CN" altLang="en-US" sz="2800"/>
              <a:t>非必要</a:t>
            </a:r>
          </a:p>
        </p:txBody>
      </p:sp>
    </p:spTree>
    <p:extLst>
      <p:ext uri="{BB962C8B-B14F-4D97-AF65-F5344CB8AC3E}">
        <p14:creationId xmlns:p14="http://schemas.microsoft.com/office/powerpoint/2010/main" val="3945168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2393C-11BB-3EBB-42E5-DFB6BEDE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D90AE36-1D2E-F8CF-0230-89C81FB4618E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上半部实验</a:t>
            </a:r>
            <a:r>
              <a:rPr lang="en-US" altLang="zh-CN" sz="3200"/>
              <a:t>2</a:t>
            </a:r>
            <a:r>
              <a:rPr lang="zh-CN" altLang="en-US" sz="3200"/>
              <a:t>：块设备驱动模块主接口的跨版本稳定性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8A4D399-65F8-707A-9A20-76D34BB9C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23</a:t>
            </a:fld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78AD3E-EA9E-FC32-30CD-D66349E8876A}"/>
              </a:ext>
            </a:extLst>
          </p:cNvPr>
          <p:cNvSpPr txBox="1"/>
          <p:nvPr/>
        </p:nvSpPr>
        <p:spPr>
          <a:xfrm>
            <a:off x="407368" y="944724"/>
            <a:ext cx="11485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</a:t>
            </a:r>
            <a:r>
              <a:rPr lang="en-US" altLang="zh-CN" sz="2000"/>
              <a:t>Linux</a:t>
            </a:r>
            <a:r>
              <a:rPr lang="zh-CN" altLang="en-US" sz="2000"/>
              <a:t>升级时，块设备驱动接口定义的变化情况。在</a:t>
            </a:r>
            <a:r>
              <a:rPr lang="en-US" altLang="zh-CN" sz="2000"/>
              <a:t>5.9.1(</a:t>
            </a:r>
            <a:r>
              <a:rPr lang="zh-CN" altLang="en-US" sz="2000"/>
              <a:t>左侧</a:t>
            </a:r>
            <a:r>
              <a:rPr lang="en-US" altLang="zh-CN" sz="2000"/>
              <a:t>)</a:t>
            </a:r>
            <a:r>
              <a:rPr lang="zh-CN" altLang="en-US" sz="2000"/>
              <a:t>和</a:t>
            </a:r>
            <a:r>
              <a:rPr lang="en-US" altLang="zh-CN" sz="2000"/>
              <a:t>6.12.37(</a:t>
            </a:r>
            <a:r>
              <a:rPr lang="zh-CN" altLang="en-US" sz="2000"/>
              <a:t>右侧</a:t>
            </a:r>
            <a:r>
              <a:rPr lang="en-US" altLang="zh-CN" sz="2000"/>
              <a:t>)</a:t>
            </a:r>
            <a:r>
              <a:rPr lang="zh-CN" altLang="en-US" sz="2000"/>
              <a:t>之间对比。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D0A4F2-28A8-0A48-99A4-713FC3A2E96B}"/>
              </a:ext>
            </a:extLst>
          </p:cNvPr>
          <p:cNvSpPr txBox="1"/>
          <p:nvPr/>
        </p:nvSpPr>
        <p:spPr>
          <a:xfrm>
            <a:off x="4920686" y="1584108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blk_mq_ops</a:t>
            </a:r>
            <a:endParaRPr lang="zh-CN" altLang="en-US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9DB05B90-16CC-847B-2BB4-8643E225423A}"/>
              </a:ext>
            </a:extLst>
          </p:cNvPr>
          <p:cNvSpPr txBox="1"/>
          <p:nvPr/>
        </p:nvSpPr>
        <p:spPr>
          <a:xfrm>
            <a:off x="371364" y="6372036"/>
            <a:ext cx="100960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>
                <a:solidFill>
                  <a:srgbClr val="C00000"/>
                </a:solidFill>
              </a:rPr>
              <a:t>主接口</a:t>
            </a:r>
            <a:r>
              <a:rPr lang="en-US" altLang="zh-CN" sz="2000" b="1">
                <a:solidFill>
                  <a:srgbClr val="C00000"/>
                </a:solidFill>
              </a:rPr>
              <a:t>blk_mq_ops</a:t>
            </a:r>
            <a:r>
              <a:rPr lang="zh-CN" altLang="en-US" sz="2000"/>
              <a:t>在经历了</a:t>
            </a:r>
            <a:r>
              <a:rPr lang="en-US" altLang="zh-CN" sz="2000"/>
              <a:t>22</a:t>
            </a:r>
            <a:r>
              <a:rPr lang="zh-CN" altLang="en-US" sz="2000"/>
              <a:t>个版本迭代后，</a:t>
            </a:r>
            <a:r>
              <a:rPr lang="zh-CN" altLang="en-US" sz="2000" b="1">
                <a:solidFill>
                  <a:srgbClr val="C00000"/>
                </a:solidFill>
              </a:rPr>
              <a:t>变化很少</a:t>
            </a:r>
            <a:r>
              <a:rPr lang="zh-CN" altLang="en-US" sz="2000"/>
              <a:t>，且变化的都是</a:t>
            </a:r>
            <a:r>
              <a:rPr lang="zh-CN" altLang="en-US" sz="2000" b="1">
                <a:solidFill>
                  <a:srgbClr val="C00000"/>
                </a:solidFill>
              </a:rPr>
              <a:t>非核心</a:t>
            </a:r>
            <a:r>
              <a:rPr lang="zh-CN" altLang="en-US" sz="2000"/>
              <a:t>的方法。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4B23B20-B36E-C4A5-66AE-845A46270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06" y="2096852"/>
            <a:ext cx="11215410" cy="241106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F4D3FD1-D263-CF60-DD15-FF1F9FA3726B}"/>
              </a:ext>
            </a:extLst>
          </p:cNvPr>
          <p:cNvSpPr txBox="1"/>
          <p:nvPr/>
        </p:nvSpPr>
        <p:spPr>
          <a:xfrm>
            <a:off x="2063552" y="1576265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5.9.1</a:t>
            </a:r>
            <a:endParaRPr lang="zh-CN" altLang="en-US" b="1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13E9EA4-2C63-0124-5FD2-3A53C53D34DD}"/>
              </a:ext>
            </a:extLst>
          </p:cNvPr>
          <p:cNvSpPr txBox="1"/>
          <p:nvPr/>
        </p:nvSpPr>
        <p:spPr>
          <a:xfrm>
            <a:off x="8613812" y="1602778"/>
            <a:ext cx="938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6.12.37</a:t>
            </a:r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AC124BF-AC2D-9F84-3310-BDCDD8FB05BF}"/>
              </a:ext>
            </a:extLst>
          </p:cNvPr>
          <p:cNvSpPr txBox="1"/>
          <p:nvPr/>
        </p:nvSpPr>
        <p:spPr>
          <a:xfrm>
            <a:off x="442025" y="4689140"/>
            <a:ext cx="74270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删掉一个，增加三个，其它几个是改了返回类型或追加</a:t>
            </a:r>
            <a:r>
              <a:rPr lang="en-US" altLang="zh-CN"/>
              <a:t>/</a:t>
            </a:r>
            <a:r>
              <a:rPr lang="zh-CN" altLang="en-US"/>
              <a:t>改变一个参数。</a:t>
            </a:r>
            <a:endParaRPr lang="en-US" altLang="zh-CN"/>
          </a:p>
          <a:p>
            <a:r>
              <a:rPr lang="zh-CN" altLang="en-US"/>
              <a:t>核心的方法都没有变化。</a:t>
            </a:r>
          </a:p>
        </p:txBody>
      </p:sp>
    </p:spTree>
    <p:extLst>
      <p:ext uri="{BB962C8B-B14F-4D97-AF65-F5344CB8AC3E}">
        <p14:creationId xmlns:p14="http://schemas.microsoft.com/office/powerpoint/2010/main" val="4178314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7D5B0-F8A5-82CA-4AB3-042885054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69628E5-0AB1-BA83-2C97-EC6B9B660950}"/>
              </a:ext>
            </a:extLst>
          </p:cNvPr>
          <p:cNvSpPr txBox="1"/>
          <p:nvPr/>
        </p:nvSpPr>
        <p:spPr>
          <a:xfrm>
            <a:off x="5233965" y="2170665"/>
            <a:ext cx="6257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3.2 </a:t>
            </a:r>
            <a:r>
              <a:rPr lang="zh-CN" altLang="en-US" sz="3200"/>
              <a:t>针对下半部的应对策略与验证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8537A9-83A9-E852-C3E4-2CC834E9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24</a:t>
            </a:fld>
            <a:endParaRPr lang="zh-CN" altLang="en-US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74A0123-AC98-154D-F3FF-4E3D4C0A0E49}"/>
              </a:ext>
            </a:extLst>
          </p:cNvPr>
          <p:cNvGrpSpPr/>
          <p:nvPr/>
        </p:nvGrpSpPr>
        <p:grpSpPr>
          <a:xfrm>
            <a:off x="868511" y="1068163"/>
            <a:ext cx="4795441" cy="4593085"/>
            <a:chOff x="6989191" y="1356195"/>
            <a:chExt cx="4795441" cy="4593085"/>
          </a:xfrm>
        </p:grpSpPr>
        <p:pic>
          <p:nvPicPr>
            <p:cNvPr id="2" name="图片 1">
              <a:extLst>
                <a:ext uri="{FF2B5EF4-FFF2-40B4-BE49-F238E27FC236}">
                  <a16:creationId xmlns:a16="http://schemas.microsoft.com/office/drawing/2014/main" id="{BA18ADCF-10FB-7C1C-0DA2-F89CD1763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33207" y="1356195"/>
              <a:ext cx="3179828" cy="4593085"/>
            </a:xfrm>
            <a:prstGeom prst="rect">
              <a:avLst/>
            </a:prstGeom>
          </p:spPr>
        </p:pic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A99793ED-04C0-E40F-7957-4393D83D8DAA}"/>
                </a:ext>
              </a:extLst>
            </p:cNvPr>
            <p:cNvSpPr/>
            <p:nvPr/>
          </p:nvSpPr>
          <p:spPr>
            <a:xfrm>
              <a:off x="6989191" y="2888940"/>
              <a:ext cx="3456384" cy="3060340"/>
            </a:xfrm>
            <a:prstGeom prst="roundRect">
              <a:avLst/>
            </a:prstGeom>
            <a:ln w="38100">
              <a:solidFill>
                <a:srgbClr val="C00000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C00000"/>
                </a:solidFill>
              </a:endParaRP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57DEF449-3E82-E72D-7496-4F594CF135A0}"/>
                </a:ext>
              </a:extLst>
            </p:cNvPr>
            <p:cNvCxnSpPr>
              <a:cxnSpLocks/>
            </p:cNvCxnSpPr>
            <p:nvPr/>
          </p:nvCxnSpPr>
          <p:spPr>
            <a:xfrm>
              <a:off x="7205215" y="4473116"/>
              <a:ext cx="2988332" cy="0"/>
            </a:xfrm>
            <a:prstGeom prst="line">
              <a:avLst/>
            </a:prstGeom>
            <a:ln w="381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3258728C-438D-6624-37C5-71C77564BE44}"/>
                </a:ext>
              </a:extLst>
            </p:cNvPr>
            <p:cNvSpPr txBox="1"/>
            <p:nvPr/>
          </p:nvSpPr>
          <p:spPr>
            <a:xfrm>
              <a:off x="10661599" y="3537012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调用者</a:t>
              </a:r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AD0E7D4F-9A48-C66B-5EC3-77A293556921}"/>
                </a:ext>
              </a:extLst>
            </p:cNvPr>
            <p:cNvSpPr txBox="1"/>
            <p:nvPr/>
          </p:nvSpPr>
          <p:spPr>
            <a:xfrm>
              <a:off x="10661599" y="500388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被调用者</a:t>
              </a:r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9676B0D7-DBD6-A2BF-6B63-872AF835E67C}"/>
                </a:ext>
              </a:extLst>
            </p:cNvPr>
            <p:cNvSpPr txBox="1"/>
            <p:nvPr/>
          </p:nvSpPr>
          <p:spPr>
            <a:xfrm>
              <a:off x="10676636" y="428845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/>
                <a:t>依赖接口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4877D6C-2D2C-EB91-013F-4983FCA012C0}"/>
                </a:ext>
              </a:extLst>
            </p:cNvPr>
            <p:cNvCxnSpPr>
              <a:stCxn id="13" idx="2"/>
            </p:cNvCxnSpPr>
            <p:nvPr/>
          </p:nvCxnSpPr>
          <p:spPr>
            <a:xfrm flipH="1">
              <a:off x="11100180" y="3906344"/>
              <a:ext cx="1" cy="3821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05CA2C85-A514-55C5-DAB4-1D77B37EA83B}"/>
                </a:ext>
              </a:extLst>
            </p:cNvPr>
            <p:cNvCxnSpPr/>
            <p:nvPr/>
          </p:nvCxnSpPr>
          <p:spPr>
            <a:xfrm flipH="1">
              <a:off x="11093647" y="4631070"/>
              <a:ext cx="1" cy="38210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4876902-4C8D-EF98-1553-DC685FAD89FF}"/>
              </a:ext>
            </a:extLst>
          </p:cNvPr>
          <p:cNvSpPr txBox="1"/>
          <p:nvPr/>
        </p:nvSpPr>
        <p:spPr>
          <a:xfrm>
            <a:off x="5231904" y="1304764"/>
            <a:ext cx="6606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3. </a:t>
            </a:r>
            <a:r>
              <a:rPr lang="zh-CN" altLang="en-US" sz="4800"/>
              <a:t>具体实现方案与验证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27048452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3B7C48-E0CD-DCFA-E021-5583B7557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B05172-A79C-E70A-974C-B01B64A08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07A18BA-DD3F-4CB9-2CAE-6125C7B0DEE9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下半部：依赖接口和适配组件</a:t>
            </a:r>
            <a:r>
              <a:rPr lang="en-US" altLang="zh-CN" sz="3200"/>
              <a:t>(</a:t>
            </a:r>
            <a:r>
              <a:rPr lang="zh-CN" altLang="en-US" sz="3200"/>
              <a:t>被调用者部分</a:t>
            </a:r>
            <a:r>
              <a:rPr lang="en-US" altLang="zh-CN" sz="3200"/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A2DE0A8-9A6B-AE27-EA3C-15226BCA96CA}"/>
              </a:ext>
            </a:extLst>
          </p:cNvPr>
          <p:cNvSpPr txBox="1"/>
          <p:nvPr/>
        </p:nvSpPr>
        <p:spPr>
          <a:xfrm>
            <a:off x="407368" y="908720"/>
            <a:ext cx="104486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下半部包括从</a:t>
            </a:r>
            <a:r>
              <a:rPr lang="en-US" altLang="zh-CN" sz="2000"/>
              <a:t>Linux</a:t>
            </a:r>
            <a:r>
              <a:rPr lang="zh-CN" altLang="en-US" sz="2000"/>
              <a:t>模块发出调用到</a:t>
            </a:r>
            <a:r>
              <a:rPr lang="en-US" altLang="zh-CN" sz="2000"/>
              <a:t>Linux Adaptor</a:t>
            </a:r>
            <a:r>
              <a:rPr lang="zh-CN" altLang="en-US" sz="2000"/>
              <a:t>基于</a:t>
            </a:r>
            <a:r>
              <a:rPr lang="en-US" altLang="zh-CN" sz="2000"/>
              <a:t>ArceOS</a:t>
            </a:r>
            <a:r>
              <a:rPr lang="zh-CN" altLang="en-US" sz="2000"/>
              <a:t>支持进行处理和响应的过程。</a:t>
            </a:r>
            <a:endParaRPr lang="en-US" altLang="zh-CN" sz="2000"/>
          </a:p>
          <a:p>
            <a:r>
              <a:rPr lang="zh-CN" altLang="en-US" sz="2000"/>
              <a:t>依赖接口是关键，主要工作在适配组件</a:t>
            </a:r>
            <a:r>
              <a:rPr lang="en-US" altLang="zh-CN" sz="2000"/>
              <a:t>Linux Adaptor</a:t>
            </a:r>
            <a:r>
              <a:rPr lang="zh-CN" altLang="en-US" sz="2000"/>
              <a:t>层面，如何完整恰当的实现依赖接口。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DCD01C-6C4C-12FA-EBAD-8EF7A2966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95" y="1806850"/>
            <a:ext cx="4512049" cy="428644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5409300-3DF8-9914-7D34-40724E066E0D}"/>
              </a:ext>
            </a:extLst>
          </p:cNvPr>
          <p:cNvSpPr txBox="1"/>
          <p:nvPr/>
        </p:nvSpPr>
        <p:spPr>
          <a:xfrm>
            <a:off x="407368" y="6312494"/>
            <a:ext cx="11269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关键问题</a:t>
            </a:r>
            <a:r>
              <a:rPr lang="zh-CN" altLang="en-US" sz="2000"/>
              <a:t>：依赖接口中包含的形式？处理方式？完备的识别接口集合的办法？具体实现策略与机制？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EF6469C-1D9C-A69A-E7BD-3F2A4873836E}"/>
              </a:ext>
            </a:extLst>
          </p:cNvPr>
          <p:cNvSpPr txBox="1"/>
          <p:nvPr/>
        </p:nvSpPr>
        <p:spPr>
          <a:xfrm>
            <a:off x="4691844" y="2672916"/>
            <a:ext cx="7344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依赖接口</a:t>
            </a:r>
            <a:r>
              <a:rPr lang="zh-CN" altLang="en-US"/>
              <a:t>：方法、全局变量、异常、寄存器等形式，</a:t>
            </a:r>
            <a:r>
              <a:rPr lang="zh-CN" altLang="en-US">
                <a:solidFill>
                  <a:srgbClr val="C00000"/>
                </a:solidFill>
              </a:rPr>
              <a:t>并非传统接口定义。</a:t>
            </a:r>
            <a:endParaRPr lang="en-US" altLang="zh-CN">
              <a:solidFill>
                <a:srgbClr val="C00000"/>
              </a:solidFill>
            </a:endParaRPr>
          </a:p>
          <a:p>
            <a:r>
              <a:rPr lang="zh-CN" altLang="en-US"/>
              <a:t>它定义了</a:t>
            </a:r>
            <a:r>
              <a:rPr lang="en-US" altLang="zh-CN">
                <a:solidFill>
                  <a:srgbClr val="C00000"/>
                </a:solidFill>
              </a:rPr>
              <a:t>Linux</a:t>
            </a:r>
            <a:r>
              <a:rPr lang="zh-CN" altLang="en-US">
                <a:solidFill>
                  <a:srgbClr val="C00000"/>
                </a:solidFill>
              </a:rPr>
              <a:t>模块与外部环境交互的全部形式</a:t>
            </a:r>
            <a:r>
              <a:rPr lang="zh-CN" altLang="en-US"/>
              <a:t>。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63048DB-7CE3-5837-FF02-FCCBC1EAC727}"/>
              </a:ext>
            </a:extLst>
          </p:cNvPr>
          <p:cNvSpPr txBox="1"/>
          <p:nvPr/>
        </p:nvSpPr>
        <p:spPr>
          <a:xfrm>
            <a:off x="4691844" y="3429000"/>
            <a:ext cx="73448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适配器组件</a:t>
            </a:r>
            <a:r>
              <a:rPr lang="zh-CN" altLang="en-US"/>
              <a:t>：</a:t>
            </a:r>
            <a:r>
              <a:rPr lang="zh-CN" altLang="en-US" b="1">
                <a:solidFill>
                  <a:srgbClr val="C00000"/>
                </a:solidFill>
              </a:rPr>
              <a:t>完备</a:t>
            </a:r>
            <a:r>
              <a:rPr lang="zh-CN" altLang="en-US"/>
              <a:t>实现</a:t>
            </a:r>
            <a:r>
              <a:rPr lang="en-US" altLang="zh-CN"/>
              <a:t>Linux</a:t>
            </a:r>
            <a:r>
              <a:rPr lang="zh-CN" altLang="en-US"/>
              <a:t>模块依赖的接口</a:t>
            </a:r>
            <a:r>
              <a:rPr lang="en-US" altLang="zh-CN"/>
              <a:t>(</a:t>
            </a:r>
            <a:r>
              <a:rPr lang="zh-CN" altLang="en-US"/>
              <a:t>即上面的</a:t>
            </a:r>
            <a:r>
              <a:rPr lang="zh-CN" altLang="en-US">
                <a:solidFill>
                  <a:srgbClr val="FF0000"/>
                </a:solidFill>
              </a:rPr>
              <a:t>红线</a:t>
            </a:r>
            <a:r>
              <a:rPr lang="en-US" altLang="zh-CN"/>
              <a:t>)</a:t>
            </a:r>
            <a:r>
              <a:rPr lang="zh-CN" altLang="en-US"/>
              <a:t>。</a:t>
            </a:r>
            <a:endParaRPr lang="en-US" altLang="zh-CN"/>
          </a:p>
          <a:p>
            <a:r>
              <a:rPr lang="zh-CN" altLang="en-US"/>
              <a:t>完备性是指，不遗漏并且针对接口中每个接口元素的情况采取适当的处理方式，处理方式包括：依赖</a:t>
            </a:r>
            <a:r>
              <a:rPr lang="en-US" altLang="zh-CN"/>
              <a:t>ArceOS</a:t>
            </a:r>
            <a:r>
              <a:rPr lang="zh-CN" altLang="en-US"/>
              <a:t>扩展实现，不依赖</a:t>
            </a:r>
            <a:r>
              <a:rPr lang="en-US" altLang="zh-CN"/>
              <a:t>ArceOS</a:t>
            </a:r>
            <a:r>
              <a:rPr lang="zh-CN" altLang="en-US"/>
              <a:t>独立实现，空实现和</a:t>
            </a:r>
            <a:r>
              <a:rPr lang="en-US" altLang="zh-CN"/>
              <a:t>Panic</a:t>
            </a:r>
            <a:r>
              <a:rPr lang="zh-CN" altLang="en-US"/>
              <a:t>实现。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BA0DA2-24E7-0817-0176-0617CCFF8B3A}"/>
              </a:ext>
            </a:extLst>
          </p:cNvPr>
          <p:cNvSpPr txBox="1"/>
          <p:nvPr/>
        </p:nvSpPr>
        <p:spPr>
          <a:xfrm>
            <a:off x="4667389" y="4656431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accent1"/>
                </a:solidFill>
              </a:rPr>
              <a:t>内部接口</a:t>
            </a:r>
            <a:r>
              <a:rPr lang="zh-CN" altLang="en-US"/>
              <a:t>：无严格要求，主要考虑与</a:t>
            </a:r>
            <a:r>
              <a:rPr lang="en-US" altLang="zh-CN"/>
              <a:t>ArceOS</a:t>
            </a:r>
            <a:r>
              <a:rPr lang="zh-CN" altLang="en-US"/>
              <a:t>现有功能的协作方便。</a:t>
            </a:r>
            <a:endParaRPr lang="zh-CN" altLang="en-US">
              <a:solidFill>
                <a:srgbClr val="C0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D8C3A01-5653-D858-6571-E1C781611EE8}"/>
              </a:ext>
            </a:extLst>
          </p:cNvPr>
          <p:cNvSpPr txBox="1"/>
          <p:nvPr/>
        </p:nvSpPr>
        <p:spPr>
          <a:xfrm>
            <a:off x="4667389" y="5435932"/>
            <a:ext cx="734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ArceOS</a:t>
            </a:r>
            <a:r>
              <a:rPr lang="zh-CN" altLang="en-US" b="1"/>
              <a:t>原有功能</a:t>
            </a:r>
            <a:r>
              <a:rPr lang="zh-CN" altLang="en-US"/>
              <a:t>：保持原有功能基础上，适当修改配合对方案的支持。</a:t>
            </a:r>
            <a:endParaRPr lang="zh-CN" alt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20833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E3E632C-0AF7-A98E-1899-39200D442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5C608AE-F662-6AE3-C115-4ADEF6315DC4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</a:t>
            </a:r>
            <a:r>
              <a:rPr lang="en-US" altLang="zh-CN" sz="3200"/>
              <a:t>Linux</a:t>
            </a:r>
            <a:r>
              <a:rPr lang="zh-CN" altLang="en-US" sz="3200"/>
              <a:t>模块依赖接口的形式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E0479B7-AB3F-1402-00DD-EE0F95C7F23C}"/>
              </a:ext>
            </a:extLst>
          </p:cNvPr>
          <p:cNvSpPr txBox="1"/>
          <p:nvPr/>
        </p:nvSpPr>
        <p:spPr>
          <a:xfrm>
            <a:off x="443372" y="1016732"/>
            <a:ext cx="1143441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下半部中，</a:t>
            </a:r>
            <a:r>
              <a:rPr lang="en-US" altLang="zh-CN" sz="2000"/>
              <a:t>Linux</a:t>
            </a:r>
            <a:r>
              <a:rPr lang="zh-CN" altLang="en-US" sz="2000"/>
              <a:t>模块所依赖的</a:t>
            </a:r>
            <a:r>
              <a:rPr lang="en-US" altLang="zh-CN" sz="2000"/>
              <a:t>"</a:t>
            </a:r>
            <a:r>
              <a:rPr lang="zh-CN" altLang="en-US" sz="2000"/>
              <a:t>接口</a:t>
            </a:r>
            <a:r>
              <a:rPr lang="en-US" altLang="zh-CN" sz="2000"/>
              <a:t>"</a:t>
            </a:r>
            <a:r>
              <a:rPr lang="zh-CN" altLang="en-US" sz="2000"/>
              <a:t>并非典型的传统接口</a:t>
            </a:r>
            <a:r>
              <a:rPr lang="en-US" altLang="zh-CN" sz="2000"/>
              <a:t>(</a:t>
            </a:r>
            <a:r>
              <a:rPr lang="zh-CN" altLang="en-US" sz="2000"/>
              <a:t>方法</a:t>
            </a:r>
            <a:r>
              <a:rPr lang="en-US" altLang="zh-CN" sz="2000"/>
              <a:t>+</a:t>
            </a:r>
            <a:r>
              <a:rPr lang="zh-CN" altLang="en-US" sz="2000"/>
              <a:t>常量</a:t>
            </a:r>
            <a:r>
              <a:rPr lang="en-US" altLang="zh-CN" sz="2000"/>
              <a:t>)</a:t>
            </a:r>
            <a:r>
              <a:rPr lang="zh-CN" altLang="en-US" sz="2000"/>
              <a:t>，包括多种形式：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方法</a:t>
            </a:r>
            <a:r>
              <a:rPr lang="en-US" altLang="zh-CN" sz="2000"/>
              <a:t>(</a:t>
            </a:r>
            <a:r>
              <a:rPr lang="zh-CN" altLang="en-US" sz="2000"/>
              <a:t>函数</a:t>
            </a:r>
            <a:r>
              <a:rPr lang="en-US" altLang="zh-CN" sz="2000"/>
              <a:t>)</a:t>
            </a:r>
            <a:r>
              <a:rPr lang="zh-CN" altLang="en-US" sz="2000"/>
              <a:t>：最多的情况，也是最容易处理的形式。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全局变量：普通全局变量，例如</a:t>
            </a:r>
            <a:r>
              <a:rPr lang="en-US" altLang="zh-CN" sz="2000"/>
              <a:t>pfn_base</a:t>
            </a:r>
            <a:r>
              <a:rPr lang="zh-CN" altLang="en-US" sz="2000"/>
              <a:t>，还有部分定义在</a:t>
            </a:r>
            <a:r>
              <a:rPr lang="en-US" altLang="zh-CN" sz="2000" b="1">
                <a:solidFill>
                  <a:srgbClr val="C00000"/>
                </a:solidFill>
              </a:rPr>
              <a:t>LDS</a:t>
            </a:r>
            <a:r>
              <a:rPr lang="zh-CN" altLang="en-US" sz="2000"/>
              <a:t>文件中的符号变量，代表着某种特殊地址。数量不多，但是不容易处理，并且它们随</a:t>
            </a:r>
            <a:r>
              <a:rPr lang="en-US" altLang="zh-CN" sz="2000"/>
              <a:t>Linux</a:t>
            </a:r>
            <a:r>
              <a:rPr lang="zh-CN" altLang="en-US" sz="2000"/>
              <a:t>版本变化较大。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异常：</a:t>
            </a:r>
            <a:r>
              <a:rPr lang="en-US" altLang="zh-CN" sz="2000"/>
              <a:t>Linux</a:t>
            </a:r>
            <a:r>
              <a:rPr lang="zh-CN" altLang="en-US" sz="2000"/>
              <a:t>模块虽然通常运行在内核态，也有通过异常触发的一类特殊调用，例如基于</a:t>
            </a:r>
            <a:r>
              <a:rPr lang="en-US" altLang="zh-CN" sz="2000"/>
              <a:t>ebreak</a:t>
            </a:r>
            <a:r>
              <a:rPr lang="zh-CN" altLang="en-US" sz="2000"/>
              <a:t>触发的</a:t>
            </a:r>
            <a:r>
              <a:rPr lang="en-US" altLang="zh-CN" sz="2000"/>
              <a:t>BugTable</a:t>
            </a:r>
            <a:r>
              <a:rPr lang="zh-CN" altLang="en-US" sz="2000"/>
              <a:t>机制。这类需要扩展</a:t>
            </a:r>
            <a:r>
              <a:rPr lang="en-US" altLang="zh-CN" sz="2000"/>
              <a:t>ArceOS</a:t>
            </a:r>
            <a:r>
              <a:rPr lang="zh-CN" altLang="en-US" sz="2000"/>
              <a:t>本身的处理机制。</a:t>
            </a:r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寄存器：限定一个寄存器为特殊用途，典型的就是</a:t>
            </a:r>
            <a:r>
              <a:rPr lang="en-US" altLang="zh-CN" sz="2000"/>
              <a:t>current</a:t>
            </a:r>
            <a:r>
              <a:rPr lang="zh-CN" altLang="en-US" sz="2000"/>
              <a:t>，在</a:t>
            </a:r>
            <a:r>
              <a:rPr lang="en-US" altLang="zh-CN" sz="2000" b="1">
                <a:solidFill>
                  <a:srgbClr val="C00000"/>
                </a:solidFill>
              </a:rPr>
              <a:t>tp</a:t>
            </a:r>
            <a:r>
              <a:rPr lang="zh-CN" altLang="en-US" sz="2000"/>
              <a:t>寄存器中保存当前任务的指针。这种方式与</a:t>
            </a:r>
            <a:r>
              <a:rPr lang="en-US" altLang="zh-CN" sz="2000"/>
              <a:t>ArceOS</a:t>
            </a:r>
            <a:r>
              <a:rPr lang="zh-CN" altLang="en-US" sz="2000"/>
              <a:t>原有的寄存器使用规范有冲突，需要协调处理。</a:t>
            </a:r>
          </a:p>
        </p:txBody>
      </p:sp>
    </p:spTree>
    <p:extLst>
      <p:ext uri="{BB962C8B-B14F-4D97-AF65-F5344CB8AC3E}">
        <p14:creationId xmlns:p14="http://schemas.microsoft.com/office/powerpoint/2010/main" val="9208943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A544E3C-D4CE-7116-C4DD-E48C8771A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4B8E6E3-21E7-2550-79EB-FE008FBF5B3B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下半部：完备识别</a:t>
            </a:r>
            <a:r>
              <a:rPr lang="en-US" altLang="zh-CN" sz="3200"/>
              <a:t>Linux</a:t>
            </a:r>
            <a:r>
              <a:rPr lang="zh-CN" altLang="en-US" sz="3200"/>
              <a:t>模块依赖接口的办法</a:t>
            </a:r>
            <a:r>
              <a:rPr lang="en-US" altLang="zh-CN" sz="3200"/>
              <a:t>(</a:t>
            </a:r>
            <a:r>
              <a:rPr lang="zh-CN" altLang="en-US" sz="3200"/>
              <a:t>以</a:t>
            </a:r>
            <a:r>
              <a:rPr lang="en-US" altLang="zh-CN" sz="3200"/>
              <a:t>virtio_blk</a:t>
            </a:r>
            <a:r>
              <a:rPr lang="zh-CN" altLang="en-US" sz="3200"/>
              <a:t>为例</a:t>
            </a:r>
            <a:r>
              <a:rPr lang="en-US" altLang="zh-CN" sz="3200"/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4680BC8-5BDC-5257-1E7B-3F9FE755C097}"/>
              </a:ext>
            </a:extLst>
          </p:cNvPr>
          <p:cNvSpPr txBox="1"/>
          <p:nvPr/>
        </p:nvSpPr>
        <p:spPr>
          <a:xfrm>
            <a:off x="371364" y="1448325"/>
            <a:ext cx="11255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步骤</a:t>
            </a:r>
            <a:r>
              <a:rPr lang="en-US" altLang="zh-CN" b="1"/>
              <a:t>1</a:t>
            </a:r>
            <a:r>
              <a:rPr lang="zh-CN" altLang="en-US"/>
              <a:t>：通过</a:t>
            </a:r>
            <a:r>
              <a:rPr lang="en-US" altLang="zh-CN"/>
              <a:t>menuconfig</a:t>
            </a:r>
            <a:r>
              <a:rPr lang="zh-CN" altLang="en-US"/>
              <a:t>对目标版本的</a:t>
            </a:r>
            <a:r>
              <a:rPr lang="en-US" altLang="zh-CN"/>
              <a:t>Linux</a:t>
            </a:r>
            <a:r>
              <a:rPr lang="zh-CN" altLang="en-US"/>
              <a:t>进行裁剪，编译获得目标模块；也可以直接复用发行版中现有的。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CF8DA7C-6E11-2E98-8E13-246B728537F3}"/>
              </a:ext>
            </a:extLst>
          </p:cNvPr>
          <p:cNvSpPr txBox="1"/>
          <p:nvPr/>
        </p:nvSpPr>
        <p:spPr>
          <a:xfrm>
            <a:off x="371364" y="944724"/>
            <a:ext cx="1100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正确可靠复用</a:t>
            </a:r>
            <a:r>
              <a:rPr lang="en-US" altLang="zh-CN" sz="2000"/>
              <a:t>Linux</a:t>
            </a:r>
            <a:r>
              <a:rPr lang="zh-CN" altLang="en-US" sz="2000"/>
              <a:t>模块的前提条件是：完整识别</a:t>
            </a:r>
            <a:r>
              <a:rPr lang="en-US" altLang="zh-CN" sz="2000"/>
              <a:t>Linux</a:t>
            </a:r>
            <a:r>
              <a:rPr lang="zh-CN" altLang="en-US" sz="2000"/>
              <a:t>模块对外部环境的依赖</a:t>
            </a:r>
            <a:r>
              <a:rPr lang="en-US" altLang="zh-CN" sz="2000"/>
              <a:t>"</a:t>
            </a:r>
            <a:r>
              <a:rPr lang="zh-CN" altLang="en-US" sz="2000"/>
              <a:t>接口</a:t>
            </a:r>
            <a:r>
              <a:rPr lang="en-US" altLang="zh-CN" sz="2000"/>
              <a:t>"</a:t>
            </a:r>
            <a:r>
              <a:rPr lang="zh-CN" altLang="en-US" sz="2000"/>
              <a:t>。识别方法：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8B044-A315-090C-408D-835DA5E47750}"/>
              </a:ext>
            </a:extLst>
          </p:cNvPr>
          <p:cNvSpPr txBox="1"/>
          <p:nvPr/>
        </p:nvSpPr>
        <p:spPr>
          <a:xfrm>
            <a:off x="371364" y="1965126"/>
            <a:ext cx="1152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</a:t>
            </a:r>
            <a:r>
              <a:rPr lang="en-US" altLang="zh-CN" b="1"/>
              <a:t>2</a:t>
            </a:r>
            <a:r>
              <a:rPr lang="zh-CN" altLang="en-US"/>
              <a:t>：很多情况下，不仅要引入目标模块，还要引用它的依赖模块，会形成一个模块组。由于组内各个模块之间的接口是内部接口，可以直接屏蔽掉，减少分析工作量。办法是把它们预先链接成一个统一的</a:t>
            </a:r>
            <a:r>
              <a:rPr lang="en-US" altLang="zh-CN"/>
              <a:t>Relocable ELF</a:t>
            </a:r>
            <a:r>
              <a:rPr lang="zh-CN" altLang="en-US"/>
              <a:t>文件。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230A88-9FB5-3CC7-6EDB-7EB51714D60B}"/>
              </a:ext>
            </a:extLst>
          </p:cNvPr>
          <p:cNvSpPr txBox="1"/>
          <p:nvPr/>
        </p:nvSpPr>
        <p:spPr>
          <a:xfrm>
            <a:off x="597644" y="5625244"/>
            <a:ext cx="11028724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/>
              <a:t>riscv64-linux-gnu-ld -r -o ./</a:t>
            </a:r>
            <a:r>
              <a:rPr lang="en-US" altLang="zh-CN" sz="2000">
                <a:solidFill>
                  <a:srgbClr val="C00000"/>
                </a:solidFill>
              </a:rPr>
              <a:t>virtio_blk.kmod</a:t>
            </a:r>
            <a:r>
              <a:rPr lang="en-US" altLang="zh-CN" sz="2000"/>
              <a:t> ./virtio.o ./virtio_mmio.o ./virtio_ring.o ./virtio_blk.o</a:t>
            </a:r>
            <a:endParaRPr lang="zh-CN" altLang="en-US" sz="200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56ECC4B-AA72-ED70-902C-3A0DD7F57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2708920"/>
            <a:ext cx="8763000" cy="271462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0989E225-A3BE-828C-4B01-C408E4C5C62B}"/>
              </a:ext>
            </a:extLst>
          </p:cNvPr>
          <p:cNvSpPr txBox="1"/>
          <p:nvPr/>
        </p:nvSpPr>
        <p:spPr>
          <a:xfrm>
            <a:off x="551384" y="6129300"/>
            <a:ext cx="1082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以打包形成的</a:t>
            </a:r>
            <a:r>
              <a:rPr lang="en-US" altLang="zh-CN"/>
              <a:t>virtio_blk.kmod</a:t>
            </a:r>
            <a:r>
              <a:rPr lang="zh-CN" altLang="en-US"/>
              <a:t>作为后面分析的基础。</a:t>
            </a:r>
            <a:endParaRPr lang="en-US" altLang="zh-CN"/>
          </a:p>
          <a:p>
            <a:r>
              <a:rPr lang="zh-CN" altLang="en-US" b="1"/>
              <a:t>注</a:t>
            </a:r>
            <a:r>
              <a:rPr lang="zh-CN" altLang="en-US"/>
              <a:t>：实验选择基于</a:t>
            </a:r>
            <a:r>
              <a:rPr lang="en-US" altLang="zh-CN"/>
              <a:t>*.o</a:t>
            </a:r>
            <a:r>
              <a:rPr lang="zh-CN" altLang="en-US"/>
              <a:t>，如果基于</a:t>
            </a:r>
            <a:r>
              <a:rPr lang="en-US" altLang="zh-CN"/>
              <a:t>*.ko</a:t>
            </a:r>
            <a:r>
              <a:rPr lang="zh-CN" altLang="en-US"/>
              <a:t>，效果相同，只是注意部分</a:t>
            </a:r>
            <a:r>
              <a:rPr lang="en-US" altLang="zh-CN"/>
              <a:t>*.ko</a:t>
            </a:r>
            <a:r>
              <a:rPr lang="zh-CN" altLang="en-US"/>
              <a:t>是多个</a:t>
            </a:r>
            <a:r>
              <a:rPr lang="en-US" altLang="zh-CN"/>
              <a:t>*.o</a:t>
            </a:r>
            <a:r>
              <a:rPr lang="zh-CN" altLang="en-US"/>
              <a:t>的集合。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564843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C412B-9D29-DE3A-8BEC-244A2A914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AB3BF2-82BF-00ED-E9A8-EFFBD276D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55C1FD4-4748-474D-2CC7-1AC7FB93E33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下半部：完备识别</a:t>
            </a:r>
            <a:r>
              <a:rPr lang="en-US" altLang="zh-CN" sz="3200"/>
              <a:t>Linux</a:t>
            </a:r>
            <a:r>
              <a:rPr lang="zh-CN" altLang="en-US" sz="3200"/>
              <a:t>模块依赖接口的办法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5D7A29-E4D6-3F11-9548-F1FB504399F5}"/>
              </a:ext>
            </a:extLst>
          </p:cNvPr>
          <p:cNvSpPr txBox="1"/>
          <p:nvPr/>
        </p:nvSpPr>
        <p:spPr>
          <a:xfrm>
            <a:off x="371364" y="908720"/>
            <a:ext cx="6862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步骤</a:t>
            </a:r>
            <a:r>
              <a:rPr lang="en-US" altLang="zh-CN" b="1"/>
              <a:t>3</a:t>
            </a:r>
            <a:r>
              <a:rPr lang="zh-CN" altLang="en-US"/>
              <a:t>：通过</a:t>
            </a:r>
            <a:r>
              <a:rPr lang="en-US" altLang="zh-CN"/>
              <a:t>nm -u</a:t>
            </a:r>
            <a:r>
              <a:rPr lang="zh-CN" altLang="en-US"/>
              <a:t>获得依赖接口包含符号的列表，总数是</a:t>
            </a:r>
            <a:r>
              <a:rPr lang="en-US" altLang="zh-CN" b="1">
                <a:solidFill>
                  <a:srgbClr val="C00000"/>
                </a:solidFill>
              </a:rPr>
              <a:t>120</a:t>
            </a:r>
            <a:r>
              <a:rPr lang="zh-CN" altLang="en-US"/>
              <a:t>个。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4C31B4-3119-7793-0C09-0BEBE56C5524}"/>
              </a:ext>
            </a:extLst>
          </p:cNvPr>
          <p:cNvSpPr txBox="1"/>
          <p:nvPr/>
        </p:nvSpPr>
        <p:spPr>
          <a:xfrm>
            <a:off x="371365" y="4509120"/>
            <a:ext cx="1152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步骤</a:t>
            </a:r>
            <a:r>
              <a:rPr lang="en-US" altLang="zh-CN" b="1"/>
              <a:t>4</a:t>
            </a:r>
            <a:r>
              <a:rPr lang="zh-CN" altLang="en-US"/>
              <a:t>：根据符号名称，基于源码查询它们的原型，符号包括两类：方法和全局变量。</a:t>
            </a:r>
            <a:endParaRPr lang="en-US" altLang="zh-CN"/>
          </a:p>
          <a:p>
            <a:r>
              <a:rPr lang="zh-CN" altLang="en-US"/>
              <a:t>目前通过</a:t>
            </a:r>
            <a:r>
              <a:rPr lang="en-US" altLang="zh-CN"/>
              <a:t>VI + Ctags</a:t>
            </a:r>
            <a:r>
              <a:rPr lang="zh-CN" altLang="en-US"/>
              <a:t>工具手动查询的办法，效率较低。考虑下步实现自动化分析。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81EC479-B7A6-F125-CDAC-F82886319C72}"/>
              </a:ext>
            </a:extLst>
          </p:cNvPr>
          <p:cNvSpPr txBox="1"/>
          <p:nvPr/>
        </p:nvSpPr>
        <p:spPr>
          <a:xfrm>
            <a:off x="447877" y="1340768"/>
            <a:ext cx="11028724" cy="40011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2000"/>
              <a:t>riscv64-linux-gnu-nm -u ./virtio_blk.kmod</a:t>
            </a:r>
            <a:endParaRPr lang="zh-CN" altLang="en-US" sz="20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FC4C1C0-8EBE-872C-C95B-B2097B883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19" y="1880828"/>
            <a:ext cx="4163006" cy="248637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325C939-AF84-5002-9515-61153C06EBD7}"/>
              </a:ext>
            </a:extLst>
          </p:cNvPr>
          <p:cNvSpPr txBox="1"/>
          <p:nvPr/>
        </p:nvSpPr>
        <p:spPr>
          <a:xfrm>
            <a:off x="335360" y="5265204"/>
            <a:ext cx="117733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rgbClr val="C00000"/>
                </a:solidFill>
              </a:rPr>
              <a:t>注意</a:t>
            </a:r>
            <a:r>
              <a:rPr lang="zh-CN" altLang="en-US"/>
              <a:t>：上述办法</a:t>
            </a:r>
            <a:r>
              <a:rPr lang="zh-CN" altLang="en-US">
                <a:solidFill>
                  <a:srgbClr val="C00000"/>
                </a:solidFill>
              </a:rPr>
              <a:t>没有</a:t>
            </a:r>
            <a:r>
              <a:rPr lang="zh-CN" altLang="en-US"/>
              <a:t>覆盖另外的两种情况：基于异常和基于寄存器。在</a:t>
            </a:r>
            <a:r>
              <a:rPr lang="en-US" altLang="zh-CN"/>
              <a:t>riscv</a:t>
            </a:r>
            <a:r>
              <a:rPr lang="zh-CN" altLang="en-US"/>
              <a:t>体系结构下，</a:t>
            </a:r>
            <a:endParaRPr lang="en-US" altLang="zh-CN"/>
          </a:p>
          <a:p>
            <a:r>
              <a:rPr lang="zh-CN" altLang="en-US"/>
              <a:t>内核级异常方式只发现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zh-CN" altLang="en-US"/>
              <a:t>种 </a:t>
            </a:r>
            <a:r>
              <a:rPr lang="en-US" altLang="zh-CN"/>
              <a:t>- ebreak</a:t>
            </a:r>
            <a:r>
              <a:rPr lang="zh-CN" altLang="en-US"/>
              <a:t>，使用该方式的实例是</a:t>
            </a:r>
            <a:r>
              <a:rPr lang="en-US" altLang="zh-CN"/>
              <a:t>bug_table</a:t>
            </a:r>
            <a:r>
              <a:rPr lang="zh-CN" altLang="en-US"/>
              <a:t>机制；</a:t>
            </a:r>
            <a:endParaRPr lang="en-US" altLang="zh-CN"/>
          </a:p>
          <a:p>
            <a:r>
              <a:rPr lang="zh-CN" altLang="en-US"/>
              <a:t>寄存器方式也只发现</a:t>
            </a:r>
            <a:r>
              <a:rPr lang="en-US" altLang="zh-CN" b="1">
                <a:solidFill>
                  <a:srgbClr val="C00000"/>
                </a:solidFill>
              </a:rPr>
              <a:t>1</a:t>
            </a:r>
            <a:r>
              <a:rPr lang="zh-CN" altLang="en-US"/>
              <a:t>个</a:t>
            </a:r>
            <a:r>
              <a:rPr lang="en-US" altLang="zh-CN"/>
              <a:t>tp</a:t>
            </a:r>
            <a:r>
              <a:rPr lang="zh-CN" altLang="en-US"/>
              <a:t>寄存器，把它作为</a:t>
            </a:r>
            <a:r>
              <a:rPr lang="en-US" altLang="zh-CN"/>
              <a:t>current</a:t>
            </a:r>
            <a:r>
              <a:rPr lang="zh-CN" altLang="en-US"/>
              <a:t>任务指针。</a:t>
            </a:r>
            <a:r>
              <a:rPr lang="en-US" altLang="zh-CN"/>
              <a:t>gp</a:t>
            </a:r>
            <a:r>
              <a:rPr lang="zh-CN" altLang="en-US"/>
              <a:t>寄存器无关，因为</a:t>
            </a:r>
            <a:r>
              <a:rPr lang="en-US" altLang="zh-CN"/>
              <a:t>gp-relative</a:t>
            </a:r>
            <a:r>
              <a:rPr lang="zh-CN" altLang="en-US"/>
              <a:t>并不影响</a:t>
            </a:r>
            <a:r>
              <a:rPr lang="en-US" altLang="zh-CN"/>
              <a:t>Linux</a:t>
            </a:r>
            <a:r>
              <a:rPr lang="zh-CN" altLang="en-US"/>
              <a:t>模块。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D3D847F-41D0-8597-3769-8840E6C69B35}"/>
              </a:ext>
            </a:extLst>
          </p:cNvPr>
          <p:cNvSpPr txBox="1"/>
          <p:nvPr/>
        </p:nvSpPr>
        <p:spPr>
          <a:xfrm>
            <a:off x="371364" y="6309320"/>
            <a:ext cx="80970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对于</a:t>
            </a:r>
            <a:r>
              <a:rPr lang="en-US" altLang="zh-CN"/>
              <a:t>Linux VirtIOBlk</a:t>
            </a:r>
            <a:r>
              <a:rPr lang="zh-CN" altLang="en-US"/>
              <a:t>以及配套的模块组，对外依赖接口总数为：</a:t>
            </a:r>
            <a:r>
              <a:rPr lang="en-US" altLang="zh-CN" sz="2400" b="1">
                <a:solidFill>
                  <a:srgbClr val="C00000"/>
                </a:solidFill>
              </a:rPr>
              <a:t>120 + 1 + 1</a:t>
            </a:r>
            <a:endParaRPr lang="zh-CN" altLang="en-US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039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23D9B8-ADB9-1F1E-0547-34FA88C51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29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BE2D106-3654-3C0C-3744-2031C4B81D2C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下半部：针对</a:t>
            </a:r>
            <a:r>
              <a:rPr lang="en-US" altLang="zh-CN" sz="3200"/>
              <a:t>virtio_blk</a:t>
            </a:r>
            <a:r>
              <a:rPr lang="zh-CN" altLang="en-US" sz="3200"/>
              <a:t>及配套模块依赖接口的分析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07A9E52-E741-2CB9-0E43-5F7A8FEB18CC}"/>
              </a:ext>
            </a:extLst>
          </p:cNvPr>
          <p:cNvSpPr txBox="1"/>
          <p:nvPr/>
        </p:nvSpPr>
        <p:spPr>
          <a:xfrm>
            <a:off x="371364" y="944724"/>
            <a:ext cx="11061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依据前述办法，针对</a:t>
            </a:r>
            <a:r>
              <a:rPr lang="en-US" altLang="zh-CN" sz="2000"/>
              <a:t>virtio_blk</a:t>
            </a:r>
            <a:r>
              <a:rPr lang="zh-CN" altLang="en-US" sz="2000"/>
              <a:t>模块</a:t>
            </a:r>
            <a:r>
              <a:rPr lang="zh-CN" altLang="en-US" sz="2000">
                <a:solidFill>
                  <a:srgbClr val="FF0000"/>
                </a:solidFill>
              </a:rPr>
              <a:t>集合</a:t>
            </a:r>
            <a:r>
              <a:rPr lang="zh-CN" altLang="en-US" sz="2000"/>
              <a:t>的分析获得的依赖符号总共</a:t>
            </a:r>
            <a:r>
              <a:rPr lang="en-US" altLang="zh-CN" sz="2000"/>
              <a:t>120</a:t>
            </a:r>
            <a:r>
              <a:rPr lang="zh-CN" altLang="en-US" sz="2000"/>
              <a:t>个，分成以下层次和分组：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F204560-755E-C218-F12E-63B3A4E6B0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32" y="1484784"/>
            <a:ext cx="7771043" cy="5237007"/>
          </a:xfrm>
          <a:prstGeom prst="rect">
            <a:avLst/>
          </a:prstGeom>
        </p:spPr>
      </p:pic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92D77E37-D783-B6D1-521A-BB85360D367B}"/>
              </a:ext>
            </a:extLst>
          </p:cNvPr>
          <p:cNvCxnSpPr>
            <a:cxnSpLocks/>
          </p:cNvCxnSpPr>
          <p:nvPr/>
        </p:nvCxnSpPr>
        <p:spPr>
          <a:xfrm>
            <a:off x="1271464" y="5157192"/>
            <a:ext cx="8496944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56B3C56A-CAD9-5389-3A10-A46EDB71E325}"/>
              </a:ext>
            </a:extLst>
          </p:cNvPr>
          <p:cNvCxnSpPr>
            <a:cxnSpLocks/>
          </p:cNvCxnSpPr>
          <p:nvPr/>
        </p:nvCxnSpPr>
        <p:spPr>
          <a:xfrm>
            <a:off x="1271464" y="4113076"/>
            <a:ext cx="6012668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AF9C0B89-2AF4-A359-F8EC-3B51460FC51A}"/>
              </a:ext>
            </a:extLst>
          </p:cNvPr>
          <p:cNvCxnSpPr>
            <a:cxnSpLocks/>
          </p:cNvCxnSpPr>
          <p:nvPr/>
        </p:nvCxnSpPr>
        <p:spPr>
          <a:xfrm>
            <a:off x="7356140" y="2880556"/>
            <a:ext cx="0" cy="213262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99BF0035-79F3-786E-BA32-F827E6BF7A21}"/>
              </a:ext>
            </a:extLst>
          </p:cNvPr>
          <p:cNvSpPr txBox="1"/>
          <p:nvPr/>
        </p:nvSpPr>
        <p:spPr>
          <a:xfrm>
            <a:off x="587388" y="587727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系统通用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6B0ED4-8B58-3953-B147-D819F7053FF7}"/>
              </a:ext>
            </a:extLst>
          </p:cNvPr>
          <p:cNvSpPr txBox="1"/>
          <p:nvPr/>
        </p:nvSpPr>
        <p:spPr>
          <a:xfrm>
            <a:off x="587388" y="446382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驱动通用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43E14AD-E662-8A29-BA3C-4ADEEF22CAE3}"/>
              </a:ext>
            </a:extLst>
          </p:cNvPr>
          <p:cNvSpPr txBox="1"/>
          <p:nvPr/>
        </p:nvSpPr>
        <p:spPr>
          <a:xfrm>
            <a:off x="479376" y="3248980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特定于驱动</a:t>
            </a:r>
          </a:p>
        </p:txBody>
      </p:sp>
      <p:sp>
        <p:nvSpPr>
          <p:cNvPr id="18" name="对话气泡: 矩形 17">
            <a:extLst>
              <a:ext uri="{FF2B5EF4-FFF2-40B4-BE49-F238E27FC236}">
                <a16:creationId xmlns:a16="http://schemas.microsoft.com/office/drawing/2014/main" id="{85536FB4-7290-6E43-231D-3F1FF373B951}"/>
              </a:ext>
            </a:extLst>
          </p:cNvPr>
          <p:cNvSpPr/>
          <p:nvPr/>
        </p:nvSpPr>
        <p:spPr>
          <a:xfrm>
            <a:off x="9931216" y="4044207"/>
            <a:ext cx="1601387" cy="612648"/>
          </a:xfrm>
          <a:prstGeom prst="wedgeRectCallout">
            <a:avLst>
              <a:gd name="adj1" fmla="val -63257"/>
              <a:gd name="adj2" fmla="val 2631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无接收机制</a:t>
            </a:r>
            <a:endParaRPr lang="en-US" altLang="zh-CN"/>
          </a:p>
          <a:p>
            <a:pPr algn="ctr"/>
            <a:r>
              <a:rPr lang="zh-CN" altLang="en-US">
                <a:solidFill>
                  <a:srgbClr val="C00000"/>
                </a:solidFill>
              </a:rPr>
              <a:t>空</a:t>
            </a:r>
            <a:r>
              <a:rPr lang="zh-CN" altLang="en-US"/>
              <a:t>实现</a:t>
            </a:r>
          </a:p>
        </p:txBody>
      </p:sp>
    </p:spTree>
    <p:extLst>
      <p:ext uri="{BB962C8B-B14F-4D97-AF65-F5344CB8AC3E}">
        <p14:creationId xmlns:p14="http://schemas.microsoft.com/office/powerpoint/2010/main" val="4236859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13E2EC31-9264-4EB1-5FE5-D4F13666CCF9}"/>
              </a:ext>
            </a:extLst>
          </p:cNvPr>
          <p:cNvSpPr txBox="1"/>
          <p:nvPr/>
        </p:nvSpPr>
        <p:spPr>
          <a:xfrm>
            <a:off x="4079776" y="2976989"/>
            <a:ext cx="386966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1. </a:t>
            </a:r>
            <a:r>
              <a:rPr lang="zh-CN" altLang="en-US" sz="4800"/>
              <a:t>背景和目标</a:t>
            </a:r>
            <a:endParaRPr lang="en-US" altLang="zh-CN" sz="48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1462F05-C548-BF03-EB23-5144BEDA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10706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E2C99E7-548F-EA83-0B12-CDFF18817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3F04222-0F99-1133-3B01-B528637FFDCC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下半部：针对</a:t>
            </a:r>
            <a:r>
              <a:rPr lang="en-US" altLang="zh-CN" sz="3200"/>
              <a:t>virtio_blk</a:t>
            </a:r>
            <a:r>
              <a:rPr lang="zh-CN" altLang="en-US" sz="3200"/>
              <a:t>及配套模块依赖接口的分析</a:t>
            </a:r>
            <a:r>
              <a:rPr lang="en-US" altLang="zh-CN" sz="3200"/>
              <a:t>(1)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14F62C-DEFE-BC9B-ABE5-16DD29E580F0}"/>
              </a:ext>
            </a:extLst>
          </p:cNvPr>
          <p:cNvSpPr txBox="1"/>
          <p:nvPr/>
        </p:nvSpPr>
        <p:spPr>
          <a:xfrm>
            <a:off x="432048" y="1243052"/>
            <a:ext cx="3395700" cy="547842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blk_mq(23):</a:t>
            </a:r>
          </a:p>
          <a:p>
            <a:r>
              <a:rPr lang="zh-CN" altLang="en-US" sz="1400"/>
              <a:t>    blk_execute_rq</a:t>
            </a:r>
          </a:p>
          <a:p>
            <a:r>
              <a:rPr lang="zh-CN" altLang="en-US" sz="1400"/>
              <a:t>    __blk_mq_alloc_disk</a:t>
            </a:r>
          </a:p>
          <a:p>
            <a:r>
              <a:rPr lang="zh-CN" altLang="en-US" sz="1400"/>
              <a:t>    blk_mq_alloc_request</a:t>
            </a:r>
          </a:p>
          <a:p>
            <a:r>
              <a:rPr lang="zh-CN" altLang="en-US" sz="1400"/>
              <a:t>    blk_mq_alloc_tag_set</a:t>
            </a:r>
          </a:p>
          <a:p>
            <a:r>
              <a:rPr lang="zh-CN" altLang="en-US" sz="1400"/>
              <a:t>    blk_mq_complete_request</a:t>
            </a:r>
          </a:p>
          <a:p>
            <a:r>
              <a:rPr lang="zh-CN" altLang="en-US" sz="1400"/>
              <a:t>    blk_mq_complete_request_remote</a:t>
            </a:r>
          </a:p>
          <a:p>
            <a:r>
              <a:rPr lang="zh-CN" altLang="en-US" sz="1400"/>
              <a:t>    blk_mq_end_request</a:t>
            </a:r>
          </a:p>
          <a:p>
            <a:r>
              <a:rPr lang="zh-CN" altLang="en-US" sz="1400"/>
              <a:t>    blk_mq_end_request_batch</a:t>
            </a:r>
          </a:p>
          <a:p>
            <a:r>
              <a:rPr lang="zh-CN" altLang="en-US" sz="1400"/>
              <a:t>    blk_mq_free_request</a:t>
            </a:r>
          </a:p>
          <a:p>
            <a:r>
              <a:rPr lang="zh-CN" altLang="en-US" sz="1400"/>
              <a:t>    blk_mq_free_tag_set</a:t>
            </a:r>
          </a:p>
          <a:p>
            <a:r>
              <a:rPr lang="zh-CN" altLang="en-US" sz="1400"/>
              <a:t>    blk_mq_freeze_queue</a:t>
            </a:r>
          </a:p>
          <a:p>
            <a:r>
              <a:rPr lang="zh-CN" altLang="en-US" sz="1400"/>
              <a:t>    blk_mq_map_queues</a:t>
            </a:r>
          </a:p>
          <a:p>
            <a:r>
              <a:rPr lang="zh-CN" altLang="en-US" sz="1400"/>
              <a:t>    blk_mq_quiesce_queue_nowait</a:t>
            </a:r>
          </a:p>
          <a:p>
            <a:r>
              <a:rPr lang="zh-CN" altLang="en-US" sz="1400"/>
              <a:t>    blk_mq_requeue_request</a:t>
            </a:r>
          </a:p>
          <a:p>
            <a:r>
              <a:rPr lang="zh-CN" altLang="en-US" sz="1400"/>
              <a:t>    blk_mq_start_request</a:t>
            </a:r>
          </a:p>
          <a:p>
            <a:r>
              <a:rPr lang="zh-CN" altLang="en-US" sz="1400"/>
              <a:t>    blk_mq_start_stopped_hw_queues</a:t>
            </a:r>
          </a:p>
          <a:p>
            <a:r>
              <a:rPr lang="zh-CN" altLang="en-US" sz="1400"/>
              <a:t>    blk_mq_stop_hw_queue</a:t>
            </a:r>
          </a:p>
          <a:p>
            <a:r>
              <a:rPr lang="zh-CN" altLang="en-US" sz="1400"/>
              <a:t>    blk_mq_unfreeze_queue</a:t>
            </a:r>
          </a:p>
          <a:p>
            <a:r>
              <a:rPr lang="zh-CN" altLang="en-US" sz="1400"/>
              <a:t>    blk_mq_unquiesce_queue</a:t>
            </a:r>
          </a:p>
          <a:p>
            <a:r>
              <a:rPr lang="zh-CN" altLang="en-US" sz="1400"/>
              <a:t>    blk_mq_virtio_map_queues</a:t>
            </a:r>
          </a:p>
          <a:p>
            <a:r>
              <a:rPr lang="zh-CN" altLang="en-US" sz="1400"/>
              <a:t>    blk_rq_map_kern</a:t>
            </a:r>
          </a:p>
          <a:p>
            <a:r>
              <a:rPr lang="zh-CN" altLang="en-US" sz="1400"/>
              <a:t>    __blk_rq_map_sg</a:t>
            </a:r>
          </a:p>
          <a:p>
            <a:r>
              <a:rPr lang="zh-CN" altLang="en-US" sz="1400"/>
              <a:t>    blk_status_to_errno</a:t>
            </a:r>
          </a:p>
          <a:p>
            <a:r>
              <a:rPr lang="zh-CN" altLang="en-US" sz="1400"/>
              <a:t>    queue_limits_commit_update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B37E9D-183D-896B-1C02-CEF604B116B3}"/>
              </a:ext>
            </a:extLst>
          </p:cNvPr>
          <p:cNvSpPr txBox="1"/>
          <p:nvPr/>
        </p:nvSpPr>
        <p:spPr>
          <a:xfrm>
            <a:off x="6312024" y="1248007"/>
            <a:ext cx="1895872" cy="738664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blkdev(2):</a:t>
            </a:r>
          </a:p>
          <a:p>
            <a:r>
              <a:rPr lang="zh-CN" altLang="en-US" sz="1400"/>
              <a:t>    __register_blkdev</a:t>
            </a:r>
          </a:p>
          <a:p>
            <a:r>
              <a:rPr lang="zh-CN" altLang="en-US" sz="1400"/>
              <a:t>    unregister_blkdev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3BDED03-890B-DE82-8AEE-6025AEC07F5A}"/>
              </a:ext>
            </a:extLst>
          </p:cNvPr>
          <p:cNvSpPr txBox="1"/>
          <p:nvPr/>
        </p:nvSpPr>
        <p:spPr>
          <a:xfrm>
            <a:off x="407559" y="872716"/>
            <a:ext cx="2775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块设备驱动框架</a:t>
            </a:r>
            <a:r>
              <a:rPr lang="en-US" altLang="zh-CN" sz="2000"/>
              <a:t>blk_mq</a:t>
            </a:r>
            <a:endParaRPr lang="zh-CN" altLang="en-US" sz="20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BA8674-7E52-139B-40DD-4B92CE111F29}"/>
              </a:ext>
            </a:extLst>
          </p:cNvPr>
          <p:cNvSpPr txBox="1"/>
          <p:nvPr/>
        </p:nvSpPr>
        <p:spPr>
          <a:xfrm>
            <a:off x="6298615" y="852739"/>
            <a:ext cx="297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代表块设备的文件</a:t>
            </a:r>
            <a:r>
              <a:rPr lang="en-US" altLang="zh-CN" sz="1800"/>
              <a:t>blkdev</a:t>
            </a:r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A3F4945-E4AA-AF2C-87A0-A8F5275F0057}"/>
              </a:ext>
            </a:extLst>
          </p:cNvPr>
          <p:cNvSpPr txBox="1"/>
          <p:nvPr/>
        </p:nvSpPr>
        <p:spPr>
          <a:xfrm>
            <a:off x="6312024" y="2492459"/>
            <a:ext cx="2775119" cy="138499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genhd(5)</a:t>
            </a:r>
          </a:p>
          <a:p>
            <a:r>
              <a:rPr lang="zh-CN" altLang="en-US" sz="1400"/>
              <a:t>    device_add_disk</a:t>
            </a:r>
          </a:p>
          <a:p>
            <a:r>
              <a:rPr lang="zh-CN" altLang="en-US" sz="1400"/>
              <a:t>    del_gendisk</a:t>
            </a:r>
          </a:p>
          <a:p>
            <a:r>
              <a:rPr lang="zh-CN" altLang="en-US" sz="1400"/>
              <a:t>    put_disk</a:t>
            </a:r>
          </a:p>
          <a:p>
            <a:r>
              <a:rPr lang="zh-CN" altLang="en-US" sz="1400"/>
              <a:t>    set_disk_ro</a:t>
            </a:r>
          </a:p>
          <a:p>
            <a:r>
              <a:rPr lang="zh-CN" altLang="en-US" sz="1400"/>
              <a:t>    set_capacity_and_notify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CF4AC09-81D5-7EA0-72CE-D4E1DA2D666C}"/>
              </a:ext>
            </a:extLst>
          </p:cNvPr>
          <p:cNvSpPr txBox="1"/>
          <p:nvPr/>
        </p:nvSpPr>
        <p:spPr>
          <a:xfrm>
            <a:off x="6288360" y="2096852"/>
            <a:ext cx="297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对磁盘的抽象表示</a:t>
            </a:r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E6E173D-03BF-140B-479E-023C14BBBBD9}"/>
              </a:ext>
            </a:extLst>
          </p:cNvPr>
          <p:cNvSpPr txBox="1"/>
          <p:nvPr/>
        </p:nvSpPr>
        <p:spPr>
          <a:xfrm>
            <a:off x="6298615" y="4486608"/>
            <a:ext cx="4002106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fdt(3)</a:t>
            </a:r>
          </a:p>
          <a:p>
            <a:r>
              <a:rPr lang="zh-CN" altLang="en-US" sz="1400"/>
              <a:t>                 U of_device_is_compatible</a:t>
            </a:r>
          </a:p>
          <a:p>
            <a:r>
              <a:rPr lang="zh-CN" altLang="en-US" sz="1400"/>
              <a:t>                 U of_find_property</a:t>
            </a:r>
          </a:p>
          <a:p>
            <a:r>
              <a:rPr lang="zh-CN" altLang="en-US" sz="1400"/>
              <a:t>                 U of_get_next_available_child</a:t>
            </a:r>
          </a:p>
          <a:p>
            <a:endParaRPr lang="zh-CN" altLang="en-US" sz="1400"/>
          </a:p>
          <a:p>
            <a:r>
              <a:rPr lang="zh-CN" altLang="en-US" sz="1400"/>
              <a:t>platform(4)</a:t>
            </a:r>
          </a:p>
          <a:p>
            <a:r>
              <a:rPr lang="zh-CN" altLang="en-US" sz="1400"/>
              <a:t>                 U devm_platform_ioremap_resource</a:t>
            </a:r>
          </a:p>
          <a:p>
            <a:r>
              <a:rPr lang="zh-CN" altLang="en-US" sz="1400"/>
              <a:t>                 U __platform_driver_register</a:t>
            </a:r>
          </a:p>
          <a:p>
            <a:r>
              <a:rPr lang="zh-CN" altLang="en-US" sz="1400"/>
              <a:t>                 U platform_driver_unregister</a:t>
            </a:r>
          </a:p>
          <a:p>
            <a:r>
              <a:rPr lang="zh-CN" altLang="en-US" sz="1400"/>
              <a:t>                 U platform_get_irq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7E86EBB-5365-2AD6-4108-7D540CA7D733}"/>
              </a:ext>
            </a:extLst>
          </p:cNvPr>
          <p:cNvSpPr txBox="1"/>
          <p:nvPr/>
        </p:nvSpPr>
        <p:spPr>
          <a:xfrm>
            <a:off x="6276020" y="4139788"/>
            <a:ext cx="29759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/>
              <a:t>设备树和基于设备树的总线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967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B6395-3C9D-167E-BD81-E5AA0CBD8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F47D6-F510-FF05-3D40-FABF565C8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DACD474-ABCF-A7B3-2A15-400AA959C392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下半部：针对</a:t>
            </a:r>
            <a:r>
              <a:rPr lang="en-US" altLang="zh-CN" sz="3200"/>
              <a:t>virtio_blk</a:t>
            </a:r>
            <a:r>
              <a:rPr lang="zh-CN" altLang="en-US" sz="3200"/>
              <a:t>及配套模块依赖接口的分析</a:t>
            </a:r>
            <a:r>
              <a:rPr lang="en-US" altLang="zh-CN" sz="3200"/>
              <a:t>(2)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7F9560F-E8DD-D266-DEEA-B56B670A4679}"/>
              </a:ext>
            </a:extLst>
          </p:cNvPr>
          <p:cNvSpPr txBox="1"/>
          <p:nvPr/>
        </p:nvSpPr>
        <p:spPr>
          <a:xfrm>
            <a:off x="432048" y="1567088"/>
            <a:ext cx="3395700" cy="33239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bus(2)</a:t>
            </a:r>
          </a:p>
          <a:p>
            <a:r>
              <a:rPr lang="en-US" altLang="zh-CN" sz="1400"/>
              <a:t>                 U bus_register</a:t>
            </a:r>
          </a:p>
          <a:p>
            <a:r>
              <a:rPr lang="en-US" altLang="zh-CN" sz="1400"/>
              <a:t>                 U bus_unregister</a:t>
            </a:r>
          </a:p>
          <a:p>
            <a:endParaRPr lang="en-US" altLang="zh-CN" sz="1400"/>
          </a:p>
          <a:p>
            <a:r>
              <a:rPr lang="en-US" altLang="zh-CN" sz="1400"/>
              <a:t>device(6)</a:t>
            </a:r>
          </a:p>
          <a:p>
            <a:r>
              <a:rPr lang="en-US" altLang="zh-CN" sz="1400"/>
              <a:t>                 U device_add</a:t>
            </a:r>
          </a:p>
          <a:p>
            <a:r>
              <a:rPr lang="en-US" altLang="zh-CN" sz="1400"/>
              <a:t>                 U device_initialize</a:t>
            </a:r>
          </a:p>
          <a:p>
            <a:r>
              <a:rPr lang="en-US" altLang="zh-CN" sz="1400"/>
              <a:t>                 U device_unregister</a:t>
            </a:r>
          </a:p>
          <a:p>
            <a:r>
              <a:rPr lang="en-US" altLang="zh-CN" sz="1400"/>
              <a:t>                 U dev_set_name</a:t>
            </a:r>
          </a:p>
          <a:p>
            <a:r>
              <a:rPr lang="en-US" altLang="zh-CN" sz="1400"/>
              <a:t>                 U dev_driver_string</a:t>
            </a:r>
          </a:p>
          <a:p>
            <a:r>
              <a:rPr lang="en-US" altLang="zh-CN" sz="1400"/>
              <a:t>                 U put_device</a:t>
            </a:r>
          </a:p>
          <a:p>
            <a:endParaRPr lang="en-US" altLang="zh-CN" sz="1400"/>
          </a:p>
          <a:p>
            <a:r>
              <a:rPr lang="en-US" altLang="zh-CN" sz="1400"/>
              <a:t>driver(2)</a:t>
            </a:r>
          </a:p>
          <a:p>
            <a:r>
              <a:rPr lang="en-US" altLang="zh-CN" sz="1400"/>
              <a:t>                 U driver_register</a:t>
            </a:r>
          </a:p>
          <a:p>
            <a:r>
              <a:rPr lang="en-US" altLang="zh-CN" sz="1400"/>
              <a:t>                 U driver_unregister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62B3601-8D8F-7795-8B46-F1856E3D1587}"/>
              </a:ext>
            </a:extLst>
          </p:cNvPr>
          <p:cNvSpPr txBox="1"/>
          <p:nvPr/>
        </p:nvSpPr>
        <p:spPr>
          <a:xfrm>
            <a:off x="407559" y="1196752"/>
            <a:ext cx="22365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设备驱动抽象要素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8FD51A0-E466-8AE3-FBC4-6AB16F721DB7}"/>
              </a:ext>
            </a:extLst>
          </p:cNvPr>
          <p:cNvSpPr txBox="1"/>
          <p:nvPr/>
        </p:nvSpPr>
        <p:spPr>
          <a:xfrm>
            <a:off x="6096000" y="1549448"/>
            <a:ext cx="3744416" cy="440120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irq(4)</a:t>
            </a:r>
          </a:p>
          <a:p>
            <a:r>
              <a:rPr lang="en-US" altLang="zh-CN" sz="1400"/>
              <a:t>                 U free_irq</a:t>
            </a:r>
          </a:p>
          <a:p>
            <a:r>
              <a:rPr lang="en-US" altLang="zh-CN" sz="1400"/>
              <a:t>                 U request_threaded_irq</a:t>
            </a:r>
          </a:p>
          <a:p>
            <a:r>
              <a:rPr lang="en-US" altLang="zh-CN" sz="1400"/>
              <a:t>                 U irq_set_irq_wake</a:t>
            </a:r>
          </a:p>
          <a:p>
            <a:r>
              <a:rPr lang="en-US" altLang="zh-CN" sz="1400"/>
              <a:t>                 U synchronize_irq</a:t>
            </a:r>
          </a:p>
          <a:p>
            <a:endParaRPr lang="en-US" altLang="zh-CN" sz="1400"/>
          </a:p>
          <a:p>
            <a:r>
              <a:rPr lang="en-US" altLang="zh-CN" sz="1400"/>
              <a:t>dma(10)</a:t>
            </a:r>
          </a:p>
          <a:p>
            <a:r>
              <a:rPr lang="en-US" altLang="zh-CN" sz="1400"/>
              <a:t>                 U dma_alloc_attrs</a:t>
            </a:r>
          </a:p>
          <a:p>
            <a:r>
              <a:rPr lang="en-US" altLang="zh-CN" sz="1400"/>
              <a:t>                 U dma_free_attrs</a:t>
            </a:r>
          </a:p>
          <a:p>
            <a:r>
              <a:rPr lang="en-US" altLang="zh-CN" sz="1400"/>
              <a:t>                 U dma_map_page_attrs</a:t>
            </a:r>
          </a:p>
          <a:p>
            <a:r>
              <a:rPr lang="en-US" altLang="zh-CN" sz="1400"/>
              <a:t>                 U dma_max_mapping_size</a:t>
            </a:r>
          </a:p>
          <a:p>
            <a:r>
              <a:rPr lang="en-US" altLang="zh-CN" sz="1400"/>
              <a:t>                 U __dma_need_sync</a:t>
            </a:r>
          </a:p>
          <a:p>
            <a:r>
              <a:rPr lang="en-US" altLang="zh-CN" sz="1400"/>
              <a:t>                 U dma_set_coherent_mask</a:t>
            </a:r>
          </a:p>
          <a:p>
            <a:r>
              <a:rPr lang="en-US" altLang="zh-CN" sz="1400"/>
              <a:t>                 U dma_set_mask</a:t>
            </a:r>
          </a:p>
          <a:p>
            <a:r>
              <a:rPr lang="en-US" altLang="zh-CN" sz="1400"/>
              <a:t>                 U __dma_sync_single_for_cpu</a:t>
            </a:r>
          </a:p>
          <a:p>
            <a:r>
              <a:rPr lang="en-US" altLang="zh-CN" sz="1400"/>
              <a:t>                 U __dma_sync_single_for_device</a:t>
            </a:r>
          </a:p>
          <a:p>
            <a:r>
              <a:rPr lang="en-US" altLang="zh-CN" sz="1400"/>
              <a:t>                 U dma_unmap_page_attrs</a:t>
            </a:r>
          </a:p>
          <a:p>
            <a:endParaRPr lang="en-US" altLang="zh-CN" sz="1400"/>
          </a:p>
          <a:p>
            <a:r>
              <a:rPr lang="en-US" altLang="zh-CN" sz="1400"/>
              <a:t>mmiowb(1)</a:t>
            </a:r>
          </a:p>
          <a:p>
            <a:r>
              <a:rPr lang="en-US" altLang="zh-CN" sz="1400"/>
              <a:t>                 U __mmiowb_state</a:t>
            </a:r>
            <a:endParaRPr lang="zh-CN" altLang="en-US" sz="14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A9A61C8-1C9C-864D-CA4C-1AE86048B234}"/>
              </a:ext>
            </a:extLst>
          </p:cNvPr>
          <p:cNvSpPr txBox="1"/>
          <p:nvPr/>
        </p:nvSpPr>
        <p:spPr>
          <a:xfrm>
            <a:off x="6052567" y="1143751"/>
            <a:ext cx="22156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设备驱动硬件机制</a:t>
            </a:r>
          </a:p>
        </p:txBody>
      </p:sp>
    </p:spTree>
    <p:extLst>
      <p:ext uri="{BB962C8B-B14F-4D97-AF65-F5344CB8AC3E}">
        <p14:creationId xmlns:p14="http://schemas.microsoft.com/office/powerpoint/2010/main" val="750378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00FAB-3F23-3C81-62D9-B20E598FC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236C9F-3F35-82F5-2343-1FF4D9EBC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85B1C2-AF34-0C42-23B6-2C3B20866F84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下半部：针对</a:t>
            </a:r>
            <a:r>
              <a:rPr lang="en-US" altLang="zh-CN" sz="3200"/>
              <a:t>virtio_blk</a:t>
            </a:r>
            <a:r>
              <a:rPr lang="zh-CN" altLang="en-US" sz="3200"/>
              <a:t>及配套模块依赖接口的分析</a:t>
            </a:r>
            <a:r>
              <a:rPr lang="en-US" altLang="zh-CN" sz="3200"/>
              <a:t>(3)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769EF73-6496-0BDB-8E97-4161B993C348}"/>
              </a:ext>
            </a:extLst>
          </p:cNvPr>
          <p:cNvSpPr txBox="1"/>
          <p:nvPr/>
        </p:nvSpPr>
        <p:spPr>
          <a:xfrm>
            <a:off x="432048" y="1567088"/>
            <a:ext cx="3395700" cy="461664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memory_base(3):</a:t>
            </a:r>
          </a:p>
          <a:p>
            <a:r>
              <a:rPr lang="en-US" altLang="zh-CN" sz="1400"/>
              <a:t>    mem_map</a:t>
            </a:r>
          </a:p>
          <a:p>
            <a:r>
              <a:rPr lang="en-US" altLang="zh-CN" sz="1400"/>
              <a:t>    kernel_map</a:t>
            </a:r>
          </a:p>
          <a:p>
            <a:r>
              <a:rPr lang="en-US" altLang="zh-CN" sz="1400"/>
              <a:t>    phys_ram_base</a:t>
            </a:r>
          </a:p>
          <a:p>
            <a:endParaRPr lang="en-US" altLang="zh-CN" sz="1400"/>
          </a:p>
          <a:p>
            <a:r>
              <a:rPr lang="en-US" altLang="zh-CN" sz="1400"/>
              <a:t>paging(2):</a:t>
            </a:r>
          </a:p>
          <a:p>
            <a:r>
              <a:rPr lang="en-US" altLang="zh-CN" sz="1400"/>
              <a:t>    pgtable_l4_enabled</a:t>
            </a:r>
          </a:p>
          <a:p>
            <a:r>
              <a:rPr lang="en-US" altLang="zh-CN" sz="1400"/>
              <a:t>    pgtable_l5_enabled</a:t>
            </a:r>
          </a:p>
          <a:p>
            <a:endParaRPr lang="en-US" altLang="zh-CN" sz="1400"/>
          </a:p>
          <a:p>
            <a:r>
              <a:rPr lang="en-US" altLang="zh-CN" sz="1400"/>
              <a:t>page_alloc(2):</a:t>
            </a:r>
          </a:p>
          <a:p>
            <a:r>
              <a:rPr lang="en-US" altLang="zh-CN" sz="1400"/>
              <a:t>    alloc_pages_exact_noprof</a:t>
            </a:r>
          </a:p>
          <a:p>
            <a:r>
              <a:rPr lang="en-US" altLang="zh-CN" sz="1400"/>
              <a:t>    free_pages_exact</a:t>
            </a:r>
          </a:p>
          <a:p>
            <a:endParaRPr lang="en-US" altLang="zh-CN" sz="1400"/>
          </a:p>
          <a:p>
            <a:r>
              <a:rPr lang="en-US" altLang="zh-CN" sz="1400"/>
              <a:t>kmalloc(4):</a:t>
            </a:r>
          </a:p>
          <a:p>
            <a:r>
              <a:rPr lang="en-US" altLang="zh-CN" sz="1400"/>
              <a:t>    kfree</a:t>
            </a:r>
          </a:p>
          <a:p>
            <a:r>
              <a:rPr lang="en-US" altLang="zh-CN" sz="1400"/>
              <a:t>    __kmalloc_cache_noprof</a:t>
            </a:r>
          </a:p>
          <a:p>
            <a:r>
              <a:rPr lang="en-US" altLang="zh-CN" sz="1400"/>
              <a:t>    kmalloc_caches</a:t>
            </a:r>
          </a:p>
          <a:p>
            <a:r>
              <a:rPr lang="en-US" altLang="zh-CN" sz="1400"/>
              <a:t>    __kmalloc_noprof</a:t>
            </a:r>
          </a:p>
          <a:p>
            <a:endParaRPr lang="en-US" altLang="zh-CN" sz="1400"/>
          </a:p>
          <a:p>
            <a:r>
              <a:rPr lang="en-US" altLang="zh-CN" sz="1400"/>
              <a:t>vmalloc(1)</a:t>
            </a:r>
          </a:p>
          <a:p>
            <a:r>
              <a:rPr lang="en-US" altLang="zh-CN" sz="1400"/>
              <a:t>    is_vmalloc_addr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5C0722-5F0F-B6BA-613F-CA41D5B85615}"/>
              </a:ext>
            </a:extLst>
          </p:cNvPr>
          <p:cNvSpPr txBox="1"/>
          <p:nvPr/>
        </p:nvSpPr>
        <p:spPr>
          <a:xfrm>
            <a:off x="407559" y="1196752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内存子系统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0CEBC3-271B-CC38-F2B7-26BBE48EFEA2}"/>
              </a:ext>
            </a:extLst>
          </p:cNvPr>
          <p:cNvSpPr txBox="1"/>
          <p:nvPr/>
        </p:nvSpPr>
        <p:spPr>
          <a:xfrm>
            <a:off x="6240016" y="1567088"/>
            <a:ext cx="2975992" cy="116955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workqueue(4)</a:t>
            </a:r>
          </a:p>
          <a:p>
            <a:r>
              <a:rPr lang="zh-CN" altLang="en-US" sz="1400"/>
              <a:t>                 U alloc_workqueue</a:t>
            </a:r>
          </a:p>
          <a:p>
            <a:r>
              <a:rPr lang="zh-CN" altLang="en-US" sz="1400"/>
              <a:t>                 U destroy_workqueue</a:t>
            </a:r>
          </a:p>
          <a:p>
            <a:r>
              <a:rPr lang="zh-CN" altLang="en-US" sz="1400"/>
              <a:t>                 U flush_work</a:t>
            </a:r>
          </a:p>
          <a:p>
            <a:r>
              <a:rPr lang="zh-CN" altLang="en-US" sz="1400"/>
              <a:t>                 U queue_work_on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8E0ABF-78B5-1DBD-CDF4-07F4C6B7B178}"/>
              </a:ext>
            </a:extLst>
          </p:cNvPr>
          <p:cNvSpPr txBox="1"/>
          <p:nvPr/>
        </p:nvSpPr>
        <p:spPr>
          <a:xfrm>
            <a:off x="6230425" y="1196752"/>
            <a:ext cx="19928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异步 </a:t>
            </a:r>
            <a:r>
              <a:rPr lang="en-US" altLang="zh-CN" sz="2000"/>
              <a:t>- </a:t>
            </a:r>
            <a:r>
              <a:rPr lang="zh-CN" altLang="en-US" sz="2000"/>
              <a:t>工作队列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BB97B9-6A33-DF9F-1F2F-46A7611CA517}"/>
              </a:ext>
            </a:extLst>
          </p:cNvPr>
          <p:cNvSpPr txBox="1"/>
          <p:nvPr/>
        </p:nvSpPr>
        <p:spPr>
          <a:xfrm>
            <a:off x="6230425" y="3446423"/>
            <a:ext cx="3681999" cy="33239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zh-CN" altLang="en-US" sz="1400"/>
              <a:t>list_debug(2)</a:t>
            </a:r>
          </a:p>
          <a:p>
            <a:r>
              <a:rPr lang="zh-CN" altLang="en-US" sz="1400"/>
              <a:t>                 U __list_add_valid_or_report</a:t>
            </a:r>
          </a:p>
          <a:p>
            <a:r>
              <a:rPr lang="zh-CN" altLang="en-US" sz="1400"/>
              <a:t>                 U __list_del_entry_valid_or_report</a:t>
            </a:r>
          </a:p>
          <a:p>
            <a:endParaRPr lang="zh-CN" altLang="en-US" sz="1400"/>
          </a:p>
          <a:p>
            <a:r>
              <a:rPr lang="zh-CN" altLang="en-US" sz="1400"/>
              <a:t>panic(3)</a:t>
            </a:r>
          </a:p>
          <a:p>
            <a:r>
              <a:rPr lang="zh-CN" altLang="en-US" sz="1400"/>
              <a:t>                 U panic</a:t>
            </a:r>
          </a:p>
          <a:p>
            <a:r>
              <a:rPr lang="zh-CN" altLang="en-US" sz="1400"/>
              <a:t>                 U __might_sleep</a:t>
            </a:r>
          </a:p>
          <a:p>
            <a:r>
              <a:rPr lang="zh-CN" altLang="en-US" sz="1400"/>
              <a:t>                 U __stack_chk_fail</a:t>
            </a:r>
          </a:p>
          <a:p>
            <a:endParaRPr lang="zh-CN" altLang="en-US" sz="1400"/>
          </a:p>
          <a:p>
            <a:r>
              <a:rPr lang="zh-CN" altLang="en-US" sz="1400"/>
              <a:t>printk(5)</a:t>
            </a:r>
          </a:p>
          <a:p>
            <a:r>
              <a:rPr lang="zh-CN" altLang="en-US" sz="1400"/>
              <a:t>                 U __warn_printk</a:t>
            </a:r>
          </a:p>
          <a:p>
            <a:r>
              <a:rPr lang="zh-CN" altLang="en-US" sz="1400"/>
              <a:t>                 U _dev_err</a:t>
            </a:r>
          </a:p>
          <a:p>
            <a:r>
              <a:rPr lang="zh-CN" altLang="en-US" sz="1400"/>
              <a:t>                 U _dev_info</a:t>
            </a:r>
          </a:p>
          <a:p>
            <a:r>
              <a:rPr lang="zh-CN" altLang="en-US" sz="1400"/>
              <a:t>                 U _dev_notice</a:t>
            </a:r>
          </a:p>
          <a:p>
            <a:r>
              <a:rPr lang="zh-CN" altLang="en-US" sz="1400"/>
              <a:t>                 U _dev_warn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E7F8D88-973D-9473-F24F-7CEC7234F1FF}"/>
              </a:ext>
            </a:extLst>
          </p:cNvPr>
          <p:cNvSpPr txBox="1"/>
          <p:nvPr/>
        </p:nvSpPr>
        <p:spPr>
          <a:xfrm>
            <a:off x="6240016" y="299288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调试和输出</a:t>
            </a:r>
          </a:p>
        </p:txBody>
      </p:sp>
    </p:spTree>
    <p:extLst>
      <p:ext uri="{BB962C8B-B14F-4D97-AF65-F5344CB8AC3E}">
        <p14:creationId xmlns:p14="http://schemas.microsoft.com/office/powerpoint/2010/main" val="353336088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55962-BF9A-27D2-E66F-A156DD53D0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49EDB16-9240-41A0-9200-51F1FCDC7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5D7F50-0CCB-83AE-001F-C278EA2A438F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下半部：针对</a:t>
            </a:r>
            <a:r>
              <a:rPr lang="en-US" altLang="zh-CN" sz="3200"/>
              <a:t>virtio_blk</a:t>
            </a:r>
            <a:r>
              <a:rPr lang="zh-CN" altLang="en-US" sz="3200"/>
              <a:t>及配套模块依赖接口的分析</a:t>
            </a:r>
            <a:r>
              <a:rPr lang="en-US" altLang="zh-CN" sz="3200"/>
              <a:t>(4)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00C5600-B0F0-3854-13FA-1047CFA7ED98}"/>
              </a:ext>
            </a:extLst>
          </p:cNvPr>
          <p:cNvSpPr txBox="1"/>
          <p:nvPr/>
        </p:nvSpPr>
        <p:spPr>
          <a:xfrm>
            <a:off x="457620" y="1458496"/>
            <a:ext cx="2975992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ida(3)</a:t>
            </a:r>
          </a:p>
          <a:p>
            <a:r>
              <a:rPr lang="en-US" altLang="zh-CN" sz="1400"/>
              <a:t>                 U ida_alloc_range</a:t>
            </a:r>
          </a:p>
          <a:p>
            <a:r>
              <a:rPr lang="en-US" altLang="zh-CN" sz="1400"/>
              <a:t>                 U ida_destroy</a:t>
            </a:r>
          </a:p>
          <a:p>
            <a:r>
              <a:rPr lang="en-US" altLang="zh-CN" sz="1400"/>
              <a:t>                 U ida_free</a:t>
            </a:r>
          </a:p>
          <a:p>
            <a:endParaRPr lang="en-US" altLang="zh-CN" sz="1400"/>
          </a:p>
          <a:p>
            <a:r>
              <a:rPr lang="en-US" altLang="zh-CN" sz="1400"/>
              <a:t>param(1)</a:t>
            </a:r>
          </a:p>
          <a:p>
            <a:r>
              <a:rPr lang="en-US" altLang="zh-CN" sz="1400"/>
              <a:t>                 U param_ops_uint</a:t>
            </a:r>
          </a:p>
          <a:p>
            <a:endParaRPr lang="en-US" altLang="zh-CN" sz="1400"/>
          </a:p>
          <a:p>
            <a:r>
              <a:rPr lang="en-US" altLang="zh-CN" sz="1400"/>
              <a:t>percpu(2)</a:t>
            </a:r>
          </a:p>
          <a:p>
            <a:r>
              <a:rPr lang="en-US" altLang="zh-CN" sz="1400"/>
              <a:t>                 U __per_cpu_offset</a:t>
            </a:r>
          </a:p>
          <a:p>
            <a:r>
              <a:rPr lang="en-US" altLang="zh-CN" sz="1400"/>
              <a:t>                 U nr_cpu_ids</a:t>
            </a:r>
          </a:p>
          <a:p>
            <a:endParaRPr lang="en-US" altLang="zh-CN" sz="1400"/>
          </a:p>
          <a:p>
            <a:r>
              <a:rPr lang="en-US" altLang="zh-CN" sz="1400"/>
              <a:t>sglist(4)</a:t>
            </a:r>
          </a:p>
          <a:p>
            <a:r>
              <a:rPr lang="en-US" altLang="zh-CN" sz="1400"/>
              <a:t>                 U sg_alloc_table_chained</a:t>
            </a:r>
          </a:p>
          <a:p>
            <a:r>
              <a:rPr lang="en-US" altLang="zh-CN" sz="1400"/>
              <a:t>                 U sg_free_table_chained</a:t>
            </a:r>
          </a:p>
          <a:p>
            <a:r>
              <a:rPr lang="en-US" altLang="zh-CN" sz="1400"/>
              <a:t>                 U sg_init_one</a:t>
            </a:r>
          </a:p>
          <a:p>
            <a:r>
              <a:rPr lang="en-US" altLang="zh-CN" sz="1400"/>
              <a:t>                 U sg_next</a:t>
            </a:r>
          </a:p>
          <a:p>
            <a:endParaRPr lang="en-US" altLang="zh-CN" sz="1400"/>
          </a:p>
          <a:p>
            <a:r>
              <a:rPr lang="en-US" altLang="zh-CN" sz="1400"/>
              <a:t>string(5)</a:t>
            </a:r>
          </a:p>
          <a:p>
            <a:r>
              <a:rPr lang="en-US" altLang="zh-CN" sz="1400"/>
              <a:t>                 U string_get_size</a:t>
            </a:r>
          </a:p>
          <a:p>
            <a:r>
              <a:rPr lang="en-US" altLang="zh-CN" sz="1400"/>
              <a:t>                 U strlen</a:t>
            </a:r>
          </a:p>
          <a:p>
            <a:r>
              <a:rPr lang="en-US" altLang="zh-CN" sz="1400"/>
              <a:t>                 U snprintf</a:t>
            </a:r>
          </a:p>
          <a:p>
            <a:r>
              <a:rPr lang="en-US" altLang="zh-CN" sz="1400"/>
              <a:t>                 U memmove</a:t>
            </a:r>
          </a:p>
          <a:p>
            <a:r>
              <a:rPr lang="en-US" altLang="zh-CN" sz="1400"/>
              <a:t>                 U memset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7387560-175C-B710-2907-A5EB23DD0DE0}"/>
              </a:ext>
            </a:extLst>
          </p:cNvPr>
          <p:cNvSpPr txBox="1"/>
          <p:nvPr/>
        </p:nvSpPr>
        <p:spPr>
          <a:xfrm>
            <a:off x="407368" y="10527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基础库和杂项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D4EAA2B-BF4C-C229-3E82-F56C071E59CD}"/>
              </a:ext>
            </a:extLst>
          </p:cNvPr>
          <p:cNvSpPr txBox="1"/>
          <p:nvPr/>
        </p:nvSpPr>
        <p:spPr>
          <a:xfrm>
            <a:off x="6132513" y="1452846"/>
            <a:ext cx="3681999" cy="224676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sysfs(3)</a:t>
            </a:r>
          </a:p>
          <a:p>
            <a:r>
              <a:rPr lang="en-US" altLang="zh-CN" sz="1400"/>
              <a:t>                 U sysfs_emit</a:t>
            </a:r>
          </a:p>
          <a:p>
            <a:r>
              <a:rPr lang="en-US" altLang="zh-CN" sz="1400"/>
              <a:t>                 U sysfs_emit_at</a:t>
            </a:r>
          </a:p>
          <a:p>
            <a:r>
              <a:rPr lang="en-US" altLang="zh-CN" sz="1400"/>
              <a:t>                 U __sysfs_match_string</a:t>
            </a:r>
          </a:p>
          <a:p>
            <a:endParaRPr lang="en-US" altLang="zh-CN" sz="1400"/>
          </a:p>
          <a:p>
            <a:r>
              <a:rPr lang="en-US" altLang="zh-CN" sz="1400"/>
              <a:t>uevent(1)</a:t>
            </a:r>
          </a:p>
          <a:p>
            <a:r>
              <a:rPr lang="en-US" altLang="zh-CN" sz="1400"/>
              <a:t>                 U add_uevent_var</a:t>
            </a:r>
          </a:p>
          <a:p>
            <a:endParaRPr lang="en-US" altLang="zh-CN" sz="1400"/>
          </a:p>
          <a:p>
            <a:r>
              <a:rPr lang="en-US" altLang="zh-CN" sz="1400"/>
              <a:t>virtio_anchor(1)</a:t>
            </a:r>
          </a:p>
          <a:p>
            <a:r>
              <a:rPr lang="en-US" altLang="zh-CN" sz="1400"/>
              <a:t>                 U virtio_check_mem_acc_cb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8E1869B-9132-180A-870E-C80D4E03120C}"/>
              </a:ext>
            </a:extLst>
          </p:cNvPr>
          <p:cNvSpPr txBox="1"/>
          <p:nvPr/>
        </p:nvSpPr>
        <p:spPr>
          <a:xfrm>
            <a:off x="6059896" y="1057106"/>
            <a:ext cx="15119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旁路和插桩</a:t>
            </a:r>
          </a:p>
        </p:txBody>
      </p:sp>
    </p:spTree>
    <p:extLst>
      <p:ext uri="{BB962C8B-B14F-4D97-AF65-F5344CB8AC3E}">
        <p14:creationId xmlns:p14="http://schemas.microsoft.com/office/powerpoint/2010/main" val="30735828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13B53-2189-5A68-4679-D59180594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C7DB4D-0137-8DD4-F0A3-84327389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76E3FC3-9A67-FB57-3D30-30AA8462F8F2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下半部：针对</a:t>
            </a:r>
            <a:r>
              <a:rPr lang="en-US" altLang="zh-CN" sz="3200"/>
              <a:t>virtio_blk</a:t>
            </a:r>
            <a:r>
              <a:rPr lang="zh-CN" altLang="en-US" sz="3200"/>
              <a:t>及配套模块依赖接口的分析</a:t>
            </a:r>
            <a:r>
              <a:rPr lang="en-US" altLang="zh-CN" sz="3200"/>
              <a:t>(5)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F290C39-301B-2486-6EF5-4E8A65CC395E}"/>
              </a:ext>
            </a:extLst>
          </p:cNvPr>
          <p:cNvSpPr txBox="1"/>
          <p:nvPr/>
        </p:nvSpPr>
        <p:spPr>
          <a:xfrm>
            <a:off x="432048" y="1364573"/>
            <a:ext cx="3395700" cy="3108543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altLang="zh-CN" sz="1400"/>
              <a:t>spinlock(7)</a:t>
            </a:r>
          </a:p>
          <a:p>
            <a:r>
              <a:rPr lang="en-US" altLang="zh-CN" sz="1400"/>
              <a:t>                 U _raw_spin_lock</a:t>
            </a:r>
          </a:p>
          <a:p>
            <a:r>
              <a:rPr lang="en-US" altLang="zh-CN" sz="1400"/>
              <a:t>                 U __raw_spin_lock_init</a:t>
            </a:r>
          </a:p>
          <a:p>
            <a:r>
              <a:rPr lang="en-US" altLang="zh-CN" sz="1400"/>
              <a:t>                 U _raw_spin_lock_irq</a:t>
            </a:r>
          </a:p>
          <a:p>
            <a:r>
              <a:rPr lang="en-US" altLang="zh-CN" sz="1400"/>
              <a:t>                 U _raw_spin_lock_irqsave</a:t>
            </a:r>
          </a:p>
          <a:p>
            <a:r>
              <a:rPr lang="en-US" altLang="zh-CN" sz="1400"/>
              <a:t>                 U _raw_spin_unlock</a:t>
            </a:r>
          </a:p>
          <a:p>
            <a:r>
              <a:rPr lang="en-US" altLang="zh-CN" sz="1400"/>
              <a:t>                 U _raw_spin_unlock_irq</a:t>
            </a:r>
          </a:p>
          <a:p>
            <a:r>
              <a:rPr lang="en-US" altLang="zh-CN" sz="1400"/>
              <a:t>                 U _raw_spin_unlock_irqrestore</a:t>
            </a:r>
          </a:p>
          <a:p>
            <a:endParaRPr lang="en-US" altLang="zh-CN" sz="1400"/>
          </a:p>
          <a:p>
            <a:r>
              <a:rPr lang="en-US" altLang="zh-CN" sz="1400"/>
              <a:t>mutex(4)</a:t>
            </a:r>
          </a:p>
          <a:p>
            <a:r>
              <a:rPr lang="en-US" altLang="zh-CN" sz="1400"/>
              <a:t>                 U mutex_destroy</a:t>
            </a:r>
          </a:p>
          <a:p>
            <a:r>
              <a:rPr lang="en-US" altLang="zh-CN" sz="1400"/>
              <a:t>                 U __mutex_init</a:t>
            </a:r>
          </a:p>
          <a:p>
            <a:r>
              <a:rPr lang="en-US" altLang="zh-CN" sz="1400"/>
              <a:t>                 U mutex_lock</a:t>
            </a:r>
          </a:p>
          <a:p>
            <a:r>
              <a:rPr lang="en-US" altLang="zh-CN" sz="1400"/>
              <a:t>                 U mutex_unlock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489807C-1583-8862-7524-C0D56380A6D6}"/>
              </a:ext>
            </a:extLst>
          </p:cNvPr>
          <p:cNvSpPr txBox="1"/>
          <p:nvPr/>
        </p:nvSpPr>
        <p:spPr>
          <a:xfrm>
            <a:off x="407559" y="994237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锁同步</a:t>
            </a:r>
          </a:p>
        </p:txBody>
      </p:sp>
    </p:spTree>
    <p:extLst>
      <p:ext uri="{BB962C8B-B14F-4D97-AF65-F5344CB8AC3E}">
        <p14:creationId xmlns:p14="http://schemas.microsoft.com/office/powerpoint/2010/main" val="36394060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993ED-939E-A298-B231-92F5E9C4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43A66A-94C0-381F-1E5F-9812510AE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E1ED79-177E-1483-679A-A3E4A34D22A0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下半部：两个世界的协调策略</a:t>
            </a:r>
            <a:endParaRPr lang="en-US" altLang="zh-CN" sz="32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A9CCBE6-649F-C506-BCBE-2A8F7E7EF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32" y="944724"/>
            <a:ext cx="3727473" cy="39604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05DB7E7-0C8F-5F35-6771-9ABF61472E95}"/>
              </a:ext>
            </a:extLst>
          </p:cNvPr>
          <p:cNvSpPr txBox="1"/>
          <p:nvPr/>
        </p:nvSpPr>
        <p:spPr>
          <a:xfrm>
            <a:off x="4331804" y="1952836"/>
            <a:ext cx="6981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模块生存在上层世界中，感知与遵循的是</a:t>
            </a:r>
            <a:r>
              <a:rPr lang="en-US" altLang="zh-CN"/>
              <a:t>Linux</a:t>
            </a:r>
            <a:r>
              <a:rPr lang="zh-CN" altLang="en-US"/>
              <a:t>的规则与机制。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383D721-7D55-8C03-77B4-B736835364E4}"/>
              </a:ext>
            </a:extLst>
          </p:cNvPr>
          <p:cNvSpPr txBox="1"/>
          <p:nvPr/>
        </p:nvSpPr>
        <p:spPr>
          <a:xfrm>
            <a:off x="4331805" y="2456892"/>
            <a:ext cx="75263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在同一个系统中，两个世界的部分机制不能共存，对于这些冲突的部分，</a:t>
            </a:r>
            <a:endParaRPr lang="en-US" altLang="zh-CN"/>
          </a:p>
          <a:p>
            <a:r>
              <a:rPr lang="zh-CN" altLang="en-US"/>
              <a:t>采取类似虚拟化的一些典型方法，保留下层</a:t>
            </a:r>
            <a:r>
              <a:rPr lang="en-US" altLang="zh-CN"/>
              <a:t>ArceOS</a:t>
            </a:r>
            <a:r>
              <a:rPr lang="zh-CN" altLang="en-US"/>
              <a:t>世界的机制为支撑，为</a:t>
            </a:r>
            <a:r>
              <a:rPr lang="en-US" altLang="zh-CN"/>
              <a:t>Linux</a:t>
            </a:r>
            <a:r>
              <a:rPr lang="zh-CN" altLang="en-US"/>
              <a:t>模块虚拟出一个上层世界，让它能够无感知的在此世界正常运行。对于不冲突的部分，从工程量考虑，允许在上层世界保留，将来下沉。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0F8E75E-3F50-7C2B-FC4E-7592DFEB9677}"/>
              </a:ext>
            </a:extLst>
          </p:cNvPr>
          <p:cNvSpPr txBox="1"/>
          <p:nvPr/>
        </p:nvSpPr>
        <p:spPr>
          <a:xfrm>
            <a:off x="4320198" y="3736190"/>
            <a:ext cx="4629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典型的冲突：</a:t>
            </a:r>
            <a:endParaRPr lang="en-US" altLang="zh-CN"/>
          </a:p>
          <a:p>
            <a:r>
              <a:rPr lang="en-US" altLang="zh-CN"/>
              <a:t>1) </a:t>
            </a:r>
            <a:r>
              <a:rPr lang="zh-CN" altLang="en-US"/>
              <a:t>调度引擎</a:t>
            </a:r>
            <a:r>
              <a:rPr lang="en-US" altLang="zh-CN"/>
              <a:t>;</a:t>
            </a:r>
            <a:r>
              <a:rPr lang="zh-CN" altLang="en-US"/>
              <a:t> </a:t>
            </a:r>
            <a:r>
              <a:rPr lang="en-US" altLang="zh-CN"/>
              <a:t>2) </a:t>
            </a:r>
            <a:r>
              <a:rPr lang="zh-CN" altLang="en-US"/>
              <a:t>内存页管理</a:t>
            </a:r>
            <a:r>
              <a:rPr lang="en-US" altLang="zh-CN"/>
              <a:t>; 3) </a:t>
            </a:r>
            <a:r>
              <a:rPr lang="zh-CN" altLang="en-US"/>
              <a:t>异常中断机制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2BA4C289-8C24-9D65-08C2-C2EBEA0E8432}"/>
              </a:ext>
            </a:extLst>
          </p:cNvPr>
          <p:cNvCxnSpPr/>
          <p:nvPr/>
        </p:nvCxnSpPr>
        <p:spPr>
          <a:xfrm flipV="1">
            <a:off x="2567608" y="2924944"/>
            <a:ext cx="0" cy="90010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EA9FFDB-C692-6C6C-A204-98014C54E397}"/>
              </a:ext>
            </a:extLst>
          </p:cNvPr>
          <p:cNvSpPr txBox="1"/>
          <p:nvPr/>
        </p:nvSpPr>
        <p:spPr>
          <a:xfrm>
            <a:off x="417941" y="4977172"/>
            <a:ext cx="112692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两类方案在环境协调方面的差异</a:t>
            </a:r>
            <a:r>
              <a:rPr lang="zh-CN" altLang="en-US" sz="2000"/>
              <a:t>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当前方案是在新型内核系统中直接复用</a:t>
            </a:r>
            <a:r>
              <a:rPr lang="en-US" altLang="zh-CN" sz="2000"/>
              <a:t>Linux</a:t>
            </a:r>
            <a:r>
              <a:rPr lang="zh-CN" altLang="en-US" sz="2000"/>
              <a:t>模块，在同一个系统中，</a:t>
            </a:r>
            <a:r>
              <a:rPr lang="zh-CN" altLang="en-US" sz="2000" b="1"/>
              <a:t>没有</a:t>
            </a:r>
            <a:r>
              <a:rPr lang="zh-CN" altLang="en-US" sz="2000"/>
              <a:t>强隔离机制，因此需要处理的冲突部分相对比较多。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对于完整复用整个</a:t>
            </a:r>
            <a:r>
              <a:rPr lang="en-US" altLang="zh-CN" sz="2000"/>
              <a:t>Linux</a:t>
            </a:r>
            <a:r>
              <a:rPr lang="zh-CN" altLang="en-US" sz="2000"/>
              <a:t>系统的另一类方案，两个世界通常在相互并行的容器或虚拟机中隔离运行，必须处理的冲突部分相应的就比较少。</a:t>
            </a:r>
            <a:endParaRPr lang="en-US" altLang="zh-CN" sz="20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E02B57D-2887-A01F-087B-AD891F7A0FE6}"/>
              </a:ext>
            </a:extLst>
          </p:cNvPr>
          <p:cNvCxnSpPr/>
          <p:nvPr/>
        </p:nvCxnSpPr>
        <p:spPr>
          <a:xfrm>
            <a:off x="1739516" y="2456892"/>
            <a:ext cx="1836204" cy="0"/>
          </a:xfrm>
          <a:prstGeom prst="line">
            <a:avLst/>
          </a:prstGeom>
          <a:ln w="762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4066843-04F8-B2EA-D362-23684497F9AA}"/>
              </a:ext>
            </a:extLst>
          </p:cNvPr>
          <p:cNvSpPr txBox="1"/>
          <p:nvPr/>
        </p:nvSpPr>
        <p:spPr>
          <a:xfrm>
            <a:off x="4331804" y="4545124"/>
            <a:ext cx="785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注</a:t>
            </a:r>
            <a:r>
              <a:rPr lang="zh-CN" altLang="en-US"/>
              <a:t>：</a:t>
            </a:r>
            <a:r>
              <a:rPr lang="zh-CN" altLang="en-US">
                <a:solidFill>
                  <a:srgbClr val="C00000"/>
                </a:solidFill>
              </a:rPr>
              <a:t>红线</a:t>
            </a:r>
            <a:r>
              <a:rPr lang="zh-CN" altLang="en-US"/>
              <a:t>接口始终是方案的关键，上层世界是为</a:t>
            </a:r>
            <a:r>
              <a:rPr lang="en-US" altLang="zh-CN"/>
              <a:t>Linux</a:t>
            </a:r>
            <a:r>
              <a:rPr lang="zh-CN" altLang="en-US"/>
              <a:t>模块虚拟出来的环境。</a:t>
            </a:r>
          </a:p>
        </p:txBody>
      </p:sp>
    </p:spTree>
    <p:extLst>
      <p:ext uri="{BB962C8B-B14F-4D97-AF65-F5344CB8AC3E}">
        <p14:creationId xmlns:p14="http://schemas.microsoft.com/office/powerpoint/2010/main" val="26285331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33720A7-C169-3984-FB42-57B9317E7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36</a:t>
            </a:fld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E57221-470C-1BFE-6BC8-B2DD6DCBDD2C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下半部：两个世界需要协调的各个方面</a:t>
            </a:r>
            <a:endParaRPr lang="en-US" altLang="zh-CN" sz="320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3C96A97-5983-3938-05FA-35492D43D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0"/>
            <a:ext cx="12192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286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F3E2E5E-0E81-FC29-F116-49F0B537C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0922699-1FDD-C8C9-89F5-9F83732743BA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分页管理 </a:t>
            </a:r>
            <a:r>
              <a:rPr lang="en-US" altLang="zh-CN" sz="3200"/>
              <a:t>- </a:t>
            </a:r>
            <a:r>
              <a:rPr lang="zh-CN" altLang="en-US" sz="3200"/>
              <a:t>虚拟</a:t>
            </a:r>
            <a:r>
              <a:rPr lang="en-US" altLang="zh-CN" sz="3200"/>
              <a:t>/</a:t>
            </a:r>
            <a:r>
              <a:rPr lang="zh-CN" altLang="en-US" sz="3200"/>
              <a:t>物理地址的线性映射转换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A298D83-56E6-B273-8A30-215BCC2504A2}"/>
              </a:ext>
            </a:extLst>
          </p:cNvPr>
          <p:cNvSpPr txBox="1"/>
          <p:nvPr/>
        </p:nvSpPr>
        <p:spPr>
          <a:xfrm>
            <a:off x="407368" y="1016732"/>
            <a:ext cx="114233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两个世界在分页管理方面，都存在虚拟</a:t>
            </a:r>
            <a:r>
              <a:rPr lang="en-US" altLang="zh-CN" sz="2000"/>
              <a:t>/</a:t>
            </a:r>
            <a:r>
              <a:rPr lang="zh-CN" altLang="en-US" sz="2000"/>
              <a:t>物理地址线性映射的机制，冲突，必须以</a:t>
            </a:r>
            <a:r>
              <a:rPr lang="en-US" altLang="zh-CN" sz="2000"/>
              <a:t>ArceOS</a:t>
            </a:r>
            <a:r>
              <a:rPr lang="zh-CN" altLang="en-US" sz="2000"/>
              <a:t>机制为准。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A39134-7809-9E60-C275-69AD7DA804B0}"/>
              </a:ext>
            </a:extLst>
          </p:cNvPr>
          <p:cNvSpPr txBox="1"/>
          <p:nvPr/>
        </p:nvSpPr>
        <p:spPr>
          <a:xfrm>
            <a:off x="1379476" y="1684582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地址空间的线性映射转换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4161B5-107B-B0F8-3B6C-C860223AEB00}"/>
              </a:ext>
            </a:extLst>
          </p:cNvPr>
          <p:cNvSpPr txBox="1"/>
          <p:nvPr/>
        </p:nvSpPr>
        <p:spPr>
          <a:xfrm>
            <a:off x="7176120" y="168458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分页的地址空间方案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965B0BDF-480D-0F9A-F5A0-2DA39BF44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8008" y="2067571"/>
            <a:ext cx="4000500" cy="3429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C596B2D-53A3-A353-CB66-6BE77557D4CC}"/>
              </a:ext>
            </a:extLst>
          </p:cNvPr>
          <p:cNvSpPr txBox="1"/>
          <p:nvPr/>
        </p:nvSpPr>
        <p:spPr>
          <a:xfrm>
            <a:off x="9876420" y="3645024"/>
            <a:ext cx="20940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pgtable_l4_enabled</a:t>
            </a:r>
          </a:p>
          <a:p>
            <a:r>
              <a:rPr lang="en-US" altLang="zh-CN"/>
              <a:t>pgtable_l5_enabled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62654B6-19F5-684D-AEC9-261D46C03B8C}"/>
              </a:ext>
            </a:extLst>
          </p:cNvPr>
          <p:cNvSpPr txBox="1"/>
          <p:nvPr/>
        </p:nvSpPr>
        <p:spPr>
          <a:xfrm>
            <a:off x="9912424" y="3383704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清零下面两个变量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217A28D-2B89-78EE-1A36-36E2635215E2}"/>
              </a:ext>
            </a:extLst>
          </p:cNvPr>
          <p:cNvSpPr txBox="1"/>
          <p:nvPr/>
        </p:nvSpPr>
        <p:spPr>
          <a:xfrm>
            <a:off x="443372" y="5589240"/>
            <a:ext cx="971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由于</a:t>
            </a:r>
            <a:r>
              <a:rPr lang="en-US" altLang="zh-CN" sz="2000"/>
              <a:t>Linux</a:t>
            </a:r>
            <a:r>
              <a:rPr lang="zh-CN" altLang="en-US" sz="2000"/>
              <a:t>中地址转换是宏调用，所以接口形式实际是</a:t>
            </a:r>
            <a:r>
              <a:rPr lang="zh-CN" altLang="en-US" sz="2000" b="1">
                <a:solidFill>
                  <a:srgbClr val="FF0000"/>
                </a:solidFill>
              </a:rPr>
              <a:t>全局变量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在</a:t>
            </a:r>
            <a:r>
              <a:rPr lang="en-US" altLang="zh-CN" sz="2000"/>
              <a:t>5.9.1</a:t>
            </a:r>
            <a:r>
              <a:rPr lang="zh-CN" altLang="en-US" sz="2000"/>
              <a:t>是直接的全局变量</a:t>
            </a:r>
            <a:r>
              <a:rPr lang="en-US" altLang="zh-CN" sz="2000"/>
              <a:t>va_pa_offset</a:t>
            </a:r>
            <a:r>
              <a:rPr lang="zh-CN" altLang="en-US" sz="2000"/>
              <a:t>，到</a:t>
            </a:r>
            <a:r>
              <a:rPr lang="en-US" altLang="zh-CN" sz="2000"/>
              <a:t>6.12</a:t>
            </a:r>
            <a:r>
              <a:rPr lang="zh-CN" altLang="en-US" sz="2000"/>
              <a:t>作为全局变量</a:t>
            </a:r>
            <a:r>
              <a:rPr lang="en-US" altLang="zh-CN" sz="2000"/>
              <a:t>kernel_map</a:t>
            </a:r>
            <a:r>
              <a:rPr lang="zh-CN" altLang="en-US" sz="2000"/>
              <a:t>的成员。</a:t>
            </a: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72E4896E-F54D-5E98-D0CA-C075E426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12" y="2072170"/>
            <a:ext cx="440055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592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91A8C-9EF6-5E6A-355C-6A9F1640F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A9729F-A055-CC8C-DDDC-365670EB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38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83152C5-3B41-27F3-94EE-78EC48CA4849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物理页帧的管理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9384961-E287-FFE6-C134-7FF250C0BD2F}"/>
              </a:ext>
            </a:extLst>
          </p:cNvPr>
          <p:cNvSpPr txBox="1"/>
          <p:nvPr/>
        </p:nvSpPr>
        <p:spPr>
          <a:xfrm>
            <a:off x="407368" y="1016732"/>
            <a:ext cx="11434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Linux</a:t>
            </a:r>
            <a:r>
              <a:rPr lang="zh-CN" altLang="en-US" sz="2000"/>
              <a:t>维护一个全局数组</a:t>
            </a:r>
            <a:r>
              <a:rPr lang="en-US" altLang="zh-CN" sz="2000"/>
              <a:t>mem_map</a:t>
            </a:r>
            <a:r>
              <a:rPr lang="zh-CN" altLang="en-US" sz="2000"/>
              <a:t>，每个元素对应一个物理页帧，管理该页帧的属性；在</a:t>
            </a:r>
            <a:r>
              <a:rPr lang="en-US" altLang="zh-CN" sz="2000"/>
              <a:t>ArceOS</a:t>
            </a:r>
            <a:r>
              <a:rPr lang="zh-CN" altLang="en-US" sz="2000"/>
              <a:t>中该机制不存在。没有冲突问题，但</a:t>
            </a:r>
            <a:r>
              <a:rPr lang="en-US" altLang="zh-CN" sz="2000"/>
              <a:t>mem_map</a:t>
            </a:r>
            <a:r>
              <a:rPr lang="zh-CN" altLang="en-US" sz="2000"/>
              <a:t>对应的物理地址空间范围由</a:t>
            </a:r>
            <a:r>
              <a:rPr lang="en-US" altLang="zh-CN" sz="2000"/>
              <a:t>ArceOS</a:t>
            </a:r>
            <a:r>
              <a:rPr lang="zh-CN" altLang="en-US" sz="2000"/>
              <a:t>来决定。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DBF78A-02FA-8924-628C-53A9FA4CDF45}"/>
              </a:ext>
            </a:extLst>
          </p:cNvPr>
          <p:cNvSpPr txBox="1"/>
          <p:nvPr/>
        </p:nvSpPr>
        <p:spPr>
          <a:xfrm>
            <a:off x="263352" y="5981218"/>
            <a:ext cx="9712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接口形式是一个</a:t>
            </a:r>
            <a:r>
              <a:rPr lang="zh-CN" altLang="en-US" sz="2000">
                <a:solidFill>
                  <a:srgbClr val="C00000"/>
                </a:solidFill>
              </a:rPr>
              <a:t>全局的数组变量</a:t>
            </a:r>
            <a:r>
              <a:rPr lang="en-US" altLang="zh-CN" sz="2000"/>
              <a:t>mem_map</a:t>
            </a:r>
            <a:r>
              <a:rPr lang="zh-CN" altLang="en-US" sz="2000"/>
              <a:t>，</a:t>
            </a:r>
            <a:r>
              <a:rPr lang="en-US" altLang="zh-CN" sz="2000"/>
              <a:t>ArceOS</a:t>
            </a:r>
            <a:r>
              <a:rPr lang="zh-CN" altLang="en-US" sz="2000"/>
              <a:t>负责分配初始化，</a:t>
            </a:r>
            <a:r>
              <a:rPr lang="en-US" altLang="zh-CN" sz="2000"/>
              <a:t>Linux</a:t>
            </a:r>
            <a:r>
              <a:rPr lang="zh-CN" altLang="en-US" sz="2000"/>
              <a:t>模块使用。</a:t>
            </a:r>
            <a:endParaRPr lang="en-US" altLang="zh-CN" sz="2000"/>
          </a:p>
          <a:p>
            <a:r>
              <a:rPr lang="zh-CN" altLang="en-US" sz="2000"/>
              <a:t>升级兼容性方面：页帧管理的机制本身，在</a:t>
            </a:r>
            <a:r>
              <a:rPr lang="en-US" altLang="zh-CN" sz="2000"/>
              <a:t>5.9.1 -&gt; 6.12 </a:t>
            </a:r>
            <a:r>
              <a:rPr lang="zh-CN" altLang="en-US" sz="2000"/>
              <a:t>区间基本</a:t>
            </a:r>
            <a:r>
              <a:rPr lang="zh-CN" altLang="en-US" sz="2000" b="1">
                <a:solidFill>
                  <a:srgbClr val="C00000"/>
                </a:solidFill>
              </a:rPr>
              <a:t>保持不变</a:t>
            </a:r>
            <a:r>
              <a:rPr lang="zh-CN" altLang="en-US" sz="2000"/>
              <a:t>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EA92381-25F2-CD7B-48A8-C3DD69053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859" y="2272732"/>
            <a:ext cx="5676225" cy="2312536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91A9B3FE-2772-C3FF-3CB0-4691664E56D1}"/>
              </a:ext>
            </a:extLst>
          </p:cNvPr>
          <p:cNvCxnSpPr/>
          <p:nvPr/>
        </p:nvCxnSpPr>
        <p:spPr>
          <a:xfrm>
            <a:off x="443372" y="3032956"/>
            <a:ext cx="6660740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9B9DC1B1-C47C-DABF-3E18-C9541936F77F}"/>
              </a:ext>
            </a:extLst>
          </p:cNvPr>
          <p:cNvCxnSpPr/>
          <p:nvPr/>
        </p:nvCxnSpPr>
        <p:spPr>
          <a:xfrm>
            <a:off x="443372" y="3753036"/>
            <a:ext cx="6660740" cy="0"/>
          </a:xfrm>
          <a:prstGeom prst="line">
            <a:avLst/>
          </a:prstGeom>
          <a:ln w="38100">
            <a:solidFill>
              <a:schemeClr val="accent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7929EC18-B6E5-979A-BD82-A78BF18C5E0E}"/>
              </a:ext>
            </a:extLst>
          </p:cNvPr>
          <p:cNvSpPr txBox="1"/>
          <p:nvPr/>
        </p:nvSpPr>
        <p:spPr>
          <a:xfrm>
            <a:off x="335360" y="249289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Linux</a:t>
            </a:r>
            <a:endParaRPr lang="zh-CN" altLang="en-US" b="1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D7535B8-5331-45AC-172F-836EBC06215B}"/>
              </a:ext>
            </a:extLst>
          </p:cNvPr>
          <p:cNvSpPr txBox="1"/>
          <p:nvPr/>
        </p:nvSpPr>
        <p:spPr>
          <a:xfrm>
            <a:off x="155340" y="3239688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Adaptor</a:t>
            </a:r>
            <a:endParaRPr lang="zh-CN" altLang="en-US" b="1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65567A0-2B8B-3C7D-5D14-023E4C3F5AF1}"/>
              </a:ext>
            </a:extLst>
          </p:cNvPr>
          <p:cNvSpPr txBox="1"/>
          <p:nvPr/>
        </p:nvSpPr>
        <p:spPr>
          <a:xfrm>
            <a:off x="263352" y="3995772"/>
            <a:ext cx="9573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ArceOS</a:t>
            </a:r>
            <a:endParaRPr lang="zh-CN" altLang="en-US" b="1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D6A2F35A-3242-38EA-3F14-C08B7F48540F}"/>
              </a:ext>
            </a:extLst>
          </p:cNvPr>
          <p:cNvCxnSpPr/>
          <p:nvPr/>
        </p:nvCxnSpPr>
        <p:spPr>
          <a:xfrm>
            <a:off x="1154331" y="2024844"/>
            <a:ext cx="0" cy="2736304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D0B8D2B6-8D53-A6F9-12CD-A076015B1D52}"/>
              </a:ext>
            </a:extLst>
          </p:cNvPr>
          <p:cNvCxnSpPr/>
          <p:nvPr/>
        </p:nvCxnSpPr>
        <p:spPr>
          <a:xfrm>
            <a:off x="2531604" y="2780928"/>
            <a:ext cx="0" cy="1980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AFAA8A83-5778-F437-A132-848A58E9F44E}"/>
              </a:ext>
            </a:extLst>
          </p:cNvPr>
          <p:cNvCxnSpPr/>
          <p:nvPr/>
        </p:nvCxnSpPr>
        <p:spPr>
          <a:xfrm>
            <a:off x="6744072" y="2780928"/>
            <a:ext cx="0" cy="1980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679A383C-DD59-5D32-B59E-FB2D0FFD0716}"/>
              </a:ext>
            </a:extLst>
          </p:cNvPr>
          <p:cNvSpPr txBox="1"/>
          <p:nvPr/>
        </p:nvSpPr>
        <p:spPr>
          <a:xfrm>
            <a:off x="2866062" y="4617133"/>
            <a:ext cx="375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ArceOS</a:t>
            </a:r>
            <a:r>
              <a:rPr lang="zh-CN" altLang="en-US"/>
              <a:t>提供物理地址的起止范围</a:t>
            </a:r>
          </a:p>
        </p:txBody>
      </p:sp>
      <p:sp>
        <p:nvSpPr>
          <p:cNvPr id="26" name="对话气泡: 矩形 25">
            <a:extLst>
              <a:ext uri="{FF2B5EF4-FFF2-40B4-BE49-F238E27FC236}">
                <a16:creationId xmlns:a16="http://schemas.microsoft.com/office/drawing/2014/main" id="{283D16B2-26FD-9D74-022B-032B429C2080}"/>
              </a:ext>
            </a:extLst>
          </p:cNvPr>
          <p:cNvSpPr/>
          <p:nvPr/>
        </p:nvSpPr>
        <p:spPr>
          <a:xfrm>
            <a:off x="7653293" y="2072463"/>
            <a:ext cx="3384376" cy="612648"/>
          </a:xfrm>
          <a:prstGeom prst="wedgeRectCallout">
            <a:avLst>
              <a:gd name="adj1" fmla="val -59587"/>
              <a:gd name="adj2" fmla="val 27825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宏</a:t>
            </a:r>
            <a:r>
              <a:rPr lang="en-US" altLang="zh-CN"/>
              <a:t>: page_to_virt(), virt_to_page()</a:t>
            </a:r>
          </a:p>
          <a:p>
            <a:pPr algn="ctr"/>
            <a:r>
              <a:rPr lang="zh-CN" altLang="en-US"/>
              <a:t>基于</a:t>
            </a:r>
            <a:r>
              <a:rPr lang="en-US" altLang="zh-CN"/>
              <a:t>mem_map</a:t>
            </a:r>
            <a:endParaRPr lang="zh-CN" altLang="en-US"/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1002C1A7-12BF-44AB-76F3-ED130E7E3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148" y="3659116"/>
            <a:ext cx="4416340" cy="2110144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AA49F992-A986-5F08-99C6-514EF04AA59A}"/>
              </a:ext>
            </a:extLst>
          </p:cNvPr>
          <p:cNvSpPr txBox="1"/>
          <p:nvPr/>
        </p:nvSpPr>
        <p:spPr>
          <a:xfrm>
            <a:off x="7428148" y="2998693"/>
            <a:ext cx="4344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</a:t>
            </a:r>
            <a:r>
              <a:rPr lang="en-US" altLang="zh-CN"/>
              <a:t>Linux Adaptor</a:t>
            </a:r>
            <a:r>
              <a:rPr lang="zh-CN" altLang="en-US"/>
              <a:t>层定义了一个函数完成对</a:t>
            </a:r>
            <a:endParaRPr lang="en-US" altLang="zh-CN"/>
          </a:p>
          <a:p>
            <a:r>
              <a:rPr lang="en-US" altLang="zh-CN"/>
              <a:t>mem_map</a:t>
            </a:r>
            <a:r>
              <a:rPr lang="zh-CN" altLang="en-US"/>
              <a:t>以及几个相关变量的初始化：</a:t>
            </a:r>
          </a:p>
        </p:txBody>
      </p:sp>
    </p:spTree>
    <p:extLst>
      <p:ext uri="{BB962C8B-B14F-4D97-AF65-F5344CB8AC3E}">
        <p14:creationId xmlns:p14="http://schemas.microsoft.com/office/powerpoint/2010/main" val="794640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E51CF-7709-C5D3-0D39-928A31D8A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图片 36">
            <a:extLst>
              <a:ext uri="{FF2B5EF4-FFF2-40B4-BE49-F238E27FC236}">
                <a16:creationId xmlns:a16="http://schemas.microsoft.com/office/drawing/2014/main" id="{1DF671E5-6AC3-3E20-F4FF-A33361969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750504"/>
            <a:ext cx="6337887" cy="380273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87103A-A84D-BE51-09F2-EE381D545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39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182017-C41A-DE02-5F52-4803BC1D934F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以页为粒度的内存分配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D6828DE-5593-DF1E-D619-A8E6D87DD953}"/>
              </a:ext>
            </a:extLst>
          </p:cNvPr>
          <p:cNvSpPr txBox="1"/>
          <p:nvPr/>
        </p:nvSpPr>
        <p:spPr>
          <a:xfrm>
            <a:off x="407368" y="1016732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以页为粒度的内存分配器，在两个世界各有一套，但物理内存是唯一的，因而</a:t>
            </a:r>
            <a:r>
              <a:rPr lang="zh-CN" altLang="en-US" sz="2000" b="1">
                <a:solidFill>
                  <a:srgbClr val="C00000"/>
                </a:solidFill>
              </a:rPr>
              <a:t>冲突</a:t>
            </a:r>
            <a:r>
              <a:rPr lang="zh-CN" altLang="en-US" sz="2000"/>
              <a:t>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5B1E90-56AA-0E00-9F3D-3C0C80E12B06}"/>
              </a:ext>
            </a:extLst>
          </p:cNvPr>
          <p:cNvSpPr txBox="1"/>
          <p:nvPr/>
        </p:nvSpPr>
        <p:spPr>
          <a:xfrm>
            <a:off x="452292" y="5981218"/>
            <a:ext cx="105762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基本步骤：找到核心方法，保持原型不变，把实现适配到</a:t>
            </a:r>
            <a:r>
              <a:rPr lang="en-US" altLang="zh-CN" sz="2000"/>
              <a:t>ArceOS</a:t>
            </a:r>
            <a:r>
              <a:rPr lang="zh-CN" altLang="en-US" sz="2000"/>
              <a:t>的功能接口。</a:t>
            </a:r>
            <a:endParaRPr lang="en-US" altLang="zh-CN" sz="2000"/>
          </a:p>
          <a:p>
            <a:r>
              <a:rPr lang="zh-CN" altLang="en-US" sz="2000"/>
              <a:t>参数处理：</a:t>
            </a:r>
            <a:r>
              <a:rPr lang="en-US" altLang="zh-CN" sz="2000"/>
              <a:t>Linux</a:t>
            </a:r>
            <a:r>
              <a:rPr lang="zh-CN" altLang="en-US" sz="2000"/>
              <a:t>通过参数</a:t>
            </a:r>
            <a:r>
              <a:rPr lang="en-US" altLang="zh-CN" sz="2000"/>
              <a:t>gfp</a:t>
            </a:r>
            <a:r>
              <a:rPr lang="zh-CN" altLang="en-US" sz="2000"/>
              <a:t>、</a:t>
            </a:r>
            <a:r>
              <a:rPr lang="en-US" altLang="zh-CN" sz="2000"/>
              <a:t>nodemask</a:t>
            </a:r>
            <a:r>
              <a:rPr lang="zh-CN" altLang="en-US" sz="2000"/>
              <a:t>等提出额外要求，但</a:t>
            </a:r>
            <a:r>
              <a:rPr lang="en-US" altLang="zh-CN" sz="2000"/>
              <a:t>ArceOS</a:t>
            </a:r>
            <a:r>
              <a:rPr lang="zh-CN" altLang="en-US" sz="2000"/>
              <a:t>不支持，忽略它们。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4A8DDCB-20C2-027E-86B2-AAC78A611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796" y="4005064"/>
            <a:ext cx="5012864" cy="151216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0C82C538-EA49-BFBB-027A-BCBEFD7E83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895" y="2275540"/>
            <a:ext cx="5087631" cy="1621512"/>
          </a:xfrm>
          <a:prstGeom prst="rect">
            <a:avLst/>
          </a:prstGeom>
        </p:spPr>
      </p:pic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5626B355-0F8B-F981-4081-1F1D16D2E09D}"/>
              </a:ext>
            </a:extLst>
          </p:cNvPr>
          <p:cNvCxnSpPr/>
          <p:nvPr/>
        </p:nvCxnSpPr>
        <p:spPr>
          <a:xfrm flipV="1">
            <a:off x="6816080" y="2275540"/>
            <a:ext cx="207716" cy="1082023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13D3528-C2B9-692C-37AA-B22F9800DDFF}"/>
              </a:ext>
            </a:extLst>
          </p:cNvPr>
          <p:cNvCxnSpPr/>
          <p:nvPr/>
        </p:nvCxnSpPr>
        <p:spPr>
          <a:xfrm>
            <a:off x="6744072" y="4401108"/>
            <a:ext cx="266823" cy="11161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99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72FA6C4-6747-C3F7-4907-57E264435A35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背景 </a:t>
            </a:r>
            <a:r>
              <a:rPr lang="en-US" altLang="zh-CN" sz="3200"/>
              <a:t>- </a:t>
            </a:r>
            <a:r>
              <a:rPr lang="zh-CN" altLang="en-US" sz="3200"/>
              <a:t>借助</a:t>
            </a:r>
            <a:r>
              <a:rPr lang="en-US" altLang="zh-CN" sz="3200"/>
              <a:t>Linux</a:t>
            </a:r>
            <a:r>
              <a:rPr lang="zh-CN" altLang="en-US" sz="3200"/>
              <a:t>实现新型内核的总体思路与步骤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EE2AB7-C749-1619-36AE-97E7A89AB656}"/>
              </a:ext>
            </a:extLst>
          </p:cNvPr>
          <p:cNvSpPr txBox="1"/>
          <p:nvPr/>
        </p:nvSpPr>
        <p:spPr>
          <a:xfrm>
            <a:off x="443372" y="1052736"/>
            <a:ext cx="113052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    借助</a:t>
            </a:r>
            <a:r>
              <a:rPr lang="en-US" altLang="zh-CN" sz="2400"/>
              <a:t>Linux</a:t>
            </a:r>
            <a:r>
              <a:rPr lang="zh-CN" altLang="en-US" sz="2400"/>
              <a:t>积累的成果，对</a:t>
            </a:r>
            <a:r>
              <a:rPr lang="en-US" altLang="zh-CN" sz="2400"/>
              <a:t>Linux</a:t>
            </a:r>
            <a:r>
              <a:rPr lang="zh-CN" altLang="en-US" sz="2400"/>
              <a:t>代码模块采取</a:t>
            </a:r>
            <a:r>
              <a:rPr lang="zh-CN" altLang="en-US" sz="2400" b="1"/>
              <a:t>先“引入”、再“替换”</a:t>
            </a:r>
            <a:r>
              <a:rPr lang="zh-CN" altLang="en-US" sz="2400"/>
              <a:t>的策略，加快新型内核的开发过程和成熟速度。</a:t>
            </a:r>
            <a:endParaRPr lang="en-US" altLang="zh-CN" sz="2400"/>
          </a:p>
          <a:p>
            <a:r>
              <a:rPr lang="en-US" altLang="zh-CN" sz="2400"/>
              <a:t>    </a:t>
            </a:r>
            <a:r>
              <a:rPr lang="zh-CN" altLang="en-US" sz="2400"/>
              <a:t>被引入的</a:t>
            </a:r>
            <a:r>
              <a:rPr lang="en-US" altLang="zh-CN" sz="2400"/>
              <a:t>Linux</a:t>
            </a:r>
            <a:r>
              <a:rPr lang="zh-CN" altLang="en-US" sz="2400"/>
              <a:t>模块与将来重新实现的模块，在二进制层面接口兼容，它们可以在</a:t>
            </a:r>
            <a:r>
              <a:rPr lang="en-US" altLang="zh-CN" sz="2400"/>
              <a:t>Linux</a:t>
            </a:r>
            <a:r>
              <a:rPr lang="zh-CN" altLang="en-US" sz="2400"/>
              <a:t>内核系统和新型内核系统中交叉运行、评估和验证，带来两方面的优势。一是利用模块级相互替换的特点进行</a:t>
            </a:r>
            <a:r>
              <a:rPr lang="zh-CN" altLang="en-US" sz="2400" b="1"/>
              <a:t>缺陷定位</a:t>
            </a:r>
            <a:r>
              <a:rPr lang="zh-CN" altLang="en-US" sz="2400"/>
              <a:t>；二是可借助</a:t>
            </a:r>
            <a:r>
              <a:rPr lang="en-US" altLang="zh-CN" sz="2400"/>
              <a:t>Linux</a:t>
            </a:r>
            <a:r>
              <a:rPr lang="zh-CN" altLang="en-US" sz="2400"/>
              <a:t>的成熟工具对重新实现的模块进行</a:t>
            </a:r>
            <a:r>
              <a:rPr lang="zh-CN" altLang="en-US" sz="2400" b="1"/>
              <a:t>功能、可靠性和性能</a:t>
            </a:r>
            <a:r>
              <a:rPr lang="zh-CN" altLang="en-US" sz="2400"/>
              <a:t>等方面的</a:t>
            </a:r>
            <a:r>
              <a:rPr lang="zh-CN" altLang="en-US" sz="2400" b="1"/>
              <a:t>评估与验证</a:t>
            </a:r>
            <a:r>
              <a:rPr lang="zh-CN" altLang="en-US" sz="2400"/>
              <a:t>。</a:t>
            </a:r>
            <a:endParaRPr lang="en-US" altLang="zh-CN" sz="24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99904AD-C6FF-8D5C-DFAF-B43BA43A9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33" y="3717032"/>
            <a:ext cx="5486324" cy="230425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D3C5030-5DBE-47D6-7F0D-4C4BEBB48331}"/>
              </a:ext>
            </a:extLst>
          </p:cNvPr>
          <p:cNvSpPr txBox="1"/>
          <p:nvPr/>
        </p:nvSpPr>
        <p:spPr>
          <a:xfrm>
            <a:off x="6348028" y="3825044"/>
            <a:ext cx="55446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第</a:t>
            </a:r>
            <a:r>
              <a:rPr lang="en-US" altLang="zh-CN" b="1"/>
              <a:t>1</a:t>
            </a:r>
            <a:r>
              <a:rPr lang="zh-CN" altLang="en-US" b="1"/>
              <a:t>步：引入</a:t>
            </a:r>
            <a:r>
              <a:rPr lang="en-US" altLang="zh-CN" b="1"/>
              <a:t>Linux</a:t>
            </a:r>
            <a:r>
              <a:rPr lang="zh-CN" altLang="en-US" b="1"/>
              <a:t>代码模块，让新型内核能够快速的“</a:t>
            </a:r>
            <a:r>
              <a:rPr lang="en-US" altLang="zh-CN" b="1"/>
              <a:t>RUN</a:t>
            </a:r>
            <a:r>
              <a:rPr lang="zh-CN" altLang="en-US" b="1"/>
              <a:t>”起来。</a:t>
            </a:r>
            <a:r>
              <a:rPr lang="zh-CN" altLang="en-US"/>
              <a:t>本文仅限讨论这一步。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步：接口兼容前提下重新实现对等替换模块，并且可以反向链接到</a:t>
            </a:r>
            <a:r>
              <a:rPr lang="en-US" altLang="zh-CN"/>
              <a:t>Linux</a:t>
            </a:r>
            <a:r>
              <a:rPr lang="zh-CN" altLang="en-US"/>
              <a:t>内核环境下，实现交叉验证。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步：在第</a:t>
            </a:r>
            <a:r>
              <a:rPr lang="en-US" altLang="zh-CN"/>
              <a:t>2</a:t>
            </a:r>
            <a:r>
              <a:rPr lang="zh-CN" altLang="en-US"/>
              <a:t>步的基础上，打破兼容性约束，基于新语言和新架构思想，重构内核架构和模块间接口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D93C2A9-62C1-7893-0E03-7ED79AEF3846}"/>
              </a:ext>
            </a:extLst>
          </p:cNvPr>
          <p:cNvSpPr txBox="1"/>
          <p:nvPr/>
        </p:nvSpPr>
        <p:spPr>
          <a:xfrm>
            <a:off x="443373" y="6349392"/>
            <a:ext cx="1159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>
                <a:solidFill>
                  <a:srgbClr val="FF0000"/>
                </a:solidFill>
              </a:rPr>
              <a:t>本文讨论仅限于第</a:t>
            </a:r>
            <a:r>
              <a:rPr lang="en-US" altLang="zh-CN" sz="2400" b="1">
                <a:solidFill>
                  <a:srgbClr val="FF0000"/>
                </a:solidFill>
              </a:rPr>
              <a:t>1</a:t>
            </a:r>
            <a:r>
              <a:rPr lang="zh-CN" altLang="en-US" sz="2400" b="1">
                <a:solidFill>
                  <a:srgbClr val="FF0000"/>
                </a:solidFill>
              </a:rPr>
              <a:t>步</a:t>
            </a:r>
            <a:r>
              <a:rPr lang="zh-CN" altLang="en-US" sz="2400"/>
              <a:t>。长远来看，第</a:t>
            </a:r>
            <a:r>
              <a:rPr lang="en-US" altLang="zh-CN" sz="2400"/>
              <a:t>1</a:t>
            </a:r>
            <a:r>
              <a:rPr lang="zh-CN" altLang="en-US" sz="2400"/>
              <a:t>步“引入”只是阶段性目标，但属于前提和基础。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64DFF0F-18D2-6080-7AF2-8A0B17E38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848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C322F-4A48-56DD-A11D-513A99D24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9C7C55-05BA-3254-B912-D740D2FC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AC1DE22-F5C5-F0A7-C7B3-75B3992BF09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以页为粒度的内存分配 </a:t>
            </a:r>
            <a:r>
              <a:rPr lang="en-US" altLang="zh-CN" sz="3200"/>
              <a:t>-</a:t>
            </a:r>
            <a:r>
              <a:rPr lang="zh-CN" altLang="en-US" sz="3200"/>
              <a:t>升级兼容性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2EFED60-76D4-5738-67A3-6FD77609B9B7}"/>
              </a:ext>
            </a:extLst>
          </p:cNvPr>
          <p:cNvSpPr txBox="1"/>
          <p:nvPr/>
        </p:nvSpPr>
        <p:spPr>
          <a:xfrm>
            <a:off x="407368" y="1016732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</a:t>
            </a:r>
            <a:r>
              <a:rPr lang="en-US" altLang="zh-CN" sz="2000"/>
              <a:t>5.9.1 -&gt; 6.12.37</a:t>
            </a:r>
            <a:r>
              <a:rPr lang="zh-CN" altLang="en-US" sz="2000"/>
              <a:t>，核心分配方法的原型</a:t>
            </a:r>
            <a:r>
              <a:rPr lang="zh-CN" altLang="en-US" sz="2000" b="1">
                <a:solidFill>
                  <a:srgbClr val="C00000"/>
                </a:solidFill>
              </a:rPr>
              <a:t>几乎没变</a:t>
            </a:r>
            <a:r>
              <a:rPr lang="zh-CN" altLang="en-US" sz="2000"/>
              <a:t>，只是方法的名称变了。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D2E902A-87CA-B37B-3D6D-767B4B37F0A3}"/>
              </a:ext>
            </a:extLst>
          </p:cNvPr>
          <p:cNvSpPr txBox="1"/>
          <p:nvPr/>
        </p:nvSpPr>
        <p:spPr>
          <a:xfrm>
            <a:off x="263352" y="5949280"/>
            <a:ext cx="1018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在适配器组件实现方面，</a:t>
            </a:r>
            <a:r>
              <a:rPr lang="en-US" altLang="zh-CN" sz="2000"/>
              <a:t>Linux</a:t>
            </a:r>
            <a:r>
              <a:rPr lang="zh-CN" altLang="en-US" sz="2000"/>
              <a:t>升级的影响不大；</a:t>
            </a:r>
            <a:endParaRPr lang="en-US" altLang="zh-CN" sz="2000"/>
          </a:p>
          <a:p>
            <a:r>
              <a:rPr lang="zh-CN" altLang="en-US" sz="2000"/>
              <a:t>另外，或许可以考虑某种名称映射办法，减少这种情况对适配器的修改。</a:t>
            </a:r>
            <a:endParaRPr lang="en-US" altLang="zh-CN" sz="2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6E293D-633D-5F4B-CDEB-28DD1CA0FD78}"/>
              </a:ext>
            </a:extLst>
          </p:cNvPr>
          <p:cNvSpPr txBox="1"/>
          <p:nvPr/>
        </p:nvSpPr>
        <p:spPr>
          <a:xfrm>
            <a:off x="6182130" y="2034714"/>
            <a:ext cx="585453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struct page *</a:t>
            </a:r>
          </a:p>
          <a:p>
            <a:r>
              <a:rPr lang="en-US" altLang="zh-CN"/>
              <a:t>__alloc_pages_noprof(gfp_t gfp,</a:t>
            </a:r>
          </a:p>
          <a:p>
            <a:r>
              <a:rPr lang="en-US" altLang="zh-CN"/>
              <a:t>                                   unsigned int order,</a:t>
            </a:r>
          </a:p>
          <a:p>
            <a:r>
              <a:rPr lang="en-US" altLang="zh-CN"/>
              <a:t>                                   int preferred_nid,</a:t>
            </a:r>
          </a:p>
          <a:p>
            <a:r>
              <a:rPr lang="en-US" altLang="zh-CN"/>
              <a:t>	                    nodemask_t *nodemask)</a:t>
            </a:r>
            <a:r>
              <a:rPr lang="zh-CN" altLang="en-US"/>
              <a:t>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void __free_pages(struct page *page, unsigned int order)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1AD4A8-979D-7B12-A8E7-0CB6D7032F70}"/>
              </a:ext>
            </a:extLst>
          </p:cNvPr>
          <p:cNvSpPr txBox="1"/>
          <p:nvPr/>
        </p:nvSpPr>
        <p:spPr>
          <a:xfrm>
            <a:off x="371364" y="2034714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struct page *</a:t>
            </a:r>
          </a:p>
          <a:p>
            <a:r>
              <a:rPr lang="zh-CN" altLang="en-US"/>
              <a:t>__alloc_pages_nodemask(gfp_t gfp_mask, </a:t>
            </a:r>
            <a:endParaRPr lang="en-US" altLang="zh-CN"/>
          </a:p>
          <a:p>
            <a:r>
              <a:rPr lang="en-US" altLang="zh-CN"/>
              <a:t>                                        </a:t>
            </a:r>
            <a:r>
              <a:rPr lang="zh-CN" altLang="en-US"/>
              <a:t>unsigned int order,</a:t>
            </a:r>
            <a:endParaRPr lang="en-US" altLang="zh-CN"/>
          </a:p>
          <a:p>
            <a:r>
              <a:rPr lang="en-US" altLang="zh-CN"/>
              <a:t>		          </a:t>
            </a:r>
            <a:r>
              <a:rPr lang="zh-CN" altLang="en-US"/>
              <a:t>int preferred_nid,</a:t>
            </a:r>
          </a:p>
          <a:p>
            <a:r>
              <a:rPr lang="zh-CN" altLang="en-US"/>
              <a:t>                                        nodemask_t *nodemask)；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void __free_pages(struct page *page, unsigned int order)</a:t>
            </a:r>
            <a:r>
              <a:rPr lang="zh-CN" altLang="en-US"/>
              <a:t>；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CDBDED5-25D4-12D6-1B7E-2D57DAE8F6B1}"/>
              </a:ext>
            </a:extLst>
          </p:cNvPr>
          <p:cNvSpPr txBox="1"/>
          <p:nvPr/>
        </p:nvSpPr>
        <p:spPr>
          <a:xfrm>
            <a:off x="2027230" y="16288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5.9.1</a:t>
            </a:r>
            <a:r>
              <a:rPr lang="zh-CN" altLang="en-US"/>
              <a:t>的核心方法原型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6E33FCC3-4DB7-6E41-D440-1EA6F595363C}"/>
              </a:ext>
            </a:extLst>
          </p:cNvPr>
          <p:cNvCxnSpPr/>
          <p:nvPr/>
        </p:nvCxnSpPr>
        <p:spPr>
          <a:xfrm>
            <a:off x="6132004" y="1567825"/>
            <a:ext cx="0" cy="283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798BB93-3EC5-E912-0002-289BA0731AAC}"/>
              </a:ext>
            </a:extLst>
          </p:cNvPr>
          <p:cNvCxnSpPr/>
          <p:nvPr/>
        </p:nvCxnSpPr>
        <p:spPr>
          <a:xfrm>
            <a:off x="263352" y="1998132"/>
            <a:ext cx="115784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F598B93D-DF9E-D7C5-4D88-0DAD59DE55C3}"/>
              </a:ext>
            </a:extLst>
          </p:cNvPr>
          <p:cNvSpPr txBox="1"/>
          <p:nvPr/>
        </p:nvSpPr>
        <p:spPr>
          <a:xfrm>
            <a:off x="7860196" y="156433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6.12.37</a:t>
            </a:r>
            <a:r>
              <a:rPr lang="zh-CN" altLang="en-US"/>
              <a:t>的核心方法原型</a:t>
            </a: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1B4E112F-6801-6B0A-24C2-700FE961B458}"/>
              </a:ext>
            </a:extLst>
          </p:cNvPr>
          <p:cNvSpPr/>
          <p:nvPr/>
        </p:nvSpPr>
        <p:spPr>
          <a:xfrm>
            <a:off x="1883533" y="2312876"/>
            <a:ext cx="1116123" cy="400110"/>
          </a:xfrm>
          <a:prstGeom prst="roundRect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F7E7DB67-9B69-0890-EE22-508E2F272121}"/>
              </a:ext>
            </a:extLst>
          </p:cNvPr>
          <p:cNvSpPr/>
          <p:nvPr/>
        </p:nvSpPr>
        <p:spPr>
          <a:xfrm>
            <a:off x="7680177" y="2312876"/>
            <a:ext cx="756083" cy="400110"/>
          </a:xfrm>
          <a:prstGeom prst="roundRect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8762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F9118-5D3F-CA6F-8C70-91853F91C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656E1D-F8B0-1875-BA4D-D1CE62BC3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46A4F2D-8CD9-DCBB-51D2-364B251E03E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以字节为粒度的内存分配</a:t>
            </a:r>
            <a:r>
              <a:rPr lang="en-US" altLang="zh-CN" sz="3200"/>
              <a:t>(</a:t>
            </a:r>
            <a:r>
              <a:rPr lang="zh-CN" altLang="en-US" sz="3200"/>
              <a:t>当前实现策略</a:t>
            </a:r>
            <a:r>
              <a:rPr lang="en-US" altLang="zh-CN" sz="3200"/>
              <a:t>)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36F6A5F-4841-59C6-1A45-C9A6F77BEF1C}"/>
              </a:ext>
            </a:extLst>
          </p:cNvPr>
          <p:cNvSpPr txBox="1"/>
          <p:nvPr/>
        </p:nvSpPr>
        <p:spPr>
          <a:xfrm>
            <a:off x="335360" y="5925470"/>
            <a:ext cx="1018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当前的实现策略存在的问题：</a:t>
            </a:r>
            <a:endParaRPr lang="en-US" altLang="zh-CN" sz="2000"/>
          </a:p>
          <a:p>
            <a:r>
              <a:rPr lang="zh-CN" altLang="en-US" sz="2000"/>
              <a:t>分配效率和性能欠佳，没有发挥</a:t>
            </a:r>
            <a:r>
              <a:rPr lang="en-US" altLang="zh-CN" sz="2000"/>
              <a:t>Linux</a:t>
            </a:r>
            <a:r>
              <a:rPr lang="zh-CN" altLang="en-US" sz="2000"/>
              <a:t>中</a:t>
            </a:r>
            <a:r>
              <a:rPr lang="en-US" altLang="zh-CN" sz="2000"/>
              <a:t>Slub</a:t>
            </a:r>
            <a:r>
              <a:rPr lang="zh-CN" altLang="en-US" sz="2000"/>
              <a:t>内存缓存</a:t>
            </a:r>
            <a:r>
              <a:rPr lang="en-US" altLang="zh-CN" sz="2000"/>
              <a:t>(</a:t>
            </a:r>
            <a:r>
              <a:rPr lang="zh-CN" altLang="en-US" sz="2000"/>
              <a:t>池</a:t>
            </a:r>
            <a:r>
              <a:rPr lang="en-US" altLang="zh-CN" sz="2000"/>
              <a:t>)</a:t>
            </a:r>
            <a:r>
              <a:rPr lang="zh-CN" altLang="en-US" sz="2000"/>
              <a:t>的作用。</a:t>
            </a:r>
            <a:endParaRPr lang="en-US" altLang="zh-CN" sz="20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7F9982-7147-AEF1-5840-726435E1AE29}"/>
              </a:ext>
            </a:extLst>
          </p:cNvPr>
          <p:cNvSpPr txBox="1"/>
          <p:nvPr/>
        </p:nvSpPr>
        <p:spPr>
          <a:xfrm>
            <a:off x="407368" y="944724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以字节为粒度的内存分配器，目前采取最简实现的策略，且实现方式与页分配器的方式类似。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D4CEA23E-B250-0B78-E84E-2F69D91F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484784"/>
            <a:ext cx="6019800" cy="4019550"/>
          </a:xfrm>
          <a:prstGeom prst="rect">
            <a:avLst/>
          </a:prstGeom>
        </p:spPr>
      </p:pic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B5A0F8B0-9AF3-F019-F377-E25DF9B33B4B}"/>
              </a:ext>
            </a:extLst>
          </p:cNvPr>
          <p:cNvCxnSpPr>
            <a:cxnSpLocks/>
          </p:cNvCxnSpPr>
          <p:nvPr/>
        </p:nvCxnSpPr>
        <p:spPr>
          <a:xfrm flipV="1">
            <a:off x="6212320" y="2024844"/>
            <a:ext cx="567756" cy="1440731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E7B1BB7-8456-BDBB-9333-C79ED321D7AE}"/>
              </a:ext>
            </a:extLst>
          </p:cNvPr>
          <p:cNvCxnSpPr>
            <a:cxnSpLocks/>
          </p:cNvCxnSpPr>
          <p:nvPr/>
        </p:nvCxnSpPr>
        <p:spPr>
          <a:xfrm>
            <a:off x="6140312" y="4509120"/>
            <a:ext cx="675768" cy="115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1E10BE0B-992C-1066-F606-94446B6E4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4092" y="1880828"/>
            <a:ext cx="4952556" cy="280549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F63652A9-610B-195E-904A-CFECC2A5F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613" y="4794333"/>
            <a:ext cx="4981266" cy="1123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87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F6386-38B4-C31B-A191-4E1023644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05ECE9-46C8-BA49-4766-45782179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48181D1-5CA3-F56C-AE80-9CD0E34C715A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以字节为粒度的内存分配</a:t>
            </a:r>
            <a:r>
              <a:rPr lang="en-US" altLang="zh-CN" sz="3200"/>
              <a:t>(</a:t>
            </a:r>
            <a:r>
              <a:rPr lang="zh-CN" altLang="en-US" sz="3200"/>
              <a:t>正在实现的策略</a:t>
            </a:r>
            <a:r>
              <a:rPr lang="en-US" altLang="zh-CN" sz="3200"/>
              <a:t>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738F67A-03A2-A1CA-221C-023713DBFDA1}"/>
              </a:ext>
            </a:extLst>
          </p:cNvPr>
          <p:cNvSpPr txBox="1"/>
          <p:nvPr/>
        </p:nvSpPr>
        <p:spPr>
          <a:xfrm>
            <a:off x="407368" y="944724"/>
            <a:ext cx="114344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以字节为粒度的内存分配器，是页分配器的</a:t>
            </a:r>
            <a:r>
              <a:rPr lang="en-US" altLang="zh-CN" sz="2000"/>
              <a:t>"</a:t>
            </a:r>
            <a:r>
              <a:rPr lang="zh-CN" altLang="en-US" sz="2000"/>
              <a:t>用户</a:t>
            </a:r>
            <a:r>
              <a:rPr lang="en-US" altLang="zh-CN" sz="2000"/>
              <a:t>"</a:t>
            </a:r>
            <a:r>
              <a:rPr lang="zh-CN" altLang="en-US" sz="2000"/>
              <a:t>。页分配器层面只能有一个，但字节分配器可以有任意多个并存，所以保留</a:t>
            </a:r>
            <a:r>
              <a:rPr lang="en-US" altLang="zh-CN" sz="2000"/>
              <a:t>Linux</a:t>
            </a:r>
            <a:r>
              <a:rPr lang="zh-CN" altLang="en-US" sz="2000"/>
              <a:t>的</a:t>
            </a:r>
            <a:r>
              <a:rPr lang="en-US" altLang="zh-CN" sz="2000"/>
              <a:t>Slub</a:t>
            </a:r>
            <a:r>
              <a:rPr lang="zh-CN" altLang="en-US" sz="2000" b="1">
                <a:solidFill>
                  <a:srgbClr val="C00000"/>
                </a:solidFill>
              </a:rPr>
              <a:t>没有冲突问题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zh-CN" altLang="en-US" sz="2000"/>
              <a:t>结合性能考虑，目前认为理想的策略是：</a:t>
            </a:r>
            <a:endParaRPr lang="en-US" altLang="zh-CN" sz="2000"/>
          </a:p>
          <a:p>
            <a:r>
              <a:rPr lang="zh-CN" altLang="en-US" sz="2000"/>
              <a:t>先从</a:t>
            </a:r>
            <a:r>
              <a:rPr lang="en-US" altLang="zh-CN" sz="2000"/>
              <a:t>Linux</a:t>
            </a:r>
            <a:r>
              <a:rPr lang="zh-CN" altLang="en-US" sz="2000"/>
              <a:t>引入</a:t>
            </a:r>
            <a:r>
              <a:rPr lang="en-US" altLang="zh-CN" sz="2000"/>
              <a:t>Slub</a:t>
            </a:r>
            <a:r>
              <a:rPr lang="zh-CN" altLang="en-US" sz="2000"/>
              <a:t>这一层实现，未来重新实现并替换，然后下沉为</a:t>
            </a:r>
            <a:r>
              <a:rPr lang="en-US" altLang="zh-CN" sz="2000"/>
              <a:t>ArceOS</a:t>
            </a:r>
            <a:r>
              <a:rPr lang="zh-CN" altLang="en-US" sz="2000"/>
              <a:t>的</a:t>
            </a:r>
            <a:r>
              <a:rPr lang="en-US" altLang="zh-CN" sz="2000"/>
              <a:t>crate</a:t>
            </a:r>
            <a:r>
              <a:rPr lang="zh-CN" altLang="en-US" sz="2000"/>
              <a:t>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7719478-9D37-8384-CC67-5886FAC69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607825"/>
            <a:ext cx="5715000" cy="3429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C0E9AF6-D51A-EAF2-2E7C-8AB93FCB17D2}"/>
              </a:ext>
            </a:extLst>
          </p:cNvPr>
          <p:cNvSpPr txBox="1"/>
          <p:nvPr/>
        </p:nvSpPr>
        <p:spPr>
          <a:xfrm>
            <a:off x="3071664" y="6250140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当前策略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571D777-CD6E-F592-AFBD-1B4F8018C5F2}"/>
              </a:ext>
            </a:extLst>
          </p:cNvPr>
          <p:cNvSpPr txBox="1"/>
          <p:nvPr/>
        </p:nvSpPr>
        <p:spPr>
          <a:xfrm>
            <a:off x="5879976" y="625013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/>
              <a:t>改进策略</a:t>
            </a:r>
          </a:p>
        </p:txBody>
      </p:sp>
      <p:sp>
        <p:nvSpPr>
          <p:cNvPr id="12" name="对话气泡: 矩形 11">
            <a:extLst>
              <a:ext uri="{FF2B5EF4-FFF2-40B4-BE49-F238E27FC236}">
                <a16:creationId xmlns:a16="http://schemas.microsoft.com/office/drawing/2014/main" id="{B4C143F1-54BC-9A43-9468-B713D742FB29}"/>
              </a:ext>
            </a:extLst>
          </p:cNvPr>
          <p:cNvSpPr/>
          <p:nvPr/>
        </p:nvSpPr>
        <p:spPr>
          <a:xfrm>
            <a:off x="8000764" y="3825044"/>
            <a:ext cx="2664296" cy="612648"/>
          </a:xfrm>
          <a:prstGeom prst="wedgeRectCallout">
            <a:avLst>
              <a:gd name="adj1" fmla="val -60227"/>
              <a:gd name="adj2" fmla="val 20287"/>
            </a:avLst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从</a:t>
            </a:r>
            <a:r>
              <a:rPr lang="en-US" altLang="zh-CN"/>
              <a:t>Linux</a:t>
            </a:r>
            <a:r>
              <a:rPr lang="zh-CN" altLang="en-US"/>
              <a:t>源码引入</a:t>
            </a: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3B561172-F662-D47C-D661-612A7E829469}"/>
              </a:ext>
            </a:extLst>
          </p:cNvPr>
          <p:cNvSpPr/>
          <p:nvPr/>
        </p:nvSpPr>
        <p:spPr>
          <a:xfrm>
            <a:off x="7739926" y="4602197"/>
            <a:ext cx="155448" cy="914400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A1C6A12-BAD5-6D0E-D25D-26CEAA5392D9}"/>
              </a:ext>
            </a:extLst>
          </p:cNvPr>
          <p:cNvSpPr txBox="1"/>
          <p:nvPr/>
        </p:nvSpPr>
        <p:spPr>
          <a:xfrm>
            <a:off x="8000764" y="4819639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在页分配器适配过程中</a:t>
            </a:r>
            <a:endParaRPr lang="en-US" altLang="zh-CN"/>
          </a:p>
          <a:p>
            <a:r>
              <a:rPr lang="zh-CN" altLang="en-US"/>
              <a:t>该路径已经打通</a:t>
            </a:r>
          </a:p>
        </p:txBody>
      </p:sp>
    </p:spTree>
    <p:extLst>
      <p:ext uri="{BB962C8B-B14F-4D97-AF65-F5344CB8AC3E}">
        <p14:creationId xmlns:p14="http://schemas.microsoft.com/office/powerpoint/2010/main" val="28410698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8684C-10B4-5280-B9A0-AD43D6DA5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98D85D0-4803-9334-D8F2-EA6E7DCA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AD55CAA-7F94-14EA-89B1-40897DE342F8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下半部接口 </a:t>
            </a:r>
            <a:r>
              <a:rPr lang="en-US" altLang="zh-CN" sz="3200"/>
              <a:t>- </a:t>
            </a:r>
            <a:r>
              <a:rPr lang="zh-CN" altLang="en-US" sz="3200"/>
              <a:t>以字节为粒度的内存分配 </a:t>
            </a:r>
            <a:r>
              <a:rPr lang="en-US" altLang="zh-CN" sz="3200"/>
              <a:t>-</a:t>
            </a:r>
            <a:r>
              <a:rPr lang="zh-CN" altLang="en-US" sz="3200"/>
              <a:t>升级兼容性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5A092D5-3A7C-C918-BA74-26A62663FC60}"/>
              </a:ext>
            </a:extLst>
          </p:cNvPr>
          <p:cNvSpPr txBox="1"/>
          <p:nvPr/>
        </p:nvSpPr>
        <p:spPr>
          <a:xfrm>
            <a:off x="407368" y="1016732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</a:t>
            </a:r>
            <a:r>
              <a:rPr lang="en-US" altLang="zh-CN" sz="2000"/>
              <a:t>5.9.1 -&gt; 6.12.37</a:t>
            </a:r>
            <a:r>
              <a:rPr lang="zh-CN" altLang="en-US" sz="2000"/>
              <a:t>，核心分配方法的原型</a:t>
            </a:r>
            <a:r>
              <a:rPr lang="zh-CN" altLang="en-US" sz="2000" b="1">
                <a:solidFill>
                  <a:srgbClr val="C00000"/>
                </a:solidFill>
              </a:rPr>
              <a:t>几乎没变</a:t>
            </a:r>
            <a:r>
              <a:rPr lang="zh-CN" altLang="en-US" sz="2000"/>
              <a:t>，只是方法的名称变了，加了后缀。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8F1411E9-03F3-1FA7-D0A6-1E69A3118A38}"/>
              </a:ext>
            </a:extLst>
          </p:cNvPr>
          <p:cNvSpPr txBox="1"/>
          <p:nvPr/>
        </p:nvSpPr>
        <p:spPr>
          <a:xfrm>
            <a:off x="263352" y="5949280"/>
            <a:ext cx="101891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在适配器组件实现方面，</a:t>
            </a:r>
            <a:r>
              <a:rPr lang="en-US" altLang="zh-CN" sz="2000"/>
              <a:t>Linux</a:t>
            </a:r>
            <a:r>
              <a:rPr lang="zh-CN" altLang="en-US" sz="2000"/>
              <a:t>升级的影响不大；</a:t>
            </a:r>
            <a:endParaRPr lang="en-US" altLang="zh-CN" sz="2000"/>
          </a:p>
          <a:p>
            <a:r>
              <a:rPr lang="zh-CN" altLang="en-US" sz="2000"/>
              <a:t>另外，或许可以考虑某种名称映射办法，减少这种情况对适配器的修改。</a:t>
            </a:r>
            <a:endParaRPr lang="en-US" altLang="zh-CN" sz="20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7DD0DE8-864B-3895-CA06-AE19331B15B1}"/>
              </a:ext>
            </a:extLst>
          </p:cNvPr>
          <p:cNvSpPr txBox="1"/>
          <p:nvPr/>
        </p:nvSpPr>
        <p:spPr>
          <a:xfrm>
            <a:off x="6182130" y="2034714"/>
            <a:ext cx="5854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void *</a:t>
            </a:r>
          </a:p>
          <a:p>
            <a:r>
              <a:rPr lang="en-US" altLang="zh-CN"/>
              <a:t>__kmalloc_noprof(size_t size, gfp_t flags) ;</a:t>
            </a:r>
          </a:p>
          <a:p>
            <a:endParaRPr lang="en-US" altLang="zh-CN"/>
          </a:p>
          <a:p>
            <a:r>
              <a:rPr lang="en-US" altLang="zh-CN"/>
              <a:t>void *</a:t>
            </a:r>
          </a:p>
          <a:p>
            <a:r>
              <a:rPr lang="en-US" altLang="zh-CN"/>
              <a:t>kmem_cache_alloc_noprof(struct kmem_cache *s,</a:t>
            </a:r>
          </a:p>
          <a:p>
            <a:r>
              <a:rPr lang="en-US" altLang="zh-CN"/>
              <a:t>                                           gfp_t gfpflags)</a:t>
            </a:r>
            <a:r>
              <a:rPr lang="zh-CN" altLang="en-US"/>
              <a:t>；</a:t>
            </a:r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D4270A-8A53-9639-99CE-C2AC231C9482}"/>
              </a:ext>
            </a:extLst>
          </p:cNvPr>
          <p:cNvSpPr txBox="1"/>
          <p:nvPr/>
        </p:nvSpPr>
        <p:spPr>
          <a:xfrm>
            <a:off x="371364" y="2034714"/>
            <a:ext cx="5760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void *</a:t>
            </a:r>
          </a:p>
          <a:p>
            <a:r>
              <a:rPr lang="en-US" altLang="zh-CN"/>
              <a:t>__kmalloc(size_t size, gfp_t flags);</a:t>
            </a:r>
          </a:p>
          <a:p>
            <a:endParaRPr lang="en-US" altLang="zh-CN"/>
          </a:p>
          <a:p>
            <a:r>
              <a:rPr lang="en-US" altLang="zh-CN"/>
              <a:t>void *</a:t>
            </a:r>
          </a:p>
          <a:p>
            <a:r>
              <a:rPr lang="en-US" altLang="zh-CN"/>
              <a:t>kmem_cache_alloc(struct kmem_cache *s,</a:t>
            </a:r>
          </a:p>
          <a:p>
            <a:r>
              <a:rPr lang="en-US" altLang="zh-CN"/>
              <a:t>                              gfp_t gfpflags) 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3BE476-5845-B3A7-2595-6CDF5733B86F}"/>
              </a:ext>
            </a:extLst>
          </p:cNvPr>
          <p:cNvSpPr txBox="1"/>
          <p:nvPr/>
        </p:nvSpPr>
        <p:spPr>
          <a:xfrm>
            <a:off x="2027230" y="16288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5.9.1</a:t>
            </a:r>
            <a:r>
              <a:rPr lang="zh-CN" altLang="en-US"/>
              <a:t>的核心方法原型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380AD2A-F35E-E0C0-1128-17C7FADC956C}"/>
              </a:ext>
            </a:extLst>
          </p:cNvPr>
          <p:cNvCxnSpPr/>
          <p:nvPr/>
        </p:nvCxnSpPr>
        <p:spPr>
          <a:xfrm>
            <a:off x="6132004" y="1567825"/>
            <a:ext cx="0" cy="28332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6965F6E5-DF44-8A69-C990-9B6568FB5D74}"/>
              </a:ext>
            </a:extLst>
          </p:cNvPr>
          <p:cNvCxnSpPr/>
          <p:nvPr/>
        </p:nvCxnSpPr>
        <p:spPr>
          <a:xfrm>
            <a:off x="263352" y="1998132"/>
            <a:ext cx="115784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86257FE-0274-081C-D5C0-D519FFD2D887}"/>
              </a:ext>
            </a:extLst>
          </p:cNvPr>
          <p:cNvSpPr txBox="1"/>
          <p:nvPr/>
        </p:nvSpPr>
        <p:spPr>
          <a:xfrm>
            <a:off x="7860196" y="156433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6.12.37</a:t>
            </a:r>
            <a:r>
              <a:rPr lang="zh-CN" altLang="en-US"/>
              <a:t>的核心方法原型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A0AEA13C-B941-5C5A-4B8A-9294221CBBDD}"/>
              </a:ext>
            </a:extLst>
          </p:cNvPr>
          <p:cNvCxnSpPr>
            <a:cxnSpLocks/>
          </p:cNvCxnSpPr>
          <p:nvPr/>
        </p:nvCxnSpPr>
        <p:spPr>
          <a:xfrm>
            <a:off x="7248128" y="2672916"/>
            <a:ext cx="756084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04A1006-2A3D-C3E0-504A-96DBA7CCABE9}"/>
              </a:ext>
            </a:extLst>
          </p:cNvPr>
          <p:cNvCxnSpPr>
            <a:cxnSpLocks/>
          </p:cNvCxnSpPr>
          <p:nvPr/>
        </p:nvCxnSpPr>
        <p:spPr>
          <a:xfrm>
            <a:off x="8184232" y="3465004"/>
            <a:ext cx="756084" cy="0"/>
          </a:xfrm>
          <a:prstGeom prst="line">
            <a:avLst/>
          </a:prstGeom>
          <a:ln w="3810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04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C6EB7-AD6A-FFD3-F5D2-829AE6F75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41F06B9C-C18C-84CD-DBAB-7389DA202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1484784"/>
            <a:ext cx="6667500" cy="30480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A9C20F4-DB8A-76E8-7171-070DFA21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01DAD7-F739-D18B-10BE-22E7F67529D8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任务调度涉及的各个要素和关系</a:t>
            </a:r>
            <a:endParaRPr lang="en-US" altLang="zh-CN" sz="3200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4CC70FE-8DCE-45CC-FCBE-03796F054E43}"/>
              </a:ext>
            </a:extLst>
          </p:cNvPr>
          <p:cNvCxnSpPr/>
          <p:nvPr/>
        </p:nvCxnSpPr>
        <p:spPr>
          <a:xfrm>
            <a:off x="4763852" y="2168860"/>
            <a:ext cx="0" cy="13321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9CEC3EF0-B147-A0D4-55FE-0F782AA44E5B}"/>
              </a:ext>
            </a:extLst>
          </p:cNvPr>
          <p:cNvCxnSpPr/>
          <p:nvPr/>
        </p:nvCxnSpPr>
        <p:spPr>
          <a:xfrm>
            <a:off x="7068108" y="2168860"/>
            <a:ext cx="0" cy="1332148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73CDD27F-BF1D-286A-218B-84D1579C073B}"/>
              </a:ext>
            </a:extLst>
          </p:cNvPr>
          <p:cNvSpPr txBox="1"/>
          <p:nvPr/>
        </p:nvSpPr>
        <p:spPr>
          <a:xfrm>
            <a:off x="407368" y="1016732"/>
            <a:ext cx="1143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任务调度涉及多个构成元素，两个世界中都包含这些元素，分析可以并存的和冲突的。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7CCF62D-4735-61E7-A822-987A318B0A81}"/>
              </a:ext>
            </a:extLst>
          </p:cNvPr>
          <p:cNvSpPr txBox="1"/>
          <p:nvPr/>
        </p:nvSpPr>
        <p:spPr>
          <a:xfrm>
            <a:off x="407367" y="4844402"/>
            <a:ext cx="115572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调度器</a:t>
            </a:r>
            <a:r>
              <a:rPr lang="en-US" altLang="zh-CN"/>
              <a:t>(</a:t>
            </a:r>
            <a:r>
              <a:rPr lang="zh-CN" altLang="en-US"/>
              <a:t>调度引擎</a:t>
            </a:r>
            <a:r>
              <a:rPr lang="en-US" altLang="zh-CN"/>
              <a:t>)</a:t>
            </a:r>
            <a:r>
              <a:rPr lang="zh-CN" altLang="en-US"/>
              <a:t>：冲突。给</a:t>
            </a:r>
            <a:r>
              <a:rPr lang="en-US" altLang="zh-CN"/>
              <a:t>Linux</a:t>
            </a:r>
            <a:r>
              <a:rPr lang="zh-CN" altLang="en-US"/>
              <a:t>模块一个处于原生环境的虚拟假象，真正存在并发挥作用的是</a:t>
            </a:r>
            <a:r>
              <a:rPr lang="en-US" altLang="zh-CN"/>
              <a:t>ArceOS</a:t>
            </a:r>
            <a:r>
              <a:rPr lang="zh-CN" altLang="en-US"/>
              <a:t>调度器。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运行队列：冲突。由于与调度器的紧密关联，采取与调度器相同的处理策略。另外，</a:t>
            </a:r>
            <a:r>
              <a:rPr lang="en-US" altLang="zh-CN"/>
              <a:t>ArceOS</a:t>
            </a:r>
            <a:r>
              <a:rPr lang="zh-CN" altLang="en-US"/>
              <a:t>原理上是就绪队列。</a:t>
            </a:r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任务：并存。保留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Task</a:t>
            </a:r>
            <a:r>
              <a:rPr lang="zh-CN" altLang="en-US"/>
              <a:t>，但从底层调度视角，它以</a:t>
            </a:r>
            <a:r>
              <a:rPr lang="en-US" altLang="zh-CN"/>
              <a:t>ArceOS Task</a:t>
            </a:r>
            <a:r>
              <a:rPr lang="zh-CN" altLang="en-US"/>
              <a:t>为载体，接受</a:t>
            </a:r>
            <a:r>
              <a:rPr lang="en-US" altLang="zh-CN"/>
              <a:t>ArceOS</a:t>
            </a:r>
            <a:r>
              <a:rPr lang="zh-CN" altLang="en-US"/>
              <a:t>调度器的调度。</a:t>
            </a:r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当前任务指针：并存。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current</a:t>
            </a:r>
            <a:r>
              <a:rPr lang="zh-CN" altLang="en-US"/>
              <a:t>的切换，依托于</a:t>
            </a:r>
            <a:r>
              <a:rPr lang="en-US" altLang="zh-CN"/>
              <a:t>ArceOS</a:t>
            </a:r>
            <a:r>
              <a:rPr lang="zh-CN" altLang="en-US"/>
              <a:t>任务切换的机制来实现。</a:t>
            </a:r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等待队列：并存。两个世界都存在等待队列和相应的睡眠</a:t>
            </a:r>
            <a:r>
              <a:rPr lang="en-US" altLang="zh-CN"/>
              <a:t>/</a:t>
            </a:r>
            <a:r>
              <a:rPr lang="zh-CN" altLang="en-US"/>
              <a:t>唤醒机制，均保留，总体上在各自世界中发挥自己的作用，只是</a:t>
            </a:r>
            <a:r>
              <a:rPr lang="en-US" altLang="zh-CN"/>
              <a:t>ArceOS</a:t>
            </a:r>
            <a:r>
              <a:rPr lang="zh-CN" altLang="en-US"/>
              <a:t>需要适当扩展去支持</a:t>
            </a:r>
            <a:r>
              <a:rPr lang="en-US" altLang="zh-CN"/>
              <a:t>Linux</a:t>
            </a:r>
            <a:r>
              <a:rPr lang="zh-CN" altLang="en-US"/>
              <a:t>的等待机制。</a:t>
            </a:r>
          </a:p>
        </p:txBody>
      </p:sp>
    </p:spTree>
    <p:extLst>
      <p:ext uri="{BB962C8B-B14F-4D97-AF65-F5344CB8AC3E}">
        <p14:creationId xmlns:p14="http://schemas.microsoft.com/office/powerpoint/2010/main" val="36389425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8292120-29FE-AE7D-69AC-4D8B2396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6955AAC-8A78-46CC-C544-E167862FF0ED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Linux</a:t>
            </a:r>
            <a:r>
              <a:rPr lang="zh-CN" altLang="en-US" sz="3200"/>
              <a:t>任务与</a:t>
            </a:r>
            <a:r>
              <a:rPr lang="en-US" altLang="zh-CN" sz="3200"/>
              <a:t>ArceOS</a:t>
            </a:r>
            <a:r>
              <a:rPr lang="zh-CN" altLang="en-US" sz="3200"/>
              <a:t>任务的关系</a:t>
            </a:r>
            <a:endParaRPr lang="en-US" altLang="zh-CN" sz="320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37D20F0C-C9DC-DD15-957C-922851D01FB2}"/>
              </a:ext>
            </a:extLst>
          </p:cNvPr>
          <p:cNvSpPr/>
          <p:nvPr/>
        </p:nvSpPr>
        <p:spPr>
          <a:xfrm>
            <a:off x="1847528" y="5229200"/>
            <a:ext cx="4392488" cy="576064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ArceOS</a:t>
            </a:r>
            <a:r>
              <a:rPr lang="zh-CN" altLang="en-US"/>
              <a:t>调度器和任务队列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43596F8-8B31-5074-4226-C21FE5742761}"/>
              </a:ext>
            </a:extLst>
          </p:cNvPr>
          <p:cNvSpPr txBox="1"/>
          <p:nvPr/>
        </p:nvSpPr>
        <p:spPr>
          <a:xfrm>
            <a:off x="407368" y="1016732"/>
            <a:ext cx="114344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Linux</a:t>
            </a:r>
            <a:r>
              <a:rPr lang="zh-CN" altLang="en-US" sz="2000"/>
              <a:t>层面没有调度器，</a:t>
            </a:r>
            <a:r>
              <a:rPr lang="en-US" altLang="zh-CN" sz="2000"/>
              <a:t>Linux</a:t>
            </a:r>
            <a:r>
              <a:rPr lang="zh-CN" altLang="en-US" sz="2000"/>
              <a:t>任务必须建立一个</a:t>
            </a:r>
            <a:r>
              <a:rPr lang="en-US" altLang="zh-CN" sz="2000"/>
              <a:t>ArceOS</a:t>
            </a:r>
            <a:r>
              <a:rPr lang="zh-CN" altLang="en-US" sz="2000"/>
              <a:t>任务作为载体，由</a:t>
            </a:r>
            <a:r>
              <a:rPr lang="en-US" altLang="zh-CN" sz="2000"/>
              <a:t>ArceOS</a:t>
            </a:r>
            <a:r>
              <a:rPr lang="zh-CN" altLang="en-US" sz="2000"/>
              <a:t>调度器进行调度。</a:t>
            </a:r>
            <a:endParaRPr lang="en-US" altLang="zh-CN" sz="20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506958C-6FFB-F058-D8BA-6104DE4563D4}"/>
              </a:ext>
            </a:extLst>
          </p:cNvPr>
          <p:cNvSpPr txBox="1"/>
          <p:nvPr/>
        </p:nvSpPr>
        <p:spPr>
          <a:xfrm>
            <a:off x="7176120" y="1994937"/>
            <a:ext cx="4665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任务只能感知到本层世界的任务，主动调度或被抢占的效果与</a:t>
            </a:r>
            <a:r>
              <a:rPr lang="en-US" altLang="zh-CN"/>
              <a:t>Linux</a:t>
            </a:r>
            <a:r>
              <a:rPr lang="zh-CN" altLang="en-US"/>
              <a:t>环境中</a:t>
            </a:r>
            <a:r>
              <a:rPr lang="zh-CN" altLang="en-US" b="1">
                <a:solidFill>
                  <a:srgbClr val="FF0000"/>
                </a:solidFill>
              </a:rPr>
              <a:t>一致</a:t>
            </a:r>
            <a:r>
              <a:rPr lang="zh-CN" altLang="en-US"/>
              <a:t>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3BEB0F-44C0-B089-7E7D-C8F376633921}"/>
              </a:ext>
            </a:extLst>
          </p:cNvPr>
          <p:cNvSpPr txBox="1"/>
          <p:nvPr/>
        </p:nvSpPr>
        <p:spPr>
          <a:xfrm>
            <a:off x="7176120" y="3681028"/>
            <a:ext cx="4665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ArceOS</a:t>
            </a:r>
            <a:r>
              <a:rPr lang="zh-CN" altLang="en-US"/>
              <a:t>任务包括三类：</a:t>
            </a:r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ArceOS</a:t>
            </a:r>
            <a:r>
              <a:rPr lang="zh-CN" altLang="en-US"/>
              <a:t>内部任务</a:t>
            </a:r>
            <a:r>
              <a:rPr lang="en-US" altLang="zh-CN"/>
              <a:t>(</a:t>
            </a:r>
            <a:r>
              <a:rPr lang="zh-CN" altLang="en-US"/>
              <a:t>虚线</a:t>
            </a:r>
            <a:r>
              <a:rPr lang="en-US" altLang="zh-CN"/>
              <a:t>)</a:t>
            </a:r>
            <a:r>
              <a:rPr lang="zh-CN" altLang="en-US"/>
              <a:t>，与本方案无关</a:t>
            </a:r>
            <a:endParaRPr lang="en-US" altLang="zh-CN"/>
          </a:p>
          <a:p>
            <a:r>
              <a:rPr lang="en-US" altLang="zh-CN"/>
              <a:t>2</a:t>
            </a:r>
            <a:r>
              <a:rPr lang="zh-CN" altLang="en-US"/>
              <a:t>）调用者任务</a:t>
            </a:r>
            <a:r>
              <a:rPr lang="en-US" altLang="zh-CN"/>
              <a:t>(</a:t>
            </a:r>
            <a:r>
              <a:rPr lang="zh-CN" altLang="en-US">
                <a:solidFill>
                  <a:srgbClr val="FF0000"/>
                </a:solidFill>
              </a:rPr>
              <a:t>红线</a:t>
            </a:r>
            <a:r>
              <a:rPr lang="en-US" altLang="zh-CN"/>
              <a:t>)</a:t>
            </a:r>
            <a:r>
              <a:rPr lang="zh-CN" altLang="en-US"/>
              <a:t>：初始化和调用</a:t>
            </a:r>
            <a:r>
              <a:rPr lang="en-US" altLang="zh-CN"/>
              <a:t>Linux</a:t>
            </a:r>
            <a:r>
              <a:rPr lang="zh-CN" altLang="en-US"/>
              <a:t>模块的</a:t>
            </a:r>
            <a:r>
              <a:rPr lang="en-US" altLang="zh-CN"/>
              <a:t>ArceOS</a:t>
            </a:r>
            <a:r>
              <a:rPr lang="zh-CN" altLang="en-US"/>
              <a:t>任务，需要创建一个</a:t>
            </a:r>
            <a:r>
              <a:rPr lang="en-US" altLang="zh-CN"/>
              <a:t>Linux</a:t>
            </a:r>
            <a:r>
              <a:rPr lang="zh-CN" altLang="en-US"/>
              <a:t>任务并关联到自身，作为自己在</a:t>
            </a:r>
            <a:r>
              <a:rPr lang="en-US" altLang="zh-CN"/>
              <a:t>Linux</a:t>
            </a:r>
            <a:r>
              <a:rPr lang="zh-CN" altLang="en-US"/>
              <a:t>世界的代表。</a:t>
            </a:r>
            <a:endParaRPr lang="en-US" altLang="zh-CN"/>
          </a:p>
          <a:p>
            <a:r>
              <a:rPr lang="en-US" altLang="zh-CN"/>
              <a:t>3</a:t>
            </a:r>
            <a:r>
              <a:rPr lang="zh-CN" altLang="en-US"/>
              <a:t>）承载者任务</a:t>
            </a:r>
            <a:r>
              <a:rPr lang="en-US" altLang="zh-CN"/>
              <a:t>(</a:t>
            </a:r>
            <a:r>
              <a:rPr lang="zh-CN" altLang="en-US">
                <a:solidFill>
                  <a:schemeClr val="accent1"/>
                </a:solidFill>
              </a:rPr>
              <a:t>蓝线</a:t>
            </a:r>
            <a:r>
              <a:rPr lang="en-US" altLang="zh-CN"/>
              <a:t>)</a:t>
            </a:r>
            <a:r>
              <a:rPr lang="zh-CN" altLang="en-US"/>
              <a:t>：当</a:t>
            </a:r>
            <a:r>
              <a:rPr lang="en-US" altLang="zh-CN"/>
              <a:t>Linux</a:t>
            </a:r>
            <a:r>
              <a:rPr lang="zh-CN" altLang="en-US"/>
              <a:t>模块或者其配套需要创建一个</a:t>
            </a:r>
            <a:r>
              <a:rPr lang="en-US" altLang="zh-CN"/>
              <a:t>Linux</a:t>
            </a:r>
            <a:r>
              <a:rPr lang="zh-CN" altLang="en-US"/>
              <a:t>任务时，会请求</a:t>
            </a:r>
            <a:r>
              <a:rPr lang="en-US" altLang="zh-CN"/>
              <a:t>ArceOS</a:t>
            </a:r>
            <a:r>
              <a:rPr lang="zh-CN" altLang="en-US"/>
              <a:t>创建一个</a:t>
            </a:r>
            <a:r>
              <a:rPr lang="en-US" altLang="zh-CN"/>
              <a:t>ArceOS</a:t>
            </a:r>
            <a:r>
              <a:rPr lang="zh-CN" altLang="en-US"/>
              <a:t>任务作为其载体。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90BF1D8-0C2E-CBDB-27C5-1EB5EE2D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601" y="1856737"/>
            <a:ext cx="6477000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33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7EC64B9-99E0-0BB5-258D-DB91E20F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EA94F3-B9CF-3798-DDE9-B91FB0EFEBA9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Linux</a:t>
            </a:r>
            <a:r>
              <a:rPr lang="zh-CN" altLang="en-US" sz="3200"/>
              <a:t>任务与</a:t>
            </a:r>
            <a:r>
              <a:rPr lang="en-US" altLang="zh-CN" sz="3200"/>
              <a:t>ArceOS</a:t>
            </a:r>
            <a:r>
              <a:rPr lang="zh-CN" altLang="en-US" sz="3200"/>
              <a:t>任务的关联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FE95267-F41E-50B6-A05F-ACC73A05C4AD}"/>
              </a:ext>
            </a:extLst>
          </p:cNvPr>
          <p:cNvSpPr txBox="1"/>
          <p:nvPr/>
        </p:nvSpPr>
        <p:spPr>
          <a:xfrm>
            <a:off x="443372" y="951646"/>
            <a:ext cx="11326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两层任务之间相互关联：</a:t>
            </a:r>
            <a:r>
              <a:rPr lang="en-US" altLang="zh-CN" sz="2000"/>
              <a:t>ArceOS</a:t>
            </a:r>
            <a:r>
              <a:rPr lang="zh-CN" altLang="en-US" sz="2000"/>
              <a:t>任务通过</a:t>
            </a:r>
            <a:r>
              <a:rPr lang="en-US" altLang="zh-CN" sz="2000"/>
              <a:t>private</a:t>
            </a:r>
            <a:r>
              <a:rPr lang="zh-CN" altLang="en-US" sz="2000"/>
              <a:t>指针找到</a:t>
            </a:r>
            <a:r>
              <a:rPr lang="en-US" altLang="zh-CN" sz="2000"/>
              <a:t>Linux</a:t>
            </a:r>
            <a:r>
              <a:rPr lang="zh-CN" altLang="en-US" sz="2000"/>
              <a:t>任务；</a:t>
            </a:r>
            <a:r>
              <a:rPr lang="en-US" altLang="zh-CN" sz="2000"/>
              <a:t>Linux</a:t>
            </a:r>
            <a:r>
              <a:rPr lang="zh-CN" altLang="en-US" sz="2000"/>
              <a:t>任务通过</a:t>
            </a:r>
            <a:r>
              <a:rPr lang="en-US" altLang="zh-CN" sz="2000"/>
              <a:t>ID</a:t>
            </a:r>
            <a:r>
              <a:rPr lang="zh-CN" altLang="en-US" sz="2000"/>
              <a:t>可以间接匹配到</a:t>
            </a:r>
            <a:r>
              <a:rPr lang="en-US" altLang="zh-CN" sz="2000"/>
              <a:t>ArceOS</a:t>
            </a:r>
            <a:r>
              <a:rPr lang="zh-CN" altLang="en-US" sz="2000"/>
              <a:t>任务。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A97392B-A701-F49F-6139-8BEA9C2B5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5835" y="4032596"/>
            <a:ext cx="5944781" cy="22767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1A83279-4927-F3D9-9BF1-69E65CBB6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2045486"/>
            <a:ext cx="4000500" cy="43815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514AC7-65B7-50C4-7021-5AF460EFB8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05122" y="2072646"/>
            <a:ext cx="3877216" cy="1324160"/>
          </a:xfrm>
          <a:prstGeom prst="rect">
            <a:avLst/>
          </a:prstGeom>
        </p:spPr>
      </p:pic>
      <p:sp>
        <p:nvSpPr>
          <p:cNvPr id="14" name="任意多边形: 形状 13">
            <a:extLst>
              <a:ext uri="{FF2B5EF4-FFF2-40B4-BE49-F238E27FC236}">
                <a16:creationId xmlns:a16="http://schemas.microsoft.com/office/drawing/2014/main" id="{C62156F6-18F5-D315-45E7-65BD30E0CA30}"/>
              </a:ext>
            </a:extLst>
          </p:cNvPr>
          <p:cNvSpPr/>
          <p:nvPr/>
        </p:nvSpPr>
        <p:spPr>
          <a:xfrm>
            <a:off x="5541066" y="2770909"/>
            <a:ext cx="628825" cy="1828800"/>
          </a:xfrm>
          <a:custGeom>
            <a:avLst/>
            <a:gdLst>
              <a:gd name="connsiteX0" fmla="*/ 628825 w 628825"/>
              <a:gd name="connsiteY0" fmla="*/ 0 h 1828800"/>
              <a:gd name="connsiteX1" fmla="*/ 752 w 628825"/>
              <a:gd name="connsiteY1" fmla="*/ 932873 h 1828800"/>
              <a:gd name="connsiteX2" fmla="*/ 527225 w 628825"/>
              <a:gd name="connsiteY2" fmla="*/ 182880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28825" h="1828800">
                <a:moveTo>
                  <a:pt x="628825" y="0"/>
                </a:moveTo>
                <a:cubicBezTo>
                  <a:pt x="323255" y="314036"/>
                  <a:pt x="17685" y="628073"/>
                  <a:pt x="752" y="932873"/>
                </a:cubicBezTo>
                <a:cubicBezTo>
                  <a:pt x="-16181" y="1237673"/>
                  <a:pt x="255522" y="1533236"/>
                  <a:pt x="527225" y="182880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FF8BBD9-0BF8-7155-55BB-11BD1305CA7C}"/>
              </a:ext>
            </a:extLst>
          </p:cNvPr>
          <p:cNvSpPr txBox="1"/>
          <p:nvPr/>
        </p:nvSpPr>
        <p:spPr>
          <a:xfrm>
            <a:off x="5472622" y="3573016"/>
            <a:ext cx="2603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由</a:t>
            </a:r>
            <a:r>
              <a:rPr lang="en-US" altLang="zh-CN"/>
              <a:t>ArceOS Task</a:t>
            </a:r>
            <a:r>
              <a:rPr lang="zh-CN" altLang="en-US"/>
              <a:t>的</a:t>
            </a:r>
            <a:r>
              <a:rPr lang="en-US" altLang="zh-CN"/>
              <a:t>id</a:t>
            </a:r>
            <a:r>
              <a:rPr lang="zh-CN" altLang="en-US"/>
              <a:t>赋值</a:t>
            </a:r>
          </a:p>
        </p:txBody>
      </p:sp>
      <p:sp>
        <p:nvSpPr>
          <p:cNvPr id="16" name="任意多边形: 形状 15">
            <a:extLst>
              <a:ext uri="{FF2B5EF4-FFF2-40B4-BE49-F238E27FC236}">
                <a16:creationId xmlns:a16="http://schemas.microsoft.com/office/drawing/2014/main" id="{3293D934-D3DF-70DB-5BE8-50F6A78D3B72}"/>
              </a:ext>
            </a:extLst>
          </p:cNvPr>
          <p:cNvSpPr/>
          <p:nvPr/>
        </p:nvSpPr>
        <p:spPr>
          <a:xfrm>
            <a:off x="8040216" y="2276872"/>
            <a:ext cx="1154623" cy="3602182"/>
          </a:xfrm>
          <a:custGeom>
            <a:avLst/>
            <a:gdLst>
              <a:gd name="connsiteX0" fmla="*/ 0 w 1154623"/>
              <a:gd name="connsiteY0" fmla="*/ 3602182 h 3602182"/>
              <a:gd name="connsiteX1" fmla="*/ 1154545 w 1154623"/>
              <a:gd name="connsiteY1" fmla="*/ 1801091 h 3602182"/>
              <a:gd name="connsiteX2" fmla="*/ 46182 w 1154623"/>
              <a:gd name="connsiteY2" fmla="*/ 0 h 3602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4623" h="3602182">
                <a:moveTo>
                  <a:pt x="0" y="3602182"/>
                </a:moveTo>
                <a:cubicBezTo>
                  <a:pt x="573424" y="3001818"/>
                  <a:pt x="1146848" y="2401455"/>
                  <a:pt x="1154545" y="1801091"/>
                </a:cubicBezTo>
                <a:cubicBezTo>
                  <a:pt x="1162242" y="1200727"/>
                  <a:pt x="604212" y="600363"/>
                  <a:pt x="46182" y="0"/>
                </a:cubicBezTo>
              </a:path>
            </a:pathLst>
          </a:custGeom>
          <a:noFill/>
          <a:ln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02DDE-119E-5B08-FF21-D10FEB14BE29}"/>
              </a:ext>
            </a:extLst>
          </p:cNvPr>
          <p:cNvSpPr txBox="1"/>
          <p:nvPr/>
        </p:nvSpPr>
        <p:spPr>
          <a:xfrm>
            <a:off x="9293461" y="3403128"/>
            <a:ext cx="26483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保存</a:t>
            </a:r>
            <a:r>
              <a:rPr lang="en-US" altLang="zh-CN"/>
              <a:t>Linux</a:t>
            </a:r>
            <a:r>
              <a:rPr lang="zh-CN" altLang="en-US"/>
              <a:t>任务实例指针，</a:t>
            </a:r>
            <a:endParaRPr lang="en-US" altLang="zh-CN"/>
          </a:p>
          <a:p>
            <a:r>
              <a:rPr lang="zh-CN" altLang="en-US"/>
              <a:t>但不会进行解引用，</a:t>
            </a:r>
            <a:endParaRPr lang="en-US" altLang="zh-CN"/>
          </a:p>
          <a:p>
            <a:r>
              <a:rPr lang="zh-CN" altLang="en-US"/>
              <a:t>所以是</a:t>
            </a:r>
            <a:r>
              <a:rPr lang="zh-CN" altLang="en-US" b="1">
                <a:solidFill>
                  <a:srgbClr val="C00000"/>
                </a:solidFill>
              </a:rPr>
              <a:t>安全</a:t>
            </a:r>
            <a:r>
              <a:rPr lang="zh-CN" altLang="en-US"/>
              <a:t>的。</a:t>
            </a:r>
          </a:p>
        </p:txBody>
      </p:sp>
    </p:spTree>
    <p:extLst>
      <p:ext uri="{BB962C8B-B14F-4D97-AF65-F5344CB8AC3E}">
        <p14:creationId xmlns:p14="http://schemas.microsoft.com/office/powerpoint/2010/main" val="39555686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48284-F924-8FA4-66AF-2E3C78348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2A7541-F660-51C1-1CA9-ABA6426D0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5E1FB7C-507B-0BCA-02DC-DFE63DF941F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</a:rPr>
              <a:t>上半部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调用者任务创建</a:t>
            </a:r>
            <a:r>
              <a:rPr lang="en-US" altLang="zh-CN" sz="3200"/>
              <a:t>(</a:t>
            </a:r>
            <a:r>
              <a:rPr lang="zh-CN" altLang="en-US" sz="3200"/>
              <a:t>准备</a:t>
            </a:r>
            <a:r>
              <a:rPr lang="en-US" altLang="zh-CN" sz="3200"/>
              <a:t>)Linux</a:t>
            </a:r>
            <a:r>
              <a:rPr lang="zh-CN" altLang="en-US" sz="3200"/>
              <a:t>任务的过程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E648D7-973D-7297-A1F6-0F2C2BCDD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5565" y="2312876"/>
            <a:ext cx="5628283" cy="100868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B703027-B81D-6AA8-567D-D1292878A1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2514" y="3480152"/>
            <a:ext cx="5732428" cy="2253104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8A3D08-71E2-22B8-6F52-47D883595927}"/>
              </a:ext>
            </a:extLst>
          </p:cNvPr>
          <p:cNvSpPr txBox="1"/>
          <p:nvPr/>
        </p:nvSpPr>
        <p:spPr>
          <a:xfrm>
            <a:off x="443372" y="951646"/>
            <a:ext cx="1142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所谓调用者任务 </a:t>
            </a:r>
            <a:r>
              <a:rPr lang="en-US" altLang="zh-CN"/>
              <a:t>- ArceOS</a:t>
            </a:r>
            <a:r>
              <a:rPr lang="zh-CN" altLang="en-US"/>
              <a:t>中调用</a:t>
            </a:r>
            <a:r>
              <a:rPr lang="en-US" altLang="zh-CN"/>
              <a:t>Linux</a:t>
            </a:r>
            <a:r>
              <a:rPr lang="zh-CN" altLang="en-US"/>
              <a:t>模块功能的任务。该</a:t>
            </a:r>
            <a:r>
              <a:rPr lang="en-US" altLang="zh-CN"/>
              <a:t>ArceOS</a:t>
            </a:r>
            <a:r>
              <a:rPr lang="zh-CN" altLang="en-US"/>
              <a:t>任务进入</a:t>
            </a:r>
            <a:r>
              <a:rPr lang="en-US" altLang="zh-CN"/>
              <a:t>Linux</a:t>
            </a:r>
            <a:r>
              <a:rPr lang="zh-CN" altLang="en-US"/>
              <a:t>世界之后，将会以当前的</a:t>
            </a:r>
            <a:r>
              <a:rPr lang="en-US" altLang="zh-CN"/>
              <a:t>Linux</a:t>
            </a:r>
            <a:r>
              <a:rPr lang="zh-CN" altLang="en-US"/>
              <a:t>任务身份运行，所以必须在进入前确保准备好了任务作为</a:t>
            </a:r>
            <a:r>
              <a:rPr lang="en-US" altLang="zh-CN"/>
              <a:t>current</a:t>
            </a:r>
            <a:r>
              <a:rPr lang="zh-CN" altLang="en-US"/>
              <a:t>，同时也经由</a:t>
            </a:r>
            <a:r>
              <a:rPr lang="en-US" altLang="zh-CN"/>
              <a:t>private</a:t>
            </a:r>
            <a:r>
              <a:rPr lang="zh-CN" altLang="en-US"/>
              <a:t>指针被调用者任务所管理。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32A385C-F016-BA53-D298-76E99D9CDE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80" y="1700808"/>
            <a:ext cx="4441717" cy="4653227"/>
          </a:xfrm>
          <a:prstGeom prst="rect">
            <a:avLst/>
          </a:prstGeom>
        </p:spPr>
      </p:pic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05D691D2-FDC0-06E1-FEE9-E1C89EF1E519}"/>
              </a:ext>
            </a:extLst>
          </p:cNvPr>
          <p:cNvCxnSpPr/>
          <p:nvPr/>
        </p:nvCxnSpPr>
        <p:spPr>
          <a:xfrm flipV="1">
            <a:off x="4835860" y="2312876"/>
            <a:ext cx="1296654" cy="7200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BF0E540-080D-5896-AC7A-FC7B5B0747E2}"/>
              </a:ext>
            </a:extLst>
          </p:cNvPr>
          <p:cNvCxnSpPr>
            <a:cxnSpLocks/>
          </p:cNvCxnSpPr>
          <p:nvPr/>
        </p:nvCxnSpPr>
        <p:spPr>
          <a:xfrm>
            <a:off x="4835860" y="4365104"/>
            <a:ext cx="1260140" cy="13681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2769DCA-95E2-A2F3-C5B6-C6ED7274556F}"/>
              </a:ext>
            </a:extLst>
          </p:cNvPr>
          <p:cNvSpPr txBox="1"/>
          <p:nvPr/>
        </p:nvSpPr>
        <p:spPr>
          <a:xfrm>
            <a:off x="443373" y="6341258"/>
            <a:ext cx="115932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注：从</a:t>
            </a:r>
            <a:r>
              <a:rPr lang="en-US" altLang="zh-CN" sz="2000"/>
              <a:t>current</a:t>
            </a:r>
            <a:r>
              <a:rPr lang="zh-CN" altLang="en-US" sz="2000"/>
              <a:t>发出的关联跨域了红线，说明存在</a:t>
            </a:r>
            <a:r>
              <a:rPr lang="en-US" altLang="zh-CN" sz="2000"/>
              <a:t>"</a:t>
            </a:r>
            <a:r>
              <a:rPr lang="zh-CN" altLang="en-US" sz="2000"/>
              <a:t>接口</a:t>
            </a:r>
            <a:r>
              <a:rPr lang="en-US" altLang="zh-CN" sz="2000"/>
              <a:t>"</a:t>
            </a:r>
            <a:r>
              <a:rPr lang="zh-CN" altLang="en-US" sz="2000"/>
              <a:t>。该“接口”就是</a:t>
            </a:r>
            <a:r>
              <a:rPr lang="en-US" altLang="zh-CN" sz="2000"/>
              <a:t>tp</a:t>
            </a:r>
            <a:r>
              <a:rPr lang="zh-CN" altLang="en-US" sz="2000"/>
              <a:t>寄存器，即两种特殊接口之一。</a:t>
            </a:r>
          </a:p>
        </p:txBody>
      </p:sp>
    </p:spTree>
    <p:extLst>
      <p:ext uri="{BB962C8B-B14F-4D97-AF65-F5344CB8AC3E}">
        <p14:creationId xmlns:p14="http://schemas.microsoft.com/office/powerpoint/2010/main" val="21491089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72F56-F931-441C-D62B-75284A124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BDC9A8-1ADE-7F42-DA6C-B4E038B7E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48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42EA3D-47EB-64B7-F382-F866E1362BB0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Linux</a:t>
            </a:r>
            <a:r>
              <a:rPr lang="zh-CN" altLang="en-US" sz="3200"/>
              <a:t>模块或配套创建承载者任务</a:t>
            </a:r>
            <a:endParaRPr lang="en-US" altLang="zh-CN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246401A-9D3A-30DC-8200-F535ACA1836E}"/>
              </a:ext>
            </a:extLst>
          </p:cNvPr>
          <p:cNvSpPr txBox="1"/>
          <p:nvPr/>
        </p:nvSpPr>
        <p:spPr>
          <a:xfrm>
            <a:off x="299356" y="951646"/>
            <a:ext cx="114215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模块本身可能会请求创建任务，例如</a:t>
            </a:r>
            <a:r>
              <a:rPr lang="en-US" altLang="zh-CN"/>
              <a:t>jbd2</a:t>
            </a:r>
            <a:r>
              <a:rPr lang="zh-CN" altLang="en-US"/>
              <a:t>模块要创建日志守护任务；实现在适配器中的配套功能也可能需要创建任务，例如</a:t>
            </a:r>
            <a:r>
              <a:rPr lang="en-US" altLang="zh-CN"/>
              <a:t>workqueue</a:t>
            </a:r>
            <a:r>
              <a:rPr lang="zh-CN" altLang="en-US"/>
              <a:t>要启动一组处理任务。它们都需要向</a:t>
            </a:r>
            <a:r>
              <a:rPr lang="en-US" altLang="zh-CN"/>
              <a:t>ArceOS</a:t>
            </a:r>
            <a:r>
              <a:rPr lang="zh-CN" altLang="en-US"/>
              <a:t>申请任务作为被调度的“载体”。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403DB44-4BE7-840A-1BE0-6F551A149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2096852"/>
            <a:ext cx="5526780" cy="33555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DEB303D-8C55-CC76-4AA1-07372FF665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0631" y="1664804"/>
            <a:ext cx="5436095" cy="25810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D9F5BB9-36AF-6608-D886-A8BACF35A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2513" y="4329100"/>
            <a:ext cx="5436095" cy="2477715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19DF08E-B5B8-4AF4-7B75-A82CA47E3C56}"/>
              </a:ext>
            </a:extLst>
          </p:cNvPr>
          <p:cNvCxnSpPr>
            <a:cxnSpLocks/>
          </p:cNvCxnSpPr>
          <p:nvPr/>
        </p:nvCxnSpPr>
        <p:spPr>
          <a:xfrm flipV="1">
            <a:off x="5735960" y="1664804"/>
            <a:ext cx="360040" cy="19030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722D114E-A506-772A-51F0-55DADBB61246}"/>
              </a:ext>
            </a:extLst>
          </p:cNvPr>
          <p:cNvCxnSpPr>
            <a:cxnSpLocks/>
          </p:cNvCxnSpPr>
          <p:nvPr/>
        </p:nvCxnSpPr>
        <p:spPr>
          <a:xfrm>
            <a:off x="5750591" y="4312634"/>
            <a:ext cx="360040" cy="249418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332846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4E085-9CD5-A58C-44BF-4572B99EF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9D1051-EA20-FDF9-9A5F-40218A709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49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B248E75-4C31-BFAD-E2F0-242C36FDB7AA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创建子线程方法</a:t>
            </a:r>
            <a:r>
              <a:rPr lang="en-US" altLang="zh-CN" sz="3200"/>
              <a:t>-</a:t>
            </a:r>
            <a:r>
              <a:rPr lang="zh-CN" altLang="en-US" sz="3200"/>
              <a:t>升级兼容性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40AD812-FBC1-3F89-975A-01CB86B4E98D}"/>
              </a:ext>
            </a:extLst>
          </p:cNvPr>
          <p:cNvSpPr txBox="1"/>
          <p:nvPr/>
        </p:nvSpPr>
        <p:spPr>
          <a:xfrm>
            <a:off x="407368" y="1016732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</a:t>
            </a:r>
            <a:r>
              <a:rPr lang="en-US" altLang="zh-CN" sz="2000"/>
              <a:t>5.9.1 -&gt; 6.12.37</a:t>
            </a:r>
            <a:r>
              <a:rPr lang="zh-CN" altLang="en-US" sz="2000"/>
              <a:t>，核心分配方法的原型</a:t>
            </a:r>
            <a:r>
              <a:rPr lang="zh-CN" altLang="en-US" sz="2000" b="1">
                <a:solidFill>
                  <a:srgbClr val="C00000"/>
                </a:solidFill>
              </a:rPr>
              <a:t>没变</a:t>
            </a:r>
            <a:r>
              <a:rPr lang="zh-CN" altLang="en-US" sz="200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C6C9E5D-732F-9ED5-DC7E-D2A5412EA979}"/>
              </a:ext>
            </a:extLst>
          </p:cNvPr>
          <p:cNvSpPr txBox="1"/>
          <p:nvPr/>
        </p:nvSpPr>
        <p:spPr>
          <a:xfrm>
            <a:off x="6182130" y="2034714"/>
            <a:ext cx="5854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struct task_struct *</a:t>
            </a:r>
          </a:p>
          <a:p>
            <a:r>
              <a:rPr lang="en-US" altLang="zh-CN"/>
              <a:t>kthread_create_on_node(int (*threadfn)(void *data),</a:t>
            </a:r>
          </a:p>
          <a:p>
            <a:r>
              <a:rPr lang="en-US" altLang="zh-CN"/>
              <a:t>                                        void *data, int node,</a:t>
            </a:r>
          </a:p>
          <a:p>
            <a:r>
              <a:rPr lang="en-US" altLang="zh-CN"/>
              <a:t>                                        const char namefmt[],</a:t>
            </a:r>
          </a:p>
          <a:p>
            <a:r>
              <a:rPr lang="en-US" altLang="zh-CN"/>
              <a:t>                                        ...);</a:t>
            </a:r>
          </a:p>
          <a:p>
            <a:endParaRPr lang="en-US" altLang="zh-CN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85387BB-95AB-DEC6-C3A5-5B4AF5CC8C33}"/>
              </a:ext>
            </a:extLst>
          </p:cNvPr>
          <p:cNvSpPr txBox="1"/>
          <p:nvPr/>
        </p:nvSpPr>
        <p:spPr>
          <a:xfrm>
            <a:off x="371364" y="2034714"/>
            <a:ext cx="576064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struct task_struct *</a:t>
            </a:r>
          </a:p>
          <a:p>
            <a:r>
              <a:rPr lang="en-US" altLang="zh-CN"/>
              <a:t>kthread_create_on_node(int (*threadfn)(void *data),</a:t>
            </a:r>
          </a:p>
          <a:p>
            <a:r>
              <a:rPr lang="en-US" altLang="zh-CN"/>
              <a:t>                                        void *data, int node,</a:t>
            </a:r>
          </a:p>
          <a:p>
            <a:r>
              <a:rPr lang="en-US" altLang="zh-CN"/>
              <a:t>                                        const char namefmt[],</a:t>
            </a:r>
          </a:p>
          <a:p>
            <a:r>
              <a:rPr lang="en-US" altLang="zh-CN"/>
              <a:t>                                        ...);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34A963-7D49-0885-619C-28B748BB6678}"/>
              </a:ext>
            </a:extLst>
          </p:cNvPr>
          <p:cNvSpPr txBox="1"/>
          <p:nvPr/>
        </p:nvSpPr>
        <p:spPr>
          <a:xfrm>
            <a:off x="2027230" y="16288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5.9.1</a:t>
            </a:r>
            <a:r>
              <a:rPr lang="zh-CN" altLang="en-US"/>
              <a:t>的核心方法原型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5B9E11C-F851-EB4D-8F1D-814F86639CF5}"/>
              </a:ext>
            </a:extLst>
          </p:cNvPr>
          <p:cNvCxnSpPr>
            <a:cxnSpLocks/>
          </p:cNvCxnSpPr>
          <p:nvPr/>
        </p:nvCxnSpPr>
        <p:spPr>
          <a:xfrm>
            <a:off x="6132004" y="1567825"/>
            <a:ext cx="509" cy="18611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E6B0F8B-6C46-EB4B-8088-42503D2D301D}"/>
              </a:ext>
            </a:extLst>
          </p:cNvPr>
          <p:cNvCxnSpPr/>
          <p:nvPr/>
        </p:nvCxnSpPr>
        <p:spPr>
          <a:xfrm>
            <a:off x="263352" y="1998132"/>
            <a:ext cx="115784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22540DE6-7C23-52F3-A4B8-1594FA1DBDF8}"/>
              </a:ext>
            </a:extLst>
          </p:cNvPr>
          <p:cNvSpPr txBox="1"/>
          <p:nvPr/>
        </p:nvSpPr>
        <p:spPr>
          <a:xfrm>
            <a:off x="7860196" y="156433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6.12.37</a:t>
            </a:r>
            <a:r>
              <a:rPr lang="zh-CN" altLang="en-US"/>
              <a:t>的核心方法原型</a:t>
            </a:r>
          </a:p>
        </p:txBody>
      </p:sp>
    </p:spTree>
    <p:extLst>
      <p:ext uri="{BB962C8B-B14F-4D97-AF65-F5344CB8AC3E}">
        <p14:creationId xmlns:p14="http://schemas.microsoft.com/office/powerpoint/2010/main" val="340277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74FA84B-DCF1-D3F0-99CF-3542C8E0B181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目标 </a:t>
            </a:r>
            <a:r>
              <a:rPr lang="en-US" altLang="zh-CN" sz="3200"/>
              <a:t>- </a:t>
            </a:r>
            <a:r>
              <a:rPr lang="zh-CN" altLang="en-US" sz="3200"/>
              <a:t>引入</a:t>
            </a:r>
            <a:r>
              <a:rPr lang="en-US" altLang="zh-CN" sz="3200"/>
              <a:t>Linux</a:t>
            </a:r>
            <a:r>
              <a:rPr lang="zh-CN" altLang="en-US" sz="3200"/>
              <a:t>代码模块，实现对新型内核</a:t>
            </a:r>
            <a:r>
              <a:rPr lang="en-US" altLang="zh-CN" sz="3200"/>
              <a:t>ArceOS</a:t>
            </a:r>
            <a:r>
              <a:rPr lang="zh-CN" altLang="en-US" sz="3200"/>
              <a:t>的扩展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D024A1-8B32-2194-2CEC-5DF696227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652" y="2818792"/>
            <a:ext cx="5829694" cy="367054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0D9F7FF-F06C-2BD1-E0E7-7D38E305739C}"/>
              </a:ext>
            </a:extLst>
          </p:cNvPr>
          <p:cNvSpPr txBox="1"/>
          <p:nvPr/>
        </p:nvSpPr>
        <p:spPr>
          <a:xfrm>
            <a:off x="443372" y="1052736"/>
            <a:ext cx="1130525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基本思路：以库或组件形式对新型内核进行扩展，为</a:t>
            </a:r>
            <a:r>
              <a:rPr lang="en-US" altLang="zh-CN" sz="2400"/>
              <a:t>Linux</a:t>
            </a:r>
            <a:r>
              <a:rPr lang="zh-CN" altLang="en-US" sz="2400"/>
              <a:t>模块提供运行环境</a:t>
            </a:r>
            <a:endParaRPr lang="en-US" altLang="zh-CN" sz="2400"/>
          </a:p>
          <a:p>
            <a:r>
              <a:rPr lang="zh-CN" altLang="en-US" sz="2400"/>
              <a:t>模块形式：当前以</a:t>
            </a:r>
            <a:r>
              <a:rPr lang="en-US" altLang="zh-CN" sz="2400" b="1"/>
              <a:t>Linux Modules</a:t>
            </a:r>
            <a:r>
              <a:rPr lang="zh-CN" altLang="en-US" sz="2400"/>
              <a:t>为主，将来考虑对其它功能的泛模块化和引入</a:t>
            </a:r>
            <a:endParaRPr lang="en-US" altLang="zh-CN" sz="2400"/>
          </a:p>
          <a:p>
            <a:r>
              <a:rPr lang="zh-CN" altLang="en-US" sz="2400"/>
              <a:t>引入方式：先实现</a:t>
            </a:r>
            <a:r>
              <a:rPr lang="zh-CN" altLang="en-US" sz="2400" b="1"/>
              <a:t>静态</a:t>
            </a:r>
            <a:r>
              <a:rPr lang="zh-CN" altLang="en-US" sz="2400"/>
              <a:t>库链接，再支持动态模块的启动时加载</a:t>
            </a:r>
            <a:endParaRPr lang="en-US" altLang="zh-CN" sz="2400"/>
          </a:p>
          <a:p>
            <a:r>
              <a:rPr lang="zh-CN" altLang="en-US" sz="2400"/>
              <a:t>模块类型：优先支持</a:t>
            </a:r>
            <a:r>
              <a:rPr lang="zh-CN" altLang="en-US" sz="2400" b="1"/>
              <a:t>设备驱动和文件系统</a:t>
            </a:r>
            <a:r>
              <a:rPr lang="zh-CN" altLang="en-US" sz="2400"/>
              <a:t>，驱动包括块设备、中断控制器、</a:t>
            </a:r>
            <a:r>
              <a:rPr lang="en-US" altLang="zh-CN" sz="2400"/>
              <a:t>GPU</a:t>
            </a:r>
            <a:r>
              <a:rPr lang="zh-CN" altLang="en-US" sz="2400"/>
              <a:t>等</a:t>
            </a:r>
            <a:endParaRPr lang="en-US" altLang="zh-CN" sz="24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A486191-E58B-1052-9F15-18C35ACD0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4027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FD84B4-B3D1-02AA-E0C7-F21B212F1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557F582-097D-5EB8-64AE-F761A00F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50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8EADF7B-03BA-3C51-92DF-2E6F8E990320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Linux</a:t>
            </a:r>
            <a:r>
              <a:rPr lang="zh-CN" altLang="en-US" sz="3200"/>
              <a:t>任务的等待</a:t>
            </a:r>
            <a:endParaRPr lang="en-US" altLang="zh-CN" sz="32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42F0374-F290-91DB-8654-5C7E6355F8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1" y="1232756"/>
            <a:ext cx="5182519" cy="475252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F3FB3414-2A9A-4DBD-AE1B-8C4937E672F8}"/>
              </a:ext>
            </a:extLst>
          </p:cNvPr>
          <p:cNvSpPr txBox="1"/>
          <p:nvPr/>
        </p:nvSpPr>
        <p:spPr>
          <a:xfrm>
            <a:off x="983432" y="335664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需要适配的方法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86BF47-91FE-6BD8-053F-E3F7B792D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5146" y="1268760"/>
            <a:ext cx="5825447" cy="82809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004D035-5E30-CC9A-D39D-A31542467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30229"/>
            <a:ext cx="5825447" cy="2197624"/>
          </a:xfrm>
          <a:prstGeom prst="rect">
            <a:avLst/>
          </a:prstGeom>
        </p:spPr>
      </p:pic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EC2E5FF-8933-37F9-71B4-CE4D83EE5A8F}"/>
              </a:ext>
            </a:extLst>
          </p:cNvPr>
          <p:cNvCxnSpPr/>
          <p:nvPr/>
        </p:nvCxnSpPr>
        <p:spPr>
          <a:xfrm flipV="1">
            <a:off x="5375920" y="1268760"/>
            <a:ext cx="756593" cy="208788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DD4DDE00-D540-BFB8-451B-0E56BC5D3730}"/>
              </a:ext>
            </a:extLst>
          </p:cNvPr>
          <p:cNvCxnSpPr/>
          <p:nvPr/>
        </p:nvCxnSpPr>
        <p:spPr>
          <a:xfrm>
            <a:off x="5339916" y="4527853"/>
            <a:ext cx="765230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图片 18">
            <a:extLst>
              <a:ext uri="{FF2B5EF4-FFF2-40B4-BE49-F238E27FC236}">
                <a16:creationId xmlns:a16="http://schemas.microsoft.com/office/drawing/2014/main" id="{B90E4713-0B4C-428B-5B0B-7FD60EC0AE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941168"/>
            <a:ext cx="5834593" cy="142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6433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A7368-E569-1FBB-E054-96BD8D594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F05028-06A4-EBC0-A860-C211FCC7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51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DD1E51C-56B2-B057-2B9E-0E5C20C35942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Linux</a:t>
            </a:r>
            <a:r>
              <a:rPr lang="zh-CN" altLang="en-US" sz="3200"/>
              <a:t>任务的唤醒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15604ED-587E-2147-18A0-1FE238AB9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72" y="1304764"/>
            <a:ext cx="4715585" cy="4896544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0648E4BE-ECD1-ABE9-FD99-9C5F53408C8C}"/>
              </a:ext>
            </a:extLst>
          </p:cNvPr>
          <p:cNvSpPr txBox="1"/>
          <p:nvPr/>
        </p:nvSpPr>
        <p:spPr>
          <a:xfrm>
            <a:off x="335067" y="327569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需要适配的方法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3688AEA-E92B-DD44-69A9-78FE9A0A4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151" y="836712"/>
            <a:ext cx="5836132" cy="25202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69B76C9F-52CD-7192-3F0E-FB94AFD94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8615" y="3429000"/>
            <a:ext cx="3811802" cy="101454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B5A3850-1909-DD45-DC06-94CA25E101AB}"/>
              </a:ext>
            </a:extLst>
          </p:cNvPr>
          <p:cNvCxnSpPr/>
          <p:nvPr/>
        </p:nvCxnSpPr>
        <p:spPr>
          <a:xfrm flipV="1">
            <a:off x="5015880" y="836712"/>
            <a:ext cx="1012735" cy="243898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796F655-6B68-1FF8-CA8C-781D2607C5AB}"/>
              </a:ext>
            </a:extLst>
          </p:cNvPr>
          <p:cNvCxnSpPr/>
          <p:nvPr/>
        </p:nvCxnSpPr>
        <p:spPr>
          <a:xfrm>
            <a:off x="5015880" y="4443548"/>
            <a:ext cx="936104" cy="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>
            <a:extLst>
              <a:ext uri="{FF2B5EF4-FFF2-40B4-BE49-F238E27FC236}">
                <a16:creationId xmlns:a16="http://schemas.microsoft.com/office/drawing/2014/main" id="{79FEE96D-7F7D-D8A8-DEE3-5D1C2B53F5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6050" y="4646700"/>
            <a:ext cx="5846594" cy="173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9737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61653-1EF7-8A56-B987-4D77212CD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A89B6B-5433-ED3C-E1D0-0A524FDF3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52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D9215C3-B49D-9AB9-435A-478FB5F0262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等待与唤醒方法</a:t>
            </a:r>
            <a:r>
              <a:rPr lang="en-US" altLang="zh-CN" sz="3200"/>
              <a:t>-</a:t>
            </a:r>
            <a:r>
              <a:rPr lang="zh-CN" altLang="en-US" sz="3200"/>
              <a:t>升级兼容性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530B63B-C890-D629-18D4-0F55FAC10A28}"/>
              </a:ext>
            </a:extLst>
          </p:cNvPr>
          <p:cNvSpPr txBox="1"/>
          <p:nvPr/>
        </p:nvSpPr>
        <p:spPr>
          <a:xfrm>
            <a:off x="407368" y="1016732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</a:t>
            </a:r>
            <a:r>
              <a:rPr lang="en-US" altLang="zh-CN" sz="2000"/>
              <a:t>5.9.1 -&gt; 6.12.37</a:t>
            </a:r>
            <a:r>
              <a:rPr lang="zh-CN" altLang="en-US" sz="2000"/>
              <a:t>，核心分配方法的原型</a:t>
            </a:r>
            <a:r>
              <a:rPr lang="zh-CN" altLang="en-US" sz="2000" b="1">
                <a:solidFill>
                  <a:srgbClr val="C00000"/>
                </a:solidFill>
              </a:rPr>
              <a:t>没变，</a:t>
            </a:r>
            <a:r>
              <a:rPr lang="zh-CN" altLang="en-US" sz="2000"/>
              <a:t>其中</a:t>
            </a:r>
            <a:r>
              <a:rPr lang="en-US" altLang="zh-CN" sz="2000"/>
              <a:t>try_to_wake_up</a:t>
            </a:r>
            <a:r>
              <a:rPr lang="zh-CN" altLang="en-US" sz="2000"/>
              <a:t>原本是内部，变为公开。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8634402-1BAC-2FA8-3C4B-EAAE7986B982}"/>
              </a:ext>
            </a:extLst>
          </p:cNvPr>
          <p:cNvSpPr txBox="1"/>
          <p:nvPr/>
        </p:nvSpPr>
        <p:spPr>
          <a:xfrm>
            <a:off x="6182130" y="2034714"/>
            <a:ext cx="58545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asmlinkage __visible void __sched schedule(void)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int try_to_wake_up(struct task_struct *p,</a:t>
            </a:r>
          </a:p>
          <a:p>
            <a:r>
              <a:rPr lang="en-US" altLang="zh-CN"/>
              <a:t>                              unsigned int state,</a:t>
            </a:r>
          </a:p>
          <a:p>
            <a:r>
              <a:rPr lang="en-US" altLang="zh-CN"/>
              <a:t>                              int wake_flags)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C09C933-D478-A7D4-1082-4D89A6436DC7}"/>
              </a:ext>
            </a:extLst>
          </p:cNvPr>
          <p:cNvSpPr txBox="1"/>
          <p:nvPr/>
        </p:nvSpPr>
        <p:spPr>
          <a:xfrm>
            <a:off x="371364" y="2034714"/>
            <a:ext cx="57606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asmlinkage __visible void __sched schedule(void);</a:t>
            </a:r>
          </a:p>
          <a:p>
            <a:endParaRPr lang="en-US" altLang="zh-CN"/>
          </a:p>
          <a:p>
            <a:r>
              <a:rPr lang="en-US" altLang="zh-CN"/>
              <a:t>static</a:t>
            </a:r>
          </a:p>
          <a:p>
            <a:r>
              <a:rPr lang="en-US" altLang="zh-CN"/>
              <a:t>int try_to_wake_up(struct task_struct *p,</a:t>
            </a:r>
          </a:p>
          <a:p>
            <a:r>
              <a:rPr lang="en-US" altLang="zh-CN"/>
              <a:t>                              unsigned int state,</a:t>
            </a:r>
          </a:p>
          <a:p>
            <a:r>
              <a:rPr lang="en-US" altLang="zh-CN"/>
              <a:t>                              int wake_flags)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1DDFB4C-E285-8740-6BA5-36F49338E86D}"/>
              </a:ext>
            </a:extLst>
          </p:cNvPr>
          <p:cNvSpPr txBox="1"/>
          <p:nvPr/>
        </p:nvSpPr>
        <p:spPr>
          <a:xfrm>
            <a:off x="2027230" y="1628800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5.9.1</a:t>
            </a:r>
            <a:r>
              <a:rPr lang="zh-CN" altLang="en-US"/>
              <a:t>的核心方法原型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12C94C-0FE9-1786-E9C5-6032B451D8AC}"/>
              </a:ext>
            </a:extLst>
          </p:cNvPr>
          <p:cNvCxnSpPr>
            <a:cxnSpLocks/>
          </p:cNvCxnSpPr>
          <p:nvPr/>
        </p:nvCxnSpPr>
        <p:spPr>
          <a:xfrm>
            <a:off x="6132004" y="1567825"/>
            <a:ext cx="509" cy="186117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16B676FC-C393-2911-6BE5-BBF1410BAC4A}"/>
              </a:ext>
            </a:extLst>
          </p:cNvPr>
          <p:cNvCxnSpPr/>
          <p:nvPr/>
        </p:nvCxnSpPr>
        <p:spPr>
          <a:xfrm>
            <a:off x="263352" y="1998132"/>
            <a:ext cx="115784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D820E85F-1E18-A9B4-9C99-28C5970130DF}"/>
              </a:ext>
            </a:extLst>
          </p:cNvPr>
          <p:cNvSpPr txBox="1"/>
          <p:nvPr/>
        </p:nvSpPr>
        <p:spPr>
          <a:xfrm>
            <a:off x="7860196" y="1564339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6.12.37</a:t>
            </a:r>
            <a:r>
              <a:rPr lang="zh-CN" altLang="en-US"/>
              <a:t>的核心方法原型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86710C-45C8-1DC1-A96B-B1D6059B3AAA}"/>
              </a:ext>
            </a:extLst>
          </p:cNvPr>
          <p:cNvSpPr/>
          <p:nvPr/>
        </p:nvSpPr>
        <p:spPr>
          <a:xfrm>
            <a:off x="335360" y="2564904"/>
            <a:ext cx="792088" cy="396032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33528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6F7C-D6A0-8841-38E1-10762BE6D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445C941-A559-4132-04D2-CC147243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53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16CA2F8-F622-F237-F52A-D054977BDDE6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BugTable</a:t>
            </a:r>
            <a:r>
              <a:rPr lang="zh-CN" altLang="en-US" sz="3200"/>
              <a:t>的处理</a:t>
            </a:r>
            <a:endParaRPr lang="en-US" altLang="zh-CN" sz="320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806F33B-5E48-E566-764B-BA3CBE4EBD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2472" y="3959539"/>
            <a:ext cx="5752348" cy="278182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3125BFA-DC38-1E34-97DF-BF6C5E2FA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3552" y="5498569"/>
            <a:ext cx="2978795" cy="824540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C34E3E48-8D66-D5B2-BFDD-4D1691698A52}"/>
              </a:ext>
            </a:extLst>
          </p:cNvPr>
          <p:cNvCxnSpPr/>
          <p:nvPr/>
        </p:nvCxnSpPr>
        <p:spPr>
          <a:xfrm>
            <a:off x="335360" y="3789040"/>
            <a:ext cx="11549501" cy="0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AED4DB89-0806-BED2-EBB5-0188405654BD}"/>
              </a:ext>
            </a:extLst>
          </p:cNvPr>
          <p:cNvSpPr txBox="1"/>
          <p:nvPr/>
        </p:nvSpPr>
        <p:spPr>
          <a:xfrm>
            <a:off x="335360" y="3825044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ArceOS</a:t>
            </a:r>
            <a:endParaRPr lang="zh-CN" altLang="en-US" sz="2400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89191706-D813-9CD9-39B4-F35DAC0E1709}"/>
              </a:ext>
            </a:extLst>
          </p:cNvPr>
          <p:cNvSpPr/>
          <p:nvPr/>
        </p:nvSpPr>
        <p:spPr>
          <a:xfrm>
            <a:off x="3310633" y="4918952"/>
            <a:ext cx="484632" cy="504057"/>
          </a:xfrm>
          <a:prstGeom prst="downArrow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661F1BE-06D7-9375-F77E-CD15432D590F}"/>
              </a:ext>
            </a:extLst>
          </p:cNvPr>
          <p:cNvSpPr txBox="1"/>
          <p:nvPr/>
        </p:nvSpPr>
        <p:spPr>
          <a:xfrm>
            <a:off x="3831743" y="4990961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/>
              <a:t>#ebreak</a:t>
            </a:r>
            <a:endParaRPr lang="zh-CN" altLang="en-US" b="1"/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EF3BC2D0-F576-06E5-A478-A94D6169D17F}"/>
              </a:ext>
            </a:extLst>
          </p:cNvPr>
          <p:cNvSpPr/>
          <p:nvPr/>
        </p:nvSpPr>
        <p:spPr>
          <a:xfrm>
            <a:off x="5097102" y="5668523"/>
            <a:ext cx="576573" cy="484632"/>
          </a:xfrm>
          <a:prstGeom prst="rightArrow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166D87BE-50A8-23BE-A8B2-AB621CB9B469}"/>
              </a:ext>
            </a:extLst>
          </p:cNvPr>
          <p:cNvCxnSpPr/>
          <p:nvPr/>
        </p:nvCxnSpPr>
        <p:spPr>
          <a:xfrm>
            <a:off x="379147" y="3068960"/>
            <a:ext cx="11549501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F55DD6C2-1126-B0CE-470D-42E22C456731}"/>
              </a:ext>
            </a:extLst>
          </p:cNvPr>
          <p:cNvSpPr txBox="1"/>
          <p:nvPr/>
        </p:nvSpPr>
        <p:spPr>
          <a:xfrm>
            <a:off x="313769" y="2391271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Linux</a:t>
            </a:r>
            <a:endParaRPr lang="zh-CN" altLang="en-US" sz="2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8B6CDCC-D8FC-F95C-83E3-E5DC5005E62F}"/>
              </a:ext>
            </a:extLst>
          </p:cNvPr>
          <p:cNvSpPr txBox="1"/>
          <p:nvPr/>
        </p:nvSpPr>
        <p:spPr>
          <a:xfrm>
            <a:off x="327101" y="3183359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Adaptor</a:t>
            </a:r>
            <a:endParaRPr lang="zh-CN" altLang="en-US" sz="2400"/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8E0A39DB-2783-50A3-1FB7-0EE3465A21BB}"/>
              </a:ext>
            </a:extLst>
          </p:cNvPr>
          <p:cNvSpPr/>
          <p:nvPr/>
        </p:nvSpPr>
        <p:spPr>
          <a:xfrm>
            <a:off x="2219947" y="4351273"/>
            <a:ext cx="2978795" cy="720079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zh-CN" altLang="en-US"/>
              <a:t>异常中断向量表</a:t>
            </a: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520180D2-48A7-126A-F91C-507D221CD5F0}"/>
              </a:ext>
            </a:extLst>
          </p:cNvPr>
          <p:cNvGrpSpPr/>
          <p:nvPr/>
        </p:nvGrpSpPr>
        <p:grpSpPr>
          <a:xfrm>
            <a:off x="2215952" y="1916832"/>
            <a:ext cx="2978795" cy="903651"/>
            <a:chOff x="2539988" y="1556792"/>
            <a:chExt cx="2978795" cy="903651"/>
          </a:xfrm>
        </p:grpSpPr>
        <p:sp>
          <p:nvSpPr>
            <p:cNvPr id="11" name="矩形: 圆角 10">
              <a:extLst>
                <a:ext uri="{FF2B5EF4-FFF2-40B4-BE49-F238E27FC236}">
                  <a16:creationId xmlns:a16="http://schemas.microsoft.com/office/drawing/2014/main" id="{5CF47C00-51D5-4D1C-DB26-4BCB0D7BF5A8}"/>
                </a:ext>
              </a:extLst>
            </p:cNvPr>
            <p:cNvSpPr/>
            <p:nvPr/>
          </p:nvSpPr>
          <p:spPr>
            <a:xfrm>
              <a:off x="2539988" y="1556792"/>
              <a:ext cx="2978795" cy="903651"/>
            </a:xfrm>
            <a:prstGeom prst="round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t"/>
            <a:lstStyle/>
            <a:p>
              <a:pPr algn="ctr"/>
              <a:r>
                <a:rPr lang="en-US" altLang="zh-CN"/>
                <a:t>Linux Module</a:t>
              </a:r>
              <a:endParaRPr lang="zh-CN" altLang="en-US"/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E6ECEF65-BAC2-4CED-3F19-B609E55008F1}"/>
                </a:ext>
              </a:extLst>
            </p:cNvPr>
            <p:cNvSpPr txBox="1"/>
            <p:nvPr/>
          </p:nvSpPr>
          <p:spPr>
            <a:xfrm>
              <a:off x="2737056" y="2077397"/>
              <a:ext cx="262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引用宏</a:t>
              </a:r>
              <a:r>
                <a:rPr lang="en-US" altLang="zh-CN">
                  <a:solidFill>
                    <a:srgbClr val="FF0000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BUG_ON() | BUG()</a:t>
              </a:r>
              <a:endPara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95E06587-4E3B-590E-2775-65715BAA2318}"/>
              </a:ext>
            </a:extLst>
          </p:cNvPr>
          <p:cNvSpPr txBox="1"/>
          <p:nvPr/>
        </p:nvSpPr>
        <p:spPr>
          <a:xfrm>
            <a:off x="7032104" y="1727523"/>
            <a:ext cx="32763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/>
              <a:t>基于特殊段__bug_table的表格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075F1539-98E3-AE21-9888-443A0CA260C9}"/>
              </a:ext>
            </a:extLst>
          </p:cNvPr>
          <p:cNvGrpSpPr/>
          <p:nvPr/>
        </p:nvGrpSpPr>
        <p:grpSpPr>
          <a:xfrm>
            <a:off x="7032104" y="2113546"/>
            <a:ext cx="3168352" cy="369329"/>
            <a:chOff x="6852084" y="1546771"/>
            <a:chExt cx="3168352" cy="369329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58AE0A2-0709-5C8C-B872-563D1377BA52}"/>
                </a:ext>
              </a:extLst>
            </p:cNvPr>
            <p:cNvSpPr/>
            <p:nvPr/>
          </p:nvSpPr>
          <p:spPr>
            <a:xfrm>
              <a:off x="6852084" y="1546771"/>
              <a:ext cx="1152128" cy="36932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bug_addr</a:t>
              </a:r>
              <a:endParaRPr lang="zh-CN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FE8A98C7-CE20-FA04-C3C9-FE4E0D500235}"/>
                </a:ext>
              </a:extLst>
            </p:cNvPr>
            <p:cNvSpPr/>
            <p:nvPr/>
          </p:nvSpPr>
          <p:spPr>
            <a:xfrm>
              <a:off x="8011616" y="1546771"/>
              <a:ext cx="1152128" cy="36932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file_disp</a:t>
              </a:r>
              <a:endParaRPr lang="zh-CN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9CBAB5E2-004B-BDBC-97DF-071B502C3A20}"/>
                </a:ext>
              </a:extLst>
            </p:cNvPr>
            <p:cNvSpPr/>
            <p:nvPr/>
          </p:nvSpPr>
          <p:spPr>
            <a:xfrm>
              <a:off x="9171148" y="1546771"/>
              <a:ext cx="849288" cy="36932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line</a:t>
              </a:r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FC80EC68-4F1A-0B45-F4B3-876BFF4EDED7}"/>
              </a:ext>
            </a:extLst>
          </p:cNvPr>
          <p:cNvGrpSpPr/>
          <p:nvPr/>
        </p:nvGrpSpPr>
        <p:grpSpPr>
          <a:xfrm>
            <a:off x="7032104" y="2483607"/>
            <a:ext cx="3168352" cy="369329"/>
            <a:chOff x="6852084" y="1546771"/>
            <a:chExt cx="3168352" cy="369329"/>
          </a:xfrm>
        </p:grpSpPr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6A520408-3F2A-4C98-28EA-0BBA68B04F82}"/>
                </a:ext>
              </a:extLst>
            </p:cNvPr>
            <p:cNvSpPr/>
            <p:nvPr/>
          </p:nvSpPr>
          <p:spPr>
            <a:xfrm>
              <a:off x="6852084" y="1546771"/>
              <a:ext cx="1152128" cy="36932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 …</a:t>
              </a:r>
              <a:endParaRPr lang="zh-CN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AFF5DD3-C889-E0B1-E543-E9734C848331}"/>
                </a:ext>
              </a:extLst>
            </p:cNvPr>
            <p:cNvSpPr/>
            <p:nvPr/>
          </p:nvSpPr>
          <p:spPr>
            <a:xfrm>
              <a:off x="8011616" y="1546771"/>
              <a:ext cx="1152128" cy="36932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 …</a:t>
              </a:r>
              <a:endParaRPr lang="zh-CN" altLang="en-US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FE2431CD-0452-E6F7-B72B-E96A73949CE1}"/>
                </a:ext>
              </a:extLst>
            </p:cNvPr>
            <p:cNvSpPr/>
            <p:nvPr/>
          </p:nvSpPr>
          <p:spPr>
            <a:xfrm>
              <a:off x="9171148" y="1546771"/>
              <a:ext cx="849288" cy="369329"/>
            </a:xfrm>
            <a:prstGeom prst="rect">
              <a:avLst/>
            </a:prstGeom>
            <a:ln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… …</a:t>
              </a:r>
              <a:endParaRPr lang="zh-CN" altLang="en-US"/>
            </a:p>
          </p:txBody>
        </p:sp>
      </p:grp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01D8EED-CB08-B3BB-5998-2451B1B42AD0}"/>
              </a:ext>
            </a:extLst>
          </p:cNvPr>
          <p:cNvCxnSpPr/>
          <p:nvPr/>
        </p:nvCxnSpPr>
        <p:spPr>
          <a:xfrm>
            <a:off x="5411924" y="2391271"/>
            <a:ext cx="1296144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6910000-42CF-5835-1CFC-792EE398317D}"/>
              </a:ext>
            </a:extLst>
          </p:cNvPr>
          <p:cNvCxnSpPr/>
          <p:nvPr/>
        </p:nvCxnSpPr>
        <p:spPr>
          <a:xfrm>
            <a:off x="3647728" y="2924944"/>
            <a:ext cx="0" cy="126014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77803C94-BE07-73F4-A57E-20315B1A3034}"/>
              </a:ext>
            </a:extLst>
          </p:cNvPr>
          <p:cNvCxnSpPr/>
          <p:nvPr/>
        </p:nvCxnSpPr>
        <p:spPr>
          <a:xfrm flipV="1">
            <a:off x="7644172" y="2978950"/>
            <a:ext cx="0" cy="90010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CF7BC50C-11D3-37C2-9C3E-4E546FA30A90}"/>
              </a:ext>
            </a:extLst>
          </p:cNvPr>
          <p:cNvSpPr txBox="1"/>
          <p:nvPr/>
        </p:nvSpPr>
        <p:spPr>
          <a:xfrm>
            <a:off x="5303912" y="2024844"/>
            <a:ext cx="151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</a:t>
            </a:r>
            <a:r>
              <a:rPr lang="zh-CN" altLang="en-US"/>
              <a:t>编译时填表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419A1E69-A84C-CAC7-313E-BF58E5621CB1}"/>
              </a:ext>
            </a:extLst>
          </p:cNvPr>
          <p:cNvSpPr txBox="1"/>
          <p:nvPr/>
        </p:nvSpPr>
        <p:spPr>
          <a:xfrm>
            <a:off x="3647728" y="3203684"/>
            <a:ext cx="268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2.</a:t>
            </a:r>
            <a:r>
              <a:rPr lang="zh-CN" altLang="en-US"/>
              <a:t>运行时检查和条件触发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65AAD8C-1C72-2AD1-6110-976C59C8FFF3}"/>
              </a:ext>
            </a:extLst>
          </p:cNvPr>
          <p:cNvSpPr txBox="1"/>
          <p:nvPr/>
        </p:nvSpPr>
        <p:spPr>
          <a:xfrm>
            <a:off x="7644172" y="3207822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3.</a:t>
            </a:r>
            <a:r>
              <a:rPr lang="zh-CN" altLang="en-US"/>
              <a:t>查表获取</a:t>
            </a:r>
            <a:r>
              <a:rPr lang="en-US" altLang="zh-CN"/>
              <a:t>Bug</a:t>
            </a:r>
            <a:r>
              <a:rPr lang="zh-CN" altLang="en-US"/>
              <a:t>信息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282F7C84-0B69-BAA7-D37B-6017C2C6EA4F}"/>
              </a:ext>
            </a:extLst>
          </p:cNvPr>
          <p:cNvSpPr txBox="1"/>
          <p:nvPr/>
        </p:nvSpPr>
        <p:spPr>
          <a:xfrm>
            <a:off x="371364" y="944724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接口形式是</a:t>
            </a:r>
            <a:r>
              <a:rPr lang="zh-CN" altLang="en-US" sz="2000">
                <a:solidFill>
                  <a:srgbClr val="FF0000"/>
                </a:solidFill>
              </a:rPr>
              <a:t>异常</a:t>
            </a:r>
            <a:r>
              <a:rPr lang="zh-CN" altLang="en-US" sz="2000"/>
              <a:t>，在内核态触发在内核态响应。</a:t>
            </a:r>
          </a:p>
        </p:txBody>
      </p:sp>
    </p:spTree>
    <p:extLst>
      <p:ext uri="{BB962C8B-B14F-4D97-AF65-F5344CB8AC3E}">
        <p14:creationId xmlns:p14="http://schemas.microsoft.com/office/powerpoint/2010/main" val="19306316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6ACFE-33B2-FB65-A068-7A8850DCD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E115EB6-9692-B1F1-E831-97D505B79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54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2014E5E-4180-CCDE-B558-6A299D18656C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信息打印和日志</a:t>
            </a:r>
            <a:endParaRPr lang="en-US" altLang="zh-CN" sz="32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9102716-22FF-D901-0271-5524CE11CFC0}"/>
              </a:ext>
            </a:extLst>
          </p:cNvPr>
          <p:cNvCxnSpPr>
            <a:cxnSpLocks/>
          </p:cNvCxnSpPr>
          <p:nvPr/>
        </p:nvCxnSpPr>
        <p:spPr>
          <a:xfrm>
            <a:off x="335360" y="4473116"/>
            <a:ext cx="5717207" cy="36004"/>
          </a:xfrm>
          <a:prstGeom prst="line">
            <a:avLst/>
          </a:prstGeom>
          <a:ln w="38100">
            <a:solidFill>
              <a:srgbClr val="0070C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FC490D4-4B62-1A4F-1135-DC82C9395EC1}"/>
              </a:ext>
            </a:extLst>
          </p:cNvPr>
          <p:cNvSpPr txBox="1"/>
          <p:nvPr/>
        </p:nvSpPr>
        <p:spPr>
          <a:xfrm>
            <a:off x="335360" y="4695527"/>
            <a:ext cx="11737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ArceOS</a:t>
            </a:r>
            <a:endParaRPr lang="zh-CN" altLang="en-US" sz="2400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10DFED77-7A34-A068-FE81-2D34212D843B}"/>
              </a:ext>
            </a:extLst>
          </p:cNvPr>
          <p:cNvCxnSpPr>
            <a:cxnSpLocks/>
          </p:cNvCxnSpPr>
          <p:nvPr/>
        </p:nvCxnSpPr>
        <p:spPr>
          <a:xfrm>
            <a:off x="379147" y="3687415"/>
            <a:ext cx="5673420" cy="0"/>
          </a:xfrm>
          <a:prstGeom prst="line">
            <a:avLst/>
          </a:prstGeom>
          <a:ln w="38100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D8C71D93-51FB-A709-77BD-2D718B1F7C79}"/>
              </a:ext>
            </a:extLst>
          </p:cNvPr>
          <p:cNvSpPr txBox="1"/>
          <p:nvPr/>
        </p:nvSpPr>
        <p:spPr>
          <a:xfrm>
            <a:off x="313769" y="2643299"/>
            <a:ext cx="8723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Linux</a:t>
            </a:r>
            <a:endParaRPr lang="zh-CN" altLang="en-US" sz="240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C090EE1-A28A-3ADF-49B5-74C06A036900}"/>
              </a:ext>
            </a:extLst>
          </p:cNvPr>
          <p:cNvSpPr txBox="1"/>
          <p:nvPr/>
        </p:nvSpPr>
        <p:spPr>
          <a:xfrm>
            <a:off x="327101" y="3801814"/>
            <a:ext cx="12650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/>
              <a:t>Adaptor</a:t>
            </a:r>
            <a:endParaRPr lang="zh-CN" altLang="en-US" sz="240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E3FC4D6-E959-32ED-B122-343095013C03}"/>
              </a:ext>
            </a:extLst>
          </p:cNvPr>
          <p:cNvSpPr txBox="1"/>
          <p:nvPr/>
        </p:nvSpPr>
        <p:spPr>
          <a:xfrm>
            <a:off x="1470407" y="2247255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源码</a:t>
            </a:r>
            <a:endParaRPr lang="en-US" altLang="zh-CN"/>
          </a:p>
          <a:p>
            <a:r>
              <a:rPr lang="zh-CN" altLang="en-US"/>
              <a:t>层面</a:t>
            </a:r>
          </a:p>
        </p:txBody>
      </p: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75E46B5-F26E-F012-DD24-FCFE9EA5C53D}"/>
              </a:ext>
            </a:extLst>
          </p:cNvPr>
          <p:cNvCxnSpPr>
            <a:cxnSpLocks/>
          </p:cNvCxnSpPr>
          <p:nvPr/>
        </p:nvCxnSpPr>
        <p:spPr>
          <a:xfrm>
            <a:off x="1509079" y="2895327"/>
            <a:ext cx="4543488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8BDFE094-3E8C-C1F1-1C09-975AAEE0837A}"/>
              </a:ext>
            </a:extLst>
          </p:cNvPr>
          <p:cNvSpPr txBox="1"/>
          <p:nvPr/>
        </p:nvSpPr>
        <p:spPr>
          <a:xfrm>
            <a:off x="422225" y="908720"/>
            <a:ext cx="1143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信息打印的底层是字符设备驱动和配套，两个世界在这方面存在</a:t>
            </a:r>
            <a:r>
              <a:rPr lang="zh-CN" altLang="en-US" sz="2000">
                <a:solidFill>
                  <a:srgbClr val="FF0000"/>
                </a:solidFill>
              </a:rPr>
              <a:t>冲突</a:t>
            </a:r>
            <a:r>
              <a:rPr lang="zh-CN" altLang="en-US" sz="2000"/>
              <a:t>，处理方式：</a:t>
            </a:r>
            <a:endParaRPr lang="en-US" altLang="zh-CN" sz="2000"/>
          </a:p>
          <a:p>
            <a:r>
              <a:rPr lang="zh-CN" altLang="en-US" sz="2000"/>
              <a:t>适配器基于</a:t>
            </a:r>
            <a:r>
              <a:rPr lang="en-US" altLang="zh-CN" sz="2000"/>
              <a:t>Linux</a:t>
            </a:r>
            <a:r>
              <a:rPr lang="zh-CN" altLang="en-US" sz="2000"/>
              <a:t>的字符串参数处理办法构造</a:t>
            </a:r>
            <a:r>
              <a:rPr lang="en-US" altLang="zh-CN" sz="2000"/>
              <a:t>Linux</a:t>
            </a:r>
            <a:r>
              <a:rPr lang="zh-CN" altLang="en-US" sz="2000"/>
              <a:t>打印信息字符串，然后交付给</a:t>
            </a:r>
            <a:r>
              <a:rPr lang="en-US" altLang="zh-CN" sz="2000"/>
              <a:t>ArceOS</a:t>
            </a:r>
            <a:r>
              <a:rPr lang="zh-CN" altLang="en-US" sz="2000"/>
              <a:t>日志打印功能。</a:t>
            </a:r>
            <a:endParaRPr lang="en-US" altLang="zh-CN" sz="2000"/>
          </a:p>
          <a:p>
            <a:r>
              <a:rPr lang="zh-CN" altLang="en-US" sz="2000"/>
              <a:t>需要根据</a:t>
            </a:r>
            <a:r>
              <a:rPr lang="en-US" altLang="zh-CN" sz="2000"/>
              <a:t>Linux</a:t>
            </a:r>
            <a:r>
              <a:rPr lang="zh-CN" altLang="en-US" sz="2000"/>
              <a:t>信息级别，对应调用</a:t>
            </a:r>
            <a:r>
              <a:rPr lang="en-US" altLang="zh-CN" sz="2000"/>
              <a:t>ArceOS</a:t>
            </a:r>
            <a:r>
              <a:rPr lang="zh-CN" altLang="en-US" sz="2000"/>
              <a:t>对应级别的日志。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6294410-B162-6419-9406-E48E5448AF5C}"/>
              </a:ext>
            </a:extLst>
          </p:cNvPr>
          <p:cNvSpPr txBox="1"/>
          <p:nvPr/>
        </p:nvSpPr>
        <p:spPr>
          <a:xfrm>
            <a:off x="2219947" y="2335232"/>
            <a:ext cx="3587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printk, pr_debug, pr_info, pr_err, …</a:t>
            </a:r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FC71195-4553-D35F-93D3-97426FAD5BA9}"/>
              </a:ext>
            </a:extLst>
          </p:cNvPr>
          <p:cNvSpPr txBox="1"/>
          <p:nvPr/>
        </p:nvSpPr>
        <p:spPr>
          <a:xfrm>
            <a:off x="1451484" y="2962689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核心</a:t>
            </a:r>
            <a:endParaRPr lang="en-US" altLang="zh-CN"/>
          </a:p>
          <a:p>
            <a:r>
              <a:rPr lang="zh-CN" altLang="en-US"/>
              <a:t>方法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7BE6DA0-996E-1325-9643-DA682C6CDB25}"/>
              </a:ext>
            </a:extLst>
          </p:cNvPr>
          <p:cNvSpPr txBox="1"/>
          <p:nvPr/>
        </p:nvSpPr>
        <p:spPr>
          <a:xfrm>
            <a:off x="2156774" y="3256083"/>
            <a:ext cx="37141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(5.9.1)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printk(const char *fmt, ...);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847530B5-6D26-8315-DEFE-B421FB8EC9CE}"/>
              </a:ext>
            </a:extLst>
          </p:cNvPr>
          <p:cNvSpPr txBox="1"/>
          <p:nvPr/>
        </p:nvSpPr>
        <p:spPr>
          <a:xfrm>
            <a:off x="2165787" y="2924944"/>
            <a:ext cx="3966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(6.12.x) </a:t>
            </a:r>
            <a:r>
              <a:rPr lang="en-US" altLang="zh-CN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 _printk(const char *fmt, ...);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E1CB7C71-EB18-5B4B-DECB-081B09ACE3A0}"/>
              </a:ext>
            </a:extLst>
          </p:cNvPr>
          <p:cNvSpPr txBox="1"/>
          <p:nvPr/>
        </p:nvSpPr>
        <p:spPr>
          <a:xfrm>
            <a:off x="2206360" y="3753036"/>
            <a:ext cx="2773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兼容实现核心方法</a:t>
            </a:r>
            <a:endParaRPr lang="en-US" altLang="zh-CN"/>
          </a:p>
          <a:p>
            <a:r>
              <a:rPr lang="zh-CN" altLang="en-US"/>
              <a:t>功能基于</a:t>
            </a:r>
            <a:r>
              <a:rPr lang="en-US" altLang="zh-CN"/>
              <a:t>ArceOS</a:t>
            </a:r>
            <a:r>
              <a:rPr lang="zh-CN" altLang="en-US"/>
              <a:t>日志功能</a:t>
            </a: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3AB0E5D8-7B5A-7A80-D1A7-81C9CDCD1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107" y="2852936"/>
            <a:ext cx="5257052" cy="1951756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5C451E99-DA4C-00A5-C9BC-972B03AD1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107" y="1990890"/>
            <a:ext cx="2189042" cy="86754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553A782D-5F08-AE45-EDDE-BFFA9C27C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5515" y="4871199"/>
            <a:ext cx="4011819" cy="1861988"/>
          </a:xfrm>
          <a:prstGeom prst="rect">
            <a:avLst/>
          </a:prstGeom>
        </p:spPr>
      </p:pic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D394653D-DE1D-27A2-1990-DC7DD312E94C}"/>
              </a:ext>
            </a:extLst>
          </p:cNvPr>
          <p:cNvSpPr/>
          <p:nvPr/>
        </p:nvSpPr>
        <p:spPr>
          <a:xfrm>
            <a:off x="2315580" y="4761148"/>
            <a:ext cx="2556284" cy="461665"/>
          </a:xfrm>
          <a:prstGeom prst="roundRect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zh-CN"/>
              <a:t>axlog::*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45F8601B-4F0C-2A32-14E5-624D536865B9}"/>
              </a:ext>
            </a:extLst>
          </p:cNvPr>
          <p:cNvCxnSpPr/>
          <p:nvPr/>
        </p:nvCxnSpPr>
        <p:spPr>
          <a:xfrm flipV="1">
            <a:off x="6052567" y="1990890"/>
            <a:ext cx="529540" cy="176214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221845C-9663-11E8-FB69-167BCB28C6E2}"/>
              </a:ext>
            </a:extLst>
          </p:cNvPr>
          <p:cNvCxnSpPr/>
          <p:nvPr/>
        </p:nvCxnSpPr>
        <p:spPr>
          <a:xfrm>
            <a:off x="6096000" y="4509120"/>
            <a:ext cx="486107" cy="221235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07549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8DEE-480C-6C2D-8332-E7ECA26A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FC490C-DAFB-553C-750A-D36AC5D7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55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79F2A39-E7D4-7D35-5216-D78017635BA9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信息打印和日志</a:t>
            </a:r>
            <a:r>
              <a:rPr lang="en-US" altLang="zh-CN" sz="3200"/>
              <a:t>-</a:t>
            </a:r>
            <a:r>
              <a:rPr lang="zh-CN" altLang="en-US" sz="3200"/>
              <a:t>升级兼容性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72C793-0EA1-3E5D-C17D-D4985601FEED}"/>
              </a:ext>
            </a:extLst>
          </p:cNvPr>
          <p:cNvSpPr txBox="1"/>
          <p:nvPr/>
        </p:nvSpPr>
        <p:spPr>
          <a:xfrm>
            <a:off x="407368" y="872716"/>
            <a:ext cx="1143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从</a:t>
            </a:r>
            <a:r>
              <a:rPr lang="en-US" altLang="zh-CN" sz="2000"/>
              <a:t>5.9.1 -&gt; 6.12.37</a:t>
            </a:r>
            <a:r>
              <a:rPr lang="zh-CN" altLang="en-US" sz="2000"/>
              <a:t>，核心的信息打印方法的原型基本</a:t>
            </a:r>
            <a:r>
              <a:rPr lang="zh-CN" altLang="en-US" sz="2000" b="1">
                <a:solidFill>
                  <a:srgbClr val="C00000"/>
                </a:solidFill>
              </a:rPr>
              <a:t>没变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1) 5.9.1</a:t>
            </a:r>
            <a:r>
              <a:rPr lang="zh-CN" altLang="en-US" sz="2000"/>
              <a:t>时直接是</a:t>
            </a:r>
            <a:r>
              <a:rPr lang="en-US" altLang="zh-CN" sz="2000"/>
              <a:t>printk</a:t>
            </a:r>
            <a:r>
              <a:rPr lang="zh-CN" altLang="en-US" sz="2000"/>
              <a:t>方法，在</a:t>
            </a:r>
            <a:r>
              <a:rPr lang="en-US" altLang="zh-CN" sz="2000"/>
              <a:t>6.12.37</a:t>
            </a:r>
            <a:r>
              <a:rPr lang="zh-CN" altLang="en-US" sz="2000"/>
              <a:t>时</a:t>
            </a:r>
            <a:r>
              <a:rPr lang="en-US" altLang="zh-CN" sz="2000"/>
              <a:t>printk</a:t>
            </a:r>
            <a:r>
              <a:rPr lang="zh-CN" altLang="en-US" sz="2000"/>
              <a:t>变成一个宏，实际的接口方法变成带下划线前缀的形式。</a:t>
            </a:r>
            <a:endParaRPr lang="en-US" altLang="zh-CN" sz="2000"/>
          </a:p>
          <a:p>
            <a:r>
              <a:rPr lang="en-US" altLang="zh-CN" sz="2000"/>
              <a:t>2) </a:t>
            </a:r>
            <a:r>
              <a:rPr lang="zh-CN" altLang="en-US" sz="2000"/>
              <a:t>区别信息级别的前缀格式</a:t>
            </a:r>
            <a:r>
              <a:rPr lang="zh-CN" altLang="en-US" sz="2000">
                <a:solidFill>
                  <a:srgbClr val="FF0000"/>
                </a:solidFill>
              </a:rPr>
              <a:t>没有变化</a:t>
            </a:r>
            <a:r>
              <a:rPr lang="zh-CN" altLang="en-US" sz="2000"/>
              <a:t>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352AB8C-9C88-4E1F-C68E-1F5A901A2063}"/>
              </a:ext>
            </a:extLst>
          </p:cNvPr>
          <p:cNvSpPr txBox="1"/>
          <p:nvPr/>
        </p:nvSpPr>
        <p:spPr>
          <a:xfrm>
            <a:off x="6182130" y="2286742"/>
            <a:ext cx="5854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asmlinkage __visible</a:t>
            </a:r>
            <a:endParaRPr lang="en-US" altLang="zh-CN"/>
          </a:p>
          <a:p>
            <a:r>
              <a:rPr lang="zh-CN" altLang="en-US"/>
              <a:t>int _printk(const char *fmt, ...)；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1A5D87-50FE-E6CF-A6B6-429C947F90F7}"/>
              </a:ext>
            </a:extLst>
          </p:cNvPr>
          <p:cNvSpPr txBox="1"/>
          <p:nvPr/>
        </p:nvSpPr>
        <p:spPr>
          <a:xfrm>
            <a:off x="371364" y="2286742"/>
            <a:ext cx="57606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/>
              <a:t>asmlinkage __printf(1, 2) __cold</a:t>
            </a:r>
          </a:p>
          <a:p>
            <a:r>
              <a:rPr lang="en-US" altLang="zh-CN"/>
              <a:t>int printk(const char *fmt, ...);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D7A49C5-E848-C666-C5D8-421C7F64AE54}"/>
              </a:ext>
            </a:extLst>
          </p:cNvPr>
          <p:cNvSpPr txBox="1"/>
          <p:nvPr/>
        </p:nvSpPr>
        <p:spPr>
          <a:xfrm>
            <a:off x="2027230" y="1880828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5.9.1</a:t>
            </a:r>
            <a:r>
              <a:rPr lang="zh-CN" altLang="en-US"/>
              <a:t>的核心方法原型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59EF4C3-C7BE-7ED0-48F3-3C754D729C47}"/>
              </a:ext>
            </a:extLst>
          </p:cNvPr>
          <p:cNvCxnSpPr>
            <a:cxnSpLocks/>
          </p:cNvCxnSpPr>
          <p:nvPr/>
        </p:nvCxnSpPr>
        <p:spPr>
          <a:xfrm>
            <a:off x="6132004" y="1819853"/>
            <a:ext cx="509" cy="478621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AC0B48B6-536C-65A1-B57A-6CA6D6F16551}"/>
              </a:ext>
            </a:extLst>
          </p:cNvPr>
          <p:cNvCxnSpPr/>
          <p:nvPr/>
        </p:nvCxnSpPr>
        <p:spPr>
          <a:xfrm>
            <a:off x="263352" y="2250160"/>
            <a:ext cx="11578431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EC219902-5F74-D652-083C-11BB3074A517}"/>
              </a:ext>
            </a:extLst>
          </p:cNvPr>
          <p:cNvSpPr txBox="1"/>
          <p:nvPr/>
        </p:nvSpPr>
        <p:spPr>
          <a:xfrm>
            <a:off x="7860196" y="1816367"/>
            <a:ext cx="251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6.12.37</a:t>
            </a:r>
            <a:r>
              <a:rPr lang="zh-CN" altLang="en-US"/>
              <a:t>的核心方法原型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E56105A5-965E-E4D7-BBEB-169FDD7716AF}"/>
              </a:ext>
            </a:extLst>
          </p:cNvPr>
          <p:cNvSpPr/>
          <p:nvPr/>
        </p:nvSpPr>
        <p:spPr>
          <a:xfrm>
            <a:off x="659396" y="2569374"/>
            <a:ext cx="792088" cy="396032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97673F32-6934-3D53-7BF6-933F36949492}"/>
              </a:ext>
            </a:extLst>
          </p:cNvPr>
          <p:cNvSpPr/>
          <p:nvPr/>
        </p:nvSpPr>
        <p:spPr>
          <a:xfrm>
            <a:off x="6528048" y="2569374"/>
            <a:ext cx="792088" cy="396032"/>
          </a:xfrm>
          <a:prstGeom prst="roundRect">
            <a:avLst/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1B1C2D14-6035-FF2C-4740-C2CB31A5A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252" y="3500153"/>
            <a:ext cx="5376262" cy="3025192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7C296C7-CA50-0397-6CB9-290FAA12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3882" y="3500152"/>
            <a:ext cx="5270750" cy="3025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5634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15BFB-46D1-90AF-AFFC-0D23C21B3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3FDFF2E-9039-9C39-DAC6-813B6CAE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56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F45E991-0D9E-FB90-5F18-C86E5E735817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自旋锁的处理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D73F785-0200-0BF2-5984-CA7BDFE95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988840"/>
            <a:ext cx="3914775" cy="2286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741852A-64BA-B372-5D13-4158E4EAAC6D}"/>
              </a:ext>
            </a:extLst>
          </p:cNvPr>
          <p:cNvSpPr txBox="1"/>
          <p:nvPr/>
        </p:nvSpPr>
        <p:spPr>
          <a:xfrm>
            <a:off x="479376" y="1196752"/>
            <a:ext cx="480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自旋锁在两个域中相互独立，不冲突。因此</a:t>
            </a:r>
            <a:endParaRPr lang="en-US" altLang="zh-CN"/>
          </a:p>
          <a:p>
            <a:r>
              <a:rPr lang="zh-CN" altLang="en-US"/>
              <a:t>为简单采用了不同的实现。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0800C6DE-43AA-BA76-4F14-3794DB55D05B}"/>
              </a:ext>
            </a:extLst>
          </p:cNvPr>
          <p:cNvSpPr txBox="1"/>
          <p:nvPr/>
        </p:nvSpPr>
        <p:spPr>
          <a:xfrm>
            <a:off x="470725" y="4617132"/>
            <a:ext cx="5157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2. </a:t>
            </a:r>
            <a:r>
              <a:rPr lang="zh-CN" altLang="en-US"/>
              <a:t>对于</a:t>
            </a:r>
            <a:r>
              <a:rPr lang="en-US" altLang="zh-CN"/>
              <a:t>Linux</a:t>
            </a:r>
            <a:r>
              <a:rPr lang="zh-CN" altLang="en-US"/>
              <a:t>的</a:t>
            </a:r>
            <a:r>
              <a:rPr lang="en-US" altLang="zh-CN"/>
              <a:t>【</a:t>
            </a:r>
            <a:r>
              <a:rPr lang="zh-CN" altLang="en-US"/>
              <a:t>关</a:t>
            </a:r>
            <a:r>
              <a:rPr lang="en-US" altLang="zh-CN"/>
              <a:t>|</a:t>
            </a:r>
            <a:r>
              <a:rPr lang="zh-CN" altLang="en-US"/>
              <a:t>开</a:t>
            </a:r>
            <a:r>
              <a:rPr lang="en-US" altLang="zh-CN"/>
              <a:t>】</a:t>
            </a:r>
            <a:r>
              <a:rPr lang="zh-CN" altLang="en-US"/>
              <a:t>抢占，需要对应调用</a:t>
            </a:r>
            <a:r>
              <a:rPr lang="en-US" altLang="zh-CN"/>
              <a:t>ArceOS</a:t>
            </a:r>
            <a:r>
              <a:rPr lang="zh-CN" altLang="en-US"/>
              <a:t>层相应的</a:t>
            </a:r>
            <a:r>
              <a:rPr lang="en-US" altLang="zh-CN"/>
              <a:t>【</a:t>
            </a:r>
            <a:r>
              <a:rPr lang="zh-CN" altLang="en-US"/>
              <a:t>关</a:t>
            </a:r>
            <a:r>
              <a:rPr lang="en-US" altLang="zh-CN"/>
              <a:t>|</a:t>
            </a:r>
            <a:r>
              <a:rPr lang="zh-CN" altLang="en-US"/>
              <a:t>开</a:t>
            </a:r>
            <a:r>
              <a:rPr lang="en-US" altLang="zh-CN"/>
              <a:t>】</a:t>
            </a:r>
            <a:r>
              <a:rPr lang="zh-CN" altLang="en-US"/>
              <a:t>抢占。但是，当前对于开抢占，</a:t>
            </a:r>
            <a:r>
              <a:rPr lang="zh-CN" altLang="en-US" b="1">
                <a:solidFill>
                  <a:srgbClr val="C00000"/>
                </a:solidFill>
              </a:rPr>
              <a:t>不尝试</a:t>
            </a:r>
            <a:r>
              <a:rPr lang="zh-CN" altLang="en-US"/>
              <a:t>抢占切换。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4A69B7D-682C-0EFF-993E-795A1FF23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164" y="1268760"/>
            <a:ext cx="6096986" cy="4361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0489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4EEEE-8C21-9C98-ED43-D43A14A90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A91DA0B-6EE0-EA73-9323-343D61FF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57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4641B31-3D9D-872F-BCA2-8E5EA8FB253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下半部 </a:t>
            </a:r>
            <a:r>
              <a:rPr lang="en-US" altLang="zh-CN" sz="3200"/>
              <a:t>- </a:t>
            </a:r>
            <a:r>
              <a:rPr lang="zh-CN" altLang="en-US" sz="3200"/>
              <a:t>抢占机制的协调</a:t>
            </a:r>
            <a:endParaRPr lang="en-US" altLang="zh-CN" sz="320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F8E66C1-F3C2-2B87-BCBA-38A1427EAE6E}"/>
              </a:ext>
            </a:extLst>
          </p:cNvPr>
          <p:cNvSpPr txBox="1"/>
          <p:nvPr/>
        </p:nvSpPr>
        <p:spPr>
          <a:xfrm>
            <a:off x="335360" y="1160748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>
                <a:solidFill>
                  <a:srgbClr val="C00000"/>
                </a:solidFill>
              </a:rPr>
              <a:t>待补充。</a:t>
            </a:r>
          </a:p>
        </p:txBody>
      </p:sp>
    </p:spTree>
    <p:extLst>
      <p:ext uri="{BB962C8B-B14F-4D97-AF65-F5344CB8AC3E}">
        <p14:creationId xmlns:p14="http://schemas.microsoft.com/office/powerpoint/2010/main" val="12150670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C37A-01BE-D9D6-B311-F029022E4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EDE0338E-A696-C985-D611-953BFD98D80F}"/>
              </a:ext>
            </a:extLst>
          </p:cNvPr>
          <p:cNvSpPr txBox="1"/>
          <p:nvPr/>
        </p:nvSpPr>
        <p:spPr>
          <a:xfrm>
            <a:off x="3071664" y="3443013"/>
            <a:ext cx="62286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3.3 </a:t>
            </a:r>
            <a:r>
              <a:rPr lang="zh-CN" altLang="en-US" sz="3200"/>
              <a:t>方案对现有</a:t>
            </a:r>
            <a:r>
              <a:rPr lang="en-US" altLang="zh-CN" sz="3200"/>
              <a:t>ArceOS</a:t>
            </a:r>
            <a:r>
              <a:rPr lang="zh-CN" altLang="en-US" sz="3200"/>
              <a:t>结构的影响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1E1C4CD-C94C-38C1-FBA6-F4C91C8C9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D9E2962-01C3-B66F-A966-024ECA06181A}"/>
              </a:ext>
            </a:extLst>
          </p:cNvPr>
          <p:cNvSpPr txBox="1"/>
          <p:nvPr/>
        </p:nvSpPr>
        <p:spPr>
          <a:xfrm>
            <a:off x="3071664" y="2601839"/>
            <a:ext cx="66060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3. </a:t>
            </a:r>
            <a:r>
              <a:rPr lang="zh-CN" altLang="en-US" sz="4800"/>
              <a:t>具体实现方案与验证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6292776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296BAA7-F14E-CC1B-56C4-57529E082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58" y="2390072"/>
            <a:ext cx="6668697" cy="4387300"/>
          </a:xfrm>
          <a:prstGeom prst="rect">
            <a:avLst/>
          </a:prstGeom>
        </p:spPr>
      </p:pic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D6B53D0C-A38E-013B-79A2-CE0531184EEB}"/>
              </a:ext>
            </a:extLst>
          </p:cNvPr>
          <p:cNvCxnSpPr/>
          <p:nvPr/>
        </p:nvCxnSpPr>
        <p:spPr>
          <a:xfrm>
            <a:off x="695400" y="2204864"/>
            <a:ext cx="6228692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44C95495-FD98-E379-97C7-B1F3BA60E0F0}"/>
              </a:ext>
            </a:extLst>
          </p:cNvPr>
          <p:cNvSpPr/>
          <p:nvPr/>
        </p:nvSpPr>
        <p:spPr>
          <a:xfrm>
            <a:off x="2639616" y="1160747"/>
            <a:ext cx="2988332" cy="39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examples/fstest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3D2D8DEF-336A-AFC7-EA53-0575D6B301B5}"/>
              </a:ext>
            </a:extLst>
          </p:cNvPr>
          <p:cNvSpPr/>
          <p:nvPr/>
        </p:nvSpPr>
        <p:spPr>
          <a:xfrm>
            <a:off x="2639616" y="1664804"/>
            <a:ext cx="2988332" cy="39604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solidFill>
                  <a:schemeClr val="tx1"/>
                </a:solidFill>
              </a:rPr>
              <a:t>modules(axfs/axdriver/…)</a:t>
            </a:r>
            <a:endParaRPr lang="zh-CN" altLang="en-US" b="1">
              <a:solidFill>
                <a:schemeClr val="tx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CA44E6B-8471-575B-8D1D-733617C0BC3C}"/>
              </a:ext>
            </a:extLst>
          </p:cNvPr>
          <p:cNvSpPr txBox="1"/>
          <p:nvPr/>
        </p:nvSpPr>
        <p:spPr>
          <a:xfrm>
            <a:off x="7860196" y="2600908"/>
            <a:ext cx="35189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为保持兼容性，严格保持不变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5F2C6A4-9209-75B9-F6D8-C7F99A88A00E}"/>
              </a:ext>
            </a:extLst>
          </p:cNvPr>
          <p:cNvSpPr txBox="1"/>
          <p:nvPr/>
        </p:nvSpPr>
        <p:spPr>
          <a:xfrm>
            <a:off x="7860196" y="5913276"/>
            <a:ext cx="35301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在原有机制不被破坏的前提下</a:t>
            </a:r>
            <a:endParaRPr lang="en-US" altLang="zh-CN" sz="2000"/>
          </a:p>
          <a:p>
            <a:r>
              <a:rPr lang="zh-CN" altLang="en-US" sz="2000"/>
              <a:t>适当进行扩展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CAF74A-9A0A-BB28-7AE9-B91BD0D36252}"/>
              </a:ext>
            </a:extLst>
          </p:cNvPr>
          <p:cNvSpPr txBox="1"/>
          <p:nvPr/>
        </p:nvSpPr>
        <p:spPr>
          <a:xfrm>
            <a:off x="7864293" y="3861048"/>
            <a:ext cx="352603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适配层实现为</a:t>
            </a:r>
            <a:r>
              <a:rPr lang="en-US" altLang="zh-CN" sz="2000"/>
              <a:t>ArceOS</a:t>
            </a:r>
            <a:r>
              <a:rPr lang="zh-CN" altLang="en-US" sz="2000"/>
              <a:t>的组件。</a:t>
            </a:r>
            <a:endParaRPr lang="en-US" altLang="zh-CN" sz="2000"/>
          </a:p>
          <a:p>
            <a:r>
              <a:rPr lang="zh-CN" altLang="en-US" sz="2000"/>
              <a:t>在两个方向上进行了尝试：</a:t>
            </a:r>
            <a:endParaRPr lang="en-US" altLang="zh-CN" sz="2000"/>
          </a:p>
          <a:p>
            <a:r>
              <a:rPr lang="zh-CN" altLang="en-US" sz="2000"/>
              <a:t>最小实现                  最大实现</a:t>
            </a:r>
            <a:endParaRPr lang="en-US" altLang="zh-CN" sz="2000"/>
          </a:p>
          <a:p>
            <a:r>
              <a:rPr lang="zh-CN" altLang="en-US" sz="2000"/>
              <a:t>倾向于保留</a:t>
            </a:r>
            <a:r>
              <a:rPr lang="en-US" altLang="zh-CN" sz="2000"/>
              <a:t>Linux</a:t>
            </a:r>
            <a:r>
              <a:rPr lang="zh-CN" altLang="en-US" sz="2000"/>
              <a:t>原有功能的最大实现策略。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B11F1EB-926B-7771-860F-66CA9CA2DEC3}"/>
              </a:ext>
            </a:extLst>
          </p:cNvPr>
          <p:cNvCxnSpPr/>
          <p:nvPr/>
        </p:nvCxnSpPr>
        <p:spPr>
          <a:xfrm flipH="1">
            <a:off x="9012324" y="4660687"/>
            <a:ext cx="36004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81D79D45-E26F-AA66-5A2F-AEDA90C1F4EE}"/>
              </a:ext>
            </a:extLst>
          </p:cNvPr>
          <p:cNvCxnSpPr/>
          <p:nvPr/>
        </p:nvCxnSpPr>
        <p:spPr>
          <a:xfrm>
            <a:off x="9617336" y="4660687"/>
            <a:ext cx="439104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823F32-5085-7AC7-D925-3611EDAB8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59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6D96B60-8B4E-7444-CF92-5E858E898212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方案实现的层次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92A509C-3F2A-116C-25E3-1B7414172938}"/>
              </a:ext>
            </a:extLst>
          </p:cNvPr>
          <p:cNvSpPr txBox="1"/>
          <p:nvPr/>
        </p:nvSpPr>
        <p:spPr>
          <a:xfrm rot="16200000">
            <a:off x="6575842" y="4368299"/>
            <a:ext cx="14446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>
                <a:solidFill>
                  <a:srgbClr val="C00000"/>
                </a:solidFill>
              </a:rPr>
              <a:t>ArceOS</a:t>
            </a:r>
            <a:r>
              <a:rPr lang="zh-CN" altLang="en-US" sz="1600" b="1">
                <a:solidFill>
                  <a:srgbClr val="C00000"/>
                </a:solidFill>
              </a:rPr>
              <a:t>组件</a:t>
            </a:r>
            <a:endParaRPr lang="en-US" altLang="zh-CN" sz="1600" b="1">
              <a:solidFill>
                <a:srgbClr val="C00000"/>
              </a:solidFill>
            </a:endParaRPr>
          </a:p>
          <a:p>
            <a:r>
              <a:rPr lang="en-US" altLang="zh-CN" sz="1600" b="1">
                <a:solidFill>
                  <a:srgbClr val="C00000"/>
                </a:solidFill>
              </a:rPr>
              <a:t>LinuxAdaptor</a:t>
            </a:r>
            <a:endParaRPr lang="zh-CN" altLang="en-US" sz="1600" b="1">
              <a:solidFill>
                <a:srgbClr val="C00000"/>
              </a:solidFill>
            </a:endParaRPr>
          </a:p>
        </p:txBody>
      </p:sp>
      <p:sp>
        <p:nvSpPr>
          <p:cNvPr id="13" name="右大括号 12">
            <a:extLst>
              <a:ext uri="{FF2B5EF4-FFF2-40B4-BE49-F238E27FC236}">
                <a16:creationId xmlns:a16="http://schemas.microsoft.com/office/drawing/2014/main" id="{42F89B40-7E70-6F5F-E80B-6F241C07944C}"/>
              </a:ext>
            </a:extLst>
          </p:cNvPr>
          <p:cNvSpPr/>
          <p:nvPr/>
        </p:nvSpPr>
        <p:spPr>
          <a:xfrm>
            <a:off x="6924092" y="3570262"/>
            <a:ext cx="180020" cy="2198998"/>
          </a:xfrm>
          <a:prstGeom prst="rightBrac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94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3E92F-DC16-9AD4-6395-61123895E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1EE0CCF-E375-8DA9-D3F8-04B006451967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方案验证实验的概况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4628CAA-396C-DF62-A7FD-5540A4ADB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159394-8A94-3610-1162-2458D82BA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895" y="1566688"/>
            <a:ext cx="5797153" cy="5180815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1C0027-3793-F35B-E813-0B8EF53F5DAB}"/>
              </a:ext>
            </a:extLst>
          </p:cNvPr>
          <p:cNvCxnSpPr>
            <a:cxnSpLocks/>
          </p:cNvCxnSpPr>
          <p:nvPr/>
        </p:nvCxnSpPr>
        <p:spPr>
          <a:xfrm>
            <a:off x="3611724" y="2514941"/>
            <a:ext cx="0" cy="3019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7325EDE7-775A-3557-BDA5-64F1608B25E8}"/>
              </a:ext>
            </a:extLst>
          </p:cNvPr>
          <p:cNvSpPr txBox="1"/>
          <p:nvPr/>
        </p:nvSpPr>
        <p:spPr>
          <a:xfrm>
            <a:off x="6119680" y="1619508"/>
            <a:ext cx="41793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examples/shell</a:t>
            </a:r>
            <a:r>
              <a:rPr lang="zh-CN" altLang="en-US"/>
              <a:t>改造的非交互式应用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9A007B-9822-2776-8177-F0F429A9BD93}"/>
              </a:ext>
            </a:extLst>
          </p:cNvPr>
          <p:cNvSpPr txBox="1"/>
          <p:nvPr/>
        </p:nvSpPr>
        <p:spPr>
          <a:xfrm>
            <a:off x="443372" y="940658"/>
            <a:ext cx="98315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针对目标，目前先选择</a:t>
            </a:r>
            <a:r>
              <a:rPr lang="en-US" altLang="zh-CN" sz="2000"/>
              <a:t>virtio_blk</a:t>
            </a:r>
            <a:r>
              <a:rPr lang="zh-CN" altLang="en-US" sz="2000"/>
              <a:t>块设备驱动模块和</a:t>
            </a:r>
            <a:r>
              <a:rPr lang="en-US" altLang="zh-CN" sz="2000"/>
              <a:t>Ext4</a:t>
            </a:r>
            <a:r>
              <a:rPr lang="zh-CN" altLang="en-US" sz="2000"/>
              <a:t>文件系统模块，进行实验验证。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5072EB7-5355-8225-70AF-E4B355B558DD}"/>
              </a:ext>
            </a:extLst>
          </p:cNvPr>
          <p:cNvSpPr txBox="1"/>
          <p:nvPr/>
        </p:nvSpPr>
        <p:spPr>
          <a:xfrm>
            <a:off x="6122375" y="2123564"/>
            <a:ext cx="3466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兼容现在</a:t>
            </a:r>
            <a:r>
              <a:rPr lang="en-US" altLang="zh-CN"/>
              <a:t>ArceOS</a:t>
            </a:r>
            <a:r>
              <a:rPr lang="zh-CN" altLang="en-US"/>
              <a:t>的文件系统接口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1A86FEB-F7FE-6A6C-9D09-BEC8A92BA839}"/>
              </a:ext>
            </a:extLst>
          </p:cNvPr>
          <p:cNvSpPr txBox="1"/>
          <p:nvPr/>
        </p:nvSpPr>
        <p:spPr>
          <a:xfrm>
            <a:off x="6158379" y="2915652"/>
            <a:ext cx="4245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引入</a:t>
            </a:r>
            <a:r>
              <a:rPr lang="en-US" altLang="zh-CN"/>
              <a:t>Linux</a:t>
            </a:r>
            <a:r>
              <a:rPr lang="zh-CN" altLang="en-US"/>
              <a:t>未修改的原始模块：</a:t>
            </a:r>
            <a:r>
              <a:rPr lang="en-US" altLang="zh-CN"/>
              <a:t>ext4+jbd2</a:t>
            </a:r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7C96C9-49FB-A4BE-1F4E-B00A3A8CC0C6}"/>
              </a:ext>
            </a:extLst>
          </p:cNvPr>
          <p:cNvSpPr txBox="1"/>
          <p:nvPr/>
        </p:nvSpPr>
        <p:spPr>
          <a:xfrm>
            <a:off x="6158379" y="3659247"/>
            <a:ext cx="3679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兼容现在</a:t>
            </a:r>
            <a:r>
              <a:rPr lang="en-US" altLang="zh-CN"/>
              <a:t>ArceOS</a:t>
            </a:r>
            <a:r>
              <a:rPr lang="zh-CN" altLang="en-US"/>
              <a:t>的块设备驱动接口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DECFD64-CFB4-B8F8-8C68-0A2C4B657C9F}"/>
              </a:ext>
            </a:extLst>
          </p:cNvPr>
          <p:cNvSpPr txBox="1"/>
          <p:nvPr/>
        </p:nvSpPr>
        <p:spPr>
          <a:xfrm>
            <a:off x="6158379" y="4693183"/>
            <a:ext cx="553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引入</a:t>
            </a:r>
            <a:r>
              <a:rPr lang="en-US" altLang="zh-CN"/>
              <a:t>Linux</a:t>
            </a:r>
            <a:r>
              <a:rPr lang="zh-CN" altLang="en-US"/>
              <a:t>未修改的原始模块：</a:t>
            </a:r>
            <a:r>
              <a:rPr lang="en-US" altLang="zh-CN"/>
              <a:t>virtio_blk</a:t>
            </a:r>
            <a:r>
              <a:rPr lang="zh-CN" altLang="en-US"/>
              <a:t>及其支持模块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DF18C6D-E9DF-E34C-FC97-482E9D70A523}"/>
              </a:ext>
            </a:extLst>
          </p:cNvPr>
          <p:cNvCxnSpPr>
            <a:cxnSpLocks/>
          </p:cNvCxnSpPr>
          <p:nvPr/>
        </p:nvCxnSpPr>
        <p:spPr>
          <a:xfrm>
            <a:off x="3611724" y="3429000"/>
            <a:ext cx="0" cy="3019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349606F8-6FD2-1C51-04EE-C5DF0C332840}"/>
              </a:ext>
            </a:extLst>
          </p:cNvPr>
          <p:cNvCxnSpPr>
            <a:cxnSpLocks/>
          </p:cNvCxnSpPr>
          <p:nvPr/>
        </p:nvCxnSpPr>
        <p:spPr>
          <a:xfrm>
            <a:off x="3611724" y="3897052"/>
            <a:ext cx="0" cy="3019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17D9D8F3-AD54-2543-68CC-6B33F66C8649}"/>
              </a:ext>
            </a:extLst>
          </p:cNvPr>
          <p:cNvCxnSpPr>
            <a:cxnSpLocks/>
          </p:cNvCxnSpPr>
          <p:nvPr/>
        </p:nvCxnSpPr>
        <p:spPr>
          <a:xfrm>
            <a:off x="3611724" y="5575281"/>
            <a:ext cx="0" cy="301991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CD20EC90-FA03-8DFE-7F64-389181B30121}"/>
              </a:ext>
            </a:extLst>
          </p:cNvPr>
          <p:cNvSpPr txBox="1"/>
          <p:nvPr/>
        </p:nvSpPr>
        <p:spPr>
          <a:xfrm>
            <a:off x="6171660" y="5732676"/>
            <a:ext cx="3467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支撑</a:t>
            </a:r>
            <a:r>
              <a:rPr lang="en-US" altLang="zh-CN"/>
              <a:t>Linux</a:t>
            </a:r>
            <a:r>
              <a:rPr lang="zh-CN" altLang="en-US"/>
              <a:t>原始模块的适配器组件</a:t>
            </a:r>
          </a:p>
        </p:txBody>
      </p:sp>
    </p:spTree>
    <p:extLst>
      <p:ext uri="{BB962C8B-B14F-4D97-AF65-F5344CB8AC3E}">
        <p14:creationId xmlns:p14="http://schemas.microsoft.com/office/powerpoint/2010/main" val="4901107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5113142-F853-142A-698F-C5440EBA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60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36EAF0-6AB9-B2E6-0A2A-728A3671F98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嵌入</a:t>
            </a:r>
            <a:r>
              <a:rPr lang="en-US" altLang="zh-CN" sz="3200"/>
              <a:t>LinuxAdaptor</a:t>
            </a:r>
            <a:r>
              <a:rPr lang="zh-CN" altLang="en-US" sz="3200"/>
              <a:t>适配器组件的方案</a:t>
            </a:r>
            <a:r>
              <a:rPr lang="en-US" altLang="zh-CN" sz="3200"/>
              <a:t>(</a:t>
            </a:r>
            <a:r>
              <a:rPr lang="zh-CN" altLang="en-US" sz="3200"/>
              <a:t>当前</a:t>
            </a:r>
            <a:r>
              <a:rPr lang="en-US" altLang="zh-CN" sz="3200"/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82AB077-4276-E5FC-745D-7C5859BD55DC}"/>
              </a:ext>
            </a:extLst>
          </p:cNvPr>
          <p:cNvSpPr txBox="1"/>
          <p:nvPr/>
        </p:nvSpPr>
        <p:spPr>
          <a:xfrm>
            <a:off x="335360" y="901169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LinuxAdaptor</a:t>
            </a:r>
            <a:r>
              <a:rPr lang="zh-CN" altLang="en-US" sz="2000"/>
              <a:t>作为</a:t>
            </a:r>
            <a:r>
              <a:rPr lang="en-US" altLang="zh-CN" sz="2000"/>
              <a:t>ArceOS</a:t>
            </a:r>
            <a:r>
              <a:rPr lang="zh-CN" altLang="en-US" sz="2000"/>
              <a:t>的</a:t>
            </a:r>
            <a:r>
              <a:rPr lang="en-US" altLang="zh-CN" sz="2000">
                <a:solidFill>
                  <a:srgbClr val="C00000"/>
                </a:solidFill>
              </a:rPr>
              <a:t>OS</a:t>
            </a:r>
            <a:r>
              <a:rPr lang="zh-CN" altLang="en-US" sz="2000">
                <a:solidFill>
                  <a:srgbClr val="C00000"/>
                </a:solidFill>
              </a:rPr>
              <a:t>相关</a:t>
            </a:r>
            <a:r>
              <a:rPr lang="zh-CN" altLang="en-US" sz="2000"/>
              <a:t>组件，在</a:t>
            </a:r>
            <a:r>
              <a:rPr lang="en-US" altLang="zh-CN" sz="2000"/>
              <a:t>axdriver</a:t>
            </a:r>
            <a:r>
              <a:rPr lang="zh-CN" altLang="en-US" sz="2000"/>
              <a:t>的初始化过程进行初始化。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D0A7C6-B88B-6EE6-873A-35F75B357C8B}"/>
              </a:ext>
            </a:extLst>
          </p:cNvPr>
          <p:cNvSpPr txBox="1"/>
          <p:nvPr/>
        </p:nvSpPr>
        <p:spPr>
          <a:xfrm>
            <a:off x="947428" y="5956240"/>
            <a:ext cx="6221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ArceOS</a:t>
            </a:r>
            <a:r>
              <a:rPr lang="zh-CN" altLang="en-US" sz="2000"/>
              <a:t>原中断初始化的位置前移到</a:t>
            </a:r>
            <a:r>
              <a:rPr lang="en-US" altLang="zh-CN" sz="2000"/>
              <a:t>axdriver</a:t>
            </a:r>
            <a:r>
              <a:rPr lang="zh-CN" altLang="en-US" sz="2000"/>
              <a:t>初始化之前，因为</a:t>
            </a:r>
            <a:r>
              <a:rPr lang="en-US" altLang="zh-CN" sz="2000"/>
              <a:t>Linux</a:t>
            </a:r>
            <a:r>
              <a:rPr lang="zh-CN" altLang="en-US" sz="2000"/>
              <a:t>的块设备驱动的初始化必须依赖于中断。</a:t>
            </a:r>
            <a:endParaRPr lang="en-US" altLang="zh-CN" sz="200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350AC7-FC13-C702-81FF-8DFB11325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86" y="1450903"/>
            <a:ext cx="8001000" cy="43815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E7627A54-BCF4-59D9-F2AC-E1022F68EBC2}"/>
              </a:ext>
            </a:extLst>
          </p:cNvPr>
          <p:cNvSpPr txBox="1"/>
          <p:nvPr/>
        </p:nvSpPr>
        <p:spPr>
          <a:xfrm>
            <a:off x="8436260" y="1988840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系统参数设定</a:t>
            </a:r>
            <a:endParaRPr lang="en-US" altLang="zh-CN"/>
          </a:p>
          <a:p>
            <a:r>
              <a:rPr lang="zh-CN" altLang="en-US"/>
              <a:t>数据结构和基础资源初始化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6253F44-EC49-04A6-EDB1-B0BFB1A71D16}"/>
              </a:ext>
            </a:extLst>
          </p:cNvPr>
          <p:cNvSpPr txBox="1"/>
          <p:nvPr/>
        </p:nvSpPr>
        <p:spPr>
          <a:xfrm>
            <a:off x="8436260" y="3059668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中断控制器初始化并启用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492C07A-CCAA-A2B8-3971-47E5FD8C9345}"/>
              </a:ext>
            </a:extLst>
          </p:cNvPr>
          <p:cNvSpPr txBox="1"/>
          <p:nvPr/>
        </p:nvSpPr>
        <p:spPr>
          <a:xfrm>
            <a:off x="8459197" y="3812770"/>
            <a:ext cx="29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块设备初始化进入就绪状态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92E42323-67BF-F762-7CEA-B94EB6F5C463}"/>
              </a:ext>
            </a:extLst>
          </p:cNvPr>
          <p:cNvSpPr txBox="1"/>
          <p:nvPr/>
        </p:nvSpPr>
        <p:spPr>
          <a:xfrm>
            <a:off x="8459197" y="4604786"/>
            <a:ext cx="2965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文件系统初始化并成为</a:t>
            </a:r>
            <a:r>
              <a:rPr lang="en-US" altLang="zh-CN"/>
              <a:t>Root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82563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15E80-5401-FD1C-FE7D-F645BF3AB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CB0E28-A0AB-33EE-B312-1013FE397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61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184E172-6757-A7AC-5123-76E29EB39841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嵌入</a:t>
            </a:r>
            <a:r>
              <a:rPr lang="en-US" altLang="zh-CN" sz="3200"/>
              <a:t>LinuxAdaptor</a:t>
            </a:r>
            <a:r>
              <a:rPr lang="zh-CN" altLang="en-US" sz="3200"/>
              <a:t>适配器组件的方案</a:t>
            </a:r>
            <a:r>
              <a:rPr lang="en-US" altLang="zh-CN" sz="3200"/>
              <a:t>(</a:t>
            </a:r>
            <a:r>
              <a:rPr lang="zh-CN" altLang="en-US" sz="3200"/>
              <a:t>改进设想</a:t>
            </a:r>
            <a:r>
              <a:rPr lang="en-US" altLang="zh-CN" sz="3200"/>
              <a:t>)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B61897D-FA77-0F1B-04A1-6FD5E1646B87}"/>
              </a:ext>
            </a:extLst>
          </p:cNvPr>
          <p:cNvSpPr txBox="1"/>
          <p:nvPr/>
        </p:nvSpPr>
        <p:spPr>
          <a:xfrm>
            <a:off x="335360" y="901169"/>
            <a:ext cx="1143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改进方案分为两步：</a:t>
            </a:r>
            <a:endParaRPr lang="en-US" altLang="zh-CN" sz="2000"/>
          </a:p>
          <a:p>
            <a:r>
              <a:rPr lang="zh-CN" altLang="en-US" sz="2000"/>
              <a:t>第一步、在</a:t>
            </a:r>
            <a:r>
              <a:rPr lang="en-US" altLang="zh-CN" sz="2000"/>
              <a:t>ArceOS</a:t>
            </a:r>
            <a:r>
              <a:rPr lang="zh-CN" altLang="en-US" sz="2000"/>
              <a:t>增加</a:t>
            </a:r>
            <a:r>
              <a:rPr lang="en-US" altLang="zh-CN" sz="2000"/>
              <a:t>Hook Points</a:t>
            </a:r>
            <a:r>
              <a:rPr lang="zh-CN" altLang="en-US" sz="2000"/>
              <a:t>机制，该机制属于通用机制；</a:t>
            </a:r>
            <a:endParaRPr lang="en-US" altLang="zh-CN" sz="2000"/>
          </a:p>
          <a:p>
            <a:r>
              <a:rPr lang="zh-CN" altLang="en-US" sz="2000"/>
              <a:t>第二步、</a:t>
            </a:r>
            <a:r>
              <a:rPr lang="en-US" altLang="zh-CN" sz="2000"/>
              <a:t>LinuxAdaptor</a:t>
            </a:r>
            <a:r>
              <a:rPr lang="zh-CN" altLang="en-US" sz="2000"/>
              <a:t>作为</a:t>
            </a:r>
            <a:r>
              <a:rPr lang="en-US" altLang="zh-CN" sz="2000"/>
              <a:t>ArceOS</a:t>
            </a:r>
            <a:r>
              <a:rPr lang="zh-CN" altLang="en-US" sz="2000"/>
              <a:t>的</a:t>
            </a:r>
            <a:r>
              <a:rPr lang="en-US" altLang="zh-CN" sz="2000">
                <a:solidFill>
                  <a:srgbClr val="C00000"/>
                </a:solidFill>
              </a:rPr>
              <a:t>OS</a:t>
            </a:r>
            <a:r>
              <a:rPr lang="zh-CN" altLang="en-US" sz="2000">
                <a:solidFill>
                  <a:srgbClr val="C00000"/>
                </a:solidFill>
              </a:rPr>
              <a:t>无关</a:t>
            </a:r>
            <a:r>
              <a:rPr lang="zh-CN" altLang="en-US" sz="2000"/>
              <a:t>组件，实现上述机制，把功能分布到各个</a:t>
            </a:r>
            <a:r>
              <a:rPr lang="en-US" altLang="zh-CN" sz="2000"/>
              <a:t>Hook Points</a:t>
            </a:r>
            <a:r>
              <a:rPr lang="zh-CN" altLang="en-US" sz="2000"/>
              <a:t>上。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FC0186-050E-5D1C-993D-5760E2A496FF}"/>
              </a:ext>
            </a:extLst>
          </p:cNvPr>
          <p:cNvSpPr txBox="1"/>
          <p:nvPr/>
        </p:nvSpPr>
        <p:spPr>
          <a:xfrm>
            <a:off x="7428148" y="2744295"/>
            <a:ext cx="414046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各</a:t>
            </a:r>
            <a:r>
              <a:rPr lang="en-US" altLang="zh-CN" sz="2000"/>
              <a:t>HookPoint</a:t>
            </a:r>
            <a:r>
              <a:rPr lang="zh-CN" altLang="en-US" sz="2000"/>
              <a:t>默认为空实现；</a:t>
            </a:r>
            <a:endParaRPr lang="en-US" altLang="zh-CN" sz="2000"/>
          </a:p>
          <a:p>
            <a:r>
              <a:rPr lang="en-US" altLang="zh-CN" sz="2000"/>
              <a:t>LinuxAdaptor</a:t>
            </a:r>
            <a:r>
              <a:rPr lang="zh-CN" altLang="en-US" sz="2000"/>
              <a:t>可以为必要位置的</a:t>
            </a:r>
            <a:r>
              <a:rPr lang="en-US" altLang="zh-CN" sz="2000"/>
              <a:t>HookPoint</a:t>
            </a:r>
            <a:r>
              <a:rPr lang="zh-CN" altLang="en-US" sz="2000"/>
              <a:t>实现代码并覆盖。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如此，</a:t>
            </a:r>
            <a:r>
              <a:rPr lang="en-US" altLang="zh-CN" sz="2000"/>
              <a:t>LinuxAdaptor</a:t>
            </a:r>
            <a:r>
              <a:rPr lang="zh-CN" altLang="en-US" sz="2000"/>
              <a:t>可以下沉，成为与</a:t>
            </a:r>
            <a:r>
              <a:rPr lang="en-US" altLang="zh-CN" sz="2000"/>
              <a:t>OS</a:t>
            </a:r>
            <a:r>
              <a:rPr lang="zh-CN" altLang="en-US" sz="2000"/>
              <a:t>无关的</a:t>
            </a:r>
            <a:r>
              <a:rPr lang="en-US" altLang="zh-CN" sz="2000"/>
              <a:t>crates</a:t>
            </a:r>
            <a:r>
              <a:rPr lang="zh-CN" altLang="en-US" sz="2000"/>
              <a:t>组件。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19CEDF6-068D-536F-3802-E2D0B862B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10" y="2060848"/>
            <a:ext cx="6823282" cy="435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696916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5CBF1-A41C-625C-3AAA-4331F44B1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B18BCD5-3B0F-F83B-103E-A274E6160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62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54C6215-EF48-1BB5-7883-09495E1BCA95}"/>
              </a:ext>
            </a:extLst>
          </p:cNvPr>
          <p:cNvSpPr txBox="1"/>
          <p:nvPr/>
        </p:nvSpPr>
        <p:spPr>
          <a:xfrm>
            <a:off x="4151784" y="2600908"/>
            <a:ext cx="4104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4.</a:t>
            </a:r>
            <a:r>
              <a:rPr lang="zh-CN" altLang="en-US" sz="4800"/>
              <a:t> 测试与评估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232713239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43B79-5C50-272E-399A-C493C81C8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2A7C95-1677-4E10-4288-B624BFC24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63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F1B1B5C-9EFB-DFF0-4056-08B786CACFD7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基本测试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249D17-0C88-C57C-78DF-9D58E2541185}"/>
              </a:ext>
            </a:extLst>
          </p:cNvPr>
          <p:cNvSpPr txBox="1"/>
          <p:nvPr/>
        </p:nvSpPr>
        <p:spPr>
          <a:xfrm>
            <a:off x="335360" y="901169"/>
            <a:ext cx="1143441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基本测试确认引入后的</a:t>
            </a:r>
            <a:r>
              <a:rPr lang="en-US" altLang="zh-CN" sz="2000"/>
              <a:t>Linux</a:t>
            </a:r>
            <a:r>
              <a:rPr lang="zh-CN" altLang="en-US" sz="2000"/>
              <a:t>模块功能正常。分别在两层进行：</a:t>
            </a:r>
            <a:endParaRPr lang="en-US" altLang="zh-CN" sz="2000"/>
          </a:p>
          <a:p>
            <a:r>
              <a:rPr lang="en-US" altLang="zh-CN" sz="2000"/>
              <a:t>1. ArceOS</a:t>
            </a:r>
            <a:r>
              <a:rPr lang="zh-CN" altLang="en-US" sz="2000"/>
              <a:t>的</a:t>
            </a:r>
            <a:r>
              <a:rPr lang="en-US" altLang="zh-CN" sz="2000"/>
              <a:t>Unikernel</a:t>
            </a:r>
            <a:r>
              <a:rPr lang="zh-CN" altLang="en-US" sz="2000"/>
              <a:t>应用层，在</a:t>
            </a:r>
            <a:r>
              <a:rPr lang="en-US" altLang="zh-CN" sz="2000"/>
              <a:t>examples</a:t>
            </a:r>
            <a:r>
              <a:rPr lang="zh-CN" altLang="en-US" sz="2000"/>
              <a:t>目录下的用于测试的应用</a:t>
            </a:r>
            <a:r>
              <a:rPr lang="en-US" altLang="zh-CN" sz="2000"/>
              <a:t>fstest</a:t>
            </a:r>
            <a:r>
              <a:rPr lang="zh-CN" altLang="en-US" sz="2000"/>
              <a:t>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在</a:t>
            </a:r>
            <a:r>
              <a:rPr lang="en-US" altLang="zh-CN" sz="2000"/>
              <a:t>LinuxAdaptor</a:t>
            </a:r>
            <a:r>
              <a:rPr lang="zh-CN" altLang="en-US" sz="2000"/>
              <a:t>中</a:t>
            </a:r>
            <a:r>
              <a:rPr lang="en-US" altLang="zh-CN" sz="2000"/>
              <a:t>FFI</a:t>
            </a:r>
            <a:r>
              <a:rPr lang="zh-CN" altLang="en-US" sz="2000"/>
              <a:t>的位置，直接写</a:t>
            </a:r>
            <a:r>
              <a:rPr lang="en-US" altLang="zh-CN" sz="2000"/>
              <a:t>C</a:t>
            </a:r>
            <a:r>
              <a:rPr lang="zh-CN" altLang="en-US" sz="2000"/>
              <a:t>测试用例验证</a:t>
            </a:r>
            <a:r>
              <a:rPr lang="en-US" altLang="zh-CN" sz="2000"/>
              <a:t>C</a:t>
            </a:r>
            <a:r>
              <a:rPr lang="zh-CN" altLang="en-US" sz="2000"/>
              <a:t>接口的功能。</a:t>
            </a:r>
            <a:endParaRPr lang="en-US" altLang="zh-CN" sz="20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CC2FD2-F1A3-5AFF-7CA6-2D196566D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9596" y="2175063"/>
            <a:ext cx="4000500" cy="4191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53F32EF-0EF8-922B-C15A-3AD3AA3789A3}"/>
              </a:ext>
            </a:extLst>
          </p:cNvPr>
          <p:cNvSpPr txBox="1"/>
          <p:nvPr/>
        </p:nvSpPr>
        <p:spPr>
          <a:xfrm>
            <a:off x="1104478" y="2384884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应用层测试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A1576F-E3F1-079A-9E3B-B6BDBBDCF5A3}"/>
              </a:ext>
            </a:extLst>
          </p:cNvPr>
          <p:cNvSpPr txBox="1"/>
          <p:nvPr/>
        </p:nvSpPr>
        <p:spPr>
          <a:xfrm>
            <a:off x="1104478" y="5121188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FFI</a:t>
            </a:r>
            <a:r>
              <a:rPr lang="zh-CN" altLang="en-US"/>
              <a:t>层</a:t>
            </a:r>
            <a:r>
              <a:rPr lang="en-US" altLang="zh-CN"/>
              <a:t>C</a:t>
            </a:r>
            <a:r>
              <a:rPr lang="zh-CN" altLang="en-US"/>
              <a:t>测试</a:t>
            </a:r>
          </a:p>
        </p:txBody>
      </p:sp>
    </p:spTree>
    <p:extLst>
      <p:ext uri="{BB962C8B-B14F-4D97-AF65-F5344CB8AC3E}">
        <p14:creationId xmlns:p14="http://schemas.microsoft.com/office/powerpoint/2010/main" val="288924263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15662-9C01-4F80-21A1-23F10C536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012514-1631-302F-A1FC-B562A7DA6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64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9726BC-EA81-1825-172A-C6AE034F5AED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可靠性和性能测试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2675CEB-70CC-2AC1-037A-B26AB2A93C5F}"/>
              </a:ext>
            </a:extLst>
          </p:cNvPr>
          <p:cNvSpPr txBox="1"/>
          <p:nvPr/>
        </p:nvSpPr>
        <p:spPr>
          <a:xfrm>
            <a:off x="335360" y="901169"/>
            <a:ext cx="11434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>
                <a:solidFill>
                  <a:srgbClr val="C00000"/>
                </a:solidFill>
              </a:rPr>
              <a:t>待测试完成后补充。</a:t>
            </a:r>
            <a:endParaRPr lang="en-US" altLang="zh-CN" sz="20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5959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35557-BE61-8865-DD50-20E629F0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079B914-FCF3-A121-CD57-6D82233C8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65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101325-62D3-5F31-A934-F837374098E6}"/>
              </a:ext>
            </a:extLst>
          </p:cNvPr>
          <p:cNvSpPr txBox="1"/>
          <p:nvPr/>
        </p:nvSpPr>
        <p:spPr>
          <a:xfrm>
            <a:off x="4223792" y="2708920"/>
            <a:ext cx="40324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5. </a:t>
            </a:r>
            <a:r>
              <a:rPr lang="zh-CN" altLang="en-US" sz="4800"/>
              <a:t>总结和改进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168972205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C7A4C8-7E76-AD8F-F05E-7CFFD292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35DA52-8AAF-8681-6E07-0E02A0ED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66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82E18A8-6493-E406-6B82-931F46727299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总结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BDB507C-D347-C55B-C956-450BC4A39219}"/>
              </a:ext>
            </a:extLst>
          </p:cNvPr>
          <p:cNvSpPr txBox="1"/>
          <p:nvPr/>
        </p:nvSpPr>
        <p:spPr>
          <a:xfrm>
            <a:off x="335360" y="901169"/>
            <a:ext cx="11434415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/>
              <a:t>1. </a:t>
            </a:r>
            <a:r>
              <a:rPr lang="zh-CN" altLang="en-US" sz="2400" b="1"/>
              <a:t>意义与价值</a:t>
            </a:r>
            <a:endParaRPr lang="en-US" altLang="zh-CN" sz="2400" b="1"/>
          </a:p>
          <a:p>
            <a:r>
              <a:rPr lang="zh-CN" altLang="en-US" sz="2000"/>
              <a:t>借助</a:t>
            </a:r>
            <a:r>
              <a:rPr lang="en-US" altLang="zh-CN" sz="2000"/>
              <a:t>Linux</a:t>
            </a:r>
            <a:r>
              <a:rPr lang="zh-CN" altLang="en-US" sz="2000"/>
              <a:t>成熟的驱动</a:t>
            </a:r>
            <a:r>
              <a:rPr lang="en-US" altLang="zh-CN" sz="2000"/>
              <a:t>/</a:t>
            </a:r>
            <a:r>
              <a:rPr lang="zh-CN" altLang="en-US" sz="2000"/>
              <a:t>文件系统模块，加速新型内核的开发和成熟速度。</a:t>
            </a:r>
            <a:endParaRPr lang="en-US" altLang="zh-CN" sz="2000"/>
          </a:p>
          <a:p>
            <a:r>
              <a:rPr lang="en-US" altLang="zh-CN" sz="2400" b="1"/>
              <a:t>2. </a:t>
            </a:r>
            <a:r>
              <a:rPr lang="zh-CN" altLang="en-US" sz="2400" b="1"/>
              <a:t>可行性</a:t>
            </a:r>
            <a:endParaRPr lang="en-US" altLang="zh-CN" sz="2400" b="1"/>
          </a:p>
          <a:p>
            <a:r>
              <a:rPr lang="en-US" altLang="zh-CN" sz="2000"/>
              <a:t>Linux</a:t>
            </a:r>
            <a:r>
              <a:rPr lang="zh-CN" altLang="en-US" sz="2000"/>
              <a:t>模块在设计上具有相对独立性，可以独立开发和动态部署。利用这种设计特点，让模块脱离原始环境，进入兼容接口的新环境中运行。</a:t>
            </a:r>
            <a:endParaRPr lang="en-US" altLang="zh-CN" sz="2000"/>
          </a:p>
          <a:p>
            <a:r>
              <a:rPr lang="en-US" altLang="zh-CN" sz="2400" b="1"/>
              <a:t>3. </a:t>
            </a:r>
            <a:r>
              <a:rPr lang="zh-CN" altLang="en-US" sz="2400" b="1"/>
              <a:t>方案本身的可靠性</a:t>
            </a:r>
            <a:endParaRPr lang="en-US" altLang="zh-CN" sz="2400" b="1"/>
          </a:p>
          <a:p>
            <a:r>
              <a:rPr lang="zh-CN" altLang="en-US" sz="2000"/>
              <a:t>一方面，保持</a:t>
            </a:r>
            <a:r>
              <a:rPr lang="en-US" altLang="zh-CN" sz="2000"/>
              <a:t>Linux</a:t>
            </a:r>
            <a:r>
              <a:rPr lang="zh-CN" altLang="en-US" sz="2000"/>
              <a:t>模块的封装性不被打破；</a:t>
            </a:r>
            <a:endParaRPr lang="en-US" altLang="zh-CN" sz="2000"/>
          </a:p>
          <a:p>
            <a:r>
              <a:rPr lang="zh-CN" altLang="en-US" sz="2000"/>
              <a:t>另一方面，提供确切方法完整识别</a:t>
            </a:r>
            <a:r>
              <a:rPr lang="en-US" altLang="zh-CN" sz="2000"/>
              <a:t>Linux</a:t>
            </a:r>
            <a:r>
              <a:rPr lang="zh-CN" altLang="en-US" sz="2000"/>
              <a:t>模块与环境的边界接口，然后完整实现。</a:t>
            </a:r>
            <a:endParaRPr lang="en-US" altLang="zh-CN" sz="2000"/>
          </a:p>
          <a:p>
            <a:r>
              <a:rPr lang="en-US" altLang="zh-CN" sz="2400" b="1"/>
              <a:t>4. </a:t>
            </a:r>
            <a:r>
              <a:rPr lang="zh-CN" altLang="en-US" sz="2400" b="1"/>
              <a:t>如何适应</a:t>
            </a:r>
            <a:r>
              <a:rPr lang="en-US" altLang="zh-CN" sz="2400" b="1"/>
              <a:t>Linux</a:t>
            </a:r>
            <a:r>
              <a:rPr lang="zh-CN" altLang="en-US" sz="2400" b="1"/>
              <a:t>模块升级？</a:t>
            </a:r>
            <a:endParaRPr lang="en-US" altLang="zh-CN" sz="2400" b="1"/>
          </a:p>
          <a:p>
            <a:r>
              <a:rPr lang="zh-CN" altLang="en-US" sz="2000"/>
              <a:t>分析</a:t>
            </a:r>
            <a:r>
              <a:rPr lang="en-US" altLang="zh-CN" sz="2000"/>
              <a:t>Linux</a:t>
            </a:r>
            <a:r>
              <a:rPr lang="zh-CN" altLang="en-US" sz="2000"/>
              <a:t>模块服务接口和依赖接口的历史变化情况，以历史预测未来的变化。</a:t>
            </a:r>
            <a:endParaRPr lang="en-US" altLang="zh-CN" sz="2000"/>
          </a:p>
          <a:p>
            <a:r>
              <a:rPr lang="zh-CN" altLang="en-US" sz="2000"/>
              <a:t>根据分析，当有多层接口时，选择相对稳定的接口；并可在升级适配时确定关注重点。</a:t>
            </a:r>
            <a:endParaRPr lang="en-US" altLang="zh-CN" sz="2000"/>
          </a:p>
          <a:p>
            <a:r>
              <a:rPr lang="en-US" altLang="zh-CN" sz="2400" b="1"/>
              <a:t>5. </a:t>
            </a:r>
            <a:r>
              <a:rPr lang="zh-CN" altLang="en-US" sz="2400" b="1"/>
              <a:t>对其它驱动和文件系统的兼容性代价</a:t>
            </a:r>
            <a:endParaRPr lang="en-US" altLang="zh-CN" sz="2400" b="1"/>
          </a:p>
          <a:p>
            <a:r>
              <a:rPr lang="zh-CN" altLang="en-US" sz="2000"/>
              <a:t>当前适配层工作实现了多数系统通用接口和驱动通用接口，未来只需要补充新驱动类型和新文件系统类型的特定接口。</a:t>
            </a:r>
            <a:endParaRPr lang="en-US" altLang="zh-CN" sz="2000"/>
          </a:p>
          <a:p>
            <a:r>
              <a:rPr lang="en-US" altLang="zh-CN" sz="2400" b="1"/>
              <a:t>6. </a:t>
            </a:r>
            <a:r>
              <a:rPr lang="zh-CN" altLang="en-US" sz="2400" b="1"/>
              <a:t>如何在新环境中保持性能？</a:t>
            </a:r>
            <a:endParaRPr lang="en-US" altLang="zh-CN" sz="2400" b="1"/>
          </a:p>
          <a:p>
            <a:r>
              <a:rPr lang="zh-CN" altLang="en-US" sz="2000"/>
              <a:t>分析模块在</a:t>
            </a:r>
            <a:r>
              <a:rPr lang="en-US" altLang="zh-CN" sz="2000"/>
              <a:t>Linux</a:t>
            </a:r>
            <a:r>
              <a:rPr lang="zh-CN" altLang="en-US" sz="2000"/>
              <a:t>的配套功能，在适配器中引入，保持</a:t>
            </a:r>
            <a:r>
              <a:rPr lang="en-US" altLang="zh-CN" sz="2000"/>
              <a:t>Linux</a:t>
            </a:r>
            <a:r>
              <a:rPr lang="zh-CN" altLang="en-US" sz="2000"/>
              <a:t>模块运行的性能。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347201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C7C3C-F2A9-56B0-0285-9D4EEE69E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A6F05ED-35EF-5297-4454-32B54303C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pPr/>
              <a:t>67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62FB36-DD3B-656D-96BC-F3E2467B5B8E}"/>
              </a:ext>
            </a:extLst>
          </p:cNvPr>
          <p:cNvSpPr txBox="1"/>
          <p:nvPr/>
        </p:nvSpPr>
        <p:spPr>
          <a:xfrm>
            <a:off x="335360" y="251937"/>
            <a:ext cx="1143441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待改进工作项</a:t>
            </a:r>
            <a:endParaRPr lang="en-US" altLang="zh-CN" sz="32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FF1993D-5D19-E6E1-6E4E-688CC56C6E42}"/>
              </a:ext>
            </a:extLst>
          </p:cNvPr>
          <p:cNvSpPr txBox="1"/>
          <p:nvPr/>
        </p:nvSpPr>
        <p:spPr>
          <a:xfrm>
            <a:off x="335360" y="901169"/>
            <a:ext cx="1143441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1. ArceOS</a:t>
            </a:r>
            <a:r>
              <a:rPr lang="zh-CN" altLang="en-US" sz="2000"/>
              <a:t>通用的扩展</a:t>
            </a:r>
            <a:r>
              <a:rPr lang="en-US" altLang="zh-CN" sz="2000"/>
              <a:t>Hook</a:t>
            </a:r>
            <a:r>
              <a:rPr lang="zh-CN" altLang="en-US" sz="2000"/>
              <a:t>机制以及对现有</a:t>
            </a:r>
            <a:r>
              <a:rPr lang="en-US" altLang="zh-CN" sz="2000"/>
              <a:t>LinuxAdaptor</a:t>
            </a:r>
            <a:r>
              <a:rPr lang="zh-CN" altLang="en-US" sz="2000"/>
              <a:t>实现</a:t>
            </a:r>
            <a:r>
              <a:rPr lang="en-US" altLang="zh-CN" sz="2000"/>
              <a:t>crates</a:t>
            </a:r>
            <a:r>
              <a:rPr lang="zh-CN" altLang="en-US" sz="2000"/>
              <a:t>化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支持其它的驱动和其它的文件系统，重点考虑</a:t>
            </a:r>
            <a:r>
              <a:rPr lang="en-US" altLang="zh-CN" sz="2000"/>
              <a:t>GPU</a:t>
            </a:r>
            <a:r>
              <a:rPr lang="zh-CN" altLang="en-US" sz="2000"/>
              <a:t>和非</a:t>
            </a:r>
            <a:r>
              <a:rPr lang="en-US" altLang="zh-CN" sz="2000"/>
              <a:t>virt</a:t>
            </a:r>
            <a:r>
              <a:rPr lang="zh-CN" altLang="en-US" sz="2000"/>
              <a:t>的块设备驱动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方案对</a:t>
            </a:r>
            <a:r>
              <a:rPr lang="en-US" altLang="zh-CN" sz="2000"/>
              <a:t>arm64</a:t>
            </a:r>
            <a:r>
              <a:rPr lang="zh-CN" altLang="en-US" sz="2000"/>
              <a:t>、</a:t>
            </a:r>
            <a:r>
              <a:rPr lang="en-US" altLang="zh-CN" sz="2000"/>
              <a:t>x86_64</a:t>
            </a:r>
            <a:r>
              <a:rPr lang="zh-CN" altLang="en-US" sz="2000"/>
              <a:t>等体系结构的支持；面向</a:t>
            </a:r>
            <a:r>
              <a:rPr lang="en-US" altLang="zh-CN" sz="2000"/>
              <a:t>SMP</a:t>
            </a:r>
            <a:r>
              <a:rPr lang="zh-CN" altLang="en-US" sz="2000"/>
              <a:t>的改进和验证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引入</a:t>
            </a:r>
            <a:r>
              <a:rPr lang="en-US" altLang="zh-CN" sz="2000"/>
              <a:t>Linux</a:t>
            </a:r>
            <a:r>
              <a:rPr lang="zh-CN" altLang="en-US" sz="2000"/>
              <a:t>其它层次的代码模块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5. </a:t>
            </a:r>
            <a:r>
              <a:rPr lang="zh-CN" altLang="en-US" sz="2000"/>
              <a:t>基于</a:t>
            </a:r>
            <a:r>
              <a:rPr lang="en-US" altLang="zh-CN" sz="2000"/>
              <a:t>rust</a:t>
            </a:r>
            <a:r>
              <a:rPr lang="zh-CN" altLang="en-US" sz="2000"/>
              <a:t>的二进制兼容模块反向替换</a:t>
            </a:r>
            <a:r>
              <a:rPr lang="en-US" altLang="zh-CN" sz="2000"/>
              <a:t>Linux</a:t>
            </a:r>
            <a:r>
              <a:rPr lang="zh-CN" altLang="en-US" sz="2000"/>
              <a:t>模块</a:t>
            </a:r>
            <a:r>
              <a:rPr lang="en-US" altLang="zh-CN" sz="2000"/>
              <a:t>(</a:t>
            </a:r>
            <a:r>
              <a:rPr lang="zh-CN" altLang="en-US" sz="2000"/>
              <a:t>可靠性验证为目的</a:t>
            </a:r>
            <a:r>
              <a:rPr lang="en-US" altLang="zh-CN" sz="2000"/>
              <a:t>)</a:t>
            </a:r>
          </a:p>
          <a:p>
            <a:endParaRPr lang="en-US" altLang="zh-CN" sz="2000"/>
          </a:p>
        </p:txBody>
      </p:sp>
    </p:spTree>
    <p:extLst>
      <p:ext uri="{BB962C8B-B14F-4D97-AF65-F5344CB8AC3E}">
        <p14:creationId xmlns:p14="http://schemas.microsoft.com/office/powerpoint/2010/main" val="416478040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9F92E-0C63-14A1-2DB4-F447FCCBE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8A741A-B55B-4161-D9E3-502783BB0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68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21946CD-3BD9-B009-C4FE-75A50629B3F7}"/>
              </a:ext>
            </a:extLst>
          </p:cNvPr>
          <p:cNvSpPr txBox="1"/>
          <p:nvPr/>
        </p:nvSpPr>
        <p:spPr>
          <a:xfrm>
            <a:off x="4979876" y="2976989"/>
            <a:ext cx="24482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4788979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9F2E31-DD1C-841B-17CA-8784BBE00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68B5E90-77EE-9F1C-A765-EBB5F85F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69</a:t>
            </a:fld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8D05FE4-DA03-01B3-C13D-BC7C38EB5902}"/>
              </a:ext>
            </a:extLst>
          </p:cNvPr>
          <p:cNvSpPr txBox="1"/>
          <p:nvPr/>
        </p:nvSpPr>
        <p:spPr>
          <a:xfrm>
            <a:off x="3503457" y="2744924"/>
            <a:ext cx="57966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/>
              <a:t>以下是附录，待整理</a:t>
            </a:r>
            <a:endParaRPr lang="en-US" altLang="zh-CN" sz="4800"/>
          </a:p>
        </p:txBody>
      </p:sp>
    </p:spTree>
    <p:extLst>
      <p:ext uri="{BB962C8B-B14F-4D97-AF65-F5344CB8AC3E}">
        <p14:creationId xmlns:p14="http://schemas.microsoft.com/office/powerpoint/2010/main" val="2759116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0380C74-564C-6369-BE7F-4623CF1193F2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复用</a:t>
            </a:r>
            <a:r>
              <a:rPr lang="en-US" altLang="zh-CN" sz="3200"/>
              <a:t>Linux</a:t>
            </a:r>
            <a:r>
              <a:rPr lang="zh-CN" altLang="en-US" sz="3200"/>
              <a:t>代码的典型方案对比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80C81-2AD9-4361-1E10-47E8DF224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1719064"/>
            <a:ext cx="2476500" cy="2286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67DF7A2-59D2-C3B6-9771-47E2364F8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7750" y="1719064"/>
            <a:ext cx="2476500" cy="2286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A33376D-CA97-6DD4-F413-11A44E587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6084" y="1708015"/>
            <a:ext cx="2476500" cy="2286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91D1E5B4-D06E-DA85-87BF-9C6F6F718357}"/>
              </a:ext>
            </a:extLst>
          </p:cNvPr>
          <p:cNvSpPr txBox="1"/>
          <p:nvPr/>
        </p:nvSpPr>
        <p:spPr>
          <a:xfrm>
            <a:off x="1235460" y="1232756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基于虚拟化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31782DF-7120-DF28-54EE-DEE028D2482C}"/>
              </a:ext>
            </a:extLst>
          </p:cNvPr>
          <p:cNvSpPr txBox="1"/>
          <p:nvPr/>
        </p:nvSpPr>
        <p:spPr>
          <a:xfrm>
            <a:off x="4907868" y="1232756"/>
            <a:ext cx="24048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双系统</a:t>
            </a:r>
            <a:r>
              <a:rPr lang="en-US" altLang="zh-CN" sz="2000" b="1"/>
              <a:t>multi-kernel</a:t>
            </a:r>
            <a:endParaRPr lang="zh-CN" altLang="en-US" sz="2000" b="1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6B6C0A2-8DDA-C975-5A53-BF499B813E71}"/>
              </a:ext>
            </a:extLst>
          </p:cNvPr>
          <p:cNvSpPr txBox="1"/>
          <p:nvPr/>
        </p:nvSpPr>
        <p:spPr>
          <a:xfrm>
            <a:off x="8868308" y="1232756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基于容器或用户进程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734CE55-A147-9F7A-4B22-605691FE86CA}"/>
              </a:ext>
            </a:extLst>
          </p:cNvPr>
          <p:cNvSpPr txBox="1"/>
          <p:nvPr/>
        </p:nvSpPr>
        <p:spPr>
          <a:xfrm>
            <a:off x="911424" y="4329100"/>
            <a:ext cx="23134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新型内核虚拟机通过</a:t>
            </a:r>
            <a:endParaRPr lang="en-US" altLang="zh-CN"/>
          </a:p>
          <a:p>
            <a:r>
              <a:rPr lang="zh-CN" altLang="en-US"/>
              <a:t>跨域访问</a:t>
            </a:r>
            <a:r>
              <a:rPr lang="en-US" altLang="zh-CN"/>
              <a:t>Linux</a:t>
            </a:r>
            <a:r>
              <a:rPr lang="zh-CN" altLang="en-US"/>
              <a:t>虚拟机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示例 </a:t>
            </a:r>
            <a:r>
              <a:rPr lang="en-US" altLang="zh-CN"/>
              <a:t>- </a:t>
            </a:r>
            <a:r>
              <a:rPr lang="zh-CN" altLang="en-US"/>
              <a:t>基于</a:t>
            </a:r>
            <a:r>
              <a:rPr lang="en-US" altLang="zh-CN"/>
              <a:t>Jailhouse</a:t>
            </a:r>
          </a:p>
          <a:p>
            <a:r>
              <a:rPr lang="zh-CN" altLang="en-US"/>
              <a:t>的</a:t>
            </a:r>
            <a:r>
              <a:rPr lang="en-US" altLang="zh-CN"/>
              <a:t>RTOS + Linux</a:t>
            </a:r>
            <a:r>
              <a:rPr lang="zh-CN" altLang="en-US"/>
              <a:t>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027D21B-92FB-BCC7-D780-01E53295735D}"/>
              </a:ext>
            </a:extLst>
          </p:cNvPr>
          <p:cNvSpPr txBox="1"/>
          <p:nvPr/>
        </p:nvSpPr>
        <p:spPr>
          <a:xfrm>
            <a:off x="4655840" y="4337515"/>
            <a:ext cx="28443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改造</a:t>
            </a:r>
            <a:r>
              <a:rPr lang="en-US" altLang="zh-CN"/>
              <a:t>Linux</a:t>
            </a:r>
            <a:r>
              <a:rPr lang="zh-CN" altLang="en-US"/>
              <a:t>形成与新型内核协调调度的双内核系统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示例 </a:t>
            </a:r>
            <a:r>
              <a:rPr lang="en-US" altLang="zh-CN"/>
              <a:t>- Xenomai</a:t>
            </a:r>
            <a:r>
              <a:rPr lang="zh-CN" altLang="en-US"/>
              <a:t>方案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F89E5BB-E803-E510-37C5-B73F31E5E2B7}"/>
              </a:ext>
            </a:extLst>
          </p:cNvPr>
          <p:cNvSpPr txBox="1"/>
          <p:nvPr/>
        </p:nvSpPr>
        <p:spPr>
          <a:xfrm>
            <a:off x="8760296" y="4329100"/>
            <a:ext cx="31683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以库的形式被新型内核的容器</a:t>
            </a:r>
            <a:r>
              <a:rPr lang="en-US" altLang="zh-CN"/>
              <a:t>/</a:t>
            </a:r>
            <a:r>
              <a:rPr lang="zh-CN" altLang="en-US"/>
              <a:t>进程加载启动，通过改造</a:t>
            </a:r>
            <a:r>
              <a:rPr lang="en-US" altLang="zh-CN"/>
              <a:t>syscall</a:t>
            </a:r>
            <a:r>
              <a:rPr lang="zh-CN" altLang="en-US"/>
              <a:t>机制提供服务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示例 </a:t>
            </a:r>
            <a:r>
              <a:rPr lang="en-US" altLang="zh-CN"/>
              <a:t>- LKL</a:t>
            </a:r>
            <a:r>
              <a:rPr lang="zh-CN" altLang="en-US"/>
              <a:t>方案和鸿蒙方案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2CE827D-8581-5C6D-1F28-821CEBEDFFA9}"/>
              </a:ext>
            </a:extLst>
          </p:cNvPr>
          <p:cNvSpPr txBox="1"/>
          <p:nvPr/>
        </p:nvSpPr>
        <p:spPr>
          <a:xfrm>
            <a:off x="695400" y="6237312"/>
            <a:ext cx="110532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上述方案都是把</a:t>
            </a:r>
            <a:r>
              <a:rPr lang="en-US" altLang="zh-CN" sz="2400"/>
              <a:t>Linux Kernel</a:t>
            </a:r>
            <a:r>
              <a:rPr lang="zh-CN" altLang="en-US" sz="2400"/>
              <a:t>作为一个</a:t>
            </a:r>
            <a:r>
              <a:rPr lang="zh-CN" altLang="en-US" sz="2400" b="1"/>
              <a:t>整体</a:t>
            </a:r>
            <a:r>
              <a:rPr lang="zh-CN" altLang="en-US" sz="2400"/>
              <a:t>进行复用；本方案则</a:t>
            </a:r>
            <a:r>
              <a:rPr lang="zh-CN" altLang="en-US" sz="2400" b="1"/>
              <a:t>直接</a:t>
            </a:r>
            <a:r>
              <a:rPr lang="zh-CN" altLang="en-US" sz="2400"/>
              <a:t>复用目标模块。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9F5D256-CC3A-F17E-FDE3-02CE6785B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432630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2F5C8-D1B6-1485-07E5-3F05CAE55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E2B400F1-10A7-34EA-31F0-F5C373AB651A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随着</a:t>
            </a:r>
            <a:r>
              <a:rPr lang="en-US" altLang="zh-CN" sz="3200"/>
              <a:t>Linux</a:t>
            </a:r>
            <a:r>
              <a:rPr lang="zh-CN" altLang="en-US" sz="3200"/>
              <a:t>版本升级的适配代价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8FDB8F6-5314-6DDA-6135-0EBF17664F86}"/>
              </a:ext>
            </a:extLst>
          </p:cNvPr>
          <p:cNvSpPr txBox="1"/>
          <p:nvPr/>
        </p:nvSpPr>
        <p:spPr>
          <a:xfrm>
            <a:off x="407368" y="1730425"/>
            <a:ext cx="1144927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/>
              <a:t>1. </a:t>
            </a:r>
            <a:r>
              <a:rPr lang="zh-CN" altLang="en-US" sz="2400"/>
              <a:t>验证在一个版本内部，</a:t>
            </a:r>
            <a:r>
              <a:rPr lang="en-US" altLang="zh-CN" sz="2400"/>
              <a:t>Linux Modules</a:t>
            </a:r>
            <a:r>
              <a:rPr lang="zh-CN" altLang="en-US" sz="2400"/>
              <a:t>之间兼容，即是否可以直接替换升级。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5.9.1 -&gt; 5.9.16: </a:t>
            </a:r>
            <a:r>
              <a:rPr lang="zh-CN" altLang="en-US" sz="2400" b="1"/>
              <a:t>理论上接口兼容；实验结果是替换后可编译通过，可以运行，所以证明</a:t>
            </a:r>
            <a:r>
              <a:rPr lang="zh-CN" altLang="en-US" sz="2400" b="1">
                <a:solidFill>
                  <a:srgbClr val="C00000"/>
                </a:solidFill>
              </a:rPr>
              <a:t>上层接口兼容</a:t>
            </a:r>
            <a:r>
              <a:rPr lang="zh-CN" altLang="en-US" sz="2400" b="1"/>
              <a:t>。</a:t>
            </a:r>
            <a:endParaRPr lang="en-US" altLang="zh-CN" sz="2400" b="1"/>
          </a:p>
          <a:p>
            <a:r>
              <a:rPr lang="zh-CN" altLang="en-US" sz="2400"/>
              <a:t>（注：</a:t>
            </a:r>
            <a:r>
              <a:rPr lang="en-US" altLang="zh-CN" sz="2400"/>
              <a:t>5.9.16</a:t>
            </a:r>
            <a:r>
              <a:rPr lang="zh-CN" altLang="en-US" sz="2400"/>
              <a:t>的</a:t>
            </a:r>
            <a:r>
              <a:rPr lang="en-US" altLang="zh-CN" sz="2400"/>
              <a:t>Ext4</a:t>
            </a:r>
            <a:r>
              <a:rPr lang="zh-CN" altLang="en-US" sz="2400"/>
              <a:t>只是额外增加了对</a:t>
            </a:r>
            <a:r>
              <a:rPr lang="en-US" altLang="zh-CN" sz="2400"/>
              <a:t>iomap_swapfile_activate</a:t>
            </a:r>
            <a:r>
              <a:rPr lang="zh-CN" altLang="en-US" sz="2400"/>
              <a:t>的调用）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</a:t>
            </a:r>
            <a:r>
              <a:rPr lang="zh-CN" altLang="en-US" sz="2400"/>
              <a:t>验证跨越版本的</a:t>
            </a:r>
            <a:r>
              <a:rPr lang="en-US" altLang="zh-CN" sz="2400"/>
              <a:t>Linux Modules</a:t>
            </a:r>
            <a:r>
              <a:rPr lang="zh-CN" altLang="en-US" sz="2400"/>
              <a:t>之间兼容性，即是否可以直接替换升级</a:t>
            </a:r>
            <a:endParaRPr lang="en-US" altLang="zh-CN" sz="2400"/>
          </a:p>
          <a:p>
            <a:r>
              <a:rPr lang="en-US" altLang="zh-CN" sz="2400" b="1">
                <a:solidFill>
                  <a:srgbClr val="FF0000"/>
                </a:solidFill>
              </a:rPr>
              <a:t>5.9.1 -&gt; 6.12.39(recent</a:t>
            </a:r>
            <a:r>
              <a:rPr lang="zh-CN" altLang="en-US" sz="2400" b="1">
                <a:solidFill>
                  <a:srgbClr val="FF0000"/>
                </a:solidFill>
              </a:rPr>
              <a:t> </a:t>
            </a:r>
            <a:r>
              <a:rPr lang="en-US" altLang="zh-CN" sz="2400" b="1">
                <a:solidFill>
                  <a:srgbClr val="FF0000"/>
                </a:solidFill>
              </a:rPr>
              <a:t>lts): </a:t>
            </a:r>
            <a:r>
              <a:rPr lang="zh-CN" altLang="en-US" sz="2400" b="1"/>
              <a:t>调用流程和方式基本一致，但是上层接口的形式</a:t>
            </a:r>
            <a:endParaRPr lang="en-US" altLang="zh-CN" sz="2400"/>
          </a:p>
          <a:p>
            <a:r>
              <a:rPr lang="zh-CN" altLang="en-US" sz="2400" b="1"/>
              <a:t>变化很大。结论是</a:t>
            </a:r>
            <a:r>
              <a:rPr lang="zh-CN" altLang="en-US" sz="2400" b="1">
                <a:solidFill>
                  <a:srgbClr val="C00000"/>
                </a:solidFill>
              </a:rPr>
              <a:t>上层接口不兼容，</a:t>
            </a:r>
            <a:r>
              <a:rPr lang="zh-CN" altLang="en-US" sz="2400" b="1"/>
              <a:t>但是机制有很强的延续性。</a:t>
            </a:r>
            <a:endParaRPr lang="en-US" altLang="zh-CN" sz="2400" b="1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8EB57D8-EB3B-54CC-E39B-C1E8CF3EB42D}"/>
              </a:ext>
            </a:extLst>
          </p:cNvPr>
          <p:cNvSpPr txBox="1"/>
          <p:nvPr/>
        </p:nvSpPr>
        <p:spPr>
          <a:xfrm>
            <a:off x="407368" y="1052736"/>
            <a:ext cx="10477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基本应对思路是：版本内部直接替换；版本升级时跟随</a:t>
            </a:r>
            <a:r>
              <a:rPr lang="en-US" altLang="zh-CN" sz="2400"/>
              <a:t>LTS</a:t>
            </a:r>
            <a:r>
              <a:rPr lang="zh-CN" altLang="en-US" sz="2400"/>
              <a:t>升级。验证如下：</a:t>
            </a:r>
            <a:endParaRPr lang="en-US" altLang="zh-CN" sz="24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185C12-D105-55C6-16A3-D019450E3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1083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0AC35-338A-B7EE-AAB7-D11872DEC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B3D1E30-D7F2-2D8D-59D3-A261F53FF29A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对于升级兼容性的考虑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FC451EF-7E84-2A84-B2CB-9B08710C69F9}"/>
              </a:ext>
            </a:extLst>
          </p:cNvPr>
          <p:cNvSpPr txBox="1"/>
          <p:nvPr/>
        </p:nvSpPr>
        <p:spPr>
          <a:xfrm>
            <a:off x="407368" y="1052736"/>
            <a:ext cx="112332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在升级兼容性方面：</a:t>
            </a:r>
            <a:r>
              <a:rPr lang="en-US" altLang="zh-CN" sz="2400"/>
              <a:t>Linux</a:t>
            </a:r>
            <a:r>
              <a:rPr lang="zh-CN" altLang="en-US" sz="2400"/>
              <a:t>开发者与我们面临类似的问题。</a:t>
            </a:r>
            <a:endParaRPr lang="en-US" altLang="zh-CN" sz="2400"/>
          </a:p>
          <a:p>
            <a:r>
              <a:rPr lang="en-US" altLang="zh-CN" sz="2400"/>
              <a:t>Linux</a:t>
            </a:r>
            <a:r>
              <a:rPr lang="zh-CN" altLang="en-US" sz="2400"/>
              <a:t>的模块与主体之间，子系统之间，同样是基于接口进行分工协作的，虽然它们的接口并没有那么的严正和规范。</a:t>
            </a:r>
            <a:endParaRPr lang="en-US" altLang="zh-CN" sz="2400"/>
          </a:p>
          <a:p>
            <a:r>
              <a:rPr lang="zh-CN" altLang="en-US" sz="2400"/>
              <a:t>协作各方都希望接口在版本迭代过程中，尽量保持稳定性，并且分析结果也说明，系统级接口和子系统级接口总体是趋于稳定的。</a:t>
            </a:r>
            <a:endParaRPr lang="en-US" altLang="zh-CN" sz="2400"/>
          </a:p>
          <a:p>
            <a:r>
              <a:rPr lang="zh-CN" altLang="en-US" sz="2400"/>
              <a:t>我们的方案与实现能否适应</a:t>
            </a:r>
            <a:r>
              <a:rPr lang="en-US" altLang="zh-CN" sz="2400"/>
              <a:t>Linux</a:t>
            </a:r>
            <a:r>
              <a:rPr lang="zh-CN" altLang="en-US" sz="2400"/>
              <a:t>版本迭代的情况，基于上面的判断，并且要考虑充分利用上面的情况。</a:t>
            </a:r>
            <a:endParaRPr lang="en-US" altLang="zh-CN" sz="240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7DD058-91E1-57B9-7A95-F5454954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49789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5E04A-2EC5-6054-B329-0E61C3290F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0744CEB-9A29-A418-3C8B-54DE70BD4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6420" y="1155340"/>
            <a:ext cx="7239000" cy="533400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1E3C5F5E-55E0-68A6-221A-8C4B77E24916}"/>
              </a:ext>
            </a:extLst>
          </p:cNvPr>
          <p:cNvSpPr txBox="1"/>
          <p:nvPr/>
        </p:nvSpPr>
        <p:spPr>
          <a:xfrm>
            <a:off x="667780" y="479673"/>
            <a:ext cx="25479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Plic</a:t>
            </a:r>
            <a:r>
              <a:rPr lang="zh-CN" altLang="en-US" sz="3200"/>
              <a:t>的流程</a:t>
            </a:r>
            <a:endParaRPr lang="en-US" altLang="zh-CN" sz="320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3929FFD-2485-B150-4EA0-402BFBD165BB}"/>
              </a:ext>
            </a:extLst>
          </p:cNvPr>
          <p:cNvSpPr txBox="1"/>
          <p:nvPr/>
        </p:nvSpPr>
        <p:spPr>
          <a:xfrm>
            <a:off x="947428" y="4689140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准备阶段</a:t>
            </a:r>
            <a:endParaRPr lang="en-US" altLang="zh-CN"/>
          </a:p>
          <a:p>
            <a:r>
              <a:rPr lang="zh-CN" altLang="en-US"/>
              <a:t>基于设备树完成各级设备的初始化</a:t>
            </a:r>
            <a:endParaRPr lang="en-US" altLang="zh-CN"/>
          </a:p>
          <a:p>
            <a:r>
              <a:rPr lang="zh-CN" altLang="en-US"/>
              <a:t>和中断线的连接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16D865C-C916-A2CB-8F4B-B1BD6CD3C985}"/>
              </a:ext>
            </a:extLst>
          </p:cNvPr>
          <p:cNvSpPr txBox="1"/>
          <p:nvPr/>
        </p:nvSpPr>
        <p:spPr>
          <a:xfrm>
            <a:off x="9264352" y="1556792"/>
            <a:ext cx="248427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运行阶段 </a:t>
            </a:r>
            <a:r>
              <a:rPr lang="en-US" altLang="zh-CN"/>
              <a:t>- </a:t>
            </a:r>
            <a:r>
              <a:rPr lang="zh-CN" altLang="en-US"/>
              <a:t>有中断触发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判断是中断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判断是</a:t>
            </a:r>
            <a:r>
              <a:rPr lang="en-US" altLang="zh-CN"/>
              <a:t>EXT</a:t>
            </a:r>
            <a:r>
              <a:rPr lang="zh-CN" altLang="en-US"/>
              <a:t>外部中断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判断设备源</a:t>
            </a:r>
            <a:endParaRPr lang="en-US" altLang="zh-CN"/>
          </a:p>
          <a:p>
            <a:r>
              <a:rPr lang="en-US" altLang="zh-CN"/>
              <a:t>Claim &amp;&amp; Complete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调用设备的中断响应函数 </a:t>
            </a:r>
            <a:r>
              <a:rPr lang="en-US" altLang="zh-CN"/>
              <a:t>(virtioblk_done)</a:t>
            </a:r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8DE331F5-8BB7-B098-207F-F4625DC6A658}"/>
              </a:ext>
            </a:extLst>
          </p:cNvPr>
          <p:cNvSpPr/>
          <p:nvPr/>
        </p:nvSpPr>
        <p:spPr>
          <a:xfrm>
            <a:off x="6077527" y="5680342"/>
            <a:ext cx="1163782" cy="166276"/>
          </a:xfrm>
          <a:custGeom>
            <a:avLst/>
            <a:gdLst>
              <a:gd name="connsiteX0" fmla="*/ 0 w 1163782"/>
              <a:gd name="connsiteY0" fmla="*/ 166276 h 166276"/>
              <a:gd name="connsiteX1" fmla="*/ 701964 w 1163782"/>
              <a:gd name="connsiteY1" fmla="*/ 22 h 166276"/>
              <a:gd name="connsiteX2" fmla="*/ 1163782 w 1163782"/>
              <a:gd name="connsiteY2" fmla="*/ 157040 h 166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63782" h="166276">
                <a:moveTo>
                  <a:pt x="0" y="166276"/>
                </a:moveTo>
                <a:cubicBezTo>
                  <a:pt x="254000" y="83918"/>
                  <a:pt x="508000" y="1561"/>
                  <a:pt x="701964" y="22"/>
                </a:cubicBezTo>
                <a:cubicBezTo>
                  <a:pt x="895928" y="-1517"/>
                  <a:pt x="1029855" y="77761"/>
                  <a:pt x="1163782" y="15704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7226F1F9-A273-DCF8-9C3D-759315EDE0AC}"/>
              </a:ext>
            </a:extLst>
          </p:cNvPr>
          <p:cNvSpPr/>
          <p:nvPr/>
        </p:nvSpPr>
        <p:spPr>
          <a:xfrm>
            <a:off x="6142182" y="6142182"/>
            <a:ext cx="1126836" cy="157694"/>
          </a:xfrm>
          <a:custGeom>
            <a:avLst/>
            <a:gdLst>
              <a:gd name="connsiteX0" fmla="*/ 1126836 w 1126836"/>
              <a:gd name="connsiteY0" fmla="*/ 0 h 157694"/>
              <a:gd name="connsiteX1" fmla="*/ 535709 w 1126836"/>
              <a:gd name="connsiteY1" fmla="*/ 157018 h 157694"/>
              <a:gd name="connsiteX2" fmla="*/ 0 w 1126836"/>
              <a:gd name="connsiteY2" fmla="*/ 46182 h 1576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26836" h="157694">
                <a:moveTo>
                  <a:pt x="1126836" y="0"/>
                </a:moveTo>
                <a:cubicBezTo>
                  <a:pt x="925175" y="74660"/>
                  <a:pt x="723515" y="149321"/>
                  <a:pt x="535709" y="157018"/>
                </a:cubicBezTo>
                <a:cubicBezTo>
                  <a:pt x="347903" y="164715"/>
                  <a:pt x="173951" y="105448"/>
                  <a:pt x="0" y="46182"/>
                </a:cubicBezTo>
              </a:path>
            </a:pathLst>
          </a:custGeom>
          <a:noFill/>
          <a:ln>
            <a:headEnd type="arrow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C90D41D-BB26-A5E9-0E8D-2D9AB3329499}"/>
              </a:ext>
            </a:extLst>
          </p:cNvPr>
          <p:cNvSpPr txBox="1"/>
          <p:nvPr/>
        </p:nvSpPr>
        <p:spPr>
          <a:xfrm>
            <a:off x="5870438" y="5349685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register handler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273906-CB7E-2C0E-AA6A-BADBF3E2E10C}"/>
              </a:ext>
            </a:extLst>
          </p:cNvPr>
          <p:cNvSpPr txBox="1"/>
          <p:nvPr/>
        </p:nvSpPr>
        <p:spPr>
          <a:xfrm>
            <a:off x="5870438" y="6285209"/>
            <a:ext cx="1643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invoke handler</a:t>
            </a:r>
            <a:endParaRPr lang="zh-CN" altLang="en-US"/>
          </a:p>
        </p:txBody>
      </p:sp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566D86D1-FE7D-A034-E7B4-0561FAA0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7795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E4767E1-4914-87B8-D2E8-1E56BF19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362" y="1036848"/>
            <a:ext cx="7153275" cy="5524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8687CDD-8212-8630-0F8A-ED85B1620E94}"/>
              </a:ext>
            </a:extLst>
          </p:cNvPr>
          <p:cNvSpPr txBox="1"/>
          <p:nvPr/>
        </p:nvSpPr>
        <p:spPr>
          <a:xfrm>
            <a:off x="667779" y="479673"/>
            <a:ext cx="715327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特定于</a:t>
            </a:r>
            <a:r>
              <a:rPr lang="en-US" altLang="zh-CN" sz="3200"/>
              <a:t>Arch</a:t>
            </a:r>
            <a:r>
              <a:rPr lang="zh-CN" altLang="en-US" sz="3200"/>
              <a:t>的实现与通用模型的分离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520973D-DDAB-2BA4-E4A7-028F7DD3D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1773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2632AA47-4E8B-7C8E-88B1-3D6F22113607}"/>
              </a:ext>
            </a:extLst>
          </p:cNvPr>
          <p:cNvSpPr txBox="1"/>
          <p:nvPr/>
        </p:nvSpPr>
        <p:spPr>
          <a:xfrm>
            <a:off x="479376" y="368660"/>
            <a:ext cx="105491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WorkQueue - </a:t>
            </a:r>
            <a:r>
              <a:rPr lang="zh-CN" altLang="en-US" sz="3200"/>
              <a:t>从简化的同步恢复到原始的异步机制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91017AA-2239-06A4-3414-FFFDA48AC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6" y="2299637"/>
            <a:ext cx="6913128" cy="327636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E267FCB-6F27-B283-5891-39C39A433A42}"/>
              </a:ext>
            </a:extLst>
          </p:cNvPr>
          <p:cNvSpPr txBox="1"/>
          <p:nvPr/>
        </p:nvSpPr>
        <p:spPr>
          <a:xfrm>
            <a:off x="6096000" y="5859387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原始的异步机制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9DA9EF-136C-A6FA-4153-8383B9417FAB}"/>
              </a:ext>
            </a:extLst>
          </p:cNvPr>
          <p:cNvSpPr txBox="1"/>
          <p:nvPr/>
        </p:nvSpPr>
        <p:spPr>
          <a:xfrm>
            <a:off x="2603319" y="586798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简化的同步机制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32A01B6-99E4-3DE6-94F9-065180EA619D}"/>
              </a:ext>
            </a:extLst>
          </p:cNvPr>
          <p:cNvSpPr txBox="1"/>
          <p:nvPr/>
        </p:nvSpPr>
        <p:spPr>
          <a:xfrm>
            <a:off x="515380" y="1196752"/>
            <a:ext cx="76328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简化后暴露的问题：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自旋锁嵌套死锁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原本希望简化，实际发现需要做的调整越来越多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98BB0E8-BCE9-E30E-BFD4-52A793026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24830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ACE59F1-842A-33F7-6C56-D40D8522B1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500" y="2095500"/>
            <a:ext cx="7239000" cy="2667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FB23BF9-354C-0DF1-07DB-BB59CB44CCFB}"/>
              </a:ext>
            </a:extLst>
          </p:cNvPr>
          <p:cNvSpPr txBox="1"/>
          <p:nvPr/>
        </p:nvSpPr>
        <p:spPr>
          <a:xfrm>
            <a:off x="667780" y="479673"/>
            <a:ext cx="10540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关于</a:t>
            </a:r>
            <a:r>
              <a:rPr lang="en-US" altLang="zh-CN" sz="3200"/>
              <a:t>percpu</a:t>
            </a:r>
            <a:r>
              <a:rPr lang="zh-CN" altLang="en-US" sz="3200"/>
              <a:t>的机制</a:t>
            </a:r>
            <a:r>
              <a:rPr lang="en-US" altLang="zh-CN" sz="3200"/>
              <a:t>(riscv)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EB6812-8F91-08A0-78A3-D176F9939C48}"/>
              </a:ext>
            </a:extLst>
          </p:cNvPr>
          <p:cNvSpPr txBox="1"/>
          <p:nvPr/>
        </p:nvSpPr>
        <p:spPr>
          <a:xfrm>
            <a:off x="1487488" y="5445224"/>
            <a:ext cx="9009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Linux</a:t>
            </a:r>
            <a:r>
              <a:rPr lang="zh-CN" altLang="en-US"/>
              <a:t>是第一种：暂存</a:t>
            </a:r>
            <a:r>
              <a:rPr lang="en-US" altLang="zh-CN"/>
              <a:t>current task</a:t>
            </a:r>
            <a:r>
              <a:rPr lang="zh-CN" altLang="en-US"/>
              <a:t>，从</a:t>
            </a:r>
            <a:r>
              <a:rPr lang="en-US" altLang="zh-CN"/>
              <a:t>current-&gt;cpu_id</a:t>
            </a:r>
            <a:r>
              <a:rPr lang="zh-CN" altLang="en-US"/>
              <a:t>，查找</a:t>
            </a:r>
            <a:r>
              <a:rPr lang="en-US" altLang="zh-CN"/>
              <a:t>percpu[]</a:t>
            </a:r>
            <a:r>
              <a:rPr lang="zh-CN" altLang="en-US"/>
              <a:t>，找到</a:t>
            </a:r>
            <a:r>
              <a:rPr lang="en-US" altLang="zh-CN"/>
              <a:t>percpu base</a:t>
            </a:r>
            <a:br>
              <a:rPr lang="en-US" altLang="zh-CN"/>
            </a:br>
            <a:r>
              <a:rPr lang="en-US" altLang="zh-CN"/>
              <a:t>ArceOS</a:t>
            </a:r>
            <a:r>
              <a:rPr lang="zh-CN" altLang="en-US"/>
              <a:t>用</a:t>
            </a:r>
            <a:r>
              <a:rPr lang="en-US" altLang="zh-CN"/>
              <a:t>gp</a:t>
            </a:r>
            <a:r>
              <a:rPr lang="zh-CN" altLang="en-US"/>
              <a:t>暂存</a:t>
            </a:r>
            <a:r>
              <a:rPr lang="en-US" altLang="zh-CN"/>
              <a:t>percpu base</a:t>
            </a:r>
            <a:r>
              <a:rPr lang="zh-CN" altLang="en-US"/>
              <a:t>，从</a:t>
            </a:r>
            <a:r>
              <a:rPr lang="en-US" altLang="zh-CN"/>
              <a:t>percpu</a:t>
            </a:r>
            <a:r>
              <a:rPr lang="zh-CN" altLang="en-US"/>
              <a:t>可以获得当前任务</a:t>
            </a:r>
            <a:r>
              <a:rPr lang="en-US" altLang="zh-CN"/>
              <a:t>current</a:t>
            </a:r>
            <a:r>
              <a:rPr lang="zh-CN" altLang="en-US"/>
              <a:t>。</a:t>
            </a:r>
            <a:r>
              <a:rPr lang="en-US" altLang="zh-CN"/>
              <a:t>gp</a:t>
            </a:r>
            <a:r>
              <a:rPr lang="zh-CN" altLang="en-US"/>
              <a:t>与</a:t>
            </a:r>
            <a:r>
              <a:rPr lang="en-US" altLang="zh-CN"/>
              <a:t>relaxing</a:t>
            </a:r>
            <a:r>
              <a:rPr lang="zh-CN" altLang="en-US"/>
              <a:t>冲突，</a:t>
            </a:r>
            <a:endParaRPr lang="en-US" altLang="zh-CN"/>
          </a:p>
          <a:p>
            <a:r>
              <a:rPr lang="zh-CN" altLang="en-US"/>
              <a:t>可以考虑</a:t>
            </a:r>
            <a:r>
              <a:rPr lang="en-US" altLang="zh-CN"/>
              <a:t>sscratch</a:t>
            </a:r>
            <a:r>
              <a:rPr lang="zh-CN" altLang="en-US"/>
              <a:t>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381B695-3D9F-791C-7163-3339CE8C0AF6}"/>
              </a:ext>
            </a:extLst>
          </p:cNvPr>
          <p:cNvSpPr txBox="1"/>
          <p:nvPr/>
        </p:nvSpPr>
        <p:spPr>
          <a:xfrm>
            <a:off x="2491029" y="1726168"/>
            <a:ext cx="3211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riscv</a:t>
            </a:r>
            <a:r>
              <a:rPr lang="zh-CN" altLang="en-US"/>
              <a:t>规范的要求和</a:t>
            </a:r>
            <a:r>
              <a:rPr lang="en-US" altLang="zh-CN"/>
              <a:t>Linux</a:t>
            </a:r>
            <a:r>
              <a:rPr lang="zh-CN" altLang="en-US"/>
              <a:t>的实现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0634E62-2772-1DB8-E2CB-FE12957E6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95591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B9135DF-4F43-A26D-E661-9FC4834792D0}"/>
              </a:ext>
            </a:extLst>
          </p:cNvPr>
          <p:cNvSpPr txBox="1"/>
          <p:nvPr/>
        </p:nvSpPr>
        <p:spPr>
          <a:xfrm>
            <a:off x="515380" y="327273"/>
            <a:ext cx="114492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内核组件化工作与</a:t>
            </a:r>
            <a:r>
              <a:rPr lang="en-US" altLang="zh-CN" sz="3200"/>
              <a:t>ArceOS</a:t>
            </a:r>
            <a:r>
              <a:rPr lang="zh-CN" altLang="en-US" sz="3200"/>
              <a:t>等项目结合的想法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371786-EDE7-BDD5-96F2-DE0C16100D08}"/>
              </a:ext>
            </a:extLst>
          </p:cNvPr>
          <p:cNvSpPr txBox="1"/>
          <p:nvPr/>
        </p:nvSpPr>
        <p:spPr>
          <a:xfrm>
            <a:off x="551384" y="1016732"/>
            <a:ext cx="1119724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目前先进行阶段</a:t>
            </a:r>
            <a:r>
              <a:rPr lang="en-US" altLang="zh-CN" sz="2000"/>
              <a:t>1</a:t>
            </a:r>
            <a:r>
              <a:rPr lang="zh-CN" altLang="en-US" sz="2000"/>
              <a:t>的工作，进行</a:t>
            </a:r>
            <a:r>
              <a:rPr lang="en-US" altLang="zh-CN" sz="2000"/>
              <a:t>Linux</a:t>
            </a:r>
            <a:r>
              <a:rPr lang="zh-CN" altLang="en-US" sz="2000"/>
              <a:t>组件化分解，重点是证明方案的可行性。</a:t>
            </a:r>
            <a:endParaRPr lang="en-US" altLang="zh-CN" sz="2000"/>
          </a:p>
          <a:p>
            <a:r>
              <a:rPr lang="zh-CN" altLang="en-US" sz="2000"/>
              <a:t>阶段</a:t>
            </a:r>
            <a:r>
              <a:rPr lang="en-US" altLang="zh-CN" sz="2000"/>
              <a:t>1</a:t>
            </a:r>
            <a:r>
              <a:rPr lang="zh-CN" altLang="en-US" sz="2000"/>
              <a:t>工作内容与</a:t>
            </a:r>
            <a:r>
              <a:rPr lang="en-US" altLang="zh-CN" sz="2000"/>
              <a:t>ArceOS</a:t>
            </a:r>
            <a:r>
              <a:rPr lang="zh-CN" altLang="en-US" sz="2000"/>
              <a:t>等项目工作结合的想法如下：</a:t>
            </a:r>
            <a:endParaRPr lang="en-US" altLang="zh-CN" sz="2000"/>
          </a:p>
          <a:p>
            <a:r>
              <a:rPr lang="en-US" altLang="zh-CN" sz="2000"/>
              <a:t>(1) </a:t>
            </a:r>
            <a:r>
              <a:rPr lang="zh-CN" altLang="en-US" sz="2000"/>
              <a:t>对</a:t>
            </a:r>
            <a:r>
              <a:rPr lang="en-US" altLang="zh-CN" sz="2000"/>
              <a:t>Linux</a:t>
            </a:r>
            <a:r>
              <a:rPr lang="zh-CN" altLang="en-US" sz="2000"/>
              <a:t>分解组件的复用。从数据结构组件等简单组件入手，研究结合机制，扩展组件仓库，可以应用到</a:t>
            </a:r>
            <a:r>
              <a:rPr lang="en-US" altLang="zh-CN" sz="2000"/>
              <a:t>ArceOS</a:t>
            </a:r>
            <a:r>
              <a:rPr lang="zh-CN" altLang="en-US" sz="2000"/>
              <a:t>等内核项目中。</a:t>
            </a:r>
            <a:endParaRPr lang="en-US" altLang="zh-CN" sz="2000"/>
          </a:p>
          <a:p>
            <a:r>
              <a:rPr lang="en-US" altLang="zh-CN" sz="2000"/>
              <a:t>(2) </a:t>
            </a:r>
            <a:r>
              <a:rPr lang="zh-CN" altLang="en-US" sz="2000"/>
              <a:t>在</a:t>
            </a:r>
            <a:r>
              <a:rPr lang="en-US" altLang="zh-CN" sz="2000"/>
              <a:t>(1)</a:t>
            </a:r>
            <a:r>
              <a:rPr lang="zh-CN" altLang="en-US" sz="2000"/>
              <a:t>基础上，研究如何把原始的</a:t>
            </a:r>
            <a:r>
              <a:rPr lang="en-US" altLang="zh-CN" sz="2000"/>
              <a:t>Linux</a:t>
            </a:r>
            <a:r>
              <a:rPr lang="zh-CN" altLang="en-US" sz="2000"/>
              <a:t>驱动、文件系统等</a:t>
            </a:r>
            <a:r>
              <a:rPr lang="en-US" altLang="zh-CN" sz="2000"/>
              <a:t>Linux Modules</a:t>
            </a:r>
            <a:r>
              <a:rPr lang="zh-CN" altLang="en-US" sz="2000"/>
              <a:t>作为组件，可以被</a:t>
            </a:r>
            <a:r>
              <a:rPr lang="en-US" altLang="zh-CN" sz="2000"/>
              <a:t>ArceOS</a:t>
            </a:r>
            <a:r>
              <a:rPr lang="zh-CN" altLang="en-US" sz="2000"/>
              <a:t>等项目使用。解决南向资产兼容问题。</a:t>
            </a:r>
            <a:endParaRPr lang="en-US" altLang="zh-CN" sz="2000"/>
          </a:p>
          <a:p>
            <a:r>
              <a:rPr lang="en-US" altLang="zh-CN" sz="2000"/>
              <a:t>(3) </a:t>
            </a:r>
            <a:r>
              <a:rPr lang="zh-CN" altLang="en-US" sz="2000"/>
              <a:t>对比</a:t>
            </a:r>
            <a:r>
              <a:rPr lang="en-US" altLang="zh-CN" sz="2000"/>
              <a:t>C</a:t>
            </a:r>
            <a:r>
              <a:rPr lang="zh-CN" altLang="en-US" sz="2000"/>
              <a:t>组件与</a:t>
            </a:r>
            <a:r>
              <a:rPr lang="en-US" altLang="zh-CN" sz="2000"/>
              <a:t>Rust</a:t>
            </a:r>
            <a:r>
              <a:rPr lang="zh-CN" altLang="en-US" sz="2000"/>
              <a:t>组件实现机制，分析两种语言在描述能力、安全性等方面的优劣势，在相互自动转化、对比发现问题等方面寻求一些可能方向。</a:t>
            </a:r>
            <a:endParaRPr lang="en-US" altLang="zh-CN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803969-8C69-248F-3C9B-74AB730B8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484" y="3891985"/>
            <a:ext cx="3667982" cy="266762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4BB8606-967D-3DEB-4AAF-331945F4C6DA}"/>
              </a:ext>
            </a:extLst>
          </p:cNvPr>
          <p:cNvSpPr txBox="1"/>
          <p:nvPr/>
        </p:nvSpPr>
        <p:spPr>
          <a:xfrm>
            <a:off x="5591944" y="3933056"/>
            <a:ext cx="61206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Linux</a:t>
            </a:r>
            <a:r>
              <a:rPr lang="zh-CN" altLang="en-US"/>
              <a:t>组件分解，可以明确调用依赖关系，更主要的是依赖的接口和提供的接口。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在</a:t>
            </a:r>
            <a:r>
              <a:rPr lang="en-US" altLang="zh-CN"/>
              <a:t>ArceOS</a:t>
            </a:r>
            <a:r>
              <a:rPr lang="zh-CN" altLang="en-US"/>
              <a:t>中提供必要的依赖接口的实现，就能够支撑拟复用组件的运行。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简单的数据结构型组件通常只需要基础库支持和字节分配器的支持，先从这类入手。</a:t>
            </a:r>
            <a:endParaRPr lang="en-US" altLang="zh-CN"/>
          </a:p>
          <a:p>
            <a:r>
              <a:rPr lang="zh-CN" altLang="en-US"/>
              <a:t>驱动的类别较多，先从相对简单的类别试验。例如</a:t>
            </a:r>
            <a:r>
              <a:rPr lang="en-US" altLang="zh-CN"/>
              <a:t>serial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9DCB1D7-E189-6C0B-DE66-F9CE2B10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92224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E4477E4-AFA4-2189-D0A5-6A2829D9C725}"/>
              </a:ext>
            </a:extLst>
          </p:cNvPr>
          <p:cNvSpPr txBox="1"/>
          <p:nvPr/>
        </p:nvSpPr>
        <p:spPr>
          <a:xfrm>
            <a:off x="515380" y="327273"/>
            <a:ext cx="4572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3200"/>
              <a:t>cLinux</a:t>
            </a:r>
            <a:r>
              <a:rPr lang="zh-CN" altLang="en-US" sz="3200"/>
              <a:t>模式的调整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30A0DF-20AF-49F4-72BB-76317090F0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568" y="980728"/>
            <a:ext cx="9525000" cy="5334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D9A7DC0-91DA-63A7-8E88-22D47115829B}"/>
              </a:ext>
            </a:extLst>
          </p:cNvPr>
          <p:cNvSpPr txBox="1"/>
          <p:nvPr/>
        </p:nvSpPr>
        <p:spPr>
          <a:xfrm>
            <a:off x="587388" y="1052736"/>
            <a:ext cx="55451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调整后，组件默认采取静态链接方式，但是仍可支持</a:t>
            </a:r>
            <a:endParaRPr lang="en-US" altLang="zh-CN"/>
          </a:p>
          <a:p>
            <a:r>
              <a:rPr lang="zh-CN" altLang="en-US"/>
              <a:t>动态加载部分组件的功能，即混合式，与</a:t>
            </a:r>
            <a:r>
              <a:rPr lang="en-US" altLang="zh-CN"/>
              <a:t>Linux</a:t>
            </a:r>
            <a:r>
              <a:rPr lang="zh-CN" altLang="en-US"/>
              <a:t>一致。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注：暂时没有把</a:t>
            </a:r>
            <a:r>
              <a:rPr lang="en-US" altLang="zh-CN"/>
              <a:t>loader</a:t>
            </a:r>
            <a:r>
              <a:rPr lang="zh-CN" altLang="en-US"/>
              <a:t>功能移过来，工作量不大。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F1A6FCA-4FD6-AAF4-7DC1-AE7178AE62A3}"/>
              </a:ext>
            </a:extLst>
          </p:cNvPr>
          <p:cNvSpPr txBox="1"/>
          <p:nvPr/>
        </p:nvSpPr>
        <p:spPr>
          <a:xfrm>
            <a:off x="665319" y="5674022"/>
            <a:ext cx="78069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调整的原因</a:t>
            </a:r>
            <a:endParaRPr lang="en-US" altLang="zh-CN"/>
          </a:p>
          <a:p>
            <a:r>
              <a:rPr lang="en-US" altLang="zh-CN"/>
              <a:t>1. </a:t>
            </a:r>
            <a:r>
              <a:rPr lang="zh-CN" altLang="en-US"/>
              <a:t>尽量与原始</a:t>
            </a:r>
            <a:r>
              <a:rPr lang="en-US" altLang="zh-CN"/>
              <a:t>Linux</a:t>
            </a:r>
            <a:r>
              <a:rPr lang="zh-CN" altLang="en-US"/>
              <a:t>的机制保持一致，支持渐进式的迁移</a:t>
            </a:r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旧模式的实现复杂性相对高，启动速度较慢，但是带来的灵活性意义不大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211009-20C0-DFA7-6ED4-CA530076C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7541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E70C-DC84-734F-C9AC-8B7DFC7F3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286304C-37F9-694A-3344-105E00854F8F}"/>
              </a:ext>
            </a:extLst>
          </p:cNvPr>
          <p:cNvSpPr txBox="1"/>
          <p:nvPr/>
        </p:nvSpPr>
        <p:spPr>
          <a:xfrm>
            <a:off x="515380" y="327273"/>
            <a:ext cx="4572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近期计划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4483280-9199-BE2B-C386-416901104F34}"/>
              </a:ext>
            </a:extLst>
          </p:cNvPr>
          <p:cNvSpPr txBox="1"/>
          <p:nvPr/>
        </p:nvSpPr>
        <p:spPr>
          <a:xfrm>
            <a:off x="551384" y="1016732"/>
            <a:ext cx="1119724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ArceOS</a:t>
            </a:r>
            <a:r>
              <a:rPr lang="zh-CN" altLang="en-US" sz="2000"/>
              <a:t>上支持</a:t>
            </a:r>
            <a:r>
              <a:rPr lang="en-US" altLang="zh-CN" sz="2000"/>
              <a:t>virtio/virtio_blk/virtio_mmio/ext2/virtio_net</a:t>
            </a:r>
            <a:r>
              <a:rPr lang="zh-CN" altLang="en-US" sz="2000"/>
              <a:t>这些原始</a:t>
            </a:r>
            <a:r>
              <a:rPr lang="en-US" altLang="zh-CN" sz="2000"/>
              <a:t>Linux modules</a:t>
            </a:r>
            <a:r>
              <a:rPr lang="zh-CN" altLang="en-US" sz="2000"/>
              <a:t>的引入和运行。</a:t>
            </a:r>
            <a:endParaRPr lang="en-US" altLang="zh-CN" sz="2000"/>
          </a:p>
          <a:p>
            <a:r>
              <a:rPr lang="zh-CN" altLang="en-US" sz="2000"/>
              <a:t>预期</a:t>
            </a:r>
            <a:r>
              <a:rPr lang="en-US" altLang="zh-CN" sz="2000">
                <a:solidFill>
                  <a:srgbClr val="FF0000"/>
                </a:solidFill>
              </a:rPr>
              <a:t>3</a:t>
            </a:r>
            <a:r>
              <a:rPr lang="zh-CN" altLang="en-US" sz="2000">
                <a:solidFill>
                  <a:srgbClr val="FF0000"/>
                </a:solidFill>
              </a:rPr>
              <a:t>月底</a:t>
            </a:r>
            <a:r>
              <a:rPr lang="zh-CN" altLang="en-US" sz="2000"/>
              <a:t>完成前三个。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017168F-766D-301C-6636-E6D767257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2600908"/>
            <a:ext cx="7820025" cy="317182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ED32A29-F1BC-514B-61A2-C46EF130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77846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90FC6-87CD-33CB-B3EC-AE2088DAD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E51A7925-02DD-8CDB-0FD7-1B93734FC2A0}"/>
              </a:ext>
            </a:extLst>
          </p:cNvPr>
          <p:cNvSpPr txBox="1"/>
          <p:nvPr/>
        </p:nvSpPr>
        <p:spPr>
          <a:xfrm>
            <a:off x="515380" y="327273"/>
            <a:ext cx="45725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当前进度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1083CE4-3E30-866B-126A-3968F7958B03}"/>
              </a:ext>
            </a:extLst>
          </p:cNvPr>
          <p:cNvSpPr txBox="1"/>
          <p:nvPr/>
        </p:nvSpPr>
        <p:spPr>
          <a:xfrm>
            <a:off x="551384" y="1016732"/>
            <a:ext cx="11197244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试验了两条路线：</a:t>
            </a:r>
            <a:r>
              <a:rPr lang="en-US" altLang="zh-CN" sz="2000"/>
              <a:t>1</a:t>
            </a:r>
            <a:r>
              <a:rPr lang="zh-CN" altLang="en-US" sz="2000"/>
              <a:t>）先建立相对“干净”的组件间单向依赖，适当的横截面上完成替换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）直接引入</a:t>
            </a:r>
            <a:r>
              <a:rPr lang="en-US" altLang="zh-CN" sz="2000"/>
              <a:t>linux module</a:t>
            </a:r>
            <a:r>
              <a:rPr lang="zh-CN" altLang="en-US" sz="2000"/>
              <a:t>，给所有</a:t>
            </a:r>
            <a:r>
              <a:rPr lang="en-US" altLang="zh-CN" sz="2000"/>
              <a:t>undef symbols</a:t>
            </a:r>
            <a:r>
              <a:rPr lang="zh-CN" altLang="en-US" sz="2000"/>
              <a:t>一个缺省实现 </a:t>
            </a:r>
            <a:r>
              <a:rPr lang="en-US" altLang="zh-CN" sz="2000"/>
              <a:t>- panic</a:t>
            </a:r>
            <a:r>
              <a:rPr lang="zh-CN" altLang="en-US" sz="2000"/>
              <a:t>，称为“埋雷”。</a:t>
            </a:r>
            <a:endParaRPr lang="en-US" altLang="zh-CN" sz="2000"/>
          </a:p>
          <a:p>
            <a:r>
              <a:rPr lang="zh-CN" altLang="en-US" sz="2000"/>
              <a:t>踩到的才实现。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第一种稳妥，但是进展较慢。目前改为第二种，以验证可行性为主。</a:t>
            </a:r>
            <a:endParaRPr lang="en-US" altLang="zh-CN" sz="200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D32B0F-C506-6CF2-D3BC-59E593988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3873388"/>
            <a:ext cx="6626742" cy="2255912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2818925-BC5A-C453-1BBE-BDE29EC46838}"/>
              </a:ext>
            </a:extLst>
          </p:cNvPr>
          <p:cNvSpPr txBox="1"/>
          <p:nvPr/>
        </p:nvSpPr>
        <p:spPr>
          <a:xfrm>
            <a:off x="2135560" y="3183928"/>
            <a:ext cx="3778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路线</a:t>
            </a:r>
            <a:r>
              <a:rPr lang="en-US" altLang="zh-CN"/>
              <a:t>1 - </a:t>
            </a:r>
            <a:r>
              <a:rPr lang="zh-CN" altLang="en-US"/>
              <a:t>在适当的横截面上完成替换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A9A75B5-BB17-5DDB-ACF4-A96F26B3B7B5}"/>
              </a:ext>
            </a:extLst>
          </p:cNvPr>
          <p:cNvSpPr txBox="1"/>
          <p:nvPr/>
        </p:nvSpPr>
        <p:spPr>
          <a:xfrm>
            <a:off x="1955540" y="463201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>
                <a:solidFill>
                  <a:srgbClr val="FF0000"/>
                </a:solidFill>
              </a:rPr>
              <a:t>适当的截面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5E24311-F6D7-52C3-EC32-3E4256FBF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128" y="3081300"/>
            <a:ext cx="4000500" cy="3048000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19F205A-6CE7-1D3E-365B-4F94F0E281C8}"/>
              </a:ext>
            </a:extLst>
          </p:cNvPr>
          <p:cNvSpPr txBox="1"/>
          <p:nvPr/>
        </p:nvSpPr>
        <p:spPr>
          <a:xfrm>
            <a:off x="8454924" y="2583559"/>
            <a:ext cx="2393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路线</a:t>
            </a:r>
            <a:r>
              <a:rPr lang="en-US" altLang="zh-CN"/>
              <a:t>2 - </a:t>
            </a:r>
            <a:r>
              <a:rPr lang="zh-CN" altLang="en-US"/>
              <a:t>踩地雷的方式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C2C2999-7968-596B-A369-D0379BEA7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79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77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55579-0794-58DD-4F18-D17A5C924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5BC0CF2-E174-C6BD-2B80-DAFAE0DC8BBD}"/>
              </a:ext>
            </a:extLst>
          </p:cNvPr>
          <p:cNvSpPr txBox="1"/>
          <p:nvPr/>
        </p:nvSpPr>
        <p:spPr>
          <a:xfrm>
            <a:off x="335360" y="251937"/>
            <a:ext cx="113052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复用</a:t>
            </a:r>
            <a:r>
              <a:rPr lang="en-US" altLang="zh-CN" sz="3200"/>
              <a:t>Linux</a:t>
            </a:r>
            <a:r>
              <a:rPr lang="zh-CN" altLang="en-US" sz="3200"/>
              <a:t>代码的典型方案对比</a:t>
            </a:r>
            <a:r>
              <a:rPr lang="en-US" altLang="zh-CN" sz="3200"/>
              <a:t>(OSKit)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B2C4FC9-BF80-5844-2839-38DF070CB929}"/>
              </a:ext>
            </a:extLst>
          </p:cNvPr>
          <p:cNvSpPr txBox="1"/>
          <p:nvPr/>
        </p:nvSpPr>
        <p:spPr>
          <a:xfrm>
            <a:off x="335360" y="1016732"/>
            <a:ext cx="11053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/>
              <a:t>同类方案：直接</a:t>
            </a:r>
            <a:r>
              <a:rPr lang="zh-CN" altLang="en-US" sz="2400"/>
              <a:t>复用目标模块的方案</a:t>
            </a:r>
            <a:r>
              <a:rPr lang="en-US" altLang="zh-CN" sz="2400"/>
              <a:t>OSKit</a:t>
            </a:r>
            <a:r>
              <a:rPr lang="zh-CN" altLang="en-US" sz="2400"/>
              <a:t>。</a:t>
            </a:r>
            <a:endParaRPr lang="en-US" altLang="zh-CN" sz="2400"/>
          </a:p>
          <a:p>
            <a:r>
              <a:rPr lang="zh-CN" altLang="en-US" sz="2400">
                <a:solidFill>
                  <a:srgbClr val="FF0000"/>
                </a:solidFill>
              </a:rPr>
              <a:t>目前只是看了论文相关部分，需要进一步看它的代码，分析异同。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9B117F-DD4A-9ADF-74F8-313C7CB51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80246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C4E4F-B853-429E-743C-DADFCB333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2231B03-9BDF-5E36-1C21-F1B3F988CF81}"/>
              </a:ext>
            </a:extLst>
          </p:cNvPr>
          <p:cNvSpPr txBox="1"/>
          <p:nvPr/>
        </p:nvSpPr>
        <p:spPr>
          <a:xfrm>
            <a:off x="515380" y="327273"/>
            <a:ext cx="108732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当前进度 </a:t>
            </a:r>
            <a:r>
              <a:rPr lang="en-US" altLang="zh-CN" sz="3200"/>
              <a:t>- </a:t>
            </a:r>
            <a:r>
              <a:rPr lang="zh-CN" altLang="en-US" sz="3200"/>
              <a:t>在</a:t>
            </a:r>
            <a:r>
              <a:rPr lang="en-US" altLang="zh-CN" sz="3200"/>
              <a:t>ArceOS</a:t>
            </a:r>
            <a:r>
              <a:rPr lang="zh-CN" altLang="en-US" sz="3200"/>
              <a:t>直接运行</a:t>
            </a:r>
            <a:r>
              <a:rPr lang="en-US" altLang="zh-CN" sz="3200"/>
              <a:t>Linux VirtioBlk</a:t>
            </a:r>
            <a:r>
              <a:rPr lang="zh-CN" altLang="en-US" sz="3200"/>
              <a:t>试验路径已通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2EC62A5-7899-94EA-9430-FAB0975CD2F4}"/>
              </a:ext>
            </a:extLst>
          </p:cNvPr>
          <p:cNvSpPr txBox="1"/>
          <p:nvPr/>
        </p:nvSpPr>
        <p:spPr>
          <a:xfrm>
            <a:off x="533891" y="1052736"/>
            <a:ext cx="1056666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在原始的</a:t>
            </a:r>
            <a:r>
              <a:rPr lang="en-US" altLang="zh-CN" sz="2000"/>
              <a:t>Linux</a:t>
            </a:r>
            <a:r>
              <a:rPr lang="zh-CN" altLang="en-US" sz="2000"/>
              <a:t>框架上，划出两条分隔线，保持中间部分三个</a:t>
            </a:r>
            <a:r>
              <a:rPr lang="en-US" altLang="zh-CN" sz="2000"/>
              <a:t>Linux Modules</a:t>
            </a:r>
            <a:r>
              <a:rPr lang="zh-CN" altLang="en-US" sz="2000"/>
              <a:t>不变，左右两部分由</a:t>
            </a:r>
            <a:r>
              <a:rPr lang="en-US" altLang="zh-CN" sz="2000"/>
              <a:t>ArceOS</a:t>
            </a:r>
            <a:r>
              <a:rPr lang="zh-CN" altLang="en-US" sz="2000"/>
              <a:t>扩展的底座进行支撑，目前都是临时性的试验代码，可以对块设备完成一次读请求。</a:t>
            </a:r>
            <a:endParaRPr lang="en-US" altLang="zh-CN" sz="200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BEFED2-FC72-21DB-E1EF-D9ED78DD2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1464" y="2240868"/>
            <a:ext cx="9439275" cy="2857500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70FF92D9-A5C8-17CD-4D09-9B77F7D13306}"/>
              </a:ext>
            </a:extLst>
          </p:cNvPr>
          <p:cNvSpPr txBox="1"/>
          <p:nvPr/>
        </p:nvSpPr>
        <p:spPr>
          <a:xfrm>
            <a:off x="1055440" y="5152837"/>
            <a:ext cx="28200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试验代码</a:t>
            </a:r>
            <a:r>
              <a:rPr lang="en-US" altLang="zh-CN"/>
              <a:t>1</a:t>
            </a:r>
          </a:p>
          <a:p>
            <a:r>
              <a:rPr lang="zh-CN" altLang="en-US"/>
              <a:t>把</a:t>
            </a:r>
            <a:r>
              <a:rPr lang="en-US" altLang="zh-CN"/>
              <a:t>virtio_blk</a:t>
            </a:r>
            <a:r>
              <a:rPr lang="zh-CN" altLang="en-US"/>
              <a:t>在</a:t>
            </a:r>
            <a:r>
              <a:rPr lang="en-US" altLang="zh-CN"/>
              <a:t>fdt</a:t>
            </a:r>
            <a:r>
              <a:rPr lang="zh-CN" altLang="en-US"/>
              <a:t>中对应的</a:t>
            </a:r>
            <a:endParaRPr lang="en-US" altLang="zh-CN"/>
          </a:p>
          <a:p>
            <a:r>
              <a:rPr lang="en-US" altLang="zh-CN"/>
              <a:t>fdt node</a:t>
            </a:r>
            <a:r>
              <a:rPr lang="zh-CN" altLang="en-US"/>
              <a:t>通过</a:t>
            </a:r>
            <a:r>
              <a:rPr lang="en-US" altLang="zh-CN"/>
              <a:t>probe</a:t>
            </a:r>
            <a:r>
              <a:rPr lang="zh-CN" altLang="en-US"/>
              <a:t>传入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77E5E75-A0C2-C30B-8C1C-545F52BF673E}"/>
              </a:ext>
            </a:extLst>
          </p:cNvPr>
          <p:cNvSpPr txBox="1"/>
          <p:nvPr/>
        </p:nvSpPr>
        <p:spPr>
          <a:xfrm>
            <a:off x="8616280" y="5113195"/>
            <a:ext cx="29899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试验代码</a:t>
            </a:r>
            <a:r>
              <a:rPr lang="en-US" altLang="zh-CN"/>
              <a:t>2</a:t>
            </a:r>
          </a:p>
          <a:p>
            <a:r>
              <a:rPr lang="zh-CN" altLang="en-US"/>
              <a:t>接受</a:t>
            </a:r>
            <a:r>
              <a:rPr lang="en-US" altLang="zh-CN"/>
              <a:t>virtio_blk</a:t>
            </a:r>
            <a:r>
              <a:rPr lang="zh-CN" altLang="en-US"/>
              <a:t>注册的</a:t>
            </a:r>
            <a:r>
              <a:rPr lang="en-US" altLang="zh-CN"/>
              <a:t>gendisk</a:t>
            </a:r>
          </a:p>
          <a:p>
            <a:r>
              <a:rPr lang="zh-CN" altLang="en-US"/>
              <a:t>通过</a:t>
            </a:r>
            <a:r>
              <a:rPr lang="en-US" altLang="zh-CN"/>
              <a:t>queue_rq</a:t>
            </a:r>
            <a:r>
              <a:rPr lang="zh-CN" altLang="en-US"/>
              <a:t>向它发读请求</a:t>
            </a:r>
            <a:endParaRPr lang="en-US" altLang="zh-CN"/>
          </a:p>
          <a:p>
            <a:r>
              <a:rPr lang="zh-CN" altLang="en-US"/>
              <a:t>并检查读取的内容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43DF14C-8257-5807-CBE3-109FF18C2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8825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8D60CC-C413-BE99-2108-1E1CFB932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7C143D36-D40C-6594-03C1-0662B066EFC9}"/>
              </a:ext>
            </a:extLst>
          </p:cNvPr>
          <p:cNvSpPr txBox="1"/>
          <p:nvPr/>
        </p:nvSpPr>
        <p:spPr>
          <a:xfrm>
            <a:off x="515380" y="327273"/>
            <a:ext cx="5292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目前的局限和后面的计划</a:t>
            </a:r>
            <a:endParaRPr lang="en-US" altLang="zh-CN" sz="320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97B30B7-DC82-13A9-973F-39070B21AEB2}"/>
              </a:ext>
            </a:extLst>
          </p:cNvPr>
          <p:cNvSpPr txBox="1"/>
          <p:nvPr/>
        </p:nvSpPr>
        <p:spPr>
          <a:xfrm>
            <a:off x="4943873" y="1484784"/>
            <a:ext cx="709278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/>
              <a:t>当前试验局限性：</a:t>
            </a:r>
            <a:endParaRPr lang="en-US" altLang="zh-CN" sz="2000"/>
          </a:p>
          <a:p>
            <a:r>
              <a:rPr lang="en-US" altLang="zh-CN" sz="2000"/>
              <a:t>1. ArceOS</a:t>
            </a:r>
            <a:r>
              <a:rPr lang="zh-CN" altLang="en-US" sz="2000"/>
              <a:t>不支持</a:t>
            </a:r>
            <a:r>
              <a:rPr lang="en-US" altLang="zh-CN" sz="2000"/>
              <a:t>Plic</a:t>
            </a:r>
            <a:r>
              <a:rPr lang="zh-CN" altLang="en-US" sz="2000"/>
              <a:t>，考虑引入</a:t>
            </a:r>
            <a:r>
              <a:rPr lang="en-US" altLang="zh-CN" sz="2000">
                <a:solidFill>
                  <a:srgbClr val="FF0000"/>
                </a:solidFill>
              </a:rPr>
              <a:t>Linux irq-sifive-plic module</a:t>
            </a:r>
          </a:p>
          <a:p>
            <a:r>
              <a:rPr lang="en-US" altLang="zh-CN" sz="2000"/>
              <a:t>2. Linux4ArceOS Base</a:t>
            </a:r>
            <a:r>
              <a:rPr lang="zh-CN" altLang="en-US" sz="2000"/>
              <a:t>对</a:t>
            </a:r>
            <a:r>
              <a:rPr lang="en-US" altLang="zh-CN" sz="2000"/>
              <a:t>Linux</a:t>
            </a:r>
            <a:r>
              <a:rPr lang="zh-CN" altLang="en-US" sz="2000"/>
              <a:t>原始</a:t>
            </a:r>
            <a:r>
              <a:rPr lang="en-US" altLang="zh-CN" sz="2000"/>
              <a:t>modules</a:t>
            </a:r>
            <a:r>
              <a:rPr lang="zh-CN" altLang="en-US" sz="2000"/>
              <a:t>的接口简化和规范化</a:t>
            </a:r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加入针对块设备的各种用例，加强测试</a:t>
            </a:r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进一步支持</a:t>
            </a:r>
            <a:r>
              <a:rPr lang="en-US" altLang="zh-CN" sz="2000"/>
              <a:t>Linux Ext2</a:t>
            </a:r>
            <a:r>
              <a:rPr lang="zh-CN" altLang="en-US" sz="2000"/>
              <a:t>等原始</a:t>
            </a:r>
            <a:r>
              <a:rPr lang="en-US" altLang="zh-CN" sz="2000"/>
              <a:t>modules</a:t>
            </a:r>
          </a:p>
          <a:p>
            <a:r>
              <a:rPr lang="en-US" altLang="zh-CN" sz="2000"/>
              <a:t>5. </a:t>
            </a:r>
            <a:r>
              <a:rPr lang="zh-CN" altLang="en-US" sz="2000"/>
              <a:t>支持</a:t>
            </a:r>
            <a:r>
              <a:rPr lang="en-US" altLang="zh-CN" sz="2000"/>
              <a:t>ArceOS BlockTrait</a:t>
            </a:r>
            <a:r>
              <a:rPr lang="zh-CN" altLang="en-US" sz="2000"/>
              <a:t>，从而支持</a:t>
            </a:r>
            <a:r>
              <a:rPr lang="en-US" altLang="zh-CN" sz="2000"/>
              <a:t>ArceOS</a:t>
            </a:r>
            <a:r>
              <a:rPr lang="zh-CN" altLang="en-US" sz="2000"/>
              <a:t>原始的</a:t>
            </a:r>
            <a:r>
              <a:rPr lang="en-US" altLang="zh-CN" sz="2000"/>
              <a:t>FileSystems</a:t>
            </a:r>
          </a:p>
          <a:p>
            <a:endParaRPr lang="en-US" altLang="zh-CN" sz="2000"/>
          </a:p>
          <a:p>
            <a:r>
              <a:rPr lang="zh-CN" altLang="en-US" sz="2000"/>
              <a:t>目前采取的是第</a:t>
            </a:r>
            <a:r>
              <a:rPr lang="en-US" altLang="zh-CN" sz="2000"/>
              <a:t>2</a:t>
            </a:r>
            <a:r>
              <a:rPr lang="zh-CN" altLang="en-US" sz="2000"/>
              <a:t>条路线，存在的风险：</a:t>
            </a:r>
            <a:endParaRPr lang="en-US" altLang="zh-CN" sz="20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F2F93D0-3548-3227-6C2B-3039A809C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216" y="1916832"/>
            <a:ext cx="3810000" cy="40005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FC5017C6-090A-CF58-FC66-1B2A606C39E1}"/>
              </a:ext>
            </a:extLst>
          </p:cNvPr>
          <p:cNvSpPr txBox="1"/>
          <p:nvPr/>
        </p:nvSpPr>
        <p:spPr>
          <a:xfrm>
            <a:off x="1504969" y="1427034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当前的基本架构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A6D7C19-9E07-D4BE-D7D8-33D7A08749A7}"/>
              </a:ext>
            </a:extLst>
          </p:cNvPr>
          <p:cNvSpPr txBox="1"/>
          <p:nvPr/>
        </p:nvSpPr>
        <p:spPr>
          <a:xfrm>
            <a:off x="1667508" y="34290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>
                <a:solidFill>
                  <a:srgbClr val="FF0000"/>
                </a:solidFill>
              </a:rPr>
              <a:t>接口边界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A7C0997-EA76-3F5E-5520-509A8F7F52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4420716"/>
            <a:ext cx="2857500" cy="19050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E8E0A3E-E8F1-97E3-688B-02FBF313EE9C}"/>
              </a:ext>
            </a:extLst>
          </p:cNvPr>
          <p:cNvSpPr txBox="1"/>
          <p:nvPr/>
        </p:nvSpPr>
        <p:spPr>
          <a:xfrm>
            <a:off x="8580276" y="4622720"/>
            <a:ext cx="31115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从</a:t>
            </a:r>
            <a:r>
              <a:rPr lang="en-US" altLang="zh-CN"/>
              <a:t>virtioblk</a:t>
            </a:r>
            <a:r>
              <a:rPr lang="zh-CN" altLang="en-US"/>
              <a:t>等</a:t>
            </a:r>
            <a:r>
              <a:rPr lang="en-US" altLang="zh-CN"/>
              <a:t>modules</a:t>
            </a:r>
          </a:p>
          <a:p>
            <a:r>
              <a:rPr lang="zh-CN" altLang="en-US"/>
              <a:t>直接依赖层次分割，</a:t>
            </a:r>
            <a:endParaRPr lang="en-US" altLang="zh-CN"/>
          </a:p>
          <a:p>
            <a:r>
              <a:rPr lang="zh-CN" altLang="en-US"/>
              <a:t>没有仔细分析更下层的隐晦的相互关系 </a:t>
            </a:r>
            <a:r>
              <a:rPr lang="en-US" altLang="zh-CN"/>
              <a:t>(</a:t>
            </a:r>
            <a:r>
              <a:rPr lang="zh-CN" altLang="en-US"/>
              <a:t>时间关系</a:t>
            </a:r>
            <a:r>
              <a:rPr lang="en-US" altLang="zh-CN"/>
              <a:t>)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4C3DD92-3B8D-66FC-0360-2C768CC08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4733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6D56AAC-F9E6-2286-0C0F-E97E84550CE8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基于</a:t>
            </a:r>
            <a:r>
              <a:rPr lang="en-US" altLang="zh-CN" sz="3200"/>
              <a:t>ArceOS Base</a:t>
            </a:r>
            <a:r>
              <a:rPr lang="zh-CN" altLang="en-US" sz="3200"/>
              <a:t>初始化</a:t>
            </a:r>
            <a:r>
              <a:rPr lang="en-US" altLang="zh-CN" sz="3200"/>
              <a:t>Plic</a:t>
            </a:r>
            <a:r>
              <a:rPr lang="zh-CN" altLang="en-US" sz="3200"/>
              <a:t>和响应中断的试验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A27DDE-E0F6-06DB-903D-1FB7E5F8E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0" y="2833836"/>
            <a:ext cx="4000500" cy="3619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30829B0-0E7F-7D2D-7E42-E2C574D87D94}"/>
              </a:ext>
            </a:extLst>
          </p:cNvPr>
          <p:cNvSpPr txBox="1"/>
          <p:nvPr/>
        </p:nvSpPr>
        <p:spPr>
          <a:xfrm>
            <a:off x="767408" y="1160748"/>
            <a:ext cx="10513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试验目标：</a:t>
            </a:r>
            <a:endParaRPr lang="en-US" altLang="zh-CN" sz="2000"/>
          </a:p>
          <a:p>
            <a:r>
              <a:rPr lang="en-US" altLang="zh-CN" sz="2000"/>
              <a:t>1. </a:t>
            </a:r>
            <a:r>
              <a:rPr lang="zh-CN" altLang="en-US" sz="2000"/>
              <a:t>基于设备树完成中断控制器和发中断设备的初始化</a:t>
            </a:r>
            <a:endParaRPr lang="en-US" altLang="zh-CN" sz="2000"/>
          </a:p>
          <a:p>
            <a:r>
              <a:rPr lang="en-US" altLang="zh-CN" sz="2000"/>
              <a:t>2. virtio_blk</a:t>
            </a:r>
            <a:r>
              <a:rPr lang="zh-CN" altLang="en-US" sz="2000"/>
              <a:t>读完成后，发送的中断能够到达</a:t>
            </a:r>
            <a:r>
              <a:rPr lang="en-US" altLang="zh-CN" sz="2000"/>
              <a:t>ArceOS</a:t>
            </a:r>
            <a:r>
              <a:rPr lang="zh-CN" altLang="en-US" sz="2000"/>
              <a:t>的</a:t>
            </a:r>
            <a:r>
              <a:rPr lang="en-US" altLang="zh-CN" sz="2000"/>
              <a:t>HAL</a:t>
            </a:r>
            <a:r>
              <a:rPr lang="zh-CN" altLang="en-US" sz="2000"/>
              <a:t>的</a:t>
            </a:r>
            <a:r>
              <a:rPr lang="en-US" altLang="zh-CN" sz="2000"/>
              <a:t>irq</a:t>
            </a:r>
            <a:r>
              <a:rPr lang="zh-CN" altLang="en-US" sz="2000"/>
              <a:t>模块</a:t>
            </a:r>
            <a:endParaRPr lang="en-US" altLang="zh-CN" sz="2000"/>
          </a:p>
          <a:p>
            <a:r>
              <a:rPr lang="en-US" altLang="zh-CN" sz="2000"/>
              <a:t>3. ArceOS</a:t>
            </a:r>
            <a:r>
              <a:rPr lang="zh-CN" altLang="en-US" sz="2000"/>
              <a:t>响应</a:t>
            </a:r>
            <a:r>
              <a:rPr lang="en-US" altLang="zh-CN" sz="2000"/>
              <a:t>IRQ</a:t>
            </a:r>
            <a:r>
              <a:rPr lang="zh-CN" altLang="en-US" sz="2000"/>
              <a:t>的过程中，能够向下逐级确定中断源是</a:t>
            </a:r>
            <a:r>
              <a:rPr lang="en-US" altLang="zh-CN" sz="2000"/>
              <a:t>virtio_blk</a:t>
            </a:r>
            <a:r>
              <a:rPr lang="zh-CN" altLang="en-US" sz="2000"/>
              <a:t>，调用其响应</a:t>
            </a:r>
            <a:r>
              <a:rPr lang="en-US" altLang="zh-CN" sz="2000"/>
              <a:t>Handle</a:t>
            </a:r>
            <a:endParaRPr lang="zh-CN" altLang="en-US" sz="2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F9F244B-4ECC-2A63-6BA6-72BE82E4E994}"/>
              </a:ext>
            </a:extLst>
          </p:cNvPr>
          <p:cNvSpPr txBox="1"/>
          <p:nvPr/>
        </p:nvSpPr>
        <p:spPr>
          <a:xfrm>
            <a:off x="8580276" y="3107965"/>
            <a:ext cx="1877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原始的</a:t>
            </a:r>
            <a:r>
              <a:rPr lang="en-US" altLang="zh-CN"/>
              <a:t>Linux</a:t>
            </a:r>
            <a:r>
              <a:rPr lang="zh-CN" altLang="en-US"/>
              <a:t>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CAF1B27-CE9E-ADB8-CFD9-E16327E0FDE8}"/>
              </a:ext>
            </a:extLst>
          </p:cNvPr>
          <p:cNvSpPr txBox="1"/>
          <p:nvPr/>
        </p:nvSpPr>
        <p:spPr>
          <a:xfrm>
            <a:off x="8580276" y="4548125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ArceOS</a:t>
            </a:r>
          </a:p>
          <a:p>
            <a:r>
              <a:rPr lang="zh-CN" altLang="en-US"/>
              <a:t>扩展的运行环境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20F6F41-3397-4B77-62E4-9C10166D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588232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4A860E8-6770-682B-8E7D-78BE0D491AE2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向下依赖和前置依赖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BED148D-8F1E-A7E4-4D0B-53BF56D5D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6" y="2276872"/>
            <a:ext cx="4991100" cy="17145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1E8ED30-D7EE-03C8-E708-2CD96B307FD7}"/>
              </a:ext>
            </a:extLst>
          </p:cNvPr>
          <p:cNvSpPr txBox="1"/>
          <p:nvPr/>
        </p:nvSpPr>
        <p:spPr>
          <a:xfrm>
            <a:off x="667780" y="1196752"/>
            <a:ext cx="65966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向下依赖：在结构和方法调用方面的依赖；</a:t>
            </a:r>
            <a:endParaRPr lang="en-US" altLang="zh-CN" sz="2000"/>
          </a:p>
          <a:p>
            <a:r>
              <a:rPr lang="zh-CN" altLang="en-US" sz="2000"/>
              <a:t>前置依赖：前置组件与本组件共享某个状态，</a:t>
            </a:r>
            <a:endParaRPr lang="en-US" altLang="zh-CN" sz="2000"/>
          </a:p>
          <a:p>
            <a:r>
              <a:rPr lang="zh-CN" altLang="en-US" sz="2000"/>
              <a:t>且本组件正常运行必须依赖前置组件对该状态的初始化。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15127B7-56E9-099B-7DEB-36FE3109197C}"/>
              </a:ext>
            </a:extLst>
          </p:cNvPr>
          <p:cNvSpPr txBox="1"/>
          <p:nvPr/>
        </p:nvSpPr>
        <p:spPr>
          <a:xfrm>
            <a:off x="667780" y="4329100"/>
            <a:ext cx="9756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分析的目的：组件的</a:t>
            </a:r>
            <a:r>
              <a:rPr lang="en-US" altLang="zh-CN" sz="2000"/>
              <a:t>init</a:t>
            </a:r>
            <a:r>
              <a:rPr lang="zh-CN" altLang="en-US" sz="2000"/>
              <a:t>必须考虑这两种依赖，确保这两种依赖的组件都已经初始化，</a:t>
            </a:r>
            <a:endParaRPr lang="en-US" altLang="zh-CN" sz="2000"/>
          </a:p>
          <a:p>
            <a:r>
              <a:rPr lang="zh-CN" altLang="en-US" sz="2000"/>
              <a:t>并已经预先准备好本组件启动的状态条件。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A94743-89B8-BFB3-B291-B296AABA1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59955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82B46A8B-9CF9-3A66-2B3F-A8C66AD841A9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嫁接</a:t>
            </a:r>
            <a:r>
              <a:rPr lang="en-US" altLang="zh-CN" sz="3200"/>
              <a:t>Linux</a:t>
            </a:r>
            <a:r>
              <a:rPr lang="zh-CN" altLang="en-US" sz="3200"/>
              <a:t>组件到</a:t>
            </a:r>
            <a:r>
              <a:rPr lang="en-US" altLang="zh-CN" sz="3200"/>
              <a:t>ArceOS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4ED2FEB-B0A8-5640-F293-543D27AD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1124744"/>
            <a:ext cx="10477500" cy="4953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CBB9C14-9F94-69C8-5A73-BA9DEEBD9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6116" y="487972"/>
            <a:ext cx="2324100" cy="828675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5133AF3-9E47-3A02-EFDC-8FEDE7184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6937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9F0220F-5E61-9D6C-E5D6-B76CF5AF0F1F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ArceOS</a:t>
            </a:r>
            <a:r>
              <a:rPr lang="zh-CN" altLang="en-US" sz="3200"/>
              <a:t>直接复用</a:t>
            </a:r>
            <a:r>
              <a:rPr lang="en-US" altLang="zh-CN" sz="3200"/>
              <a:t>Linux Modules</a:t>
            </a:r>
            <a:r>
              <a:rPr lang="zh-CN" altLang="en-US" sz="3200"/>
              <a:t>的实验进展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9B7DBE9-D2AF-AB4E-1968-4F273B703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5" y="1232756"/>
            <a:ext cx="5398489" cy="482453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6D79983-279B-E896-CBD9-1D61E489D9CF}"/>
              </a:ext>
            </a:extLst>
          </p:cNvPr>
          <p:cNvSpPr txBox="1"/>
          <p:nvPr/>
        </p:nvSpPr>
        <p:spPr>
          <a:xfrm>
            <a:off x="6134090" y="3212976"/>
            <a:ext cx="590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目前已经验证通过的路径：</a:t>
            </a:r>
            <a:endParaRPr lang="en-US" altLang="zh-CN" sz="2000" b="1"/>
          </a:p>
          <a:p>
            <a:r>
              <a:rPr lang="en-US" altLang="zh-CN" sz="2000"/>
              <a:t>UniApp -&gt; Fat32 -&gt; </a:t>
            </a:r>
            <a:r>
              <a:rPr lang="en-US" altLang="zh-CN" sz="2000">
                <a:solidFill>
                  <a:srgbClr val="FF0000"/>
                </a:solidFill>
              </a:rPr>
              <a:t>Linux VirtioBlk </a:t>
            </a:r>
            <a:r>
              <a:rPr lang="en-US" altLang="zh-CN" sz="2000"/>
              <a:t>-&gt; ArceOS Base</a:t>
            </a:r>
            <a:endParaRPr lang="zh-CN" altLang="en-US" sz="200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E74824C-0663-834C-1A13-AFBA3628D8C0}"/>
              </a:ext>
            </a:extLst>
          </p:cNvPr>
          <p:cNvSpPr txBox="1"/>
          <p:nvPr/>
        </p:nvSpPr>
        <p:spPr>
          <a:xfrm>
            <a:off x="6134090" y="4977172"/>
            <a:ext cx="59046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/>
              <a:t>目前正在实验的路径：</a:t>
            </a:r>
            <a:endParaRPr lang="en-US" altLang="zh-CN" sz="2000" b="1"/>
          </a:p>
          <a:p>
            <a:r>
              <a:rPr lang="en-US" altLang="zh-CN" sz="2000"/>
              <a:t>UniApp -&gt; </a:t>
            </a:r>
            <a:r>
              <a:rPr lang="en-US" altLang="zh-CN" sz="2000">
                <a:solidFill>
                  <a:srgbClr val="C00000"/>
                </a:solidFill>
              </a:rPr>
              <a:t>Ext2</a:t>
            </a:r>
            <a:r>
              <a:rPr lang="en-US" altLang="zh-CN" sz="2000"/>
              <a:t> -&gt; Linux VirtioBlk -&gt; ArceOS Base</a:t>
            </a:r>
            <a:endParaRPr lang="zh-CN" altLang="en-US" sz="20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0C21B8-184D-6CFC-EAC3-239BE052F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62589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0A6779-1CF5-1887-41A7-AA40F80D0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6888D0B-9B57-E9C5-5B65-B620A53EDA44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ArceOS</a:t>
            </a:r>
            <a:r>
              <a:rPr lang="zh-CN" altLang="en-US" sz="3200"/>
              <a:t>直接复用</a:t>
            </a:r>
            <a:r>
              <a:rPr lang="en-US" altLang="zh-CN" sz="3200"/>
              <a:t>Linux Modules</a:t>
            </a:r>
            <a:r>
              <a:rPr lang="zh-CN" altLang="en-US" sz="3200"/>
              <a:t> </a:t>
            </a:r>
            <a:r>
              <a:rPr lang="en-US" altLang="zh-CN" sz="3200"/>
              <a:t>- </a:t>
            </a:r>
            <a:r>
              <a:rPr lang="zh-CN" altLang="en-US" sz="3200"/>
              <a:t>实验进展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32AD2BF-8336-A981-2DD8-C4D667F291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485" y="1232756"/>
            <a:ext cx="5398489" cy="4824536"/>
          </a:xfrm>
          <a:prstGeom prst="rect">
            <a:avLst/>
          </a:prstGeom>
        </p:spPr>
      </p:pic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6949D1E5-885B-09F0-D8CB-B51FDE0965BA}"/>
              </a:ext>
            </a:extLst>
          </p:cNvPr>
          <p:cNvSpPr/>
          <p:nvPr/>
        </p:nvSpPr>
        <p:spPr>
          <a:xfrm>
            <a:off x="1856509" y="1459345"/>
            <a:ext cx="1424132" cy="4285673"/>
          </a:xfrm>
          <a:custGeom>
            <a:avLst/>
            <a:gdLst>
              <a:gd name="connsiteX0" fmla="*/ 0 w 1424132"/>
              <a:gd name="connsiteY0" fmla="*/ 0 h 4285673"/>
              <a:gd name="connsiteX1" fmla="*/ 415636 w 1424132"/>
              <a:gd name="connsiteY1" fmla="*/ 1773382 h 4285673"/>
              <a:gd name="connsiteX2" fmla="*/ 1320800 w 1424132"/>
              <a:gd name="connsiteY2" fmla="*/ 2105891 h 4285673"/>
              <a:gd name="connsiteX3" fmla="*/ 1403927 w 1424132"/>
              <a:gd name="connsiteY3" fmla="*/ 4257964 h 4285673"/>
              <a:gd name="connsiteX4" fmla="*/ 1403927 w 1424132"/>
              <a:gd name="connsiteY4" fmla="*/ 4257964 h 4285673"/>
              <a:gd name="connsiteX5" fmla="*/ 1385455 w 1424132"/>
              <a:gd name="connsiteY5" fmla="*/ 4285673 h 42856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24132" h="4285673">
                <a:moveTo>
                  <a:pt x="0" y="0"/>
                </a:moveTo>
                <a:cubicBezTo>
                  <a:pt x="97751" y="711200"/>
                  <a:pt x="195503" y="1422400"/>
                  <a:pt x="415636" y="1773382"/>
                </a:cubicBezTo>
                <a:cubicBezTo>
                  <a:pt x="635769" y="2124364"/>
                  <a:pt x="1156085" y="1691794"/>
                  <a:pt x="1320800" y="2105891"/>
                </a:cubicBezTo>
                <a:cubicBezTo>
                  <a:pt x="1485515" y="2519988"/>
                  <a:pt x="1403927" y="4257964"/>
                  <a:pt x="1403927" y="4257964"/>
                </a:cubicBezTo>
                <a:lnTo>
                  <a:pt x="1403927" y="4257964"/>
                </a:lnTo>
                <a:lnTo>
                  <a:pt x="1385455" y="4285673"/>
                </a:lnTo>
              </a:path>
            </a:pathLst>
          </a:custGeom>
          <a:noFill/>
          <a:ln w="28575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70AEEF5B-02EE-C20D-3C72-2240D7C56368}"/>
              </a:ext>
            </a:extLst>
          </p:cNvPr>
          <p:cNvCxnSpPr>
            <a:cxnSpLocks/>
          </p:cNvCxnSpPr>
          <p:nvPr/>
        </p:nvCxnSpPr>
        <p:spPr>
          <a:xfrm>
            <a:off x="4079776" y="2708920"/>
            <a:ext cx="0" cy="30603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DC79E07-7BB6-FA8C-DB8C-F7D2605EE684}"/>
              </a:ext>
            </a:extLst>
          </p:cNvPr>
          <p:cNvCxnSpPr>
            <a:cxnSpLocks/>
          </p:cNvCxnSpPr>
          <p:nvPr/>
        </p:nvCxnSpPr>
        <p:spPr>
          <a:xfrm>
            <a:off x="4079776" y="1592796"/>
            <a:ext cx="0" cy="792088"/>
          </a:xfrm>
          <a:prstGeom prst="straightConnector1">
            <a:avLst/>
          </a:prstGeom>
          <a:ln w="381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8663A4E-02CD-211C-2495-0273986DEBC5}"/>
              </a:ext>
            </a:extLst>
          </p:cNvPr>
          <p:cNvCxnSpPr>
            <a:cxnSpLocks/>
          </p:cNvCxnSpPr>
          <p:nvPr/>
        </p:nvCxnSpPr>
        <p:spPr>
          <a:xfrm flipH="1">
            <a:off x="4223792" y="2096852"/>
            <a:ext cx="1188132" cy="54006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07122BF5-9A16-E7F5-2746-F188AC4E61D7}"/>
              </a:ext>
            </a:extLst>
          </p:cNvPr>
          <p:cNvSpPr txBox="1"/>
          <p:nvPr/>
        </p:nvSpPr>
        <p:spPr>
          <a:xfrm>
            <a:off x="5426325" y="1520788"/>
            <a:ext cx="41296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在</a:t>
            </a:r>
            <a:r>
              <a:rPr lang="en-US" altLang="zh-CN" sz="2000"/>
              <a:t>mount ext2 fs</a:t>
            </a:r>
            <a:r>
              <a:rPr lang="zh-CN" altLang="en-US" sz="2000"/>
              <a:t>完成之后</a:t>
            </a:r>
            <a:endParaRPr lang="en-US" altLang="zh-CN" sz="2000"/>
          </a:p>
          <a:p>
            <a:r>
              <a:rPr lang="zh-CN" altLang="en-US" sz="2000"/>
              <a:t>直接读</a:t>
            </a:r>
            <a:r>
              <a:rPr lang="en-US" altLang="zh-CN" sz="2000"/>
              <a:t>root inode</a:t>
            </a:r>
            <a:r>
              <a:rPr lang="zh-CN" altLang="en-US" sz="2000"/>
              <a:t>下面的</a:t>
            </a:r>
            <a:r>
              <a:rPr lang="en-US" altLang="zh-CN" sz="2000"/>
              <a:t>entries</a:t>
            </a:r>
            <a:r>
              <a:rPr lang="zh-CN" altLang="en-US" sz="2000"/>
              <a:t>成功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F5D9659-EF93-81FB-8C80-6394B9BC2884}"/>
              </a:ext>
            </a:extLst>
          </p:cNvPr>
          <p:cNvSpPr txBox="1"/>
          <p:nvPr/>
        </p:nvSpPr>
        <p:spPr>
          <a:xfrm>
            <a:off x="28111" y="1558622"/>
            <a:ext cx="2310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遍历根目录下的文件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ABCC0F4-CE7A-4F3E-6D37-F85889EDCB67}"/>
              </a:ext>
            </a:extLst>
          </p:cNvPr>
          <p:cNvSpPr txBox="1"/>
          <p:nvPr/>
        </p:nvSpPr>
        <p:spPr>
          <a:xfrm>
            <a:off x="1856509" y="607265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蓝线上周进展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FDD108EE-5FB1-315A-2CB3-42C569C18396}"/>
              </a:ext>
            </a:extLst>
          </p:cNvPr>
          <p:cNvSpPr txBox="1"/>
          <p:nvPr/>
        </p:nvSpPr>
        <p:spPr>
          <a:xfrm>
            <a:off x="3856665" y="608570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红线本周进展</a:t>
            </a: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A37B49F3-7D36-02A0-02D2-A15DB0869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1873" y="2640153"/>
            <a:ext cx="4528217" cy="200974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7913A2A7-DD26-AFD7-3E9E-CC7A9A73B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945" y="4733038"/>
            <a:ext cx="4549145" cy="2009742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442C846-AF9E-49C5-9502-5AC8FBF1844E}"/>
              </a:ext>
            </a:extLst>
          </p:cNvPr>
          <p:cNvSpPr/>
          <p:nvPr/>
        </p:nvSpPr>
        <p:spPr>
          <a:xfrm>
            <a:off x="7104112" y="4041068"/>
            <a:ext cx="1800200" cy="39604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7F6E03EC-264A-B531-C85B-F7FA3BBB680C}"/>
              </a:ext>
            </a:extLst>
          </p:cNvPr>
          <p:cNvSpPr/>
          <p:nvPr/>
        </p:nvSpPr>
        <p:spPr>
          <a:xfrm>
            <a:off x="7104112" y="5769259"/>
            <a:ext cx="4715978" cy="60906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zh-CN" altLang="en-US" sz="1600" b="1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60EDAD7-C22A-BD86-BAE5-703928B1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688676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EC5C475-D3C1-C4C2-46EB-391A5A8C7178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ArceOS</a:t>
            </a:r>
            <a:r>
              <a:rPr lang="zh-CN" altLang="en-US" sz="3200"/>
              <a:t>直接复用</a:t>
            </a:r>
            <a:r>
              <a:rPr lang="en-US" altLang="zh-CN" sz="3200"/>
              <a:t>Linux Modules - </a:t>
            </a:r>
            <a:r>
              <a:rPr lang="zh-CN" altLang="en-US" sz="3200"/>
              <a:t>下步计划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68C64B-6A5E-A00D-E4E1-FFA2B046ED54}"/>
              </a:ext>
            </a:extLst>
          </p:cNvPr>
          <p:cNvSpPr txBox="1"/>
          <p:nvPr/>
        </p:nvSpPr>
        <p:spPr>
          <a:xfrm>
            <a:off x="678085" y="1151128"/>
            <a:ext cx="721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从“</a:t>
            </a:r>
            <a:r>
              <a:rPr lang="zh-CN" altLang="en-US" sz="2000">
                <a:solidFill>
                  <a:srgbClr val="FF0000"/>
                </a:solidFill>
              </a:rPr>
              <a:t>可行</a:t>
            </a:r>
            <a:r>
              <a:rPr lang="zh-CN" altLang="en-US" sz="2000"/>
              <a:t>”性验证到“</a:t>
            </a:r>
            <a:r>
              <a:rPr lang="zh-CN" altLang="en-US" sz="2000">
                <a:solidFill>
                  <a:srgbClr val="FF0000"/>
                </a:solidFill>
              </a:rPr>
              <a:t>可用</a:t>
            </a:r>
            <a:r>
              <a:rPr lang="zh-CN" altLang="en-US" sz="2000"/>
              <a:t>”的方案。基于对目前试验的简单总结：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26A2F55-35AD-B655-B3B0-9A4735858B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88162"/>
            <a:ext cx="9685076" cy="35252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0BBF62F0-AD7C-E8DE-4F8B-5740B73519F3}"/>
              </a:ext>
            </a:extLst>
          </p:cNvPr>
          <p:cNvSpPr txBox="1"/>
          <p:nvPr/>
        </p:nvSpPr>
        <p:spPr>
          <a:xfrm>
            <a:off x="823022" y="1880828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</a:t>
            </a:r>
            <a:endParaRPr lang="en-US" altLang="zh-CN"/>
          </a:p>
          <a:p>
            <a:r>
              <a:rPr lang="en-US" altLang="zh-CN"/>
              <a:t>Linux</a:t>
            </a:r>
          </a:p>
          <a:p>
            <a:r>
              <a:rPr lang="zh-CN" altLang="en-US"/>
              <a:t>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E6F037F-8E9F-E57F-13D9-3E2831D947C1}"/>
              </a:ext>
            </a:extLst>
          </p:cNvPr>
          <p:cNvSpPr txBox="1"/>
          <p:nvPr/>
        </p:nvSpPr>
        <p:spPr>
          <a:xfrm>
            <a:off x="622646" y="325314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组件化</a:t>
            </a:r>
            <a:endParaRPr lang="en-US" altLang="zh-CN"/>
          </a:p>
          <a:p>
            <a:r>
              <a:rPr lang="zh-CN" altLang="en-US"/>
              <a:t>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E3891247-1596-5A5D-3F84-23CFB43638CC}"/>
              </a:ext>
            </a:extLst>
          </p:cNvPr>
          <p:cNvSpPr txBox="1"/>
          <p:nvPr/>
        </p:nvSpPr>
        <p:spPr>
          <a:xfrm>
            <a:off x="808722" y="440311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基础</a:t>
            </a:r>
            <a:endParaRPr lang="en-US" altLang="zh-CN"/>
          </a:p>
          <a:p>
            <a:r>
              <a:rPr lang="zh-CN" altLang="en-US"/>
              <a:t>通用</a:t>
            </a:r>
            <a:endParaRPr lang="en-US" altLang="zh-CN"/>
          </a:p>
          <a:p>
            <a:r>
              <a:rPr lang="zh-CN" altLang="en-US"/>
              <a:t>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106111A-79CF-6C39-D228-6AC00C8366E5}"/>
              </a:ext>
            </a:extLst>
          </p:cNvPr>
          <p:cNvSpPr txBox="1"/>
          <p:nvPr/>
        </p:nvSpPr>
        <p:spPr>
          <a:xfrm>
            <a:off x="9444372" y="28889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条路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EAB3B6-45CD-CC71-5394-FF74954D4B0B}"/>
              </a:ext>
            </a:extLst>
          </p:cNvPr>
          <p:cNvSpPr txBox="1"/>
          <p:nvPr/>
        </p:nvSpPr>
        <p:spPr>
          <a:xfrm>
            <a:off x="9453493" y="47518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条路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BFD117A-8D04-E78A-8665-139CA4B4B596}"/>
              </a:ext>
            </a:extLst>
          </p:cNvPr>
          <p:cNvSpPr txBox="1"/>
          <p:nvPr/>
        </p:nvSpPr>
        <p:spPr>
          <a:xfrm>
            <a:off x="678085" y="5716971"/>
            <a:ext cx="1071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计划：把框架层的组件作为对</a:t>
            </a:r>
            <a:r>
              <a:rPr lang="en-US" altLang="zh-CN" sz="2000"/>
              <a:t>Linux Modules</a:t>
            </a:r>
            <a:r>
              <a:rPr lang="zh-CN" altLang="en-US" sz="2000"/>
              <a:t>的支撑也引入进来，然后逐个替换为</a:t>
            </a:r>
            <a:r>
              <a:rPr lang="en-US" altLang="zh-CN" sz="2000"/>
              <a:t>Rust</a:t>
            </a:r>
            <a:r>
              <a:rPr lang="zh-CN" altLang="en-US" sz="2000"/>
              <a:t>组件。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意义：引入框架后，能够支持的不只是上面三种驱动和文件系统，很有可能支持三类。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B3B289A-C334-B537-1752-DCDC72DF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24569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059BB-D45E-BFA0-2654-E617E1FFD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3B2D515-904C-75F3-E192-FBB86B235827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近期具体的工作计划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8E12F15-8087-EEA9-4A78-91BEE2024B3A}"/>
              </a:ext>
            </a:extLst>
          </p:cNvPr>
          <p:cNvSpPr txBox="1"/>
          <p:nvPr/>
        </p:nvSpPr>
        <p:spPr>
          <a:xfrm>
            <a:off x="667780" y="1232756"/>
            <a:ext cx="10782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集中精力针对</a:t>
            </a:r>
            <a:r>
              <a:rPr lang="en-US" altLang="zh-CN" sz="2000"/>
              <a:t>Linux </a:t>
            </a:r>
            <a:r>
              <a:rPr lang="en-US" altLang="zh-CN" sz="2000" b="1">
                <a:solidFill>
                  <a:srgbClr val="FF0000"/>
                </a:solidFill>
              </a:rPr>
              <a:t>virtio_blk </a:t>
            </a:r>
            <a:r>
              <a:rPr lang="en-US" altLang="zh-CN" sz="2000"/>
              <a:t>module</a:t>
            </a:r>
            <a:r>
              <a:rPr lang="zh-CN" altLang="en-US" sz="2000"/>
              <a:t>，大约</a:t>
            </a:r>
            <a:r>
              <a:rPr lang="en-US" altLang="zh-CN" sz="2000" b="1">
                <a:solidFill>
                  <a:srgbClr val="FF0000"/>
                </a:solidFill>
              </a:rPr>
              <a:t>2~3</a:t>
            </a:r>
            <a:r>
              <a:rPr lang="zh-CN" altLang="en-US" sz="2000" b="1">
                <a:solidFill>
                  <a:srgbClr val="FF0000"/>
                </a:solidFill>
              </a:rPr>
              <a:t>个月</a:t>
            </a:r>
            <a:r>
              <a:rPr lang="zh-CN" altLang="en-US" sz="2000"/>
              <a:t>给出一个可靠的扩展</a:t>
            </a:r>
            <a:r>
              <a:rPr lang="en-US" altLang="zh-CN" sz="2000"/>
              <a:t>ArceOS</a:t>
            </a:r>
            <a:r>
              <a:rPr lang="zh-CN" altLang="en-US" sz="2000"/>
              <a:t>驱动的实现。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078D62-0B25-8A87-AECB-3088592065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812541"/>
            <a:ext cx="11153775" cy="49530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6C970EB-B614-9E17-D002-DB743DBE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97214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C10DFDF-5D6E-0EB8-2FCC-2BA86A7684E4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主要问题：</a:t>
            </a:r>
            <a:r>
              <a:rPr lang="en-US" altLang="zh-CN" sz="3200"/>
              <a:t>Adaptor</a:t>
            </a:r>
            <a:r>
              <a:rPr lang="zh-CN" altLang="en-US" sz="3200"/>
              <a:t>的实现层次问题</a:t>
            </a:r>
            <a:endParaRPr lang="en-US" altLang="zh-CN" sz="32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B9EB67-73ED-0620-F0C5-33315C471A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7" y="2132856"/>
            <a:ext cx="7747161" cy="4104456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70D178A-B278-9BEF-744A-679A6A402414}"/>
              </a:ext>
            </a:extLst>
          </p:cNvPr>
          <p:cNvSpPr txBox="1"/>
          <p:nvPr/>
        </p:nvSpPr>
        <p:spPr>
          <a:xfrm>
            <a:off x="839416" y="1412776"/>
            <a:ext cx="54489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/>
              <a:t>Linux Adaptor</a:t>
            </a:r>
            <a:r>
              <a:rPr lang="zh-CN" altLang="en-US" sz="2000" b="1"/>
              <a:t>必须实现为一个</a:t>
            </a:r>
            <a:r>
              <a:rPr lang="en-US" altLang="zh-CN" sz="2000" b="1">
                <a:solidFill>
                  <a:srgbClr val="FF0000"/>
                </a:solidFill>
              </a:rPr>
              <a:t>ArceOS</a:t>
            </a:r>
            <a:r>
              <a:rPr lang="en-US" altLang="zh-CN" sz="2000" b="1"/>
              <a:t> </a:t>
            </a:r>
            <a:r>
              <a:rPr lang="en-US" altLang="zh-CN" sz="2000" b="1">
                <a:solidFill>
                  <a:srgbClr val="FF0000"/>
                </a:solidFill>
              </a:rPr>
              <a:t>Module</a:t>
            </a:r>
            <a:endParaRPr lang="zh-CN" altLang="en-US" sz="2000" b="1">
              <a:solidFill>
                <a:srgbClr val="FF00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6C0B01-F99B-2AA5-A33B-17140406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89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95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71AD1-5AB5-08D9-7C41-5D4CAD771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08AFB2C-D71C-376A-F374-C25A122A8ADA}"/>
              </a:ext>
            </a:extLst>
          </p:cNvPr>
          <p:cNvSpPr txBox="1"/>
          <p:nvPr/>
        </p:nvSpPr>
        <p:spPr>
          <a:xfrm>
            <a:off x="4583832" y="2420888"/>
            <a:ext cx="338437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4800"/>
              <a:t>2. </a:t>
            </a:r>
            <a:r>
              <a:rPr lang="zh-CN" altLang="en-US" sz="4800"/>
              <a:t>主要挑战</a:t>
            </a:r>
            <a:endParaRPr lang="en-US" altLang="zh-CN" sz="48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9B289E0-BD04-6817-7A2F-704A3E3A4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00A73A6-E717-A3C8-115A-1F196A19FED3}"/>
              </a:ext>
            </a:extLst>
          </p:cNvPr>
          <p:cNvSpPr txBox="1"/>
          <p:nvPr/>
        </p:nvSpPr>
        <p:spPr>
          <a:xfrm>
            <a:off x="2963652" y="3681028"/>
            <a:ext cx="662473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让</a:t>
            </a:r>
            <a:r>
              <a:rPr lang="zh-CN" altLang="en-US" sz="3200" b="1"/>
              <a:t>未修改的</a:t>
            </a:r>
            <a:r>
              <a:rPr lang="en-US" altLang="zh-CN" sz="3200"/>
              <a:t>Linux</a:t>
            </a:r>
            <a:r>
              <a:rPr lang="zh-CN" altLang="en-US" sz="3200"/>
              <a:t>模块</a:t>
            </a:r>
            <a:r>
              <a:rPr lang="zh-CN" altLang="en-US" sz="3200" b="1"/>
              <a:t>脱离</a:t>
            </a:r>
            <a:r>
              <a:rPr lang="en-US" altLang="zh-CN" sz="3200"/>
              <a:t>Linux</a:t>
            </a:r>
            <a:r>
              <a:rPr lang="zh-CN" altLang="en-US" sz="3200"/>
              <a:t>环境，在新型内核环境中</a:t>
            </a:r>
            <a:r>
              <a:rPr lang="zh-CN" altLang="en-US" sz="3200" b="1"/>
              <a:t>可靠</a:t>
            </a:r>
            <a:r>
              <a:rPr lang="zh-CN" altLang="en-US" sz="3200"/>
              <a:t>和</a:t>
            </a:r>
            <a:r>
              <a:rPr lang="zh-CN" altLang="en-US" sz="3200" b="1"/>
              <a:t>高效</a:t>
            </a:r>
            <a:r>
              <a:rPr lang="zh-CN" altLang="en-US" sz="3200"/>
              <a:t>运行。</a:t>
            </a:r>
          </a:p>
        </p:txBody>
      </p:sp>
    </p:spTree>
    <p:extLst>
      <p:ext uri="{BB962C8B-B14F-4D97-AF65-F5344CB8AC3E}">
        <p14:creationId xmlns:p14="http://schemas.microsoft.com/office/powerpoint/2010/main" val="3102000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F139-3F80-8E07-B439-CFB034EBB8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76570C6-7609-F569-8648-B2CB6BC23EA1}"/>
              </a:ext>
            </a:extLst>
          </p:cNvPr>
          <p:cNvSpPr txBox="1"/>
          <p:nvPr/>
        </p:nvSpPr>
        <p:spPr>
          <a:xfrm>
            <a:off x="667780" y="479673"/>
            <a:ext cx="103967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目前解决的主要问题：对依赖分类，只处理必要依赖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7CF21-DE89-ED3F-121D-C16A548BF9BF}"/>
              </a:ext>
            </a:extLst>
          </p:cNvPr>
          <p:cNvSpPr txBox="1"/>
          <p:nvPr/>
        </p:nvSpPr>
        <p:spPr>
          <a:xfrm>
            <a:off x="803412" y="1304764"/>
            <a:ext cx="6083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必要依赖：编译</a:t>
            </a:r>
            <a:r>
              <a:rPr lang="en-US" altLang="zh-CN" sz="2000"/>
              <a:t>/</a:t>
            </a:r>
            <a:r>
              <a:rPr lang="zh-CN" altLang="en-US" sz="2000"/>
              <a:t>运行所必须依赖的组件集合。</a:t>
            </a:r>
            <a:endParaRPr lang="en-US" altLang="zh-CN" sz="2000"/>
          </a:p>
          <a:p>
            <a:r>
              <a:rPr lang="zh-CN" altLang="en-US" sz="2000"/>
              <a:t>非必要依赖：通知、记录、调试等性质的组件集合。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C8BBF66-5E9B-D5DE-E135-2C515C1480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452" y="2253643"/>
            <a:ext cx="3276364" cy="20282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FEA101C1-B3F4-3E79-46C0-46123D48B461}"/>
              </a:ext>
            </a:extLst>
          </p:cNvPr>
          <p:cNvSpPr txBox="1"/>
          <p:nvPr/>
        </p:nvSpPr>
        <p:spPr>
          <a:xfrm>
            <a:off x="875420" y="4431100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直接引入组件</a:t>
            </a:r>
            <a:endParaRPr lang="en-US" altLang="zh-CN"/>
          </a:p>
          <a:p>
            <a:r>
              <a:rPr lang="zh-CN" altLang="en-US"/>
              <a:t>或者对等适配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7ECCB1-E1E0-F87A-3888-4547D12B9CA8}"/>
              </a:ext>
            </a:extLst>
          </p:cNvPr>
          <p:cNvSpPr txBox="1"/>
          <p:nvPr/>
        </p:nvSpPr>
        <p:spPr>
          <a:xfrm>
            <a:off x="3275719" y="4401108"/>
            <a:ext cx="156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Weak</a:t>
            </a:r>
            <a:r>
              <a:rPr lang="zh-CN" altLang="en-US"/>
              <a:t>空实现</a:t>
            </a:r>
            <a:endParaRPr lang="en-US" altLang="zh-CN"/>
          </a:p>
          <a:p>
            <a:r>
              <a:rPr lang="zh-CN" altLang="en-US"/>
              <a:t>上层按需覆盖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7FCBD0-253B-B3D8-F5EB-726505882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3074768"/>
            <a:ext cx="5198078" cy="126014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9EA6D4C-4492-F5C3-4574-2ABBAE15DE69}"/>
              </a:ext>
            </a:extLst>
          </p:cNvPr>
          <p:cNvSpPr txBox="1"/>
          <p:nvPr/>
        </p:nvSpPr>
        <p:spPr>
          <a:xfrm>
            <a:off x="6744072" y="4401108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XXX_ITF</a:t>
            </a:r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846EA71-51F2-50F0-D365-6A3FCC156850}"/>
              </a:ext>
            </a:extLst>
          </p:cNvPr>
          <p:cNvSpPr txBox="1"/>
          <p:nvPr/>
        </p:nvSpPr>
        <p:spPr>
          <a:xfrm>
            <a:off x="10580284" y="4383290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XXX_ITF</a:t>
            </a:r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F309BB9-F7A6-DF2E-4107-7C2615AE1903}"/>
              </a:ext>
            </a:extLst>
          </p:cNvPr>
          <p:cNvSpPr txBox="1"/>
          <p:nvPr/>
        </p:nvSpPr>
        <p:spPr>
          <a:xfrm>
            <a:off x="8667343" y="4379246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保留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CC98988-C267-1EDF-924B-B1563E1B1CEB}"/>
              </a:ext>
            </a:extLst>
          </p:cNvPr>
          <p:cNvSpPr txBox="1"/>
          <p:nvPr/>
        </p:nvSpPr>
        <p:spPr>
          <a:xfrm>
            <a:off x="6528048" y="4748578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Weak</a:t>
            </a:r>
            <a:r>
              <a:rPr lang="zh-CN" altLang="en-US"/>
              <a:t>空实现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BC3DBF9C-DB06-3A8D-53E3-7AB5531502E6}"/>
              </a:ext>
            </a:extLst>
          </p:cNvPr>
          <p:cNvSpPr txBox="1"/>
          <p:nvPr/>
        </p:nvSpPr>
        <p:spPr>
          <a:xfrm>
            <a:off x="10294324" y="4800539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Weak</a:t>
            </a:r>
            <a:r>
              <a:rPr lang="zh-CN" altLang="en-US"/>
              <a:t>空实现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E9B4FB4-C9C2-F6C0-C64D-80AD5FEF74C8}"/>
              </a:ext>
            </a:extLst>
          </p:cNvPr>
          <p:cNvSpPr txBox="1"/>
          <p:nvPr/>
        </p:nvSpPr>
        <p:spPr>
          <a:xfrm>
            <a:off x="811273" y="5769260"/>
            <a:ext cx="11189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>
                <a:solidFill>
                  <a:srgbClr val="FF0000"/>
                </a:solidFill>
              </a:rPr>
              <a:t>对于</a:t>
            </a:r>
            <a:r>
              <a:rPr lang="en-US" altLang="zh-CN" sz="2000">
                <a:solidFill>
                  <a:srgbClr val="FF0000"/>
                </a:solidFill>
              </a:rPr>
              <a:t>Linux virtio_blk</a:t>
            </a:r>
            <a:r>
              <a:rPr lang="zh-CN" altLang="en-US" sz="2000">
                <a:solidFill>
                  <a:srgbClr val="FF0000"/>
                </a:solidFill>
              </a:rPr>
              <a:t>模块，依赖的组件超过</a:t>
            </a:r>
            <a:r>
              <a:rPr lang="en-US" altLang="zh-CN" sz="2000">
                <a:solidFill>
                  <a:srgbClr val="FF0000"/>
                </a:solidFill>
              </a:rPr>
              <a:t>260</a:t>
            </a:r>
            <a:r>
              <a:rPr lang="zh-CN" altLang="en-US" sz="2000">
                <a:solidFill>
                  <a:srgbClr val="FF0000"/>
                </a:solidFill>
              </a:rPr>
              <a:t>，分类处理后，必须处理的组件可能不到三分之一。</a:t>
            </a:r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2C990009-C84E-FAD3-1B6D-1B092FC5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4471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4984-E7EE-F35A-09F7-A0693EE4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DC62004-7621-E95E-1382-A05524F360AA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在</a:t>
            </a:r>
            <a:r>
              <a:rPr lang="en-US" altLang="zh-CN" sz="3200"/>
              <a:t>ArceOS</a:t>
            </a:r>
            <a:r>
              <a:rPr lang="zh-CN" altLang="en-US" sz="3200"/>
              <a:t>直接复用</a:t>
            </a:r>
            <a:r>
              <a:rPr lang="en-US" altLang="zh-CN" sz="3200"/>
              <a:t>Linux Modules - </a:t>
            </a:r>
            <a:r>
              <a:rPr lang="zh-CN" altLang="en-US" sz="3200"/>
              <a:t>下步计划</a:t>
            </a:r>
            <a:endParaRPr lang="en-US" altLang="zh-CN" sz="32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A0215AB-5EAD-4BD7-5C7A-9B6C9769C974}"/>
              </a:ext>
            </a:extLst>
          </p:cNvPr>
          <p:cNvSpPr txBox="1"/>
          <p:nvPr/>
        </p:nvSpPr>
        <p:spPr>
          <a:xfrm>
            <a:off x="678085" y="1151128"/>
            <a:ext cx="7218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从“</a:t>
            </a:r>
            <a:r>
              <a:rPr lang="zh-CN" altLang="en-US" sz="2000">
                <a:solidFill>
                  <a:srgbClr val="FF0000"/>
                </a:solidFill>
              </a:rPr>
              <a:t>可行</a:t>
            </a:r>
            <a:r>
              <a:rPr lang="zh-CN" altLang="en-US" sz="2000"/>
              <a:t>”性验证到“</a:t>
            </a:r>
            <a:r>
              <a:rPr lang="zh-CN" altLang="en-US" sz="2000">
                <a:solidFill>
                  <a:srgbClr val="FF0000"/>
                </a:solidFill>
              </a:rPr>
              <a:t>可用</a:t>
            </a:r>
            <a:r>
              <a:rPr lang="zh-CN" altLang="en-US" sz="2000"/>
              <a:t>”的方案。基于对目前试验的简单总结：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755617D-6DB1-5D4E-1F7E-AF8A4A39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488" y="1888162"/>
            <a:ext cx="9685076" cy="352521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D241E1C-2061-6FD0-C52C-BA1D7C1AAE5B}"/>
              </a:ext>
            </a:extLst>
          </p:cNvPr>
          <p:cNvSpPr txBox="1"/>
          <p:nvPr/>
        </p:nvSpPr>
        <p:spPr>
          <a:xfrm>
            <a:off x="823022" y="1880828"/>
            <a:ext cx="6976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</a:t>
            </a:r>
            <a:endParaRPr lang="en-US" altLang="zh-CN"/>
          </a:p>
          <a:p>
            <a:r>
              <a:rPr lang="en-US" altLang="zh-CN"/>
              <a:t>Linux</a:t>
            </a:r>
          </a:p>
          <a:p>
            <a:r>
              <a:rPr lang="zh-CN" altLang="en-US"/>
              <a:t>模块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DAE27F1-A079-89D1-7FB1-6A302D64D2A4}"/>
              </a:ext>
            </a:extLst>
          </p:cNvPr>
          <p:cNvSpPr txBox="1"/>
          <p:nvPr/>
        </p:nvSpPr>
        <p:spPr>
          <a:xfrm>
            <a:off x="622646" y="3253141"/>
            <a:ext cx="8980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组件化</a:t>
            </a:r>
            <a:endParaRPr lang="en-US" altLang="zh-CN"/>
          </a:p>
          <a:p>
            <a:r>
              <a:rPr lang="zh-CN" altLang="en-US"/>
              <a:t>框架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B8379B6-70A5-EC30-9930-9C53A8DE2E21}"/>
              </a:ext>
            </a:extLst>
          </p:cNvPr>
          <p:cNvSpPr txBox="1"/>
          <p:nvPr/>
        </p:nvSpPr>
        <p:spPr>
          <a:xfrm>
            <a:off x="808722" y="4403117"/>
            <a:ext cx="6463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基础</a:t>
            </a:r>
            <a:endParaRPr lang="en-US" altLang="zh-CN"/>
          </a:p>
          <a:p>
            <a:r>
              <a:rPr lang="zh-CN" altLang="en-US"/>
              <a:t>通用</a:t>
            </a:r>
            <a:endParaRPr lang="en-US" altLang="zh-CN"/>
          </a:p>
          <a:p>
            <a:r>
              <a:rPr lang="zh-CN" altLang="en-US"/>
              <a:t>组件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7438022-B6F3-DA7D-C15B-7113174582A5}"/>
              </a:ext>
            </a:extLst>
          </p:cNvPr>
          <p:cNvSpPr txBox="1"/>
          <p:nvPr/>
        </p:nvSpPr>
        <p:spPr>
          <a:xfrm>
            <a:off x="9444372" y="2888940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2</a:t>
            </a:r>
            <a:r>
              <a:rPr lang="zh-CN" altLang="en-US"/>
              <a:t>条路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228418D-ECB5-AFEF-BE9E-2F813FAA8428}"/>
              </a:ext>
            </a:extLst>
          </p:cNvPr>
          <p:cNvSpPr txBox="1"/>
          <p:nvPr/>
        </p:nvSpPr>
        <p:spPr>
          <a:xfrm>
            <a:off x="9453493" y="47518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1</a:t>
            </a:r>
            <a:r>
              <a:rPr lang="zh-CN" altLang="en-US"/>
              <a:t>条路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996A63F-1962-2A39-47B5-30DC56308DAE}"/>
              </a:ext>
            </a:extLst>
          </p:cNvPr>
          <p:cNvSpPr txBox="1"/>
          <p:nvPr/>
        </p:nvSpPr>
        <p:spPr>
          <a:xfrm>
            <a:off x="678085" y="5716971"/>
            <a:ext cx="107196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1. </a:t>
            </a:r>
            <a:r>
              <a:rPr lang="zh-CN" altLang="en-US" sz="2000"/>
              <a:t>计划：把框架层的组件作为对</a:t>
            </a:r>
            <a:r>
              <a:rPr lang="en-US" altLang="zh-CN" sz="2000"/>
              <a:t>Linux Modules</a:t>
            </a:r>
            <a:r>
              <a:rPr lang="zh-CN" altLang="en-US" sz="2000"/>
              <a:t>的支撑也引入进来，然后逐个替换为</a:t>
            </a:r>
            <a:r>
              <a:rPr lang="en-US" altLang="zh-CN" sz="2000"/>
              <a:t>Rust</a:t>
            </a:r>
            <a:r>
              <a:rPr lang="zh-CN" altLang="en-US" sz="2000"/>
              <a:t>组件。</a:t>
            </a:r>
            <a:endParaRPr lang="en-US" altLang="zh-CN" sz="2000"/>
          </a:p>
          <a:p>
            <a:r>
              <a:rPr lang="en-US" altLang="zh-CN" sz="2000"/>
              <a:t>2. </a:t>
            </a:r>
            <a:r>
              <a:rPr lang="zh-CN" altLang="en-US" sz="2000"/>
              <a:t>意义：引入框架后，能够支持的不只是上面三种驱动和文件系统，很有可能支持三类。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01EB7A3-9A02-071D-9F40-E31BB7107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8877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FEC6A4-222B-EAF4-08E3-BE17ECCC3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E051838-C5E8-914C-5E37-A89C2FD927BA}"/>
              </a:ext>
            </a:extLst>
          </p:cNvPr>
          <p:cNvSpPr txBox="1"/>
          <p:nvPr/>
        </p:nvSpPr>
        <p:spPr>
          <a:xfrm>
            <a:off x="667780" y="479673"/>
            <a:ext cx="8344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近期具体的工作计划</a:t>
            </a:r>
            <a:endParaRPr lang="en-US" altLang="zh-CN" sz="320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B397EB0-0ADF-0F84-D417-BEF088A0811C}"/>
              </a:ext>
            </a:extLst>
          </p:cNvPr>
          <p:cNvSpPr txBox="1"/>
          <p:nvPr/>
        </p:nvSpPr>
        <p:spPr>
          <a:xfrm>
            <a:off x="667780" y="1232756"/>
            <a:ext cx="107821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集中精力针对</a:t>
            </a:r>
            <a:r>
              <a:rPr lang="en-US" altLang="zh-CN" sz="2000"/>
              <a:t>Linux </a:t>
            </a:r>
            <a:r>
              <a:rPr lang="en-US" altLang="zh-CN" sz="2000" b="1">
                <a:solidFill>
                  <a:srgbClr val="FF0000"/>
                </a:solidFill>
              </a:rPr>
              <a:t>virtio_blk </a:t>
            </a:r>
            <a:r>
              <a:rPr lang="en-US" altLang="zh-CN" sz="2000"/>
              <a:t>module</a:t>
            </a:r>
            <a:r>
              <a:rPr lang="zh-CN" altLang="en-US" sz="2000"/>
              <a:t>，大约</a:t>
            </a:r>
            <a:r>
              <a:rPr lang="en-US" altLang="zh-CN" sz="2000" b="1">
                <a:solidFill>
                  <a:srgbClr val="FF0000"/>
                </a:solidFill>
              </a:rPr>
              <a:t>2~3</a:t>
            </a:r>
            <a:r>
              <a:rPr lang="zh-CN" altLang="en-US" sz="2000" b="1">
                <a:solidFill>
                  <a:srgbClr val="FF0000"/>
                </a:solidFill>
              </a:rPr>
              <a:t>个月</a:t>
            </a:r>
            <a:r>
              <a:rPr lang="zh-CN" altLang="en-US" sz="2000"/>
              <a:t>给出一个可靠的扩展</a:t>
            </a:r>
            <a:r>
              <a:rPr lang="en-US" altLang="zh-CN" sz="2000"/>
              <a:t>ArceOS</a:t>
            </a:r>
            <a:r>
              <a:rPr lang="zh-CN" altLang="en-US" sz="2000"/>
              <a:t>驱动的实现。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1DD5176-FDD4-8B0D-05D6-5910AE3AD0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625" y="1812541"/>
            <a:ext cx="11153775" cy="4953000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386B8B-FC15-A7DF-1B76-3C8F1E16D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518969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657F904-7A62-2A9A-F000-0A275B6E79B3}"/>
              </a:ext>
            </a:extLst>
          </p:cNvPr>
          <p:cNvSpPr txBox="1"/>
          <p:nvPr/>
        </p:nvSpPr>
        <p:spPr>
          <a:xfrm>
            <a:off x="667780" y="479673"/>
            <a:ext cx="10540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目前的工作进展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D1D5329-E851-9406-AA26-B98DF4F26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780" y="2600908"/>
            <a:ext cx="5292588" cy="3969441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BC56E713-6246-17F3-1218-F1BEB216E284}"/>
              </a:ext>
            </a:extLst>
          </p:cNvPr>
          <p:cNvSpPr txBox="1"/>
          <p:nvPr/>
        </p:nvSpPr>
        <p:spPr>
          <a:xfrm>
            <a:off x="731404" y="1263463"/>
            <a:ext cx="9350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按照上页的思路，自底向上区分必要和非必要依赖，非必要依赖转</a:t>
            </a:r>
            <a:r>
              <a:rPr lang="en-US" altLang="zh-CN" sz="2000"/>
              <a:t>weak dummy</a:t>
            </a:r>
            <a:r>
              <a:rPr lang="zh-CN" altLang="en-US" sz="2000"/>
              <a:t>，</a:t>
            </a:r>
            <a:endParaRPr lang="en-US" altLang="zh-CN" sz="2000"/>
          </a:p>
          <a:p>
            <a:r>
              <a:rPr lang="zh-CN" altLang="en-US" sz="2000"/>
              <a:t>减少必须处理的组件总数。</a:t>
            </a:r>
            <a:endParaRPr lang="en-US" altLang="zh-CN" sz="2000"/>
          </a:p>
          <a:p>
            <a:r>
              <a:rPr lang="zh-CN" altLang="en-US" sz="2000"/>
              <a:t>预期目标，依赖组件总数可能能够从</a:t>
            </a:r>
            <a:r>
              <a:rPr lang="en-US" altLang="zh-CN" sz="2000" b="1"/>
              <a:t>200+</a:t>
            </a:r>
            <a:r>
              <a:rPr lang="zh-CN" altLang="en-US" sz="2000" b="1"/>
              <a:t>降低到</a:t>
            </a:r>
            <a:r>
              <a:rPr lang="en-US" altLang="zh-CN" sz="2000" b="1"/>
              <a:t>50+</a:t>
            </a:r>
            <a:r>
              <a:rPr lang="zh-CN" altLang="en-US" sz="2000"/>
              <a:t>。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18051DB3-1180-A780-7257-386FD9FD5047}"/>
              </a:ext>
            </a:extLst>
          </p:cNvPr>
          <p:cNvCxnSpPr/>
          <p:nvPr/>
        </p:nvCxnSpPr>
        <p:spPr>
          <a:xfrm>
            <a:off x="227348" y="4941168"/>
            <a:ext cx="6264696" cy="0"/>
          </a:xfrm>
          <a:prstGeom prst="line">
            <a:avLst/>
          </a:prstGeom>
          <a:ln w="19050">
            <a:solidFill>
              <a:srgbClr val="0070C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008050F-2BEF-848A-C154-9ABB71E545F5}"/>
              </a:ext>
            </a:extLst>
          </p:cNvPr>
          <p:cNvCxnSpPr/>
          <p:nvPr/>
        </p:nvCxnSpPr>
        <p:spPr>
          <a:xfrm flipV="1">
            <a:off x="6492044" y="5121188"/>
            <a:ext cx="0" cy="12241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07505D2-E376-96B8-D000-E8974CA1577B}"/>
              </a:ext>
            </a:extLst>
          </p:cNvPr>
          <p:cNvCxnSpPr/>
          <p:nvPr/>
        </p:nvCxnSpPr>
        <p:spPr>
          <a:xfrm>
            <a:off x="227348" y="3933056"/>
            <a:ext cx="6264696" cy="0"/>
          </a:xfrm>
          <a:prstGeom prst="line">
            <a:avLst/>
          </a:prstGeom>
          <a:ln w="19050"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733FD46A-6904-6409-0FF6-D38026DA56E6}"/>
              </a:ext>
            </a:extLst>
          </p:cNvPr>
          <p:cNvSpPr txBox="1"/>
          <p:nvPr/>
        </p:nvSpPr>
        <p:spPr>
          <a:xfrm>
            <a:off x="6780076" y="5177998"/>
            <a:ext cx="48605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/>
              <a:t>本周进展</a:t>
            </a:r>
            <a:r>
              <a:rPr lang="zh-CN" altLang="en-US"/>
              <a:t>：底层的基础组件处理完成。</a:t>
            </a:r>
            <a:endParaRPr lang="en-US" altLang="zh-CN"/>
          </a:p>
          <a:p>
            <a:r>
              <a:rPr lang="zh-CN" altLang="en-US"/>
              <a:t>内存管理方面</a:t>
            </a:r>
            <a:r>
              <a:rPr lang="en-US" altLang="zh-CN"/>
              <a:t>memblock</a:t>
            </a:r>
            <a:r>
              <a:rPr lang="zh-CN" altLang="en-US"/>
              <a:t>和</a:t>
            </a:r>
            <a:r>
              <a:rPr lang="en-US" altLang="zh-CN"/>
              <a:t>paging</a:t>
            </a:r>
            <a:r>
              <a:rPr lang="zh-CN" altLang="en-US"/>
              <a:t>完成，但是</a:t>
            </a:r>
            <a:endParaRPr lang="en-US" altLang="zh-CN"/>
          </a:p>
          <a:p>
            <a:r>
              <a:rPr lang="en-US" altLang="zh-CN"/>
              <a:t>page_alloc(buddy)</a:t>
            </a:r>
            <a:r>
              <a:rPr lang="zh-CN" altLang="en-US"/>
              <a:t>和</a:t>
            </a:r>
            <a:r>
              <a:rPr lang="en-US" altLang="zh-CN"/>
              <a:t>slub</a:t>
            </a:r>
            <a:r>
              <a:rPr lang="zh-CN" altLang="en-US"/>
              <a:t>还需要继续简化依赖。</a:t>
            </a:r>
            <a:endParaRPr lang="en-US" altLang="zh-CN"/>
          </a:p>
          <a:p>
            <a:r>
              <a:rPr lang="zh-CN" altLang="en-US"/>
              <a:t>任务调用方面</a:t>
            </a:r>
            <a:r>
              <a:rPr lang="en-US" altLang="zh-CN"/>
              <a:t>early_sched(</a:t>
            </a:r>
            <a:r>
              <a:rPr lang="zh-CN" altLang="en-US"/>
              <a:t>单任务</a:t>
            </a:r>
            <a:r>
              <a:rPr lang="en-US" altLang="zh-CN"/>
              <a:t>)</a:t>
            </a:r>
            <a:r>
              <a:rPr lang="zh-CN" altLang="en-US"/>
              <a:t>完成，多任务相关组件继续简化依赖。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54060189-9DD5-7FAD-1056-2582E9E4E3C9}"/>
              </a:ext>
            </a:extLst>
          </p:cNvPr>
          <p:cNvCxnSpPr>
            <a:cxnSpLocks/>
          </p:cNvCxnSpPr>
          <p:nvPr/>
        </p:nvCxnSpPr>
        <p:spPr>
          <a:xfrm flipV="1">
            <a:off x="6492044" y="4077072"/>
            <a:ext cx="0" cy="7994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A422CD5-E4F9-1311-4E18-7C64F87D4282}"/>
              </a:ext>
            </a:extLst>
          </p:cNvPr>
          <p:cNvSpPr txBox="1"/>
          <p:nvPr/>
        </p:nvSpPr>
        <p:spPr>
          <a:xfrm>
            <a:off x="6772010" y="4271097"/>
            <a:ext cx="3752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/>
              <a:t>下周计划：完成依赖简化的工作</a:t>
            </a:r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8E2A9A4-094D-4E56-3818-4B6E16016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805970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C27234F-EEF9-E2A6-06DB-FB320F60D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513142"/>
            <a:ext cx="7210425" cy="51435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59D8B086-2979-A4DA-B50C-A4812C034452}"/>
              </a:ext>
            </a:extLst>
          </p:cNvPr>
          <p:cNvSpPr txBox="1"/>
          <p:nvPr/>
        </p:nvSpPr>
        <p:spPr>
          <a:xfrm>
            <a:off x="667780" y="479673"/>
            <a:ext cx="105407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主要需要克服的问题</a:t>
            </a:r>
            <a:endParaRPr lang="en-US" altLang="zh-CN" sz="320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73FE64-C4FE-18AE-6376-4C6A486C45F0}"/>
              </a:ext>
            </a:extLst>
          </p:cNvPr>
          <p:cNvSpPr txBox="1"/>
          <p:nvPr/>
        </p:nvSpPr>
        <p:spPr>
          <a:xfrm>
            <a:off x="731404" y="1088740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/>
              <a:t>减少依赖组件的工作：除了区分非必要依赖，还要对部分大的组件进行分解。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9AFB542-CEF0-9FEF-E150-45D42644A6D6}"/>
              </a:ext>
            </a:extLst>
          </p:cNvPr>
          <p:cNvSpPr txBox="1"/>
          <p:nvPr/>
        </p:nvSpPr>
        <p:spPr>
          <a:xfrm>
            <a:off x="6564052" y="1840839"/>
            <a:ext cx="537592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page_alloc</a:t>
            </a:r>
            <a:r>
              <a:rPr lang="zh-CN" altLang="en-US" sz="2000"/>
              <a:t>的核心功能</a:t>
            </a:r>
            <a:r>
              <a:rPr lang="en-US" altLang="zh-CN" sz="2000"/>
              <a:t>buddy_system</a:t>
            </a:r>
          </a:p>
          <a:p>
            <a:r>
              <a:rPr lang="zh-CN" altLang="en-US" sz="2000"/>
              <a:t>但是它还是很多其它操作的门户。</a:t>
            </a:r>
            <a:endParaRPr lang="en-US" altLang="zh-CN" sz="2000"/>
          </a:p>
          <a:p>
            <a:endParaRPr lang="en-US" altLang="zh-CN" sz="2000"/>
          </a:p>
          <a:p>
            <a:r>
              <a:rPr lang="zh-CN" altLang="en-US" sz="2000"/>
              <a:t>对于</a:t>
            </a:r>
            <a:r>
              <a:rPr lang="en-US" altLang="zh-CN" sz="2000"/>
              <a:t>virtio_blk</a:t>
            </a:r>
            <a:r>
              <a:rPr lang="zh-CN" altLang="en-US" sz="2000"/>
              <a:t>，本身只需</a:t>
            </a:r>
            <a:r>
              <a:rPr lang="en-US" altLang="zh-CN" sz="2000"/>
              <a:t>alloc_page/free_page</a:t>
            </a:r>
            <a:r>
              <a:rPr lang="zh-CN" altLang="en-US" sz="2000"/>
              <a:t>等几个核心方法；但是目前</a:t>
            </a:r>
            <a:r>
              <a:rPr lang="en-US" altLang="zh-CN" sz="2000"/>
              <a:t>page_alloc</a:t>
            </a:r>
            <a:r>
              <a:rPr lang="zh-CN" altLang="en-US" sz="2000"/>
              <a:t>包含了过多的冗余功能，导致引入了太多没有必要的依赖。对</a:t>
            </a:r>
            <a:r>
              <a:rPr lang="en-US" altLang="zh-CN" sz="2000"/>
              <a:t>page_alloc</a:t>
            </a:r>
            <a:r>
              <a:rPr lang="zh-CN" altLang="en-US" sz="2000"/>
              <a:t>之类的需要分解。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AAD1B55-C9F4-D71E-05CC-820A8F16B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85992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3D702E6-162E-7BB3-CDBE-4167DAAC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436" y="1700808"/>
            <a:ext cx="5905500" cy="3619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CC9452-6D3E-A8CA-075D-13570BD982C6}"/>
              </a:ext>
            </a:extLst>
          </p:cNvPr>
          <p:cNvSpPr txBox="1"/>
          <p:nvPr/>
        </p:nvSpPr>
        <p:spPr>
          <a:xfrm>
            <a:off x="667780" y="479673"/>
            <a:ext cx="910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对设备驱动所处层次以及于其它系统级组件关系</a:t>
            </a:r>
            <a:endParaRPr lang="en-US" altLang="zh-CN" sz="320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0B085A-10AD-8791-5599-FFF889286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86604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D224953-D012-513A-3A4F-B29EBDE99088}"/>
              </a:ext>
            </a:extLst>
          </p:cNvPr>
          <p:cNvSpPr txBox="1"/>
          <p:nvPr/>
        </p:nvSpPr>
        <p:spPr>
          <a:xfrm>
            <a:off x="667780" y="479673"/>
            <a:ext cx="910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对</a:t>
            </a:r>
            <a:r>
              <a:rPr lang="en-US" altLang="zh-CN" sz="3200"/>
              <a:t>VirtIOBlk</a:t>
            </a:r>
            <a:r>
              <a:rPr lang="zh-CN" altLang="en-US" sz="3200"/>
              <a:t>的支持场景</a:t>
            </a:r>
            <a:endParaRPr lang="en-US" altLang="zh-CN" sz="320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6A329E-B076-F458-27C6-BC6948624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1234827"/>
            <a:ext cx="4762500" cy="514350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566565-18A4-8B5E-A7EC-1F66A1B1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627351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B5C390F3-7BDB-3DEF-5164-5FCF85BB12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460" y="2060848"/>
            <a:ext cx="4572000" cy="38100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DD4DB7BA-9F2D-6316-6F93-E2B00D8E7EFB}"/>
              </a:ext>
            </a:extLst>
          </p:cNvPr>
          <p:cNvSpPr txBox="1"/>
          <p:nvPr/>
        </p:nvSpPr>
        <p:spPr>
          <a:xfrm>
            <a:off x="820180" y="632073"/>
            <a:ext cx="910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实现层次</a:t>
            </a:r>
            <a:endParaRPr lang="en-US" altLang="zh-CN" sz="320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2A9CA1D-85E4-C5F8-5312-967691B614E2}"/>
              </a:ext>
            </a:extLst>
          </p:cNvPr>
          <p:cNvSpPr txBox="1"/>
          <p:nvPr/>
        </p:nvSpPr>
        <p:spPr>
          <a:xfrm>
            <a:off x="6132513" y="2492896"/>
            <a:ext cx="1620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</a:t>
            </a:r>
            <a:r>
              <a:rPr lang="en-US" altLang="zh-CN"/>
              <a:t>Linux</a:t>
            </a:r>
            <a:r>
              <a:rPr lang="zh-CN" altLang="en-US"/>
              <a:t>文件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保持不变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24BC935-F159-187A-FA64-5807D4EA99BA}"/>
              </a:ext>
            </a:extLst>
          </p:cNvPr>
          <p:cNvSpPr txBox="1"/>
          <p:nvPr/>
        </p:nvSpPr>
        <p:spPr>
          <a:xfrm>
            <a:off x="6132513" y="3705078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/>
              <a:t>接口</a:t>
            </a:r>
            <a:r>
              <a:rPr lang="zh-CN" altLang="en-US" b="1">
                <a:solidFill>
                  <a:srgbClr val="FF0000"/>
                </a:solidFill>
              </a:rPr>
              <a:t>保持不变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B24C9CE-29D9-BAD1-5E7E-A54562573EDE}"/>
              </a:ext>
            </a:extLst>
          </p:cNvPr>
          <p:cNvSpPr txBox="1"/>
          <p:nvPr/>
        </p:nvSpPr>
        <p:spPr>
          <a:xfrm>
            <a:off x="6101699" y="4257092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适配层</a:t>
            </a:r>
            <a:endParaRPr lang="en-US" altLang="zh-CN"/>
          </a:p>
          <a:p>
            <a:r>
              <a:rPr lang="zh-CN" altLang="en-US" b="1">
                <a:solidFill>
                  <a:srgbClr val="FF0000"/>
                </a:solidFill>
              </a:rPr>
              <a:t>基于</a:t>
            </a:r>
            <a:r>
              <a:rPr lang="en-US" altLang="zh-CN" b="1">
                <a:solidFill>
                  <a:srgbClr val="FF0000"/>
                </a:solidFill>
              </a:rPr>
              <a:t>ArceOS</a:t>
            </a:r>
            <a:r>
              <a:rPr lang="zh-CN" altLang="en-US" b="1">
                <a:solidFill>
                  <a:srgbClr val="FF0000"/>
                </a:solidFill>
              </a:rPr>
              <a:t>实现接口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E9392D9-4C9A-F4D7-1BB5-E478ADCF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58693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E2A57FF-B357-B9B8-49BD-90EEDDFFDF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2096852"/>
            <a:ext cx="4572000" cy="3810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ABAEFA0-7586-142B-23AA-50567659287B}"/>
              </a:ext>
            </a:extLst>
          </p:cNvPr>
          <p:cNvSpPr txBox="1"/>
          <p:nvPr/>
        </p:nvSpPr>
        <p:spPr>
          <a:xfrm>
            <a:off x="820180" y="632073"/>
            <a:ext cx="91006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从</a:t>
            </a:r>
            <a:r>
              <a:rPr lang="en-US" altLang="zh-CN" sz="3200"/>
              <a:t>riscv64</a:t>
            </a:r>
            <a:r>
              <a:rPr lang="zh-CN" altLang="en-US" sz="3200"/>
              <a:t>到</a:t>
            </a:r>
            <a:r>
              <a:rPr lang="en-US" altLang="zh-CN" sz="3200"/>
              <a:t>aarch64</a:t>
            </a:r>
            <a:r>
              <a:rPr lang="zh-CN" altLang="en-US" sz="3200"/>
              <a:t>的支持</a:t>
            </a:r>
            <a:r>
              <a:rPr lang="en-US" altLang="zh-CN" sz="3200"/>
              <a:t>(</a:t>
            </a:r>
            <a:r>
              <a:rPr lang="zh-CN" altLang="en-US" sz="3200"/>
              <a:t>主要是</a:t>
            </a:r>
            <a:r>
              <a:rPr lang="en-US" altLang="zh-CN" sz="3200"/>
              <a:t>gic -&gt; plic)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EBAB94A-BD3F-AAF1-0FDE-F071C3FF385F}"/>
              </a:ext>
            </a:extLst>
          </p:cNvPr>
          <p:cNvSpPr txBox="1"/>
          <p:nvPr/>
        </p:nvSpPr>
        <p:spPr>
          <a:xfrm>
            <a:off x="760244" y="2528900"/>
            <a:ext cx="11592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原始</a:t>
            </a:r>
            <a:endParaRPr lang="en-US" altLang="zh-CN"/>
          </a:p>
          <a:p>
            <a:r>
              <a:rPr lang="en-US" altLang="zh-CN"/>
              <a:t>Linux</a:t>
            </a:r>
            <a:r>
              <a:rPr lang="zh-CN" altLang="en-US"/>
              <a:t>文件</a:t>
            </a:r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6E8371C-B558-6986-4F38-26482E4D21A1}"/>
              </a:ext>
            </a:extLst>
          </p:cNvPr>
          <p:cNvSpPr txBox="1"/>
          <p:nvPr/>
        </p:nvSpPr>
        <p:spPr>
          <a:xfrm>
            <a:off x="760244" y="435637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Adaptor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33F7D5D-6732-30CF-ED4F-B58FFE970A1C}"/>
              </a:ext>
            </a:extLst>
          </p:cNvPr>
          <p:cNvSpPr/>
          <p:nvPr/>
        </p:nvSpPr>
        <p:spPr>
          <a:xfrm>
            <a:off x="6852084" y="2167989"/>
            <a:ext cx="972108" cy="13681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>
                <a:solidFill>
                  <a:schemeClr val="tx1"/>
                </a:solidFill>
              </a:rPr>
              <a:t>gic</a:t>
            </a:r>
            <a:endParaRPr lang="zh-CN" altLang="en-US" sz="1600" b="1">
              <a:solidFill>
                <a:schemeClr val="tx1"/>
              </a:solidFill>
            </a:endParaRP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C15E63A-A088-9C54-B194-3ED2D9C9B820}"/>
              </a:ext>
            </a:extLst>
          </p:cNvPr>
          <p:cNvCxnSpPr/>
          <p:nvPr/>
        </p:nvCxnSpPr>
        <p:spPr>
          <a:xfrm flipH="1">
            <a:off x="6337164" y="2868674"/>
            <a:ext cx="3600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1D302708-56ED-2BA5-2361-F163D7552EA8}"/>
              </a:ext>
            </a:extLst>
          </p:cNvPr>
          <p:cNvSpPr txBox="1"/>
          <p:nvPr/>
        </p:nvSpPr>
        <p:spPr>
          <a:xfrm>
            <a:off x="6194018" y="248273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对等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25CDF7A-6CD4-13F5-65CA-F6D76107F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277955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A24B6FE-F7B3-E379-6D29-79F640104102}"/>
              </a:ext>
            </a:extLst>
          </p:cNvPr>
          <p:cNvSpPr txBox="1"/>
          <p:nvPr/>
        </p:nvSpPr>
        <p:spPr>
          <a:xfrm>
            <a:off x="479376" y="368660"/>
            <a:ext cx="86409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/>
              <a:t>计划路线</a:t>
            </a:r>
            <a:endParaRPr lang="en-US" altLang="zh-CN" sz="320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8D8D761-BC3D-C76C-078B-459640E5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1772816"/>
            <a:ext cx="4176464" cy="45105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0C423B54-B444-E6D6-0476-7EB653D00357}"/>
              </a:ext>
            </a:extLst>
          </p:cNvPr>
          <p:cNvSpPr txBox="1"/>
          <p:nvPr/>
        </p:nvSpPr>
        <p:spPr>
          <a:xfrm>
            <a:off x="2099556" y="1268760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/>
              <a:t>目标场景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7CF255E-CCB9-DC22-87A8-C1799FEE521C}"/>
              </a:ext>
            </a:extLst>
          </p:cNvPr>
          <p:cNvSpPr txBox="1"/>
          <p:nvPr/>
        </p:nvSpPr>
        <p:spPr>
          <a:xfrm>
            <a:off x="5462449" y="1677541"/>
            <a:ext cx="638187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1.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基于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riscv64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引入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Linux VirtioBLK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，支持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ArceOS FatFS</a:t>
            </a:r>
          </a:p>
          <a:p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* 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实际上同时完成了</a:t>
            </a:r>
            <a:r>
              <a:rPr lang="en-US" altLang="zh-CN" sz="2000" b="1">
                <a:solidFill>
                  <a:schemeClr val="accent1">
                    <a:lumMod val="50000"/>
                  </a:schemeClr>
                </a:solidFill>
              </a:rPr>
              <a:t>Plic</a:t>
            </a:r>
            <a:r>
              <a:rPr lang="zh-CN" altLang="en-US" sz="2000" b="1">
                <a:solidFill>
                  <a:schemeClr val="accent1">
                    <a:lumMod val="50000"/>
                  </a:schemeClr>
                </a:solidFill>
              </a:rPr>
              <a:t>中断控制器驱动的支持</a:t>
            </a:r>
            <a:endParaRPr lang="en-US" altLang="zh-CN" sz="2000" b="1">
              <a:solidFill>
                <a:schemeClr val="accent1">
                  <a:lumMod val="50000"/>
                </a:schemeClr>
              </a:solidFill>
            </a:endParaRPr>
          </a:p>
          <a:p>
            <a:endParaRPr lang="en-US" altLang="zh-CN" sz="2000"/>
          </a:p>
          <a:p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2. 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从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riscv64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向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aarch64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和</a:t>
            </a:r>
            <a:r>
              <a:rPr lang="en-US" altLang="zh-CN" sz="2000" b="1">
                <a:solidFill>
                  <a:schemeClr val="accent2">
                    <a:lumMod val="75000"/>
                  </a:schemeClr>
                </a:solidFill>
              </a:rPr>
              <a:t>x86_64</a:t>
            </a:r>
            <a:r>
              <a:rPr lang="zh-CN" altLang="en-US" sz="2000" b="1">
                <a:solidFill>
                  <a:schemeClr val="accent2">
                    <a:lumMod val="75000"/>
                  </a:schemeClr>
                </a:solidFill>
              </a:rPr>
              <a:t>移植</a:t>
            </a:r>
            <a:endParaRPr lang="en-US" altLang="zh-CN" sz="2000" b="1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sz="2000"/>
          </a:p>
          <a:p>
            <a:r>
              <a:rPr lang="en-US" altLang="zh-CN" sz="2000"/>
              <a:t>3. </a:t>
            </a:r>
            <a:r>
              <a:rPr lang="zh-CN" altLang="en-US" sz="2000"/>
              <a:t>支持引入</a:t>
            </a:r>
            <a:r>
              <a:rPr lang="en-US" altLang="zh-CN" sz="2000"/>
              <a:t>Linux ExtFS/XFS</a:t>
            </a:r>
            <a:r>
              <a:rPr lang="zh-CN" altLang="en-US" sz="2000"/>
              <a:t>等文件系统模块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4. </a:t>
            </a:r>
            <a:r>
              <a:rPr lang="zh-CN" altLang="en-US" sz="2000"/>
              <a:t>在</a:t>
            </a:r>
            <a:r>
              <a:rPr lang="en-US" altLang="zh-CN" sz="2000"/>
              <a:t>qemu</a:t>
            </a:r>
            <a:r>
              <a:rPr lang="zh-CN" altLang="en-US" sz="2000"/>
              <a:t>平台支持其它的块设备驱动模块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5. </a:t>
            </a:r>
            <a:r>
              <a:rPr lang="zh-CN" altLang="en-US" sz="2000"/>
              <a:t>在物理平台支持实际的块设备驱动模块</a:t>
            </a:r>
            <a:endParaRPr lang="en-US" altLang="zh-CN" sz="2000"/>
          </a:p>
          <a:p>
            <a:endParaRPr lang="en-US" altLang="zh-CN" sz="2000"/>
          </a:p>
          <a:p>
            <a:r>
              <a:rPr lang="en-US" altLang="zh-CN" sz="2000"/>
              <a:t>6. </a:t>
            </a:r>
            <a:r>
              <a:rPr lang="zh-CN" altLang="en-US" sz="2000"/>
              <a:t>提炼适配层库，可以被其它新型内核复用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E3AD0E-F061-99AE-7771-7D27E982A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99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905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tx1"/>
          </a:solidFill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>
        <a:ln w="19050"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32672</TotalTime>
  <Words>10831</Words>
  <Application>Microsoft Office PowerPoint</Application>
  <PresentationFormat>宽屏</PresentationFormat>
  <Paragraphs>1112</Paragraphs>
  <Slides>106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106</vt:i4>
      </vt:variant>
    </vt:vector>
  </HeadingPairs>
  <TitlesOfParts>
    <vt:vector size="110" baseType="lpstr">
      <vt:lpstr>等线</vt:lpstr>
      <vt:lpstr>等线 Light</vt:lpstr>
      <vt:lpstr>Arial</vt:lpstr>
      <vt:lpstr>Office 主题​​</vt:lpstr>
      <vt:lpstr>复用Linux代码模块的 方案与验证(v0.2)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1164</cp:revision>
  <dcterms:created xsi:type="dcterms:W3CDTF">2023-02-06T11:51:16Z</dcterms:created>
  <dcterms:modified xsi:type="dcterms:W3CDTF">2025-08-24T15:10:53Z</dcterms:modified>
</cp:coreProperties>
</file>