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8" r:id="rId2"/>
    <p:sldId id="557" r:id="rId3"/>
    <p:sldId id="551" r:id="rId4"/>
    <p:sldId id="558" r:id="rId5"/>
    <p:sldId id="563" r:id="rId6"/>
    <p:sldId id="559" r:id="rId7"/>
    <p:sldId id="552" r:id="rId8"/>
    <p:sldId id="560" r:id="rId9"/>
    <p:sldId id="561" r:id="rId10"/>
    <p:sldId id="572" r:id="rId11"/>
    <p:sldId id="565" r:id="rId12"/>
    <p:sldId id="568" r:id="rId13"/>
    <p:sldId id="567" r:id="rId14"/>
    <p:sldId id="564" r:id="rId15"/>
    <p:sldId id="553" r:id="rId16"/>
    <p:sldId id="569" r:id="rId17"/>
    <p:sldId id="571" r:id="rId18"/>
    <p:sldId id="573" r:id="rId19"/>
    <p:sldId id="574" r:id="rId20"/>
    <p:sldId id="575" r:id="rId21"/>
    <p:sldId id="576" r:id="rId22"/>
    <p:sldId id="577" r:id="rId23"/>
    <p:sldId id="51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863" userDrawn="1">
          <p15:clr>
            <a:srgbClr val="A4A3A4"/>
          </p15:clr>
        </p15:guide>
        <p15:guide id="3" orient="horz" pos="21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44" autoAdjust="0"/>
  </p:normalViewPr>
  <p:slideViewPr>
    <p:cSldViewPr showGuides="1">
      <p:cViewPr varScale="1">
        <p:scale>
          <a:sx n="83" d="100"/>
          <a:sy n="83" d="100"/>
        </p:scale>
        <p:origin x="586" y="62"/>
      </p:cViewPr>
      <p:guideLst>
        <p:guide orient="horz"/>
        <p:guide pos="3863"/>
        <p:guide orient="horz" pos="2115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1259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2C0B5-5BBF-4687-A2C4-7EEAA89D523D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ABCB6-718A-4210-8C4D-147807BDB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454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/>
              <a:t>1. </a:t>
            </a:r>
            <a:r>
              <a:rPr lang="zh-CN" altLang="en-US" sz="1200"/>
              <a:t>纵向：相同模式的各种内核实现，构成与功能基本一致，共性的成分很高。</a:t>
            </a:r>
            <a:endParaRPr lang="en-US" altLang="zh-CN" sz="1200"/>
          </a:p>
          <a:p>
            <a:r>
              <a:rPr lang="en-US" altLang="zh-CN" sz="1200"/>
              <a:t>2. </a:t>
            </a:r>
            <a:r>
              <a:rPr lang="zh-CN" altLang="en-US" sz="1200"/>
              <a:t>横向：不同模式的内核实现，同样存在大量的共性功能。</a:t>
            </a:r>
            <a:endParaRPr lang="en-US" altLang="zh-CN" sz="1200"/>
          </a:p>
          <a:p>
            <a:endParaRPr lang="en-US" altLang="zh-CN" sz="1200"/>
          </a:p>
          <a:p>
            <a:r>
              <a:rPr lang="zh-CN" altLang="en-US" sz="1200"/>
              <a:t>各种内核实现之间共性的存在是形成内核组件的基础。</a:t>
            </a:r>
            <a:endParaRPr lang="en-US" altLang="zh-CN" sz="1200"/>
          </a:p>
          <a:p>
            <a:r>
              <a:rPr lang="zh-CN" altLang="en-US" sz="1200"/>
              <a:t>我们的工作：分析和发现共性，进行合理的抽取和封装，形成组件仓库。</a:t>
            </a:r>
            <a:endParaRPr lang="en-US" altLang="zh-CN" sz="1200"/>
          </a:p>
          <a:p>
            <a:endParaRPr lang="en-US" altLang="zh-CN" sz="1200"/>
          </a:p>
          <a:p>
            <a:r>
              <a:rPr lang="zh-CN" altLang="en-US" sz="1200"/>
              <a:t>从组件化的角度，简单的内核实现往往是复杂内核的基础，可以通过不断累加组件的方式，从简单内核逐步扩展到复杂内核。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ABCB6-718A-4210-8C4D-147807BDB3A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432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/>
              <a:t>框架是通用的、稳定性。</a:t>
            </a:r>
            <a:endParaRPr lang="en-US" altLang="zh-CN" sz="1200"/>
          </a:p>
          <a:p>
            <a:r>
              <a:rPr lang="zh-CN" altLang="en-US" sz="1200"/>
              <a:t>通过向框架中填充不同功能、不同规模的组件时，让内核为上层应用提供各种类型、不同层级的服务，涵盖从</a:t>
            </a:r>
            <a:r>
              <a:rPr lang="en-US" altLang="zh-CN" sz="1200"/>
              <a:t>Hello/</a:t>
            </a:r>
            <a:r>
              <a:rPr lang="zh-CN" altLang="en-US" sz="1200"/>
              <a:t>跑马灯这类简单的验证性内核到宏内核</a:t>
            </a:r>
            <a:r>
              <a:rPr lang="en-US" altLang="zh-CN" sz="1200"/>
              <a:t>/</a:t>
            </a:r>
            <a:r>
              <a:rPr lang="zh-CN" altLang="en-US" sz="1200"/>
              <a:t>微内核等复杂的内核模式。</a:t>
            </a:r>
            <a:endParaRPr lang="en-US" altLang="zh-CN" sz="120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ABCB6-718A-4210-8C4D-147807BDB3A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13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4FBA8-CDDA-7E9A-2491-115A0E278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E9E9F3-23F3-AC68-DB6A-9A34C4B31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ADFB4F-85C4-37B5-A65E-8DD4E9B44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382EC0-F1CB-C397-F462-F74200398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4D0263-6024-585D-BE16-C179BCACA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27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BEDFA-604A-BBEB-3775-8B6833D9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FF7852-312B-7429-EE57-19249124F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687814-BFC4-85B9-2491-13249B29B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215753-71F0-6360-FDBD-E102B1653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0E435A-7FAC-40F8-A5E6-73FE38B0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78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6A0A1F2-FACE-2B8B-1C29-B5354DB532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23BD40-D821-E115-FC04-E31E07CDB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7AB95B-BFB9-5F16-6CF8-9606653FB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1246F0-6892-5D5C-2CB3-89F6F5F7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F19682-2836-82C2-6702-CAA5FD574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51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C3D86-E7BB-1ACC-3E45-EF8B4A39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4B4AFF-5C54-6395-24B3-9ACBB50BF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48E90A-9F39-2C18-2D26-560A36303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E76D46-3C16-2FA2-9F26-205BBC812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E0FF32-531E-E407-9D53-7C1E4CE16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064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6DB7B-C37C-27D9-AA03-11E880E5B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385ED8-DCEC-8CEC-4288-294ADF957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16CF24-8FA5-E717-229F-C81DD0F3F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12A988-1419-944A-3852-FC24C9A1C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6EAE4A-D367-28FF-3B85-573B9761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239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57A86-F084-027F-0063-F7FDDCBB2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C89094-AB05-E0F9-BBBC-280CC78A3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B88264-73A8-A203-5300-B3E10944A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036C48-CEF5-EDF9-B736-39B4C4F9A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435CFE-77E7-EAAB-0380-F0AE1F181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85C3E-25B0-877D-C916-CB4381E9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48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D2036-6948-C2B0-4556-00DE0FEDD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290216-A175-4BC7-6E6A-889250775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300C28-4C53-AC0A-29A6-BC881C115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D753D9-D606-D2A1-1442-1B49904F0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CF9891-2D8A-2BA1-F705-2827646A7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1AF805-B8FA-4B84-1796-302D9A8A1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7BD88F6-7CCD-7195-F1A1-C85837B9A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519FF9-BB6C-4D43-1DB1-E48409524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666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5DE0E-0FC8-A777-BEE3-5D4904958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D98B10-620C-2430-1B6F-9F18AD7C8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E2DB37-495C-839A-4314-043FBB221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F27327-8492-3A76-FC42-AF072C2C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160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3D5D10-A6EF-FDA4-8FCF-621F5F810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9E1FD8-D8B0-758C-5915-5FDE34917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9BF8E1-57F7-F790-D57C-9246AE022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884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6B473-8589-6372-E50A-3E715C264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EC0629-C661-8887-4775-DD748EFDA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0D2CFC-CA41-2A01-AF63-499FA1BCE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0081E1-89B0-AB65-0526-C70E1FE82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514E4F-C2ED-2056-7495-AF1E7366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CDB27C-0012-869A-EB6A-B7A5D2E7C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751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0DFC1-7B13-E73C-CA93-087C1842D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240500-B763-A8FB-05B1-7D6B674200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678650-39F9-2D52-C63C-2BAD737FB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822224-275C-DF16-C797-99A171D81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F08A1E-9606-FCCD-32F4-F212814DF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7EBC10-A237-74B5-E2C3-028F58B9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460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19125A-4B7E-F39C-0219-59B0B32FF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EBB4C0-0287-A26F-5C7C-CFC54FD36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4A0BF8-78F2-D1D6-7606-140B7BC99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95C42-1EB8-46E8-8CE5-2840DE4C4251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E84969-A3D0-A3D3-3FB4-081B6A9CB2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E4B5D9-B5B7-BBF1-202B-08ECC09F39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58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raw.githubusercontent.com/kern-crates/.github/main/profile/module_requirement.md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A0B0CC5-96D7-B4B2-3C06-A4C25C6FA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360" y="836712"/>
            <a:ext cx="11485276" cy="2637247"/>
          </a:xfrm>
        </p:spPr>
        <p:txBody>
          <a:bodyPr>
            <a:normAutofit/>
          </a:bodyPr>
          <a:lstStyle/>
          <a:p>
            <a:r>
              <a:rPr lang="zh-CN" altLang="en-US" sz="4800"/>
              <a:t>组件化内核开发实践</a:t>
            </a:r>
            <a:endParaRPr lang="zh-CN" altLang="en-US" sz="2000" b="1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6E005802-4E08-1E87-D9E8-B4A0DA29C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510"/>
            <a:ext cx="9144000" cy="1655762"/>
          </a:xfrm>
        </p:spPr>
        <p:txBody>
          <a:bodyPr/>
          <a:lstStyle/>
          <a:p>
            <a:r>
              <a:rPr lang="zh-CN" altLang="en-US"/>
              <a:t>石磊 乾云启创</a:t>
            </a:r>
            <a:endParaRPr lang="en-US" altLang="zh-CN"/>
          </a:p>
          <a:p>
            <a:r>
              <a:rPr lang="en-US" altLang="zh-CN"/>
              <a:t>2024.9.13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23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6CFB70F-3D44-321C-DDFE-E1A1A73AE1BE}"/>
              </a:ext>
            </a:extLst>
          </p:cNvPr>
          <p:cNvSpPr txBox="1"/>
          <p:nvPr/>
        </p:nvSpPr>
        <p:spPr>
          <a:xfrm>
            <a:off x="515380" y="327273"/>
            <a:ext cx="75968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从抽象到具体 </a:t>
            </a:r>
            <a:r>
              <a:rPr lang="en-US" altLang="zh-CN" sz="3200"/>
              <a:t>- </a:t>
            </a:r>
            <a:r>
              <a:rPr lang="zh-CN" altLang="en-US" sz="3200"/>
              <a:t>组件化内核的通用框架</a:t>
            </a:r>
            <a:endParaRPr lang="en-US" altLang="zh-CN" sz="32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E5A6E2D-0B2F-2036-338E-2A1E87EB44F8}"/>
              </a:ext>
            </a:extLst>
          </p:cNvPr>
          <p:cNvSpPr txBox="1"/>
          <p:nvPr/>
        </p:nvSpPr>
        <p:spPr>
          <a:xfrm>
            <a:off x="5699956" y="1262825"/>
            <a:ext cx="619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上页给出内核的抽象构成，现在来看框架的具体实现。</a:t>
            </a:r>
            <a:endParaRPr lang="en-US" altLang="zh-CN" sz="2000"/>
          </a:p>
          <a:p>
            <a:r>
              <a:rPr lang="zh-CN" altLang="en-US" sz="2000"/>
              <a:t>框架包括三层：</a:t>
            </a:r>
            <a:endParaRPr lang="en-US" altLang="zh-CN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FEA3029-F960-4239-722D-2CA7F63B8B71}"/>
              </a:ext>
            </a:extLst>
          </p:cNvPr>
          <p:cNvSpPr txBox="1"/>
          <p:nvPr/>
        </p:nvSpPr>
        <p:spPr>
          <a:xfrm>
            <a:off x="5693188" y="2330744"/>
            <a:ext cx="6012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1. boot</a:t>
            </a:r>
            <a:r>
              <a:rPr lang="zh-CN" altLang="en-US" sz="2400"/>
              <a:t>层引导内核系统，体系结构相关。</a:t>
            </a:r>
            <a:endParaRPr lang="en-US" altLang="zh-CN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6596AFC-121C-ABAE-06A0-8B4F12D9F1E2}"/>
              </a:ext>
            </a:extLst>
          </p:cNvPr>
          <p:cNvSpPr txBox="1"/>
          <p:nvPr/>
        </p:nvSpPr>
        <p:spPr>
          <a:xfrm>
            <a:off x="5693188" y="3198167"/>
            <a:ext cx="6012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2. runtime</a:t>
            </a:r>
            <a:r>
              <a:rPr lang="zh-CN" altLang="en-US" sz="2400"/>
              <a:t>层初始化并组织核心组件对外</a:t>
            </a:r>
            <a:endParaRPr lang="en-US" altLang="zh-CN" sz="2400"/>
          </a:p>
          <a:p>
            <a:r>
              <a:rPr lang="zh-CN" altLang="en-US" sz="2400"/>
              <a:t>提供服务。</a:t>
            </a:r>
            <a:endParaRPr lang="en-US" altLang="zh-CN" sz="2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D9992F7-8351-959D-F4B2-ABB3293682FB}"/>
              </a:ext>
            </a:extLst>
          </p:cNvPr>
          <p:cNvSpPr txBox="1"/>
          <p:nvPr/>
        </p:nvSpPr>
        <p:spPr>
          <a:xfrm>
            <a:off x="5693188" y="4445170"/>
            <a:ext cx="6199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3. core</a:t>
            </a:r>
            <a:r>
              <a:rPr lang="zh-CN" altLang="en-US" sz="2400"/>
              <a:t>层包含一组核心组件，提供核心功能。</a:t>
            </a:r>
            <a:endParaRPr lang="en-US" altLang="zh-CN" sz="2400"/>
          </a:p>
          <a:p>
            <a:r>
              <a:rPr lang="zh-CN" altLang="en-US" sz="2400"/>
              <a:t>最简单的内核系统可以仅包含一个原子组件，</a:t>
            </a:r>
            <a:endParaRPr lang="en-US" altLang="zh-CN" sz="2400"/>
          </a:p>
          <a:p>
            <a:r>
              <a:rPr lang="zh-CN" altLang="en-US" sz="2400"/>
              <a:t>复杂内核则可能由多级嵌套的复合组件构成。</a:t>
            </a:r>
            <a:endParaRPr lang="en-US" altLang="zh-CN" sz="20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BD9CBA3-DEF8-53FE-2FFF-BA3224095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88" y="1144917"/>
            <a:ext cx="43815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193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543E79A-85C5-939D-FAE5-3FD8E3666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96" y="2437304"/>
            <a:ext cx="7019409" cy="423209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6CFB70F-3D44-321C-DDFE-E1A1A73AE1BE}"/>
              </a:ext>
            </a:extLst>
          </p:cNvPr>
          <p:cNvSpPr txBox="1"/>
          <p:nvPr/>
        </p:nvSpPr>
        <p:spPr>
          <a:xfrm>
            <a:off x="515380" y="327273"/>
            <a:ext cx="64447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组件化内核的通用框架 </a:t>
            </a:r>
            <a:r>
              <a:rPr lang="en-US" altLang="zh-CN" sz="3200"/>
              <a:t>- boot</a:t>
            </a:r>
            <a:r>
              <a:rPr lang="zh-CN" altLang="en-US" sz="3200"/>
              <a:t>层</a:t>
            </a:r>
            <a:endParaRPr lang="en-US" altLang="zh-CN" sz="32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F20DA4A-9B75-0511-FBF3-EE60B1F5BF74}"/>
              </a:ext>
            </a:extLst>
          </p:cNvPr>
          <p:cNvSpPr txBox="1"/>
          <p:nvPr/>
        </p:nvSpPr>
        <p:spPr>
          <a:xfrm>
            <a:off x="623392" y="989437"/>
            <a:ext cx="109092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boot</a:t>
            </a:r>
            <a:r>
              <a:rPr lang="zh-CN" altLang="en-US" sz="2000"/>
              <a:t>层负责引导内核系统。通常内核的引导可以分为多个阶段，一般两个阶段：</a:t>
            </a:r>
            <a:r>
              <a:rPr lang="en-US" altLang="zh-CN" sz="2000"/>
              <a:t>early_stage</a:t>
            </a:r>
            <a:r>
              <a:rPr lang="zh-CN" altLang="en-US" sz="2000"/>
              <a:t>和</a:t>
            </a:r>
            <a:r>
              <a:rPr lang="en-US" altLang="zh-CN" sz="2000"/>
              <a:t>final_stage</a:t>
            </a:r>
            <a:r>
              <a:rPr lang="zh-CN" altLang="en-US" sz="2000"/>
              <a:t>。</a:t>
            </a:r>
            <a:r>
              <a:rPr lang="en-US" altLang="zh-CN" sz="2000"/>
              <a:t>boot</a:t>
            </a:r>
            <a:r>
              <a:rPr lang="zh-CN" altLang="en-US" sz="2000"/>
              <a:t>层仅包含</a:t>
            </a:r>
            <a:r>
              <a:rPr lang="en-US" altLang="zh-CN" sz="2000"/>
              <a:t>early_stage</a:t>
            </a:r>
            <a:r>
              <a:rPr lang="zh-CN" altLang="en-US" sz="2000"/>
              <a:t>，即仅保留最基础的功能，把</a:t>
            </a:r>
            <a:r>
              <a:rPr lang="en-US" altLang="zh-CN" sz="2000"/>
              <a:t>final_stage</a:t>
            </a:r>
            <a:r>
              <a:rPr lang="zh-CN" altLang="en-US" sz="2000"/>
              <a:t>的功能推给单独的组件来实现，具有更好的可配置性。例如：异常中断表的初始化功能，不含在内，属于可配置组件。因为对于不同的模式，对它有不同的要求。</a:t>
            </a:r>
            <a:endParaRPr lang="en-US" altLang="zh-CN" sz="20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969AA84-3F35-9C92-075E-3B097E603ABA}"/>
              </a:ext>
            </a:extLst>
          </p:cNvPr>
          <p:cNvSpPr/>
          <p:nvPr/>
        </p:nvSpPr>
        <p:spPr>
          <a:xfrm>
            <a:off x="2405590" y="2290229"/>
            <a:ext cx="1404156" cy="4186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554E058-721F-8185-B599-57A73BB6C163}"/>
              </a:ext>
            </a:extLst>
          </p:cNvPr>
          <p:cNvSpPr txBox="1"/>
          <p:nvPr/>
        </p:nvSpPr>
        <p:spPr>
          <a:xfrm>
            <a:off x="3889384" y="2339589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内核本质就是裸机程序，引导入口从</a:t>
            </a:r>
            <a:r>
              <a:rPr lang="en-US" altLang="zh-CN"/>
              <a:t>_start</a:t>
            </a:r>
            <a:r>
              <a:rPr lang="zh-CN" altLang="en-US"/>
              <a:t>开始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29D64D9-CF66-A936-6986-99D860C9C617}"/>
              </a:ext>
            </a:extLst>
          </p:cNvPr>
          <p:cNvSpPr/>
          <p:nvPr/>
        </p:nvSpPr>
        <p:spPr>
          <a:xfrm>
            <a:off x="1955540" y="4344002"/>
            <a:ext cx="5796644" cy="5611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C48F208-BECF-3D3B-99C5-F79648CB401B}"/>
              </a:ext>
            </a:extLst>
          </p:cNvPr>
          <p:cNvSpPr txBox="1"/>
          <p:nvPr/>
        </p:nvSpPr>
        <p:spPr>
          <a:xfrm>
            <a:off x="7860196" y="4157088"/>
            <a:ext cx="360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简单固定的分页机制：</a:t>
            </a:r>
            <a:endParaRPr lang="en-US" altLang="zh-CN"/>
          </a:p>
          <a:p>
            <a:r>
              <a:rPr lang="zh-CN" altLang="en-US"/>
              <a:t>仅通过恒等映射映射</a:t>
            </a:r>
            <a:r>
              <a:rPr lang="en-US" altLang="zh-CN"/>
              <a:t>1G</a:t>
            </a:r>
            <a:r>
              <a:rPr lang="zh-CN" altLang="en-US"/>
              <a:t>地址空间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28A22B3-3AAC-F1C7-FE70-B5EEB1BAA2C5}"/>
              </a:ext>
            </a:extLst>
          </p:cNvPr>
          <p:cNvSpPr/>
          <p:nvPr/>
        </p:nvSpPr>
        <p:spPr>
          <a:xfrm>
            <a:off x="1270778" y="6183512"/>
            <a:ext cx="5796644" cy="3472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7B6E19C-7FAF-59C4-2D2E-69F6997E2C03}"/>
              </a:ext>
            </a:extLst>
          </p:cNvPr>
          <p:cNvSpPr txBox="1"/>
          <p:nvPr/>
        </p:nvSpPr>
        <p:spPr>
          <a:xfrm>
            <a:off x="5275538" y="5751966"/>
            <a:ext cx="234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从汇编进入</a:t>
            </a:r>
            <a:r>
              <a:rPr lang="en-US" altLang="zh-CN"/>
              <a:t>Rust</a:t>
            </a:r>
            <a:r>
              <a:rPr lang="zh-CN" altLang="en-US"/>
              <a:t>世界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9D6CFAA-E930-8886-4ABE-92F70EAFB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7524" y="5651652"/>
            <a:ext cx="4099688" cy="879075"/>
          </a:xfrm>
          <a:prstGeom prst="rect">
            <a:avLst/>
          </a:prstGeom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B710210-856E-349D-C425-BB32A635DEA0}"/>
              </a:ext>
            </a:extLst>
          </p:cNvPr>
          <p:cNvCxnSpPr/>
          <p:nvPr/>
        </p:nvCxnSpPr>
        <p:spPr>
          <a:xfrm flipV="1">
            <a:off x="7067422" y="5814180"/>
            <a:ext cx="79277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43853FFB-B82F-C385-17AD-2B7E6E22D588}"/>
              </a:ext>
            </a:extLst>
          </p:cNvPr>
          <p:cNvSpPr/>
          <p:nvPr/>
        </p:nvSpPr>
        <p:spPr>
          <a:xfrm>
            <a:off x="8148228" y="6041012"/>
            <a:ext cx="2952328" cy="3472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117E267-D8FB-BCC0-C631-D09B493EE189}"/>
              </a:ext>
            </a:extLst>
          </p:cNvPr>
          <p:cNvSpPr txBox="1"/>
          <p:nvPr/>
        </p:nvSpPr>
        <p:spPr>
          <a:xfrm>
            <a:off x="8161611" y="6410462"/>
            <a:ext cx="234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runtime</a:t>
            </a:r>
            <a:r>
              <a:rPr lang="zh-CN" altLang="en-US" b="1"/>
              <a:t>层组件入口</a:t>
            </a:r>
          </a:p>
        </p:txBody>
      </p:sp>
    </p:spTree>
    <p:extLst>
      <p:ext uri="{BB962C8B-B14F-4D97-AF65-F5344CB8AC3E}">
        <p14:creationId xmlns:p14="http://schemas.microsoft.com/office/powerpoint/2010/main" val="179624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6CFB70F-3D44-321C-DDFE-E1A1A73AE1BE}"/>
              </a:ext>
            </a:extLst>
          </p:cNvPr>
          <p:cNvSpPr txBox="1"/>
          <p:nvPr/>
        </p:nvSpPr>
        <p:spPr>
          <a:xfrm>
            <a:off x="515380" y="327273"/>
            <a:ext cx="64447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组件化内核的通用框架 </a:t>
            </a:r>
            <a:r>
              <a:rPr lang="en-US" altLang="zh-CN" sz="3200"/>
              <a:t>- runtime</a:t>
            </a:r>
            <a:r>
              <a:rPr lang="zh-CN" altLang="en-US" sz="3200"/>
              <a:t>层</a:t>
            </a:r>
            <a:endParaRPr lang="en-US" altLang="zh-CN" sz="32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F20DA4A-9B75-0511-FBF3-EE60B1F5BF74}"/>
              </a:ext>
            </a:extLst>
          </p:cNvPr>
          <p:cNvSpPr txBox="1"/>
          <p:nvPr/>
        </p:nvSpPr>
        <p:spPr>
          <a:xfrm>
            <a:off x="641394" y="1052736"/>
            <a:ext cx="8226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Runtime</a:t>
            </a:r>
            <a:r>
              <a:rPr lang="zh-CN" altLang="en-US" sz="2000"/>
              <a:t>层组件负责初始化并组织核心组件对外提供服务。</a:t>
            </a:r>
            <a:endParaRPr lang="en-US" altLang="zh-CN" sz="2000"/>
          </a:p>
          <a:p>
            <a:r>
              <a:rPr lang="en-US" altLang="zh-CN" sz="2000"/>
              <a:t>Boot</a:t>
            </a:r>
            <a:r>
              <a:rPr lang="zh-CN" altLang="en-US" sz="2000"/>
              <a:t>层组件执行到最后一步，就是调用</a:t>
            </a:r>
            <a:r>
              <a:rPr lang="en-US" altLang="zh-CN" sz="2000"/>
              <a:t>runtime_main</a:t>
            </a:r>
            <a:r>
              <a:rPr lang="zh-CN" altLang="en-US" sz="2000"/>
              <a:t>，移交执行控制权。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5EFAFF-50DB-E184-F7C6-D12F99AE5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2096852"/>
            <a:ext cx="8326012" cy="160995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F7B56F9-2D59-69BA-A772-35B23A148D56}"/>
              </a:ext>
            </a:extLst>
          </p:cNvPr>
          <p:cNvSpPr/>
          <p:nvPr/>
        </p:nvSpPr>
        <p:spPr>
          <a:xfrm>
            <a:off x="1163452" y="2649799"/>
            <a:ext cx="5436604" cy="7560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2000">
                <a:solidFill>
                  <a:schemeClr val="tx1"/>
                </a:solidFill>
              </a:rPr>
              <a:t>1. </a:t>
            </a:r>
            <a:r>
              <a:rPr lang="zh-CN" altLang="en-US" sz="2000">
                <a:solidFill>
                  <a:schemeClr val="tx1"/>
                </a:solidFill>
              </a:rPr>
              <a:t>把核心组件初始化到就绪状态。</a:t>
            </a:r>
            <a:endParaRPr lang="en-US" altLang="zh-CN" sz="2000">
              <a:solidFill>
                <a:schemeClr val="tx1"/>
              </a:solidFill>
            </a:endParaRPr>
          </a:p>
          <a:p>
            <a:r>
              <a:rPr lang="en-US" altLang="zh-CN" sz="2000">
                <a:solidFill>
                  <a:schemeClr val="tx1"/>
                </a:solidFill>
              </a:rPr>
              <a:t>2. </a:t>
            </a:r>
            <a:r>
              <a:rPr lang="zh-CN" altLang="en-US" sz="2000">
                <a:solidFill>
                  <a:schemeClr val="tx1"/>
                </a:solidFill>
              </a:rPr>
              <a:t>组织和调用核心组件对上层应用提供服务。</a:t>
            </a:r>
            <a:endParaRPr lang="en-US" altLang="zh-CN" sz="2000">
              <a:solidFill>
                <a:schemeClr val="tx1"/>
              </a:solidFill>
            </a:endParaRPr>
          </a:p>
          <a:p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9D51431-7ED7-339D-E115-9011270032D6}"/>
              </a:ext>
            </a:extLst>
          </p:cNvPr>
          <p:cNvSpPr txBox="1"/>
          <p:nvPr/>
        </p:nvSpPr>
        <p:spPr>
          <a:xfrm>
            <a:off x="641394" y="4113076"/>
            <a:ext cx="108552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Runtime</a:t>
            </a:r>
            <a:r>
              <a:rPr lang="zh-CN" altLang="en-US" sz="2000"/>
              <a:t>层组件存在的必要性：</a:t>
            </a:r>
            <a:endParaRPr lang="en-US" altLang="zh-CN" sz="2000"/>
          </a:p>
          <a:p>
            <a:r>
              <a:rPr lang="zh-CN" altLang="en-US" sz="2000"/>
              <a:t>核心组件基本都是功能组件，仅仅是被动的接受命令，执行并返回接口。</a:t>
            </a:r>
            <a:endParaRPr lang="en-US" altLang="zh-CN" sz="2000"/>
          </a:p>
          <a:p>
            <a:r>
              <a:rPr lang="zh-CN" altLang="en-US" sz="2000"/>
              <a:t>需要由组织型的</a:t>
            </a:r>
            <a:r>
              <a:rPr lang="en-US" altLang="zh-CN" sz="2000"/>
              <a:t>Rutime</a:t>
            </a:r>
            <a:r>
              <a:rPr lang="zh-CN" altLang="en-US" sz="2000"/>
              <a:t>组件主动调用它们，对它们协调和发出指令。</a:t>
            </a:r>
            <a:endParaRPr lang="en-US" altLang="zh-CN" sz="2000"/>
          </a:p>
          <a:p>
            <a:r>
              <a:rPr lang="zh-CN" altLang="en-US" sz="2000"/>
              <a:t>在</a:t>
            </a:r>
            <a:r>
              <a:rPr lang="en-US" altLang="zh-CN" sz="2000"/>
              <a:t>Rust</a:t>
            </a:r>
            <a:r>
              <a:rPr lang="zh-CN" altLang="en-US" sz="2000"/>
              <a:t>中，核心组件</a:t>
            </a:r>
            <a:r>
              <a:rPr lang="en-US" altLang="zh-CN" sz="2000"/>
              <a:t>(core</a:t>
            </a:r>
            <a:r>
              <a:rPr lang="zh-CN" altLang="en-US" sz="2000"/>
              <a:t>层</a:t>
            </a:r>
            <a:r>
              <a:rPr lang="en-US" altLang="zh-CN" sz="2000"/>
              <a:t>)</a:t>
            </a:r>
            <a:r>
              <a:rPr lang="zh-CN" altLang="en-US" sz="2000"/>
              <a:t>的形式都是</a:t>
            </a:r>
            <a:r>
              <a:rPr lang="en-US" altLang="zh-CN" sz="2000"/>
              <a:t>lib crate</a:t>
            </a:r>
            <a:r>
              <a:rPr lang="zh-CN" altLang="en-US" sz="2000"/>
              <a:t>；</a:t>
            </a:r>
            <a:endParaRPr lang="en-US" altLang="zh-CN" sz="2000"/>
          </a:p>
          <a:p>
            <a:r>
              <a:rPr lang="zh-CN" altLang="en-US" sz="2000"/>
              <a:t>而</a:t>
            </a:r>
            <a:r>
              <a:rPr lang="en-US" altLang="zh-CN" sz="2000"/>
              <a:t>Runtime</a:t>
            </a:r>
            <a:r>
              <a:rPr lang="zh-CN" altLang="en-US" sz="2000"/>
              <a:t>组件相当于</a:t>
            </a:r>
            <a:r>
              <a:rPr lang="en-US" altLang="zh-CN" sz="2000"/>
              <a:t>bin crate</a:t>
            </a:r>
            <a:r>
              <a:rPr lang="zh-CN" altLang="en-US" sz="2000"/>
              <a:t>。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507242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6CFB70F-3D44-321C-DDFE-E1A1A73AE1BE}"/>
              </a:ext>
            </a:extLst>
          </p:cNvPr>
          <p:cNvSpPr txBox="1"/>
          <p:nvPr/>
        </p:nvSpPr>
        <p:spPr>
          <a:xfrm>
            <a:off x="515380" y="327273"/>
            <a:ext cx="64447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组件化内核的通用框架 </a:t>
            </a:r>
            <a:r>
              <a:rPr lang="en-US" altLang="zh-CN" sz="3200"/>
              <a:t>- core</a:t>
            </a:r>
            <a:r>
              <a:rPr lang="zh-CN" altLang="en-US" sz="3200"/>
              <a:t>层</a:t>
            </a:r>
            <a:endParaRPr lang="en-US" altLang="zh-CN" sz="32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F20DA4A-9B75-0511-FBF3-EE60B1F5BF74}"/>
              </a:ext>
            </a:extLst>
          </p:cNvPr>
          <p:cNvSpPr txBox="1"/>
          <p:nvPr/>
        </p:nvSpPr>
        <p:spPr>
          <a:xfrm>
            <a:off x="659397" y="1160748"/>
            <a:ext cx="111612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核心层组件，提供核心功能。</a:t>
            </a:r>
            <a:endParaRPr lang="en-US" altLang="zh-CN" sz="2400"/>
          </a:p>
          <a:p>
            <a:r>
              <a:rPr lang="zh-CN" altLang="en-US" sz="2400"/>
              <a:t>核心组件的</a:t>
            </a:r>
            <a:r>
              <a:rPr lang="en-US" altLang="zh-CN" sz="2400"/>
              <a:t>Rust</a:t>
            </a:r>
            <a:r>
              <a:rPr lang="zh-CN" altLang="en-US" sz="2400"/>
              <a:t>形式是</a:t>
            </a:r>
            <a:r>
              <a:rPr lang="en-US" altLang="zh-CN" sz="2400" b="1"/>
              <a:t>lib crate</a:t>
            </a:r>
            <a:r>
              <a:rPr lang="zh-CN" altLang="en-US" sz="2400"/>
              <a:t>；</a:t>
            </a:r>
            <a:endParaRPr lang="en-US" altLang="zh-CN" sz="2400"/>
          </a:p>
          <a:p>
            <a:r>
              <a:rPr lang="zh-CN" altLang="en-US" sz="2400"/>
              <a:t>基于</a:t>
            </a:r>
            <a:r>
              <a:rPr lang="en-US" altLang="zh-CN" sz="2400"/>
              <a:t>Cargo.toml</a:t>
            </a:r>
            <a:r>
              <a:rPr lang="zh-CN" altLang="en-US" sz="2400"/>
              <a:t>中的</a:t>
            </a:r>
            <a:r>
              <a:rPr lang="en-US" altLang="zh-CN" sz="2400"/>
              <a:t>[dependencies]</a:t>
            </a:r>
            <a:r>
              <a:rPr lang="zh-CN" altLang="en-US" sz="2400"/>
              <a:t>，嵌套下级组件。</a:t>
            </a:r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最简单的内核系统，包含单一的原子核心组件，那么</a:t>
            </a:r>
            <a:r>
              <a:rPr lang="en-US" altLang="zh-CN" sz="2400"/>
              <a:t>[dependencies]</a:t>
            </a:r>
            <a:r>
              <a:rPr lang="zh-CN" altLang="en-US" sz="2400"/>
              <a:t>就可能是空；</a:t>
            </a:r>
            <a:endParaRPr lang="en-US" altLang="zh-CN" sz="2400"/>
          </a:p>
          <a:p>
            <a:r>
              <a:rPr lang="zh-CN" altLang="en-US" sz="2400"/>
              <a:t>而对于复杂内核中的那些高级复合组件， </a:t>
            </a:r>
            <a:r>
              <a:rPr lang="en-US" altLang="zh-CN" sz="2400"/>
              <a:t>[dependencies]</a:t>
            </a:r>
            <a:r>
              <a:rPr lang="zh-CN" altLang="en-US" sz="2400"/>
              <a:t>可能包含大量子项。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7859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6CFB70F-3D44-321C-DDFE-E1A1A73AE1BE}"/>
              </a:ext>
            </a:extLst>
          </p:cNvPr>
          <p:cNvSpPr txBox="1"/>
          <p:nvPr/>
        </p:nvSpPr>
        <p:spPr>
          <a:xfrm>
            <a:off x="515380" y="327273"/>
            <a:ext cx="5328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组件化内核的通用框架总结</a:t>
            </a:r>
            <a:endParaRPr lang="en-US" altLang="zh-CN" sz="32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F20DA4A-9B75-0511-FBF3-EE60B1F5BF74}"/>
              </a:ext>
            </a:extLst>
          </p:cNvPr>
          <p:cNvSpPr txBox="1"/>
          <p:nvPr/>
        </p:nvSpPr>
        <p:spPr>
          <a:xfrm>
            <a:off x="389875" y="5673442"/>
            <a:ext cx="11485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1. </a:t>
            </a:r>
            <a:r>
              <a:rPr lang="zh-CN" altLang="en-US" sz="2000"/>
              <a:t>针对各种模式的内核需求，基于同一套框架，从组件仓库选择组件填充就可以建立满足需要的内核。</a:t>
            </a:r>
            <a:endParaRPr lang="en-US" altLang="zh-CN" sz="2000"/>
          </a:p>
          <a:p>
            <a:r>
              <a:rPr lang="en-US" altLang="zh-CN" sz="2000"/>
              <a:t>2. </a:t>
            </a:r>
            <a:r>
              <a:rPr lang="zh-CN" altLang="en-US" sz="2000"/>
              <a:t>对于复杂内核，可以从简单内核基础上，通过不断在框架上增加组件的方式，逐步演进到目标内核。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1519B83-9F49-24C0-B81B-315D5C329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2" y="1268760"/>
            <a:ext cx="5689382" cy="266429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0D61E97-AB5A-5697-FB76-BF3975960D29}"/>
              </a:ext>
            </a:extLst>
          </p:cNvPr>
          <p:cNvSpPr txBox="1"/>
          <p:nvPr/>
        </p:nvSpPr>
        <p:spPr>
          <a:xfrm>
            <a:off x="2838073" y="3907791"/>
            <a:ext cx="33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内核系统 </a:t>
            </a:r>
            <a:r>
              <a:rPr lang="en-US" altLang="zh-CN"/>
              <a:t>:= </a:t>
            </a:r>
            <a:r>
              <a:rPr lang="zh-CN" altLang="en-US"/>
              <a:t>通用框架 </a:t>
            </a:r>
            <a:r>
              <a:rPr lang="en-US" altLang="zh-CN"/>
              <a:t>+ </a:t>
            </a:r>
            <a:r>
              <a:rPr lang="zh-CN" altLang="en-US"/>
              <a:t>组件</a:t>
            </a:r>
            <a:endParaRPr lang="en-US" altLang="zh-CN"/>
          </a:p>
          <a:p>
            <a:r>
              <a:rPr lang="zh-CN" altLang="en-US"/>
              <a:t>组件特指</a:t>
            </a:r>
            <a:r>
              <a:rPr lang="en-US" altLang="zh-CN"/>
              <a:t>core</a:t>
            </a:r>
            <a:r>
              <a:rPr lang="zh-CN" altLang="en-US"/>
              <a:t>层的核心功能组件</a:t>
            </a:r>
            <a:endParaRPr lang="en-US" altLang="zh-CN"/>
          </a:p>
          <a:p>
            <a:r>
              <a:rPr lang="zh-CN" altLang="en-US"/>
              <a:t>通用框架是</a:t>
            </a:r>
            <a:r>
              <a:rPr lang="en-US" altLang="zh-CN"/>
              <a:t>core</a:t>
            </a:r>
            <a:r>
              <a:rPr lang="zh-CN" altLang="en-US"/>
              <a:t>组件之外的部分</a:t>
            </a:r>
            <a:endParaRPr lang="en-US" altLang="zh-CN" sz="16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207FEAD-160C-A027-2A2C-8F79C7065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8068" y="1088740"/>
            <a:ext cx="51435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729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67A42A5-EABA-7CD6-4BBA-E75AF22DF165}"/>
              </a:ext>
            </a:extLst>
          </p:cNvPr>
          <p:cNvSpPr txBox="1"/>
          <p:nvPr/>
        </p:nvSpPr>
        <p:spPr>
          <a:xfrm>
            <a:off x="4187788" y="2579420"/>
            <a:ext cx="39604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/>
              <a:t>第三部分</a:t>
            </a:r>
            <a:endParaRPr lang="en-US" altLang="zh-CN" sz="3200"/>
          </a:p>
          <a:p>
            <a:pPr algn="ctr"/>
            <a:r>
              <a:rPr lang="zh-CN" altLang="en-US" sz="3200"/>
              <a:t>组件化内核的</a:t>
            </a:r>
            <a:endParaRPr lang="en-US" altLang="zh-CN" sz="3200"/>
          </a:p>
          <a:p>
            <a:pPr algn="ctr"/>
            <a:r>
              <a:rPr lang="zh-CN" altLang="en-US" sz="3200"/>
              <a:t>实践过程和示例</a:t>
            </a:r>
            <a:endParaRPr lang="en-US" altLang="zh-CN" sz="3200"/>
          </a:p>
        </p:txBody>
      </p:sp>
    </p:spTree>
    <p:extLst>
      <p:ext uri="{BB962C8B-B14F-4D97-AF65-F5344CB8AC3E}">
        <p14:creationId xmlns:p14="http://schemas.microsoft.com/office/powerpoint/2010/main" val="1614072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6CFB70F-3D44-321C-DDFE-E1A1A73AE1BE}"/>
              </a:ext>
            </a:extLst>
          </p:cNvPr>
          <p:cNvSpPr txBox="1"/>
          <p:nvPr/>
        </p:nvSpPr>
        <p:spPr>
          <a:xfrm>
            <a:off x="515380" y="327273"/>
            <a:ext cx="64447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组件化内核开发过程概述</a:t>
            </a:r>
            <a:endParaRPr lang="en-US" altLang="zh-CN" sz="32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F20DA4A-9B75-0511-FBF3-EE60B1F5BF74}"/>
              </a:ext>
            </a:extLst>
          </p:cNvPr>
          <p:cNvSpPr txBox="1"/>
          <p:nvPr/>
        </p:nvSpPr>
        <p:spPr>
          <a:xfrm>
            <a:off x="659397" y="1160748"/>
            <a:ext cx="1090921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第一阶段：以终为始，自顶向下分解目标内核系统，形成构造的路线图。</a:t>
            </a:r>
            <a:endParaRPr lang="en-US" altLang="zh-CN" sz="2400"/>
          </a:p>
          <a:p>
            <a:r>
              <a:rPr lang="zh-CN" altLang="en-US" sz="2400"/>
              <a:t>第二阶段：按照路线图的每一步，逐级构造内核。具体的，每一级都是在通用框架的基础上，增加核心组件的方式完成的，高级系统可以基于低级系统。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作用：把复杂内核的开发任务，转化为一系列相对简单的开发任务。</a:t>
            </a:r>
            <a:endParaRPr lang="en-US" altLang="zh-CN" sz="2400"/>
          </a:p>
          <a:p>
            <a:r>
              <a:rPr lang="zh-CN" altLang="en-US" sz="2400"/>
              <a:t>而每一步的开发任务的核心，就是对核心组件的开发</a:t>
            </a:r>
            <a:r>
              <a:rPr lang="en-US" altLang="zh-CN" sz="2400"/>
              <a:t>(</a:t>
            </a:r>
            <a:r>
              <a:rPr lang="zh-CN" altLang="en-US" sz="2400"/>
              <a:t>或引入</a:t>
            </a:r>
            <a:r>
              <a:rPr lang="en-US" altLang="zh-CN" sz="2400"/>
              <a:t>)</a:t>
            </a:r>
            <a:r>
              <a:rPr lang="zh-CN" altLang="en-US" sz="2400"/>
              <a:t>，集成和测试验证。</a:t>
            </a:r>
            <a:endParaRPr lang="en-US" altLang="zh-CN" sz="2400"/>
          </a:p>
          <a:p>
            <a:r>
              <a:rPr lang="zh-CN" altLang="en-US" sz="2400"/>
              <a:t>第二阶段的每一步进而分解为</a:t>
            </a:r>
            <a:r>
              <a:rPr lang="en-US" altLang="zh-CN" sz="2400"/>
              <a:t>4</a:t>
            </a:r>
            <a:r>
              <a:rPr lang="zh-CN" altLang="en-US" sz="2400"/>
              <a:t>步：</a:t>
            </a:r>
            <a:endParaRPr lang="en-US" altLang="zh-CN" sz="2400"/>
          </a:p>
          <a:p>
            <a:r>
              <a:rPr lang="en-US" altLang="zh-CN" sz="2400"/>
              <a:t>1. </a:t>
            </a:r>
            <a:r>
              <a:rPr lang="zh-CN" altLang="en-US" sz="2400"/>
              <a:t>确定核心组件规格</a:t>
            </a:r>
            <a:endParaRPr lang="en-US" altLang="zh-CN" sz="2400"/>
          </a:p>
          <a:p>
            <a:r>
              <a:rPr lang="en-US" altLang="zh-CN" sz="2400"/>
              <a:t>2. </a:t>
            </a:r>
            <a:r>
              <a:rPr lang="zh-CN" altLang="en-US" sz="2400"/>
              <a:t>建立测试校验系统</a:t>
            </a:r>
            <a:endParaRPr lang="en-US" altLang="zh-CN" sz="2400"/>
          </a:p>
          <a:p>
            <a:r>
              <a:rPr lang="en-US" altLang="zh-CN" sz="2400"/>
              <a:t>3. </a:t>
            </a:r>
            <a:r>
              <a:rPr lang="zh-CN" altLang="en-US" sz="2400"/>
              <a:t>开发或引入核心组件</a:t>
            </a:r>
            <a:endParaRPr lang="en-US" altLang="zh-CN" sz="2400"/>
          </a:p>
          <a:p>
            <a:r>
              <a:rPr lang="en-US" altLang="zh-CN" sz="2400"/>
              <a:t>4. </a:t>
            </a:r>
            <a:r>
              <a:rPr lang="zh-CN" altLang="en-US" sz="2400"/>
              <a:t>通过验收后发布到组件仓库</a:t>
            </a:r>
            <a:endParaRPr lang="en-US" altLang="zh-CN" sz="240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71730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6CFB70F-3D44-321C-DDFE-E1A1A73AE1BE}"/>
              </a:ext>
            </a:extLst>
          </p:cNvPr>
          <p:cNvSpPr txBox="1"/>
          <p:nvPr/>
        </p:nvSpPr>
        <p:spPr>
          <a:xfrm>
            <a:off x="515380" y="327273"/>
            <a:ext cx="64447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宏内核开发过程示例</a:t>
            </a:r>
            <a:endParaRPr lang="en-US" altLang="zh-CN" sz="32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F20DA4A-9B75-0511-FBF3-EE60B1F5BF74}"/>
              </a:ext>
            </a:extLst>
          </p:cNvPr>
          <p:cNvSpPr txBox="1"/>
          <p:nvPr/>
        </p:nvSpPr>
        <p:spPr>
          <a:xfrm>
            <a:off x="515380" y="1088740"/>
            <a:ext cx="10909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示例目标：兼容</a:t>
            </a:r>
            <a:r>
              <a:rPr lang="en-US" altLang="zh-CN" sz="2400"/>
              <a:t>Linux ABI</a:t>
            </a:r>
            <a:r>
              <a:rPr lang="zh-CN" altLang="en-US" sz="2400"/>
              <a:t>的组件化宏内核，支持直接运行</a:t>
            </a:r>
            <a:r>
              <a:rPr lang="en-US" altLang="zh-CN" sz="2400"/>
              <a:t>Linux</a:t>
            </a:r>
            <a:r>
              <a:rPr lang="zh-CN" altLang="en-US" sz="2400"/>
              <a:t>的原始二进制应用。</a:t>
            </a:r>
            <a:endParaRPr lang="en-US" altLang="zh-CN" sz="24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EB389F-ED60-BF2C-6CFB-B7928187C057}"/>
              </a:ext>
            </a:extLst>
          </p:cNvPr>
          <p:cNvSpPr txBox="1"/>
          <p:nvPr/>
        </p:nvSpPr>
        <p:spPr>
          <a:xfrm>
            <a:off x="839416" y="5651539"/>
            <a:ext cx="53645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第一步：功能分析和分解，形成路线图。</a:t>
            </a:r>
            <a:endParaRPr lang="en-US" altLang="zh-CN" sz="2000"/>
          </a:p>
          <a:p>
            <a:r>
              <a:rPr lang="zh-CN" altLang="en-US" sz="2000"/>
              <a:t>分解获得的每一级组件对应路线上的一步。</a:t>
            </a:r>
            <a:endParaRPr lang="en-US" altLang="zh-CN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EBAEC32-DCA9-F173-DE09-89329306A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0" y="1988841"/>
            <a:ext cx="4826593" cy="331236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9969029-AD2E-3B7E-E892-C619B5D3C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701" y="2240868"/>
            <a:ext cx="5988145" cy="3168909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EB5B052-C308-0383-5B02-92F7025C31A4}"/>
              </a:ext>
            </a:extLst>
          </p:cNvPr>
          <p:cNvCxnSpPr/>
          <p:nvPr/>
        </p:nvCxnSpPr>
        <p:spPr>
          <a:xfrm>
            <a:off x="5051884" y="4437112"/>
            <a:ext cx="97210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0941BF49-3638-0A54-1920-3F9D799662B3}"/>
              </a:ext>
            </a:extLst>
          </p:cNvPr>
          <p:cNvSpPr txBox="1"/>
          <p:nvPr/>
        </p:nvSpPr>
        <p:spPr>
          <a:xfrm>
            <a:off x="6096000" y="5651539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第二步：按照路线图，从简单到复杂，结合通用框架建立每一级内核系统，增量迭代直至实现宏内核。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936725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6CFB70F-3D44-321C-DDFE-E1A1A73AE1BE}"/>
              </a:ext>
            </a:extLst>
          </p:cNvPr>
          <p:cNvSpPr txBox="1"/>
          <p:nvPr/>
        </p:nvSpPr>
        <p:spPr>
          <a:xfrm>
            <a:off x="515380" y="327273"/>
            <a:ext cx="64447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组件开发：第一步 </a:t>
            </a:r>
            <a:r>
              <a:rPr lang="en-US" altLang="zh-CN" sz="3200"/>
              <a:t>- </a:t>
            </a:r>
            <a:r>
              <a:rPr lang="zh-CN" altLang="en-US" sz="3200"/>
              <a:t>确定规格</a:t>
            </a:r>
            <a:endParaRPr lang="en-US" altLang="zh-CN" sz="32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F20DA4A-9B75-0511-FBF3-EE60B1F5BF74}"/>
              </a:ext>
            </a:extLst>
          </p:cNvPr>
          <p:cNvSpPr txBox="1"/>
          <p:nvPr/>
        </p:nvSpPr>
        <p:spPr>
          <a:xfrm>
            <a:off x="659397" y="1052736"/>
            <a:ext cx="10909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通过分析对比当前组件在各种内核中的功能和接口，找出共性，定出规格。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以</a:t>
            </a:r>
            <a:r>
              <a:rPr lang="en-US" altLang="zh-CN" sz="2400"/>
              <a:t>DTB</a:t>
            </a:r>
            <a:r>
              <a:rPr lang="zh-CN" altLang="en-US" sz="2400"/>
              <a:t>组件为例：</a:t>
            </a:r>
            <a:endParaRPr lang="en-US" altLang="zh-CN" sz="24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5A7F59-3EC8-2E32-65B0-D000DEF22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2312876"/>
            <a:ext cx="8516539" cy="159089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85FE83F-8595-A74B-8A4F-E93ACCB1DB5E}"/>
              </a:ext>
            </a:extLst>
          </p:cNvPr>
          <p:cNvSpPr txBox="1"/>
          <p:nvPr/>
        </p:nvSpPr>
        <p:spPr>
          <a:xfrm>
            <a:off x="677907" y="4437112"/>
            <a:ext cx="10909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仅需要实现上述形式的单函数接口，就可以满足各类模式内核的需求。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2538555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6CFB70F-3D44-321C-DDFE-E1A1A73AE1BE}"/>
              </a:ext>
            </a:extLst>
          </p:cNvPr>
          <p:cNvSpPr txBox="1"/>
          <p:nvPr/>
        </p:nvSpPr>
        <p:spPr>
          <a:xfrm>
            <a:off x="515380" y="327273"/>
            <a:ext cx="79568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组件开发：第二步 </a:t>
            </a:r>
            <a:r>
              <a:rPr lang="en-US" altLang="zh-CN" sz="3200"/>
              <a:t>- </a:t>
            </a:r>
            <a:r>
              <a:rPr lang="zh-CN" altLang="en-US" sz="3200"/>
              <a:t>建立系统</a:t>
            </a:r>
            <a:endParaRPr lang="en-US" altLang="zh-CN" sz="32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F20DA4A-9B75-0511-FBF3-EE60B1F5BF74}"/>
              </a:ext>
            </a:extLst>
          </p:cNvPr>
          <p:cNvSpPr txBox="1"/>
          <p:nvPr/>
        </p:nvSpPr>
        <p:spPr>
          <a:xfrm>
            <a:off x="659397" y="980728"/>
            <a:ext cx="1076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在实现组件之前，首先需要结合通用框架，建立可以运行的系统，以支持后面对组件的开发、测试和验证。主要任务是实现</a:t>
            </a:r>
            <a:r>
              <a:rPr lang="en-US" altLang="zh-CN" sz="2000"/>
              <a:t>Runtime</a:t>
            </a:r>
            <a:r>
              <a:rPr lang="zh-CN" altLang="en-US" sz="2000"/>
              <a:t>组件。仍以</a:t>
            </a:r>
            <a:r>
              <a:rPr lang="en-US" altLang="zh-CN" sz="2000"/>
              <a:t>dtb</a:t>
            </a:r>
            <a:r>
              <a:rPr lang="zh-CN" altLang="en-US" sz="2000"/>
              <a:t>为例：</a:t>
            </a:r>
            <a:endParaRPr lang="en-US" altLang="zh-CN" sz="20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25F8821-7357-ACA4-C763-8AE11EF2D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844824"/>
            <a:ext cx="8712968" cy="411695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7D2A16D-B7CE-C93F-16BF-E19CA83B6F05}"/>
              </a:ext>
            </a:extLst>
          </p:cNvPr>
          <p:cNvSpPr txBox="1"/>
          <p:nvPr/>
        </p:nvSpPr>
        <p:spPr>
          <a:xfrm>
            <a:off x="623392" y="6129300"/>
            <a:ext cx="11233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对于功能简单的低级内核，</a:t>
            </a:r>
            <a:r>
              <a:rPr lang="en-US" altLang="zh-CN" sz="2000"/>
              <a:t>Runtime</a:t>
            </a:r>
            <a:r>
              <a:rPr lang="zh-CN" altLang="en-US" sz="2000"/>
              <a:t>组件的作用相当于测试用例的</a:t>
            </a:r>
            <a:r>
              <a:rPr lang="en-US" altLang="zh-CN" sz="2000"/>
              <a:t>Driver</a:t>
            </a:r>
            <a:r>
              <a:rPr lang="zh-CN" altLang="en-US" sz="2000"/>
              <a:t>，调用各种接口验证功能。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1981049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67A42A5-EABA-7CD6-4BBA-E75AF22DF165}"/>
              </a:ext>
            </a:extLst>
          </p:cNvPr>
          <p:cNvSpPr txBox="1"/>
          <p:nvPr/>
        </p:nvSpPr>
        <p:spPr>
          <a:xfrm>
            <a:off x="1125411" y="1412776"/>
            <a:ext cx="785090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/>
              <a:t>1. </a:t>
            </a:r>
            <a:r>
              <a:rPr lang="zh-CN" altLang="en-US" sz="2400"/>
              <a:t>组件化内核的目标、意义和概念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2. </a:t>
            </a:r>
            <a:r>
              <a:rPr lang="zh-CN" altLang="en-US" sz="2400"/>
              <a:t>组件化内核的基本思路和通用的构建框架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3. </a:t>
            </a:r>
            <a:r>
              <a:rPr lang="zh-CN" altLang="en-US" sz="2400"/>
              <a:t>组件化内核的实践过程和示例</a:t>
            </a:r>
            <a:endParaRPr lang="en-US" altLang="zh-CN" sz="24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55963AB-38D8-CBE9-A81C-EC8F948C85C3}"/>
              </a:ext>
            </a:extLst>
          </p:cNvPr>
          <p:cNvSpPr txBox="1"/>
          <p:nvPr/>
        </p:nvSpPr>
        <p:spPr>
          <a:xfrm>
            <a:off x="515380" y="327273"/>
            <a:ext cx="4284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纲要</a:t>
            </a:r>
            <a:endParaRPr lang="en-US" altLang="zh-CN" sz="3200"/>
          </a:p>
        </p:txBody>
      </p:sp>
    </p:spTree>
    <p:extLst>
      <p:ext uri="{BB962C8B-B14F-4D97-AF65-F5344CB8AC3E}">
        <p14:creationId xmlns:p14="http://schemas.microsoft.com/office/powerpoint/2010/main" val="2404102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6CFB70F-3D44-321C-DDFE-E1A1A73AE1BE}"/>
              </a:ext>
            </a:extLst>
          </p:cNvPr>
          <p:cNvSpPr txBox="1"/>
          <p:nvPr/>
        </p:nvSpPr>
        <p:spPr>
          <a:xfrm>
            <a:off x="515380" y="327273"/>
            <a:ext cx="79568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组件开发：第三步 </a:t>
            </a:r>
            <a:r>
              <a:rPr lang="en-US" altLang="zh-CN" sz="3200"/>
              <a:t>- </a:t>
            </a:r>
            <a:r>
              <a:rPr lang="zh-CN" altLang="en-US" sz="3200"/>
              <a:t>组件开发</a:t>
            </a:r>
            <a:endParaRPr lang="en-US" altLang="zh-CN" sz="32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F20DA4A-9B75-0511-FBF3-EE60B1F5BF74}"/>
              </a:ext>
            </a:extLst>
          </p:cNvPr>
          <p:cNvSpPr txBox="1"/>
          <p:nvPr/>
        </p:nvSpPr>
        <p:spPr>
          <a:xfrm>
            <a:off x="659397" y="1052736"/>
            <a:ext cx="7812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遵循既定规格，在验证系统的约束下，实现组件功能。</a:t>
            </a:r>
            <a:endParaRPr lang="en-US" altLang="zh-CN" sz="24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3C06B6-6452-A8DC-68C5-75A73088C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03" y="1655089"/>
            <a:ext cx="6226565" cy="498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385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6CFB70F-3D44-321C-DDFE-E1A1A73AE1BE}"/>
              </a:ext>
            </a:extLst>
          </p:cNvPr>
          <p:cNvSpPr txBox="1"/>
          <p:nvPr/>
        </p:nvSpPr>
        <p:spPr>
          <a:xfrm>
            <a:off x="515380" y="327273"/>
            <a:ext cx="79568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组件开发：第四步 </a:t>
            </a:r>
            <a:r>
              <a:rPr lang="en-US" altLang="zh-CN" sz="3200"/>
              <a:t>- </a:t>
            </a:r>
            <a:r>
              <a:rPr lang="zh-CN" altLang="en-US" sz="3200"/>
              <a:t>验收和发布</a:t>
            </a:r>
            <a:endParaRPr lang="en-US" altLang="zh-CN" sz="32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F20DA4A-9B75-0511-FBF3-EE60B1F5BF74}"/>
              </a:ext>
            </a:extLst>
          </p:cNvPr>
          <p:cNvSpPr txBox="1"/>
          <p:nvPr/>
        </p:nvSpPr>
        <p:spPr>
          <a:xfrm>
            <a:off x="659397" y="1059123"/>
            <a:ext cx="10909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验收发布要求分两级：通过基本要求就可以对外发布；通过高级要求可以发布到</a:t>
            </a:r>
            <a:r>
              <a:rPr lang="en-US" altLang="zh-CN" sz="2400"/>
              <a:t>kernel-crate</a:t>
            </a:r>
            <a:r>
              <a:rPr lang="zh-CN" altLang="en-US" sz="2400"/>
              <a:t>组织。</a:t>
            </a:r>
            <a:endParaRPr lang="en-US" altLang="zh-CN" sz="24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CE07187-9112-4117-A84C-8DC68A27F28E}"/>
              </a:ext>
            </a:extLst>
          </p:cNvPr>
          <p:cNvSpPr txBox="1"/>
          <p:nvPr/>
        </p:nvSpPr>
        <p:spPr>
          <a:xfrm>
            <a:off x="956832" y="2369494"/>
            <a:ext cx="4059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基本要求：目标组件通过独立测试</a:t>
            </a:r>
            <a:endParaRPr lang="en-US" altLang="zh-CN" sz="20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00EBFFB-9867-A3ED-2B3E-5981E96ED087}"/>
              </a:ext>
            </a:extLst>
          </p:cNvPr>
          <p:cNvSpPr txBox="1"/>
          <p:nvPr/>
        </p:nvSpPr>
        <p:spPr>
          <a:xfrm>
            <a:off x="6363580" y="2369494"/>
            <a:ext cx="495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高级要求：目标组件适配到现有内核实现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B66AE1B-D7F8-5AA5-7FA6-321887F53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452" y="2973288"/>
            <a:ext cx="3048000" cy="3048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C7E4C8C-40BB-6FF1-88BE-FCB20B6F5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028" y="3163788"/>
            <a:ext cx="4953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74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6CFB70F-3D44-321C-DDFE-E1A1A73AE1BE}"/>
              </a:ext>
            </a:extLst>
          </p:cNvPr>
          <p:cNvSpPr txBox="1"/>
          <p:nvPr/>
        </p:nvSpPr>
        <p:spPr>
          <a:xfrm>
            <a:off x="515380" y="327273"/>
            <a:ext cx="79568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组件开发：第四步 </a:t>
            </a:r>
            <a:r>
              <a:rPr lang="en-US" altLang="zh-CN" sz="3200"/>
              <a:t>- </a:t>
            </a:r>
            <a:r>
              <a:rPr lang="zh-CN" altLang="en-US" sz="3200"/>
              <a:t>验收和发布</a:t>
            </a:r>
            <a:endParaRPr lang="en-US" altLang="zh-CN" sz="32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F20DA4A-9B75-0511-FBF3-EE60B1F5BF74}"/>
              </a:ext>
            </a:extLst>
          </p:cNvPr>
          <p:cNvSpPr txBox="1"/>
          <p:nvPr/>
        </p:nvSpPr>
        <p:spPr>
          <a:xfrm>
            <a:off x="659396" y="980728"/>
            <a:ext cx="10909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发布到</a:t>
            </a:r>
            <a:r>
              <a:rPr lang="en-US" altLang="zh-CN" sz="2400"/>
              <a:t>kernel-crates</a:t>
            </a:r>
            <a:r>
              <a:rPr lang="zh-CN" altLang="en-US" sz="2400"/>
              <a:t>的方法。参照如下链接：</a:t>
            </a:r>
            <a:endParaRPr lang="en-US" altLang="zh-CN" sz="24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90FA34-19B6-0B6D-3A5F-B5E4DFB6EA54}"/>
              </a:ext>
            </a:extLst>
          </p:cNvPr>
          <p:cNvSpPr txBox="1"/>
          <p:nvPr/>
        </p:nvSpPr>
        <p:spPr>
          <a:xfrm>
            <a:off x="695399" y="1442393"/>
            <a:ext cx="10333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hlinkClick r:id="rId2"/>
              </a:rPr>
              <a:t>raw.githubusercontent.com/kern-crates/.github/main/profile/module_requirement.md</a:t>
            </a:r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26DCD6B-AE35-43CD-3157-2B128DE74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96" y="2024844"/>
            <a:ext cx="6711067" cy="461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985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AB1F120-975F-46D5-7D66-7FB6D49286FF}"/>
              </a:ext>
            </a:extLst>
          </p:cNvPr>
          <p:cNvSpPr txBox="1"/>
          <p:nvPr/>
        </p:nvSpPr>
        <p:spPr>
          <a:xfrm>
            <a:off x="2495600" y="3003620"/>
            <a:ext cx="72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>
                <a:solidFill>
                  <a:srgbClr val="002060"/>
                </a:solidFill>
              </a:rPr>
              <a:t>欢迎各位老师同学提出意见！</a:t>
            </a:r>
            <a:endParaRPr lang="en-US" altLang="zh-CN" sz="40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973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67A42A5-EABA-7CD6-4BBA-E75AF22DF165}"/>
              </a:ext>
            </a:extLst>
          </p:cNvPr>
          <p:cNvSpPr txBox="1"/>
          <p:nvPr/>
        </p:nvSpPr>
        <p:spPr>
          <a:xfrm>
            <a:off x="4439816" y="2615424"/>
            <a:ext cx="367240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/>
              <a:t>第一部分</a:t>
            </a:r>
            <a:endParaRPr lang="en-US" altLang="zh-CN" sz="3200"/>
          </a:p>
          <a:p>
            <a:pPr algn="ctr"/>
            <a:r>
              <a:rPr lang="zh-CN" altLang="en-US" sz="3200"/>
              <a:t>组件化内核的</a:t>
            </a:r>
            <a:endParaRPr lang="en-US" altLang="zh-CN" sz="3200"/>
          </a:p>
          <a:p>
            <a:pPr algn="ctr"/>
            <a:r>
              <a:rPr lang="zh-CN" altLang="en-US" sz="3200"/>
              <a:t>目标、意义与概念</a:t>
            </a:r>
            <a:endParaRPr lang="en-US" altLang="zh-CN" sz="3200"/>
          </a:p>
        </p:txBody>
      </p:sp>
    </p:spTree>
    <p:extLst>
      <p:ext uri="{BB962C8B-B14F-4D97-AF65-F5344CB8AC3E}">
        <p14:creationId xmlns:p14="http://schemas.microsoft.com/office/powerpoint/2010/main" val="2754669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>
            <a:extLst>
              <a:ext uri="{FF2B5EF4-FFF2-40B4-BE49-F238E27FC236}">
                <a16:creationId xmlns:a16="http://schemas.microsoft.com/office/drawing/2014/main" id="{89C3F762-F99E-A340-251A-29974DCAA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153" y="2060848"/>
            <a:ext cx="5400600" cy="407616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6CFB70F-3D44-321C-DDFE-E1A1A73AE1BE}"/>
              </a:ext>
            </a:extLst>
          </p:cNvPr>
          <p:cNvSpPr txBox="1"/>
          <p:nvPr/>
        </p:nvSpPr>
        <p:spPr>
          <a:xfrm>
            <a:off x="515380" y="327273"/>
            <a:ext cx="4284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组件化内核的目标</a:t>
            </a:r>
            <a:endParaRPr lang="en-US" altLang="zh-CN" sz="32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79E45D-6EDD-255C-8557-BD0C3A849E47}"/>
              </a:ext>
            </a:extLst>
          </p:cNvPr>
          <p:cNvSpPr txBox="1"/>
          <p:nvPr/>
        </p:nvSpPr>
        <p:spPr>
          <a:xfrm>
            <a:off x="659397" y="1239143"/>
            <a:ext cx="10909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研究和实践</a:t>
            </a:r>
            <a:r>
              <a:rPr lang="zh-CN" altLang="en-US" sz="2400" b="1"/>
              <a:t>基于组件</a:t>
            </a:r>
            <a:r>
              <a:rPr lang="zh-CN" altLang="en-US" sz="2400"/>
              <a:t>构造内核的方法，尝试构造应对</a:t>
            </a:r>
            <a:r>
              <a:rPr lang="zh-CN" altLang="en-US" sz="2400" b="1"/>
              <a:t>不同场景</a:t>
            </a:r>
            <a:r>
              <a:rPr lang="zh-CN" altLang="en-US" sz="2400"/>
              <a:t>的</a:t>
            </a:r>
            <a:r>
              <a:rPr lang="zh-CN" altLang="en-US" sz="2400" b="1"/>
              <a:t>各种模式</a:t>
            </a:r>
            <a:r>
              <a:rPr lang="zh-CN" altLang="en-US" sz="2400"/>
              <a:t>内核。</a:t>
            </a:r>
            <a:endParaRPr lang="en-US" altLang="zh-CN" sz="20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E7843DB-51FB-CA41-2016-CDA1F9E9F925}"/>
              </a:ext>
            </a:extLst>
          </p:cNvPr>
          <p:cNvSpPr txBox="1"/>
          <p:nvPr/>
        </p:nvSpPr>
        <p:spPr>
          <a:xfrm>
            <a:off x="2783632" y="2547785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多仓方式管理组件</a:t>
            </a:r>
            <a:endParaRPr lang="en-US" altLang="zh-CN"/>
          </a:p>
          <a:p>
            <a:r>
              <a:rPr lang="zh-CN" altLang="en-US"/>
              <a:t>组件间单向依赖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B814642-1C90-3229-84CA-F6365A05BEFC}"/>
              </a:ext>
            </a:extLst>
          </p:cNvPr>
          <p:cNvSpPr txBox="1"/>
          <p:nvPr/>
        </p:nvSpPr>
        <p:spPr>
          <a:xfrm>
            <a:off x="2783632" y="5490684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建立</a:t>
            </a:r>
            <a:r>
              <a:rPr lang="en-US" altLang="zh-CN"/>
              <a:t>lktool</a:t>
            </a:r>
            <a:r>
              <a:rPr lang="zh-CN" altLang="en-US"/>
              <a:t>工具</a:t>
            </a:r>
            <a:endParaRPr lang="en-US" altLang="zh-CN"/>
          </a:p>
          <a:p>
            <a:r>
              <a:rPr lang="zh-CN" altLang="en-US"/>
              <a:t>帮助构建目标系统</a:t>
            </a:r>
          </a:p>
        </p:txBody>
      </p:sp>
    </p:spTree>
    <p:extLst>
      <p:ext uri="{BB962C8B-B14F-4D97-AF65-F5344CB8AC3E}">
        <p14:creationId xmlns:p14="http://schemas.microsoft.com/office/powerpoint/2010/main" val="1376968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6CFB70F-3D44-321C-DDFE-E1A1A73AE1BE}"/>
              </a:ext>
            </a:extLst>
          </p:cNvPr>
          <p:cNvSpPr txBox="1"/>
          <p:nvPr/>
        </p:nvSpPr>
        <p:spPr>
          <a:xfrm>
            <a:off x="515380" y="327273"/>
            <a:ext cx="4284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组件化内核的意义</a:t>
            </a:r>
            <a:endParaRPr lang="en-US" altLang="zh-CN" sz="32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1E02BD8-D1DC-C552-7732-4237E0E07678}"/>
              </a:ext>
            </a:extLst>
          </p:cNvPr>
          <p:cNvSpPr txBox="1"/>
          <p:nvPr/>
        </p:nvSpPr>
        <p:spPr>
          <a:xfrm>
            <a:off x="659396" y="1703705"/>
            <a:ext cx="69302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1. </a:t>
            </a:r>
            <a:r>
              <a:rPr lang="zh-CN" altLang="en-US" sz="2400" b="1"/>
              <a:t>提高内核开发效率</a:t>
            </a:r>
            <a:endParaRPr lang="en-US" altLang="zh-CN" sz="2400" b="1"/>
          </a:p>
          <a:p>
            <a:r>
              <a:rPr lang="zh-CN" altLang="en-US" sz="2000"/>
              <a:t>组件是良好封装的功能单元，直接通过接口调用。</a:t>
            </a:r>
            <a:endParaRPr lang="en-US" altLang="zh-CN" sz="2000"/>
          </a:p>
          <a:p>
            <a:r>
              <a:rPr lang="zh-CN" altLang="en-US" sz="2000"/>
              <a:t>组件经过了良好测试和实际验证，相对成熟稳定。</a:t>
            </a:r>
            <a:endParaRPr lang="en-US" altLang="zh-CN" sz="2000"/>
          </a:p>
          <a:p>
            <a:r>
              <a:rPr lang="zh-CN" altLang="en-US" sz="2000"/>
              <a:t>在构建速度和质量两方面都能获得提升。</a:t>
            </a:r>
            <a:endParaRPr lang="en-US" altLang="zh-CN" sz="2000"/>
          </a:p>
          <a:p>
            <a:endParaRPr lang="en-US" altLang="zh-CN" sz="2400"/>
          </a:p>
          <a:p>
            <a:r>
              <a:rPr lang="en-US" altLang="zh-CN" sz="2400"/>
              <a:t>2. </a:t>
            </a:r>
            <a:r>
              <a:rPr lang="zh-CN" altLang="en-US" sz="2400" b="1"/>
              <a:t>降低内核维护难度</a:t>
            </a:r>
            <a:endParaRPr lang="en-US" altLang="zh-CN" sz="2400" b="1"/>
          </a:p>
          <a:p>
            <a:r>
              <a:rPr lang="zh-CN" altLang="en-US" sz="2000"/>
              <a:t>内部功能之间的耦合度低。</a:t>
            </a:r>
            <a:endParaRPr lang="en-US" altLang="zh-CN" sz="2000"/>
          </a:p>
          <a:p>
            <a:r>
              <a:rPr lang="zh-CN" altLang="en-US" sz="2000"/>
              <a:t>组件间隔离有利于缺陷的隔离。</a:t>
            </a:r>
            <a:endParaRPr lang="en-US" altLang="zh-CN" sz="2000"/>
          </a:p>
          <a:p>
            <a:r>
              <a:rPr lang="zh-CN" altLang="en-US" sz="2000"/>
              <a:t>方便快速的定位问题。</a:t>
            </a:r>
            <a:endParaRPr lang="en-US" altLang="zh-CN" sz="2000"/>
          </a:p>
          <a:p>
            <a:endParaRPr lang="en-US" altLang="zh-CN" sz="2400"/>
          </a:p>
          <a:p>
            <a:r>
              <a:rPr lang="en-US" altLang="zh-CN" sz="2400"/>
              <a:t>3. </a:t>
            </a:r>
            <a:r>
              <a:rPr lang="zh-CN" altLang="en-US" sz="2400" b="1"/>
              <a:t>开展基于组件的功能复用和开发协作</a:t>
            </a:r>
            <a:endParaRPr lang="en-US" altLang="zh-CN" sz="2400" b="1"/>
          </a:p>
          <a:p>
            <a:r>
              <a:rPr lang="zh-CN" altLang="en-US" sz="2000"/>
              <a:t>直接利用组件仓库中积累的组件。</a:t>
            </a:r>
            <a:endParaRPr lang="en-US" altLang="zh-CN" sz="2000"/>
          </a:p>
          <a:p>
            <a:r>
              <a:rPr lang="zh-CN" altLang="en-US" sz="2000"/>
              <a:t>团队内部</a:t>
            </a:r>
            <a:r>
              <a:rPr lang="en-US" altLang="zh-CN" sz="2000"/>
              <a:t>/</a:t>
            </a:r>
            <a:r>
              <a:rPr lang="zh-CN" altLang="en-US" sz="2000"/>
              <a:t>之间各自独立开发测试组件，后期集成。</a:t>
            </a:r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5C4C608-725C-0901-5EED-F5F144F264DD}"/>
              </a:ext>
            </a:extLst>
          </p:cNvPr>
          <p:cNvSpPr txBox="1"/>
          <p:nvPr/>
        </p:nvSpPr>
        <p:spPr>
          <a:xfrm>
            <a:off x="659397" y="1052736"/>
            <a:ext cx="5724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组件化内核相对传统构建方式的优势：</a:t>
            </a:r>
            <a:endParaRPr lang="en-US" altLang="zh-CN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00E6B01-F8F4-726E-3132-B91E93DB2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128" y="1448780"/>
            <a:ext cx="3495675" cy="1524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A51942D-52C4-5CFC-E4D3-20C8E3748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128" y="3356992"/>
            <a:ext cx="3429000" cy="1143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6DA1B05-624A-DDDE-4B5E-D2F94AB21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9553" y="4893518"/>
            <a:ext cx="34575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87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6CFB70F-3D44-321C-DDFE-E1A1A73AE1BE}"/>
              </a:ext>
            </a:extLst>
          </p:cNvPr>
          <p:cNvSpPr txBox="1"/>
          <p:nvPr/>
        </p:nvSpPr>
        <p:spPr>
          <a:xfrm>
            <a:off x="515380" y="327273"/>
            <a:ext cx="4284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组件化内核的概念</a:t>
            </a:r>
            <a:endParaRPr lang="en-US" altLang="zh-CN" sz="32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1E02BD8-D1DC-C552-7732-4237E0E07678}"/>
              </a:ext>
            </a:extLst>
          </p:cNvPr>
          <p:cNvSpPr txBox="1"/>
          <p:nvPr/>
        </p:nvSpPr>
        <p:spPr>
          <a:xfrm>
            <a:off x="515380" y="1088740"/>
            <a:ext cx="50765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内核系统</a:t>
            </a:r>
            <a:endParaRPr lang="en-US" altLang="zh-CN" sz="2400" b="1"/>
          </a:p>
          <a:p>
            <a:r>
              <a:rPr lang="zh-CN" altLang="en-US" sz="2000"/>
              <a:t>运行在内核态的软件，向下管理硬件，向上为应用提供运行环境。</a:t>
            </a:r>
            <a:r>
              <a:rPr lang="zh-CN" altLang="en-US" sz="2000" b="1"/>
              <a:t>可以</a:t>
            </a:r>
            <a:r>
              <a:rPr lang="zh-CN" altLang="en-US" sz="2000"/>
              <a:t>独立运行。</a:t>
            </a:r>
            <a:endParaRPr lang="en-US" altLang="zh-CN" sz="2000"/>
          </a:p>
          <a:p>
            <a:r>
              <a:rPr lang="zh-CN" altLang="en-US" sz="2000"/>
              <a:t>在</a:t>
            </a:r>
            <a:r>
              <a:rPr lang="en-US" altLang="zh-CN" sz="2000"/>
              <a:t>Rust</a:t>
            </a:r>
            <a:r>
              <a:rPr lang="zh-CN" altLang="en-US" sz="2000"/>
              <a:t>中，相当于</a:t>
            </a:r>
            <a:r>
              <a:rPr lang="en-US" altLang="zh-CN" sz="2000"/>
              <a:t>[main].crate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6B7B41E-14A1-0939-9DB9-3E49072AB18D}"/>
              </a:ext>
            </a:extLst>
          </p:cNvPr>
          <p:cNvSpPr txBox="1"/>
          <p:nvPr/>
        </p:nvSpPr>
        <p:spPr>
          <a:xfrm>
            <a:off x="6132004" y="1106806"/>
            <a:ext cx="57966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内核组件</a:t>
            </a:r>
            <a:endParaRPr lang="en-US" altLang="zh-CN" sz="2400" b="1"/>
          </a:p>
          <a:p>
            <a:r>
              <a:rPr lang="zh-CN" altLang="en-US" sz="2000"/>
              <a:t>用于构建内核系统的最基本元素，最小可部署单元。</a:t>
            </a:r>
            <a:endParaRPr lang="en-US" altLang="zh-CN" sz="2000"/>
          </a:p>
          <a:p>
            <a:r>
              <a:rPr lang="zh-CN" altLang="en-US" sz="2000"/>
              <a:t>组件可以独立构建和分发，</a:t>
            </a:r>
            <a:r>
              <a:rPr lang="zh-CN" altLang="en-US" sz="2000" b="1"/>
              <a:t>不能</a:t>
            </a:r>
            <a:r>
              <a:rPr lang="zh-CN" altLang="en-US" sz="2000"/>
              <a:t>独立运行。</a:t>
            </a:r>
            <a:endParaRPr lang="en-US" altLang="zh-CN" sz="2000"/>
          </a:p>
          <a:p>
            <a:r>
              <a:rPr lang="zh-CN" altLang="en-US" sz="2000"/>
              <a:t>在</a:t>
            </a:r>
            <a:r>
              <a:rPr lang="en-US" altLang="zh-CN" sz="2000"/>
              <a:t>Rust</a:t>
            </a:r>
            <a:r>
              <a:rPr lang="zh-CN" altLang="en-US" sz="2000"/>
              <a:t>中，相当于</a:t>
            </a:r>
            <a:r>
              <a:rPr lang="en-US" altLang="zh-CN" sz="2000"/>
              <a:t>[lib].crate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48E1147-7AD5-F3AB-7BA0-8B0C9470B244}"/>
              </a:ext>
            </a:extLst>
          </p:cNvPr>
          <p:cNvSpPr txBox="1"/>
          <p:nvPr/>
        </p:nvSpPr>
        <p:spPr>
          <a:xfrm>
            <a:off x="515380" y="5717238"/>
            <a:ext cx="10837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从概念上与其它的组件系统基本类似，各种方案的区别主要在于具体的设计和策略上。</a:t>
            </a:r>
            <a:endParaRPr lang="en-US" altLang="zh-CN" sz="2000"/>
          </a:p>
          <a:p>
            <a:r>
              <a:rPr lang="zh-CN" altLang="en-US" sz="2000"/>
              <a:t>第二部分主要重点讨论两个方面问题：一是组件来源与设计；二是组件与系统的构成关系。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5E0926E-1647-0B14-3D41-F46C6E36C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680" y="3043027"/>
            <a:ext cx="4381500" cy="20669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739FDAF-CF27-EAB0-B435-413E84957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116" y="2635488"/>
            <a:ext cx="30480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192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67A42A5-EABA-7CD6-4BBA-E75AF22DF165}"/>
              </a:ext>
            </a:extLst>
          </p:cNvPr>
          <p:cNvSpPr txBox="1"/>
          <p:nvPr/>
        </p:nvSpPr>
        <p:spPr>
          <a:xfrm>
            <a:off x="4439816" y="2564904"/>
            <a:ext cx="367240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/>
              <a:t>第二部分</a:t>
            </a:r>
            <a:endParaRPr lang="en-US" altLang="zh-CN" sz="3200"/>
          </a:p>
          <a:p>
            <a:pPr algn="ctr"/>
            <a:r>
              <a:rPr lang="zh-CN" altLang="en-US" sz="3200"/>
              <a:t>组件化内核思路和</a:t>
            </a:r>
            <a:endParaRPr lang="en-US" altLang="zh-CN" sz="3200"/>
          </a:p>
          <a:p>
            <a:pPr algn="ctr"/>
            <a:r>
              <a:rPr lang="zh-CN" altLang="en-US" sz="3200"/>
              <a:t>通用构建框架</a:t>
            </a:r>
            <a:endParaRPr lang="en-US" altLang="zh-CN" sz="3200"/>
          </a:p>
        </p:txBody>
      </p:sp>
    </p:spTree>
    <p:extLst>
      <p:ext uri="{BB962C8B-B14F-4D97-AF65-F5344CB8AC3E}">
        <p14:creationId xmlns:p14="http://schemas.microsoft.com/office/powerpoint/2010/main" val="4009726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6CFB70F-3D44-321C-DDFE-E1A1A73AE1BE}"/>
              </a:ext>
            </a:extLst>
          </p:cNvPr>
          <p:cNvSpPr txBox="1"/>
          <p:nvPr/>
        </p:nvSpPr>
        <p:spPr>
          <a:xfrm>
            <a:off x="515380" y="327273"/>
            <a:ext cx="4284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面临的问题和解决思路</a:t>
            </a:r>
            <a:endParaRPr lang="en-US" altLang="zh-CN" sz="32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DDFE845-591B-9FF8-4753-90A862F7B349}"/>
              </a:ext>
            </a:extLst>
          </p:cNvPr>
          <p:cNvSpPr txBox="1"/>
          <p:nvPr/>
        </p:nvSpPr>
        <p:spPr>
          <a:xfrm>
            <a:off x="659397" y="1016732"/>
            <a:ext cx="5436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问题</a:t>
            </a:r>
            <a:r>
              <a:rPr lang="en-US" altLang="zh-CN" sz="2400" b="1"/>
              <a:t>1</a:t>
            </a:r>
            <a:r>
              <a:rPr lang="zh-CN" altLang="en-US" sz="2400" b="1"/>
              <a:t>：组件的来源（组件从何而来？）</a:t>
            </a:r>
            <a:endParaRPr lang="en-US" altLang="zh-CN" sz="24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82A970-CFAA-4F98-1C96-366852631973}"/>
              </a:ext>
            </a:extLst>
          </p:cNvPr>
          <p:cNvSpPr txBox="1"/>
          <p:nvPr/>
        </p:nvSpPr>
        <p:spPr>
          <a:xfrm>
            <a:off x="659396" y="1536180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来自对现有操作系统内核的分析和直接的开发实践经验。</a:t>
            </a:r>
            <a:endParaRPr lang="en-US" altLang="zh-CN" sz="2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96EC846-3478-F135-5109-94EC1BFA7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536" y="1988840"/>
            <a:ext cx="8572500" cy="311467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123D897-7608-B90E-8839-4DB749C7FD04}"/>
              </a:ext>
            </a:extLst>
          </p:cNvPr>
          <p:cNvSpPr txBox="1"/>
          <p:nvPr/>
        </p:nvSpPr>
        <p:spPr>
          <a:xfrm>
            <a:off x="659396" y="5373216"/>
            <a:ext cx="111612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/>
              <a:t>各种内核实现之间共性的存在是形成内核组件的基础。</a:t>
            </a:r>
            <a:endParaRPr lang="en-US" altLang="zh-CN" sz="1800"/>
          </a:p>
          <a:p>
            <a:r>
              <a:rPr lang="zh-CN" altLang="en-US" sz="1800"/>
              <a:t>我们的工作：分析和发现共性，进行合理的抽取和封装，形成组件仓库。</a:t>
            </a:r>
            <a:endParaRPr lang="en-US" altLang="zh-CN" sz="1800"/>
          </a:p>
          <a:p>
            <a:endParaRPr lang="en-US" altLang="zh-CN" sz="1800"/>
          </a:p>
          <a:p>
            <a:r>
              <a:rPr lang="zh-CN" altLang="en-US" sz="1800"/>
              <a:t>从组件化的角度，简单的内核实现往往是复杂内核的基础，</a:t>
            </a:r>
            <a:endParaRPr lang="en-US" altLang="zh-CN" sz="1800"/>
          </a:p>
          <a:p>
            <a:r>
              <a:rPr lang="zh-CN" altLang="en-US" sz="1800"/>
              <a:t>可以通过不断累加组件的方式，从简单内核逐步扩展到复杂内核。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0242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6CFB70F-3D44-321C-DDFE-E1A1A73AE1BE}"/>
              </a:ext>
            </a:extLst>
          </p:cNvPr>
          <p:cNvSpPr txBox="1"/>
          <p:nvPr/>
        </p:nvSpPr>
        <p:spPr>
          <a:xfrm>
            <a:off x="515380" y="327273"/>
            <a:ext cx="4284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面临的问题和解决思路</a:t>
            </a:r>
            <a:endParaRPr lang="en-US" altLang="zh-CN" sz="32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DDFE845-591B-9FF8-4753-90A862F7B349}"/>
              </a:ext>
            </a:extLst>
          </p:cNvPr>
          <p:cNvSpPr txBox="1"/>
          <p:nvPr/>
        </p:nvSpPr>
        <p:spPr>
          <a:xfrm>
            <a:off x="659397" y="1059123"/>
            <a:ext cx="8280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问题</a:t>
            </a:r>
            <a:r>
              <a:rPr lang="en-US" altLang="zh-CN" sz="2400" b="1"/>
              <a:t>2</a:t>
            </a:r>
            <a:r>
              <a:rPr lang="zh-CN" altLang="en-US" sz="2400" b="1"/>
              <a:t>：内核系统与组件的关系（内核如何通过组件来构成？）</a:t>
            </a:r>
            <a:endParaRPr lang="en-US" altLang="zh-CN" sz="24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82A970-CFAA-4F98-1C96-366852631973}"/>
              </a:ext>
            </a:extLst>
          </p:cNvPr>
          <p:cNvSpPr txBox="1"/>
          <p:nvPr/>
        </p:nvSpPr>
        <p:spPr>
          <a:xfrm>
            <a:off x="659397" y="5185645"/>
            <a:ext cx="110532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采取该设计的目的是适应内核系统构建的复杂性：</a:t>
            </a:r>
            <a:endParaRPr lang="en-US" altLang="zh-CN" sz="2400"/>
          </a:p>
          <a:p>
            <a:r>
              <a:rPr lang="en-US" altLang="zh-CN" sz="2400"/>
              <a:t>1. </a:t>
            </a:r>
            <a:r>
              <a:rPr lang="zh-CN" altLang="en-US" sz="2400"/>
              <a:t>支持规模上从小到大，复杂性上从低到高的</a:t>
            </a:r>
            <a:r>
              <a:rPr lang="zh-CN" altLang="en-US" sz="2400" b="1"/>
              <a:t>逐级</a:t>
            </a:r>
            <a:r>
              <a:rPr lang="zh-CN" altLang="en-US" sz="2400"/>
              <a:t>构建方式，有利于分解复杂性</a:t>
            </a:r>
            <a:endParaRPr lang="en-US" altLang="zh-CN" sz="2400"/>
          </a:p>
          <a:p>
            <a:r>
              <a:rPr lang="en-US" altLang="zh-CN" sz="2400"/>
              <a:t>2. </a:t>
            </a:r>
            <a:r>
              <a:rPr lang="zh-CN" altLang="en-US" sz="2400"/>
              <a:t>针对这种迭代模式，用于开发内核的工具和方法在设计上可以得到简化</a:t>
            </a:r>
            <a:endParaRPr lang="en-US" altLang="zh-CN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391925-49E1-F98B-AC73-8BC482888D4B}"/>
              </a:ext>
            </a:extLst>
          </p:cNvPr>
          <p:cNvSpPr txBox="1"/>
          <p:nvPr/>
        </p:nvSpPr>
        <p:spPr>
          <a:xfrm>
            <a:off x="6096000" y="1714160"/>
            <a:ext cx="561662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内核系统由一到多个组件构成；</a:t>
            </a:r>
            <a:endParaRPr lang="en-US" altLang="zh-CN" sz="2400"/>
          </a:p>
          <a:p>
            <a:r>
              <a:rPr lang="zh-CN" altLang="en-US" sz="2400"/>
              <a:t>组件由更小规模的组件嵌套构成。</a:t>
            </a:r>
            <a:endParaRPr lang="en-US" altLang="zh-CN" sz="2400"/>
          </a:p>
          <a:p>
            <a:r>
              <a:rPr lang="zh-CN" altLang="en-US" sz="2400"/>
              <a:t>最小系统可以仅由一个</a:t>
            </a:r>
            <a:r>
              <a:rPr lang="en-US" altLang="zh-CN" sz="2400"/>
              <a:t>(</a:t>
            </a:r>
            <a:r>
              <a:rPr lang="zh-CN" altLang="en-US" sz="2400"/>
              <a:t>原子</a:t>
            </a:r>
            <a:r>
              <a:rPr lang="en-US" altLang="zh-CN" sz="2400"/>
              <a:t>)</a:t>
            </a:r>
            <a:r>
              <a:rPr lang="zh-CN" altLang="en-US" sz="2400"/>
              <a:t>组件构成。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可以表示为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内核系统 </a:t>
            </a:r>
            <a:r>
              <a:rPr lang="en-US" altLang="zh-CN" sz="2400"/>
              <a:t>:= </a:t>
            </a:r>
            <a:r>
              <a:rPr lang="zh-CN" altLang="en-US" sz="2400"/>
              <a:t>组件</a:t>
            </a:r>
            <a:endParaRPr lang="en-US" altLang="zh-CN" sz="2400"/>
          </a:p>
          <a:p>
            <a:r>
              <a:rPr lang="zh-CN" altLang="en-US" sz="2400"/>
              <a:t>组件 </a:t>
            </a:r>
            <a:r>
              <a:rPr lang="en-US" altLang="zh-CN" sz="2400"/>
              <a:t>:= </a:t>
            </a:r>
            <a:r>
              <a:rPr lang="zh-CN" altLang="en-US" sz="2400"/>
              <a:t>组件 </a:t>
            </a:r>
            <a:r>
              <a:rPr lang="en-US" altLang="zh-CN" sz="2400"/>
              <a:t>| (</a:t>
            </a:r>
            <a:r>
              <a:rPr lang="zh-CN" altLang="en-US" sz="2400"/>
              <a:t>原子</a:t>
            </a:r>
            <a:r>
              <a:rPr lang="en-US" altLang="zh-CN" sz="2400"/>
              <a:t>)</a:t>
            </a:r>
            <a:r>
              <a:rPr lang="zh-CN" altLang="en-US" sz="2400"/>
              <a:t>组件</a:t>
            </a:r>
            <a:endParaRPr lang="en-US" altLang="zh-CN" sz="240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769E0C2-6533-94C7-B204-CB38006E7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476" y="1667863"/>
            <a:ext cx="4191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267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t"/>
      <a:lstStyle>
        <a:defPPr algn="ctr">
          <a:defRPr sz="1600" b="1" smtClean="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19145</TotalTime>
  <Words>1766</Words>
  <Application>Microsoft Office PowerPoint</Application>
  <PresentationFormat>宽屏</PresentationFormat>
  <Paragraphs>155</Paragraphs>
  <Slides>23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等线</vt:lpstr>
      <vt:lpstr>等线 Light</vt:lpstr>
      <vt:lpstr>Arial</vt:lpstr>
      <vt:lpstr>Office 主题​​</vt:lpstr>
      <vt:lpstr>组件化内核开发实践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石 磊</dc:creator>
  <cp:lastModifiedBy>磊 石</cp:lastModifiedBy>
  <cp:revision>820</cp:revision>
  <dcterms:created xsi:type="dcterms:W3CDTF">2023-02-06T11:51:16Z</dcterms:created>
  <dcterms:modified xsi:type="dcterms:W3CDTF">2024-09-12T16:34:18Z</dcterms:modified>
</cp:coreProperties>
</file>