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sldIdLst>
    <p:sldId id="268" r:id="rId2"/>
    <p:sldId id="557" r:id="rId3"/>
    <p:sldId id="559" r:id="rId4"/>
    <p:sldId id="558" r:id="rId5"/>
    <p:sldId id="560" r:id="rId6"/>
    <p:sldId id="561" r:id="rId7"/>
    <p:sldId id="573" r:id="rId8"/>
    <p:sldId id="574" r:id="rId9"/>
    <p:sldId id="562" r:id="rId10"/>
    <p:sldId id="563" r:id="rId11"/>
    <p:sldId id="564" r:id="rId12"/>
    <p:sldId id="565" r:id="rId13"/>
    <p:sldId id="566" r:id="rId14"/>
    <p:sldId id="567" r:id="rId15"/>
    <p:sldId id="568" r:id="rId16"/>
    <p:sldId id="569" r:id="rId17"/>
    <p:sldId id="572" r:id="rId18"/>
    <p:sldId id="570" r:id="rId19"/>
    <p:sldId id="571" r:id="rId20"/>
    <p:sldId id="575" r:id="rId21"/>
    <p:sldId id="576" r:id="rId22"/>
    <p:sldId id="577" r:id="rId23"/>
    <p:sldId id="578" r:id="rId24"/>
    <p:sldId id="579" r:id="rId25"/>
    <p:sldId id="580" r:id="rId26"/>
    <p:sldId id="581" r:id="rId27"/>
    <p:sldId id="582" r:id="rId28"/>
    <p:sldId id="583" r:id="rId29"/>
    <p:sldId id="584" r:id="rId30"/>
    <p:sldId id="585" r:id="rId31"/>
    <p:sldId id="532" r:id="rId32"/>
    <p:sldId id="531" r:id="rId33"/>
    <p:sldId id="533" r:id="rId34"/>
    <p:sldId id="586" r:id="rId35"/>
    <p:sldId id="588" r:id="rId36"/>
    <p:sldId id="587" r:id="rId37"/>
    <p:sldId id="589" r:id="rId38"/>
    <p:sldId id="590" r:id="rId39"/>
    <p:sldId id="591" r:id="rId40"/>
    <p:sldId id="592" r:id="rId41"/>
    <p:sldId id="593" r:id="rId42"/>
    <p:sldId id="594" r:id="rId43"/>
    <p:sldId id="597" r:id="rId44"/>
    <p:sldId id="595" r:id="rId45"/>
    <p:sldId id="610" r:id="rId46"/>
    <p:sldId id="596" r:id="rId47"/>
    <p:sldId id="611" r:id="rId48"/>
    <p:sldId id="612" r:id="rId49"/>
    <p:sldId id="613" r:id="rId50"/>
    <p:sldId id="614" r:id="rId51"/>
    <p:sldId id="615" r:id="rId52"/>
    <p:sldId id="608" r:id="rId53"/>
    <p:sldId id="616" r:id="rId54"/>
    <p:sldId id="599" r:id="rId55"/>
    <p:sldId id="598" r:id="rId56"/>
    <p:sldId id="600" r:id="rId57"/>
    <p:sldId id="601" r:id="rId58"/>
    <p:sldId id="602" r:id="rId59"/>
    <p:sldId id="603" r:id="rId60"/>
    <p:sldId id="604" r:id="rId61"/>
    <p:sldId id="605" r:id="rId62"/>
    <p:sldId id="606" r:id="rId63"/>
    <p:sldId id="607" r:id="rId64"/>
    <p:sldId id="609" r:id="rId65"/>
    <p:sldId id="617" r:id="rId66"/>
    <p:sldId id="618" r:id="rId67"/>
    <p:sldId id="620" r:id="rId68"/>
    <p:sldId id="621" r:id="rId69"/>
    <p:sldId id="619" r:id="rId70"/>
    <p:sldId id="625" r:id="rId71"/>
    <p:sldId id="622" r:id="rId72"/>
    <p:sldId id="623" r:id="rId73"/>
    <p:sldId id="624" r:id="rId74"/>
    <p:sldId id="626" r:id="rId75"/>
    <p:sldId id="627" r:id="rId76"/>
    <p:sldId id="628" r:id="rId77"/>
    <p:sldId id="629" r:id="rId78"/>
    <p:sldId id="630" r:id="rId79"/>
    <p:sldId id="631" r:id="rId80"/>
    <p:sldId id="638" r:id="rId81"/>
    <p:sldId id="643" r:id="rId82"/>
    <p:sldId id="640" r:id="rId83"/>
    <p:sldId id="633" r:id="rId84"/>
    <p:sldId id="635" r:id="rId85"/>
    <p:sldId id="634" r:id="rId86"/>
    <p:sldId id="636" r:id="rId87"/>
    <p:sldId id="632" r:id="rId88"/>
    <p:sldId id="637" r:id="rId89"/>
    <p:sldId id="645" r:id="rId90"/>
    <p:sldId id="646" r:id="rId91"/>
    <p:sldId id="641" r:id="rId92"/>
    <p:sldId id="642" r:id="rId93"/>
    <p:sldId id="644" r:id="rId94"/>
    <p:sldId id="647" r:id="rId95"/>
    <p:sldId id="648" r:id="rId96"/>
    <p:sldId id="649" r:id="rId97"/>
    <p:sldId id="650" r:id="rId98"/>
    <p:sldId id="651" r:id="rId99"/>
    <p:sldId id="652" r:id="rId100"/>
    <p:sldId id="653" r:id="rId101"/>
    <p:sldId id="654" r:id="rId102"/>
    <p:sldId id="655" r:id="rId103"/>
    <p:sldId id="656" r:id="rId104"/>
    <p:sldId id="657" r:id="rId105"/>
    <p:sldId id="659" r:id="rId106"/>
    <p:sldId id="658" r:id="rId107"/>
    <p:sldId id="660" r:id="rId108"/>
    <p:sldId id="661" r:id="rId109"/>
    <p:sldId id="662" r:id="rId110"/>
    <p:sldId id="663" r:id="rId111"/>
    <p:sldId id="665" r:id="rId112"/>
    <p:sldId id="664" r:id="rId113"/>
    <p:sldId id="666" r:id="rId114"/>
    <p:sldId id="667" r:id="rId115"/>
    <p:sldId id="668" r:id="rId116"/>
    <p:sldId id="669" r:id="rId117"/>
    <p:sldId id="670" r:id="rId118"/>
    <p:sldId id="671" r:id="rId119"/>
    <p:sldId id="672" r:id="rId120"/>
    <p:sldId id="673" r:id="rId121"/>
    <p:sldId id="674" r:id="rId122"/>
    <p:sldId id="675" r:id="rId123"/>
    <p:sldId id="676" r:id="rId124"/>
    <p:sldId id="677" r:id="rId125"/>
    <p:sldId id="678" r:id="rId126"/>
    <p:sldId id="679" r:id="rId127"/>
    <p:sldId id="680" r:id="rId128"/>
    <p:sldId id="681" r:id="rId129"/>
    <p:sldId id="683" r:id="rId130"/>
    <p:sldId id="682" r:id="rId131"/>
    <p:sldId id="684" r:id="rId132"/>
    <p:sldId id="687" r:id="rId133"/>
    <p:sldId id="685" r:id="rId134"/>
    <p:sldId id="686" r:id="rId1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3863" userDrawn="1">
          <p15:clr>
            <a:srgbClr val="A4A3A4"/>
          </p15:clr>
        </p15:guide>
        <p15:guide id="3"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44" autoAdjust="0"/>
  </p:normalViewPr>
  <p:slideViewPr>
    <p:cSldViewPr showGuides="1">
      <p:cViewPr varScale="1">
        <p:scale>
          <a:sx n="83" d="100"/>
          <a:sy n="83" d="100"/>
        </p:scale>
        <p:origin x="586" y="62"/>
      </p:cViewPr>
      <p:guideLst>
        <p:guide orient="horz"/>
        <p:guide pos="3863"/>
        <p:guide orient="horz" pos="2137"/>
      </p:guideLst>
    </p:cSldViewPr>
  </p:slideViewPr>
  <p:notesTextViewPr>
    <p:cViewPr>
      <p:scale>
        <a:sx n="3" d="2"/>
        <a:sy n="3" d="2"/>
      </p:scale>
      <p:origin x="0" y="0"/>
    </p:cViewPr>
  </p:notesTextViewPr>
  <p:sorterViewPr>
    <p:cViewPr>
      <p:scale>
        <a:sx n="100" d="100"/>
        <a:sy n="100" d="100"/>
      </p:scale>
      <p:origin x="0" y="-21259"/>
    </p:cViewPr>
  </p:sorter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altLang="zh-CN" b="1"/>
              <a:t>DI &amp;&amp; ADW &amp;&amp; ADL</a:t>
            </a:r>
            <a:endParaRPr lang="zh-CN" altLang="en-US" b="1"/>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zh-CN" altLang="en-US"/>
        </a:p>
      </c:txPr>
    </c:title>
    <c:autoTitleDeleted val="0"/>
    <c:plotArea>
      <c:layout/>
      <c:lineChart>
        <c:grouping val="standard"/>
        <c:varyColors val="0"/>
        <c:ser>
          <c:idx val="0"/>
          <c:order val="0"/>
          <c:tx>
            <c:strRef>
              <c:f>Sheet1!$B$1</c:f>
              <c:strCache>
                <c:ptCount val="1"/>
                <c:pt idx="0">
                  <c:v>ADW</c:v>
                </c:pt>
              </c:strCache>
            </c:strRef>
          </c:tx>
          <c:spPr>
            <a:ln w="28575" cap="rnd">
              <a:solidFill>
                <a:schemeClr val="accent6"/>
              </a:solidFill>
              <a:round/>
            </a:ln>
            <a:effectLst/>
          </c:spPr>
          <c:marker>
            <c:symbol val="circle"/>
            <c:size val="5"/>
            <c:spPr>
              <a:solidFill>
                <a:schemeClr val="accent6"/>
              </a:solidFill>
              <a:ln w="9525">
                <a:solidFill>
                  <a:schemeClr val="accent6"/>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Sheet1!$B$2:$B$9</c:f>
              <c:numCache>
                <c:formatCode>General</c:formatCode>
                <c:ptCount val="8"/>
                <c:pt idx="0">
                  <c:v>12.99</c:v>
                </c:pt>
                <c:pt idx="1">
                  <c:v>14.14</c:v>
                </c:pt>
                <c:pt idx="2">
                  <c:v>13.93</c:v>
                </c:pt>
                <c:pt idx="3">
                  <c:v>13.35</c:v>
                </c:pt>
                <c:pt idx="4">
                  <c:v>13.52</c:v>
                </c:pt>
                <c:pt idx="5">
                  <c:v>11.34</c:v>
                </c:pt>
                <c:pt idx="6">
                  <c:v>11.44</c:v>
                </c:pt>
                <c:pt idx="7">
                  <c:v>11.93</c:v>
                </c:pt>
              </c:numCache>
            </c:numRef>
          </c:val>
          <c:smooth val="0"/>
          <c:extLst>
            <c:ext xmlns:c16="http://schemas.microsoft.com/office/drawing/2014/chart" uri="{C3380CC4-5D6E-409C-BE32-E72D297353CC}">
              <c16:uniqueId val="{00000000-696D-463D-AF35-D1A074ABDD7B}"/>
            </c:ext>
          </c:extLst>
        </c:ser>
        <c:ser>
          <c:idx val="1"/>
          <c:order val="1"/>
          <c:tx>
            <c:strRef>
              <c:f>Sheet1!$C$1</c:f>
              <c:strCache>
                <c:ptCount val="1"/>
                <c:pt idx="0">
                  <c:v>ADL</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Sheet1!$C$2:$C$9</c:f>
              <c:numCache>
                <c:formatCode>General</c:formatCode>
                <c:ptCount val="8"/>
                <c:pt idx="0">
                  <c:v>217.96</c:v>
                </c:pt>
                <c:pt idx="1">
                  <c:v>218.15</c:v>
                </c:pt>
                <c:pt idx="2">
                  <c:v>208.05</c:v>
                </c:pt>
                <c:pt idx="3">
                  <c:v>233.95</c:v>
                </c:pt>
                <c:pt idx="4">
                  <c:v>242.3</c:v>
                </c:pt>
                <c:pt idx="5">
                  <c:v>191.72</c:v>
                </c:pt>
                <c:pt idx="6">
                  <c:v>231.91</c:v>
                </c:pt>
                <c:pt idx="7">
                  <c:v>203.18</c:v>
                </c:pt>
              </c:numCache>
            </c:numRef>
          </c:val>
          <c:smooth val="0"/>
          <c:extLst>
            <c:ext xmlns:c16="http://schemas.microsoft.com/office/drawing/2014/chart" uri="{C3380CC4-5D6E-409C-BE32-E72D297353CC}">
              <c16:uniqueId val="{00000001-696D-463D-AF35-D1A074ABDD7B}"/>
            </c:ext>
          </c:extLst>
        </c:ser>
        <c:ser>
          <c:idx val="2"/>
          <c:order val="2"/>
          <c:tx>
            <c:strRef>
              <c:f>Sheet1!$D$1</c:f>
              <c:strCache>
                <c:ptCount val="1"/>
                <c:pt idx="0">
                  <c:v>DI</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Sheet1!$A$2:$A$9</c:f>
              <c:strCache>
                <c:ptCount val="8"/>
                <c:pt idx="0">
                  <c:v>5.8.1</c:v>
                </c:pt>
                <c:pt idx="1">
                  <c:v>5.9.1</c:v>
                </c:pt>
                <c:pt idx="2">
                  <c:v>5.11.1</c:v>
                </c:pt>
                <c:pt idx="3">
                  <c:v>5.13.1</c:v>
                </c:pt>
                <c:pt idx="4">
                  <c:v>5.15.1</c:v>
                </c:pt>
                <c:pt idx="5">
                  <c:v>5.17.1</c:v>
                </c:pt>
                <c:pt idx="6">
                  <c:v>5.19.1</c:v>
                </c:pt>
                <c:pt idx="7">
                  <c:v>6.1.1</c:v>
                </c:pt>
              </c:strCache>
            </c:strRef>
          </c:cat>
          <c:val>
            <c:numRef>
              <c:f>Sheet1!$D$2:$D$9</c:f>
              <c:numCache>
                <c:formatCode>General</c:formatCode>
                <c:ptCount val="8"/>
                <c:pt idx="0">
                  <c:v>65.89</c:v>
                </c:pt>
                <c:pt idx="1">
                  <c:v>71.14</c:v>
                </c:pt>
                <c:pt idx="2">
                  <c:v>61.38</c:v>
                </c:pt>
                <c:pt idx="3">
                  <c:v>65.510000000000005</c:v>
                </c:pt>
                <c:pt idx="4">
                  <c:v>69.86</c:v>
                </c:pt>
                <c:pt idx="5">
                  <c:v>27.37</c:v>
                </c:pt>
                <c:pt idx="6">
                  <c:v>32.659999999999997</c:v>
                </c:pt>
                <c:pt idx="7">
                  <c:v>27.15</c:v>
                </c:pt>
              </c:numCache>
            </c:numRef>
          </c:val>
          <c:smooth val="0"/>
          <c:extLst>
            <c:ext xmlns:c16="http://schemas.microsoft.com/office/drawing/2014/chart" uri="{C3380CC4-5D6E-409C-BE32-E72D297353CC}">
              <c16:uniqueId val="{00000002-696D-463D-AF35-D1A074ABDD7B}"/>
            </c:ext>
          </c:extLst>
        </c:ser>
        <c:dLbls>
          <c:showLegendKey val="0"/>
          <c:showVal val="0"/>
          <c:showCatName val="0"/>
          <c:showSerName val="0"/>
          <c:showPercent val="0"/>
          <c:showBubbleSize val="0"/>
        </c:dLbls>
        <c:marker val="1"/>
        <c:smooth val="0"/>
        <c:axId val="469581800"/>
        <c:axId val="469582152"/>
      </c:lineChart>
      <c:catAx>
        <c:axId val="469581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9582152"/>
        <c:crosses val="autoZero"/>
        <c:auto val="1"/>
        <c:lblAlgn val="ctr"/>
        <c:lblOffset val="100"/>
        <c:noMultiLvlLbl val="0"/>
      </c:catAx>
      <c:valAx>
        <c:axId val="4695821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95818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32C0B5-5BBF-4687-A2C4-7EEAA89D523D}" type="datetimeFigureOut">
              <a:rPr lang="zh-CN" altLang="en-US" smtClean="0"/>
              <a:t>2025/8/15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2ABCB6-718A-4210-8C4D-147807BDB3AB}" type="slidenum">
              <a:rPr lang="zh-CN" altLang="en-US" smtClean="0"/>
              <a:t>‹#›</a:t>
            </a:fld>
            <a:endParaRPr lang="zh-CN" altLang="en-US"/>
          </a:p>
        </p:txBody>
      </p:sp>
    </p:spTree>
    <p:extLst>
      <p:ext uri="{BB962C8B-B14F-4D97-AF65-F5344CB8AC3E}">
        <p14:creationId xmlns:p14="http://schemas.microsoft.com/office/powerpoint/2010/main" val="3873454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4FBA8-CDDA-7E9A-2491-115A0E278EE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BE9E9F3-23F3-AC68-DB6A-9A34C4B31F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FADFB4F-85C4-37B5-A65E-8DD4E9B4431E}"/>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5" name="页脚占位符 4">
            <a:extLst>
              <a:ext uri="{FF2B5EF4-FFF2-40B4-BE49-F238E27FC236}">
                <a16:creationId xmlns:a16="http://schemas.microsoft.com/office/drawing/2014/main" id="{04382EC0-F1CB-C397-F462-F74200398F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4D0263-6024-585D-BE16-C179BCACAA2D}"/>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2791275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BEDFA-604A-BBEB-3775-8B6833D948C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FF7852-312B-7429-EE57-19249124F64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7687814-BFC4-85B9-2491-13249B29BC81}"/>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5" name="页脚占位符 4">
            <a:extLst>
              <a:ext uri="{FF2B5EF4-FFF2-40B4-BE49-F238E27FC236}">
                <a16:creationId xmlns:a16="http://schemas.microsoft.com/office/drawing/2014/main" id="{2E215753-71F0-6360-FDBD-E102B16532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0E435A-7FAC-40F8-A5E6-73FE38B0782C}"/>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547785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6A0A1F2-FACE-2B8B-1C29-B5354DB5324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C23BD40-D821-E115-FC04-E31E07CDB13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97AB95B-BFB9-5F16-6CF8-9606653FBBAA}"/>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5" name="页脚占位符 4">
            <a:extLst>
              <a:ext uri="{FF2B5EF4-FFF2-40B4-BE49-F238E27FC236}">
                <a16:creationId xmlns:a16="http://schemas.microsoft.com/office/drawing/2014/main" id="{0F1246F0-6892-5D5C-2CB3-89F6F5F704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F19682-2836-82C2-6702-CAA5FD5749CC}"/>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331514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C3D86-E7BB-1ACC-3E45-EF8B4A39B23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24B4AFF-5C54-6395-24B3-9ACBB50BF0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48E90A-9F39-2C18-2D26-560A36303D3C}"/>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5" name="页脚占位符 4">
            <a:extLst>
              <a:ext uri="{FF2B5EF4-FFF2-40B4-BE49-F238E27FC236}">
                <a16:creationId xmlns:a16="http://schemas.microsoft.com/office/drawing/2014/main" id="{ACE76D46-3C16-2FA2-9F26-205BBC8129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E0FF32-531E-E407-9D53-7C1E4CE16CBF}"/>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2302064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46DB7B-C37C-27D9-AA03-11E880E5B2D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0385ED8-DCEC-8CEC-4288-294ADF9572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416CF24-8FA5-E717-229F-C81DD0F3F721}"/>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5" name="页脚占位符 4">
            <a:extLst>
              <a:ext uri="{FF2B5EF4-FFF2-40B4-BE49-F238E27FC236}">
                <a16:creationId xmlns:a16="http://schemas.microsoft.com/office/drawing/2014/main" id="{2512A988-1419-944A-3852-FC24C9A1C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6EAE4A-D367-28FF-3B85-573B9761E580}"/>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3223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F57A86-F084-027F-0063-F7FDDCBB244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BC89094-AB05-E0F9-BBBC-280CC78A388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4B88264-73A8-A203-5300-B3E10944AB2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5036C48-CEF5-EDF9-B736-39B4C4F9A344}"/>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6" name="页脚占位符 5">
            <a:extLst>
              <a:ext uri="{FF2B5EF4-FFF2-40B4-BE49-F238E27FC236}">
                <a16:creationId xmlns:a16="http://schemas.microsoft.com/office/drawing/2014/main" id="{01435CFE-77E7-EAAB-0380-F0AE1F1818D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3D85C3E-25B0-877D-C916-CB4381E9EB87}"/>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87448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D2036-6948-C2B0-4556-00DE0FEDD10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290216-A175-4BC7-6E6A-889250775F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F300C28-4C53-AC0A-29A6-BC881C115C3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AD753D9-D606-D2A1-1442-1B49904F0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4CF9891-2D8A-2BA1-F705-2827646A78A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51AF805-B8FA-4B84-1796-302D9A8A19C4}"/>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8" name="页脚占位符 7">
            <a:extLst>
              <a:ext uri="{FF2B5EF4-FFF2-40B4-BE49-F238E27FC236}">
                <a16:creationId xmlns:a16="http://schemas.microsoft.com/office/drawing/2014/main" id="{27BD88F6-7CCD-7195-F1A1-C85837B9A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8519FF9-BB6C-4D43-1DB1-E4840952475A}"/>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8366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5DE0E-0FC8-A777-BEE3-5D4904958AD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D98B10-620C-2430-1B6F-9F18AD7C8E58}"/>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4" name="页脚占位符 3">
            <a:extLst>
              <a:ext uri="{FF2B5EF4-FFF2-40B4-BE49-F238E27FC236}">
                <a16:creationId xmlns:a16="http://schemas.microsoft.com/office/drawing/2014/main" id="{E6E2DB37-495C-839A-4314-043FBB22128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F27327-8492-3A76-FC42-AF072C2CF1A3}"/>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76016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B3D5D10-A6EF-FDA4-8FCF-621F5F810495}"/>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3" name="页脚占位符 2">
            <a:extLst>
              <a:ext uri="{FF2B5EF4-FFF2-40B4-BE49-F238E27FC236}">
                <a16:creationId xmlns:a16="http://schemas.microsoft.com/office/drawing/2014/main" id="{6C9E1FD8-D8B0-758C-5915-5FDE34917A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9BF8E1-57F7-F790-D57C-9246AE0221F7}"/>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1508884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6B473-8589-6372-E50A-3E715C26431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1EC0629-C661-8887-4775-DD748EFDA5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0D2CFC-CA41-2A01-AF63-499FA1BCED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0081E1-89B0-AB65-0526-C70E1FE8251E}"/>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6" name="页脚占位符 5">
            <a:extLst>
              <a:ext uri="{FF2B5EF4-FFF2-40B4-BE49-F238E27FC236}">
                <a16:creationId xmlns:a16="http://schemas.microsoft.com/office/drawing/2014/main" id="{9E514E4F-C2ED-2056-7495-AF1E7366537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8CDB27C-0012-869A-EB6A-B7A5D2E7C756}"/>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769751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B0DFC1-7B13-E73C-CA93-087C1842D7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2240500-B763-A8FB-05B1-7D6B674200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678650-39F9-2D52-C63C-2BAD737FB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B822224-275C-DF16-C797-99A171D81704}"/>
              </a:ext>
            </a:extLst>
          </p:cNvPr>
          <p:cNvSpPr>
            <a:spLocks noGrp="1"/>
          </p:cNvSpPr>
          <p:nvPr>
            <p:ph type="dt" sz="half" idx="10"/>
          </p:nvPr>
        </p:nvSpPr>
        <p:spPr/>
        <p:txBody>
          <a:bodyPr/>
          <a:lstStyle/>
          <a:p>
            <a:fld id="{34A95C42-1EB8-46E8-8CE5-2840DE4C4251}" type="datetimeFigureOut">
              <a:rPr lang="zh-CN" altLang="en-US" smtClean="0"/>
              <a:t>2025/8/15</a:t>
            </a:fld>
            <a:endParaRPr lang="zh-CN" altLang="en-US"/>
          </a:p>
        </p:txBody>
      </p:sp>
      <p:sp>
        <p:nvSpPr>
          <p:cNvPr id="6" name="页脚占位符 5">
            <a:extLst>
              <a:ext uri="{FF2B5EF4-FFF2-40B4-BE49-F238E27FC236}">
                <a16:creationId xmlns:a16="http://schemas.microsoft.com/office/drawing/2014/main" id="{B7F08A1E-9606-FCCD-32F4-F212814DFCC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7EBC10-A237-74B5-E2C3-028F58B93FD5}"/>
              </a:ext>
            </a:extLst>
          </p:cNvPr>
          <p:cNvSpPr>
            <a:spLocks noGrp="1"/>
          </p:cNvSpPr>
          <p:nvPr>
            <p:ph type="sldNum" sz="quarter" idx="12"/>
          </p:nvPr>
        </p:nvSpPr>
        <p:spPr/>
        <p:txBody>
          <a:body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364946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419125A-4B7E-F39C-0219-59B0B32FF0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9EBB4C0-0287-A26F-5C7C-CFC54FD36D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4A0BF8-78F2-D1D6-7606-140B7BC99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95C42-1EB8-46E8-8CE5-2840DE4C4251}" type="datetimeFigureOut">
              <a:rPr lang="zh-CN" altLang="en-US" smtClean="0"/>
              <a:t>2025/8/15</a:t>
            </a:fld>
            <a:endParaRPr lang="zh-CN" altLang="en-US"/>
          </a:p>
        </p:txBody>
      </p:sp>
      <p:sp>
        <p:nvSpPr>
          <p:cNvPr id="5" name="页脚占位符 4">
            <a:extLst>
              <a:ext uri="{FF2B5EF4-FFF2-40B4-BE49-F238E27FC236}">
                <a16:creationId xmlns:a16="http://schemas.microsoft.com/office/drawing/2014/main" id="{A4E84969-A3D0-A3D3-3FB4-081B6A9CB2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8E4B5D9-B5B7-BBF1-202B-08ECC09F3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51CF17-0909-4B2B-B3EB-2C40ABF6021B}" type="slidenum">
              <a:rPr lang="zh-CN" altLang="en-US" smtClean="0"/>
              <a:t>‹#›</a:t>
            </a:fld>
            <a:endParaRPr lang="zh-CN" altLang="en-US"/>
          </a:p>
        </p:txBody>
      </p:sp>
    </p:spTree>
    <p:extLst>
      <p:ext uri="{BB962C8B-B14F-4D97-AF65-F5344CB8AC3E}">
        <p14:creationId xmlns:p14="http://schemas.microsoft.com/office/powerpoint/2010/main" val="775581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4A0B0CC5-96D7-B4B2-3C06-A4C25C6FACA9}"/>
              </a:ext>
            </a:extLst>
          </p:cNvPr>
          <p:cNvSpPr>
            <a:spLocks noGrp="1"/>
          </p:cNvSpPr>
          <p:nvPr>
            <p:ph type="ctrTitle"/>
          </p:nvPr>
        </p:nvSpPr>
        <p:spPr>
          <a:xfrm>
            <a:off x="335360" y="836712"/>
            <a:ext cx="11485276" cy="2637247"/>
          </a:xfrm>
        </p:spPr>
        <p:txBody>
          <a:bodyPr>
            <a:normAutofit/>
          </a:bodyPr>
          <a:lstStyle/>
          <a:p>
            <a:r>
              <a:rPr lang="zh-CN" altLang="en-US" sz="4800"/>
              <a:t>内核组件化工作的设想和当前进展</a:t>
            </a:r>
            <a:endParaRPr lang="zh-CN" altLang="en-US" sz="2000" b="1"/>
          </a:p>
        </p:txBody>
      </p:sp>
      <p:sp>
        <p:nvSpPr>
          <p:cNvPr id="5" name="副标题 4">
            <a:extLst>
              <a:ext uri="{FF2B5EF4-FFF2-40B4-BE49-F238E27FC236}">
                <a16:creationId xmlns:a16="http://schemas.microsoft.com/office/drawing/2014/main" id="{6E005802-4E08-1E87-D9E8-B4A0DA29C474}"/>
              </a:ext>
            </a:extLst>
          </p:cNvPr>
          <p:cNvSpPr>
            <a:spLocks noGrp="1"/>
          </p:cNvSpPr>
          <p:nvPr>
            <p:ph type="subTitle" idx="1"/>
          </p:nvPr>
        </p:nvSpPr>
        <p:spPr>
          <a:xfrm>
            <a:off x="1524000" y="4221510"/>
            <a:ext cx="9144000" cy="1655762"/>
          </a:xfrm>
        </p:spPr>
        <p:txBody>
          <a:bodyPr/>
          <a:lstStyle/>
          <a:p>
            <a:r>
              <a:rPr lang="zh-CN" altLang="en-US"/>
              <a:t>石磊</a:t>
            </a:r>
            <a:endParaRPr lang="en-US" altLang="zh-CN"/>
          </a:p>
          <a:p>
            <a:r>
              <a:rPr lang="en-US" altLang="zh-CN"/>
              <a:t>2025.2.1 ~2025.8.15</a:t>
            </a:r>
            <a:endParaRPr lang="zh-CN" altLang="en-US"/>
          </a:p>
        </p:txBody>
      </p:sp>
    </p:spTree>
    <p:extLst>
      <p:ext uri="{BB962C8B-B14F-4D97-AF65-F5344CB8AC3E}">
        <p14:creationId xmlns:p14="http://schemas.microsoft.com/office/powerpoint/2010/main" val="139023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79C5839-45C4-278B-1879-5433E2655D50}"/>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组件化分解</a:t>
            </a:r>
            <a:r>
              <a:rPr lang="en-US" altLang="zh-CN" sz="3200"/>
              <a:t> - </a:t>
            </a:r>
            <a:r>
              <a:rPr lang="zh-CN" altLang="en-US" sz="3200"/>
              <a:t>实现单向性的可能性</a:t>
            </a:r>
            <a:endParaRPr lang="en-US" altLang="zh-CN" sz="3200"/>
          </a:p>
        </p:txBody>
      </p:sp>
      <p:pic>
        <p:nvPicPr>
          <p:cNvPr id="6" name="图片 5">
            <a:extLst>
              <a:ext uri="{FF2B5EF4-FFF2-40B4-BE49-F238E27FC236}">
                <a16:creationId xmlns:a16="http://schemas.microsoft.com/office/drawing/2014/main" id="{F0A544E2-E090-6D9B-1FA4-5A87D6119CDB}"/>
              </a:ext>
            </a:extLst>
          </p:cNvPr>
          <p:cNvPicPr>
            <a:picLocks noChangeAspect="1"/>
          </p:cNvPicPr>
          <p:nvPr/>
        </p:nvPicPr>
        <p:blipFill>
          <a:blip r:embed="rId2"/>
          <a:stretch>
            <a:fillRect/>
          </a:stretch>
        </p:blipFill>
        <p:spPr>
          <a:xfrm>
            <a:off x="1271464" y="1160748"/>
            <a:ext cx="7499388" cy="4206974"/>
          </a:xfrm>
          <a:prstGeom prst="rect">
            <a:avLst/>
          </a:prstGeom>
        </p:spPr>
      </p:pic>
      <p:sp>
        <p:nvSpPr>
          <p:cNvPr id="7" name="文本框 6">
            <a:extLst>
              <a:ext uri="{FF2B5EF4-FFF2-40B4-BE49-F238E27FC236}">
                <a16:creationId xmlns:a16="http://schemas.microsoft.com/office/drawing/2014/main" id="{E7E72634-E0FD-EF84-F305-0C7D9FE54F4A}"/>
              </a:ext>
            </a:extLst>
          </p:cNvPr>
          <p:cNvSpPr txBox="1"/>
          <p:nvPr/>
        </p:nvSpPr>
        <p:spPr>
          <a:xfrm>
            <a:off x="587388" y="5616422"/>
            <a:ext cx="11305256" cy="923330"/>
          </a:xfrm>
          <a:prstGeom prst="rect">
            <a:avLst/>
          </a:prstGeom>
          <a:noFill/>
        </p:spPr>
        <p:txBody>
          <a:bodyPr wrap="square" rtlCol="0">
            <a:spAutoFit/>
          </a:bodyPr>
          <a:lstStyle/>
          <a:p>
            <a:r>
              <a:rPr lang="zh-CN" altLang="en-US"/>
              <a:t>把功能元素分配到目录以及文件的方式在理论上近乎有无限种。虽然最后得到的内核实现虽然总体功能上是一致的，但是在内部耦合性上是差别巨大的。可以用“有序”性来描述。</a:t>
            </a:r>
            <a:endParaRPr lang="en-US" altLang="zh-CN"/>
          </a:p>
          <a:p>
            <a:r>
              <a:rPr lang="en-US" altLang="zh-CN"/>
              <a:t>Linux</a:t>
            </a:r>
            <a:r>
              <a:rPr lang="zh-CN" altLang="en-US"/>
              <a:t>项目会逐渐趋向最无序的状态，但理论上一定存在最有序的方案：保持元素不变，重现排列组合形成有序。</a:t>
            </a:r>
          </a:p>
        </p:txBody>
      </p:sp>
    </p:spTree>
    <p:extLst>
      <p:ext uri="{BB962C8B-B14F-4D97-AF65-F5344CB8AC3E}">
        <p14:creationId xmlns:p14="http://schemas.microsoft.com/office/powerpoint/2010/main" val="15943607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3D702E6-162E-7BB3-CDBE-4167DAACD12E}"/>
              </a:ext>
            </a:extLst>
          </p:cNvPr>
          <p:cNvPicPr>
            <a:picLocks noChangeAspect="1"/>
          </p:cNvPicPr>
          <p:nvPr/>
        </p:nvPicPr>
        <p:blipFill>
          <a:blip r:embed="rId2"/>
          <a:stretch>
            <a:fillRect/>
          </a:stretch>
        </p:blipFill>
        <p:spPr>
          <a:xfrm>
            <a:off x="1019436" y="1700808"/>
            <a:ext cx="5905500" cy="3619500"/>
          </a:xfrm>
          <a:prstGeom prst="rect">
            <a:avLst/>
          </a:prstGeom>
        </p:spPr>
      </p:pic>
      <p:sp>
        <p:nvSpPr>
          <p:cNvPr id="6" name="文本框 5">
            <a:extLst>
              <a:ext uri="{FF2B5EF4-FFF2-40B4-BE49-F238E27FC236}">
                <a16:creationId xmlns:a16="http://schemas.microsoft.com/office/drawing/2014/main" id="{54CC9452-6D3E-A8CA-075D-13570BD982C6}"/>
              </a:ext>
            </a:extLst>
          </p:cNvPr>
          <p:cNvSpPr txBox="1"/>
          <p:nvPr/>
        </p:nvSpPr>
        <p:spPr>
          <a:xfrm>
            <a:off x="667780" y="479673"/>
            <a:ext cx="9100628" cy="584775"/>
          </a:xfrm>
          <a:prstGeom prst="rect">
            <a:avLst/>
          </a:prstGeom>
          <a:noFill/>
        </p:spPr>
        <p:txBody>
          <a:bodyPr wrap="square">
            <a:spAutoFit/>
          </a:bodyPr>
          <a:lstStyle/>
          <a:p>
            <a:r>
              <a:rPr lang="zh-CN" altLang="en-US" sz="3200"/>
              <a:t>对设备驱动所处层次以及于其它系统级组件关系</a:t>
            </a:r>
            <a:endParaRPr lang="en-US" altLang="zh-CN" sz="3200"/>
          </a:p>
        </p:txBody>
      </p:sp>
    </p:spTree>
    <p:extLst>
      <p:ext uri="{BB962C8B-B14F-4D97-AF65-F5344CB8AC3E}">
        <p14:creationId xmlns:p14="http://schemas.microsoft.com/office/powerpoint/2010/main" val="7188660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F5C95-E88B-87E7-8051-647211C05D3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C1CC5F7-8F1A-C0B7-38CB-B0E631557542}"/>
              </a:ext>
            </a:extLst>
          </p:cNvPr>
          <p:cNvSpPr txBox="1"/>
          <p:nvPr/>
        </p:nvSpPr>
        <p:spPr>
          <a:xfrm>
            <a:off x="4403812" y="584684"/>
            <a:ext cx="3294492" cy="830997"/>
          </a:xfrm>
          <a:prstGeom prst="rect">
            <a:avLst/>
          </a:prstGeom>
          <a:noFill/>
        </p:spPr>
        <p:txBody>
          <a:bodyPr wrap="none" rtlCol="0">
            <a:spAutoFit/>
          </a:bodyPr>
          <a:lstStyle/>
          <a:p>
            <a:r>
              <a:rPr lang="en-US" altLang="zh-CN" sz="4800"/>
              <a:t>6</a:t>
            </a:r>
            <a:r>
              <a:rPr lang="zh-CN" altLang="en-US" sz="4800"/>
              <a:t>月</a:t>
            </a:r>
            <a:r>
              <a:rPr lang="en-US" altLang="zh-CN" sz="4800"/>
              <a:t>6</a:t>
            </a:r>
            <a:r>
              <a:rPr lang="zh-CN" altLang="en-US" sz="4800"/>
              <a:t>日报告</a:t>
            </a:r>
          </a:p>
        </p:txBody>
      </p:sp>
      <p:sp>
        <p:nvSpPr>
          <p:cNvPr id="2" name="文本框 1">
            <a:extLst>
              <a:ext uri="{FF2B5EF4-FFF2-40B4-BE49-F238E27FC236}">
                <a16:creationId xmlns:a16="http://schemas.microsoft.com/office/drawing/2014/main" id="{D574A219-D9DB-5D60-CE0C-A4BAD746F0A4}"/>
              </a:ext>
            </a:extLst>
          </p:cNvPr>
          <p:cNvSpPr txBox="1"/>
          <p:nvPr/>
        </p:nvSpPr>
        <p:spPr>
          <a:xfrm>
            <a:off x="1091444" y="2274838"/>
            <a:ext cx="10441160" cy="4154984"/>
          </a:xfrm>
          <a:prstGeom prst="rect">
            <a:avLst/>
          </a:prstGeom>
          <a:noFill/>
        </p:spPr>
        <p:txBody>
          <a:bodyPr wrap="square" rtlCol="0">
            <a:spAutoFit/>
          </a:bodyPr>
          <a:lstStyle/>
          <a:p>
            <a:r>
              <a:rPr lang="zh-CN" altLang="en-US" sz="2400"/>
              <a:t>本周进展：</a:t>
            </a:r>
            <a:endParaRPr lang="en-US" altLang="zh-CN" sz="2400"/>
          </a:p>
          <a:p>
            <a:endParaRPr lang="en-US" altLang="zh-CN" sz="2400"/>
          </a:p>
          <a:p>
            <a:r>
              <a:rPr lang="en-US" altLang="zh-CN" sz="2400"/>
              <a:t>1. </a:t>
            </a:r>
            <a:r>
              <a:rPr lang="zh-CN" altLang="en-US" sz="2400"/>
              <a:t>加入</a:t>
            </a:r>
            <a:r>
              <a:rPr lang="en-US" altLang="zh-CN" sz="2400"/>
              <a:t>plic</a:t>
            </a:r>
            <a:r>
              <a:rPr lang="zh-CN" altLang="en-US" sz="2400"/>
              <a:t>并启用</a:t>
            </a:r>
            <a:r>
              <a:rPr lang="en-US" altLang="zh-CN" sz="2400"/>
              <a:t>virtio_blk</a:t>
            </a:r>
            <a:r>
              <a:rPr lang="zh-CN" altLang="en-US" sz="2400"/>
              <a:t>中断，目前的机制是，对</a:t>
            </a:r>
            <a:r>
              <a:rPr lang="en-US" altLang="zh-CN" sz="2400"/>
              <a:t>Block</a:t>
            </a:r>
            <a:r>
              <a:rPr lang="zh-CN" altLang="en-US" sz="2400"/>
              <a:t>的读写需要等待并判断中断完成时设置的状态值。解决连续读有可能失败的问题。</a:t>
            </a:r>
            <a:endParaRPr lang="en-US" altLang="zh-CN" sz="2400"/>
          </a:p>
          <a:p>
            <a:r>
              <a:rPr lang="en-US" altLang="zh-CN" sz="2400"/>
              <a:t>2. </a:t>
            </a:r>
            <a:r>
              <a:rPr lang="zh-CN" altLang="en-US" sz="2400"/>
              <a:t>进行混合读写的测试，发现有两个问题：</a:t>
            </a:r>
            <a:endParaRPr lang="en-US" altLang="zh-CN" sz="2400" b="1"/>
          </a:p>
          <a:p>
            <a:r>
              <a:rPr lang="en-US" altLang="zh-CN" sz="2400"/>
              <a:t>1) Dirty</a:t>
            </a:r>
            <a:r>
              <a:rPr lang="zh-CN" altLang="en-US" sz="2400"/>
              <a:t>块有时不落盘，估计是</a:t>
            </a:r>
            <a:r>
              <a:rPr lang="en-US" altLang="zh-CN" sz="2400"/>
              <a:t>Flush</a:t>
            </a:r>
            <a:r>
              <a:rPr lang="zh-CN" altLang="en-US" sz="2400"/>
              <a:t>的机制实现有缺陷。</a:t>
            </a:r>
            <a:endParaRPr lang="en-US" altLang="zh-CN" sz="2400"/>
          </a:p>
          <a:p>
            <a:r>
              <a:rPr lang="en-US" altLang="zh-CN" sz="2400"/>
              <a:t>2) </a:t>
            </a:r>
            <a:r>
              <a:rPr lang="zh-CN" altLang="en-US" sz="2400"/>
              <a:t>混合读写达到一定数量时，有的请求不触发中断，导致读写失败。估计也是刷新的问题。</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通过差分对比，定位和解决混合读写中发现的问题。</a:t>
            </a:r>
            <a:endParaRPr lang="en-US" altLang="zh-CN" sz="2400"/>
          </a:p>
        </p:txBody>
      </p:sp>
      <p:sp>
        <p:nvSpPr>
          <p:cNvPr id="3" name="文本框 2">
            <a:extLst>
              <a:ext uri="{FF2B5EF4-FFF2-40B4-BE49-F238E27FC236}">
                <a16:creationId xmlns:a16="http://schemas.microsoft.com/office/drawing/2014/main" id="{0D549DF6-F9CC-9C96-3863-2CFFF520552F}"/>
              </a:ext>
            </a:extLst>
          </p:cNvPr>
          <p:cNvSpPr txBox="1"/>
          <p:nvPr/>
        </p:nvSpPr>
        <p:spPr>
          <a:xfrm>
            <a:off x="1091444" y="1611800"/>
            <a:ext cx="5868914" cy="461665"/>
          </a:xfrm>
          <a:prstGeom prst="rect">
            <a:avLst/>
          </a:prstGeom>
          <a:noFill/>
        </p:spPr>
        <p:txBody>
          <a:bodyPr wrap="none" rtlCol="0">
            <a:spAutoFit/>
          </a:bodyPr>
          <a:lstStyle/>
          <a:p>
            <a:r>
              <a:rPr lang="en-US" altLang="zh-CN" sz="2400"/>
              <a:t>ArceOS</a:t>
            </a:r>
            <a:r>
              <a:rPr lang="zh-CN" altLang="en-US" sz="2400"/>
              <a:t>直接复用</a:t>
            </a:r>
            <a:r>
              <a:rPr lang="en-US" altLang="zh-CN" sz="2400"/>
              <a:t>Linux </a:t>
            </a:r>
            <a:r>
              <a:rPr lang="zh-CN" altLang="en-US" sz="2400"/>
              <a:t>原始模块</a:t>
            </a:r>
            <a:r>
              <a:rPr lang="en-US" altLang="zh-CN" sz="2400"/>
              <a:t>VirtIOBlk</a:t>
            </a:r>
            <a:r>
              <a:rPr lang="zh-CN" altLang="en-US" sz="2400"/>
              <a:t>：</a:t>
            </a:r>
          </a:p>
        </p:txBody>
      </p:sp>
    </p:spTree>
    <p:extLst>
      <p:ext uri="{BB962C8B-B14F-4D97-AF65-F5344CB8AC3E}">
        <p14:creationId xmlns:p14="http://schemas.microsoft.com/office/powerpoint/2010/main" val="272755737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D224953-D012-513A-3A4F-B29EBDE99088}"/>
              </a:ext>
            </a:extLst>
          </p:cNvPr>
          <p:cNvSpPr txBox="1"/>
          <p:nvPr/>
        </p:nvSpPr>
        <p:spPr>
          <a:xfrm>
            <a:off x="667780" y="479673"/>
            <a:ext cx="9100628" cy="584775"/>
          </a:xfrm>
          <a:prstGeom prst="rect">
            <a:avLst/>
          </a:prstGeom>
          <a:noFill/>
        </p:spPr>
        <p:txBody>
          <a:bodyPr wrap="square">
            <a:spAutoFit/>
          </a:bodyPr>
          <a:lstStyle/>
          <a:p>
            <a:r>
              <a:rPr lang="zh-CN" altLang="en-US" sz="3200"/>
              <a:t>对</a:t>
            </a:r>
            <a:r>
              <a:rPr lang="en-US" altLang="zh-CN" sz="3200"/>
              <a:t>VirtIOBlk</a:t>
            </a:r>
            <a:r>
              <a:rPr lang="zh-CN" altLang="en-US" sz="3200"/>
              <a:t>的支持场景</a:t>
            </a:r>
            <a:endParaRPr lang="en-US" altLang="zh-CN" sz="3200"/>
          </a:p>
        </p:txBody>
      </p:sp>
      <p:pic>
        <p:nvPicPr>
          <p:cNvPr id="6" name="图片 5">
            <a:extLst>
              <a:ext uri="{FF2B5EF4-FFF2-40B4-BE49-F238E27FC236}">
                <a16:creationId xmlns:a16="http://schemas.microsoft.com/office/drawing/2014/main" id="{A46A329E-B076-F458-27C6-BC694862418D}"/>
              </a:ext>
            </a:extLst>
          </p:cNvPr>
          <p:cNvPicPr>
            <a:picLocks noChangeAspect="1"/>
          </p:cNvPicPr>
          <p:nvPr/>
        </p:nvPicPr>
        <p:blipFill>
          <a:blip r:embed="rId2"/>
          <a:stretch>
            <a:fillRect/>
          </a:stretch>
        </p:blipFill>
        <p:spPr>
          <a:xfrm>
            <a:off x="911424" y="1234827"/>
            <a:ext cx="4762500" cy="5143500"/>
          </a:xfrm>
          <a:prstGeom prst="rect">
            <a:avLst/>
          </a:prstGeom>
        </p:spPr>
      </p:pic>
    </p:spTree>
    <p:extLst>
      <p:ext uri="{BB962C8B-B14F-4D97-AF65-F5344CB8AC3E}">
        <p14:creationId xmlns:p14="http://schemas.microsoft.com/office/powerpoint/2010/main" val="192627351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5C390F3-7BDB-3DEF-5164-5FCF85BB12CF}"/>
              </a:ext>
            </a:extLst>
          </p:cNvPr>
          <p:cNvPicPr>
            <a:picLocks noChangeAspect="1"/>
          </p:cNvPicPr>
          <p:nvPr/>
        </p:nvPicPr>
        <p:blipFill>
          <a:blip r:embed="rId2"/>
          <a:stretch>
            <a:fillRect/>
          </a:stretch>
        </p:blipFill>
        <p:spPr>
          <a:xfrm>
            <a:off x="1235460" y="2060848"/>
            <a:ext cx="4572000" cy="3810000"/>
          </a:xfrm>
          <a:prstGeom prst="rect">
            <a:avLst/>
          </a:prstGeom>
        </p:spPr>
      </p:pic>
      <p:sp>
        <p:nvSpPr>
          <p:cNvPr id="7" name="文本框 6">
            <a:extLst>
              <a:ext uri="{FF2B5EF4-FFF2-40B4-BE49-F238E27FC236}">
                <a16:creationId xmlns:a16="http://schemas.microsoft.com/office/drawing/2014/main" id="{DD4DB7BA-9F2D-6316-6F93-E2B00D8E7EFB}"/>
              </a:ext>
            </a:extLst>
          </p:cNvPr>
          <p:cNvSpPr txBox="1"/>
          <p:nvPr/>
        </p:nvSpPr>
        <p:spPr>
          <a:xfrm>
            <a:off x="820180" y="632073"/>
            <a:ext cx="9100628" cy="584775"/>
          </a:xfrm>
          <a:prstGeom prst="rect">
            <a:avLst/>
          </a:prstGeom>
          <a:noFill/>
        </p:spPr>
        <p:txBody>
          <a:bodyPr wrap="square">
            <a:spAutoFit/>
          </a:bodyPr>
          <a:lstStyle/>
          <a:p>
            <a:r>
              <a:rPr lang="zh-CN" altLang="en-US" sz="3200"/>
              <a:t>实现层次</a:t>
            </a:r>
            <a:endParaRPr lang="en-US" altLang="zh-CN" sz="3200"/>
          </a:p>
        </p:txBody>
      </p:sp>
      <p:sp>
        <p:nvSpPr>
          <p:cNvPr id="6" name="文本框 5">
            <a:extLst>
              <a:ext uri="{FF2B5EF4-FFF2-40B4-BE49-F238E27FC236}">
                <a16:creationId xmlns:a16="http://schemas.microsoft.com/office/drawing/2014/main" id="{42A9CA1D-85E4-C5F8-5312-967691B614E2}"/>
              </a:ext>
            </a:extLst>
          </p:cNvPr>
          <p:cNvSpPr txBox="1"/>
          <p:nvPr/>
        </p:nvSpPr>
        <p:spPr>
          <a:xfrm>
            <a:off x="6132513" y="2492896"/>
            <a:ext cx="1620957" cy="646331"/>
          </a:xfrm>
          <a:prstGeom prst="rect">
            <a:avLst/>
          </a:prstGeom>
          <a:noFill/>
        </p:spPr>
        <p:txBody>
          <a:bodyPr wrap="none" rtlCol="0">
            <a:spAutoFit/>
          </a:bodyPr>
          <a:lstStyle/>
          <a:p>
            <a:r>
              <a:rPr lang="zh-CN" altLang="en-US"/>
              <a:t>原始</a:t>
            </a:r>
            <a:r>
              <a:rPr lang="en-US" altLang="zh-CN"/>
              <a:t>Linux</a:t>
            </a:r>
            <a:r>
              <a:rPr lang="zh-CN" altLang="en-US"/>
              <a:t>文件</a:t>
            </a:r>
            <a:endParaRPr lang="en-US" altLang="zh-CN"/>
          </a:p>
          <a:p>
            <a:r>
              <a:rPr lang="zh-CN" altLang="en-US" b="1">
                <a:solidFill>
                  <a:srgbClr val="FF0000"/>
                </a:solidFill>
              </a:rPr>
              <a:t>保持不变</a:t>
            </a:r>
          </a:p>
        </p:txBody>
      </p:sp>
      <p:sp>
        <p:nvSpPr>
          <p:cNvPr id="8" name="文本框 7">
            <a:extLst>
              <a:ext uri="{FF2B5EF4-FFF2-40B4-BE49-F238E27FC236}">
                <a16:creationId xmlns:a16="http://schemas.microsoft.com/office/drawing/2014/main" id="{024BC935-F159-187A-FA64-5807D4EA99BA}"/>
              </a:ext>
            </a:extLst>
          </p:cNvPr>
          <p:cNvSpPr txBox="1"/>
          <p:nvPr/>
        </p:nvSpPr>
        <p:spPr>
          <a:xfrm>
            <a:off x="6132513" y="3705078"/>
            <a:ext cx="1569660" cy="369332"/>
          </a:xfrm>
          <a:prstGeom prst="rect">
            <a:avLst/>
          </a:prstGeom>
          <a:noFill/>
        </p:spPr>
        <p:txBody>
          <a:bodyPr wrap="none" rtlCol="0">
            <a:spAutoFit/>
          </a:bodyPr>
          <a:lstStyle/>
          <a:p>
            <a:r>
              <a:rPr lang="zh-CN" altLang="en-US" b="1"/>
              <a:t>接口</a:t>
            </a:r>
            <a:r>
              <a:rPr lang="zh-CN" altLang="en-US" b="1">
                <a:solidFill>
                  <a:srgbClr val="FF0000"/>
                </a:solidFill>
              </a:rPr>
              <a:t>保持不变</a:t>
            </a:r>
          </a:p>
        </p:txBody>
      </p:sp>
      <p:sp>
        <p:nvSpPr>
          <p:cNvPr id="9" name="文本框 8">
            <a:extLst>
              <a:ext uri="{FF2B5EF4-FFF2-40B4-BE49-F238E27FC236}">
                <a16:creationId xmlns:a16="http://schemas.microsoft.com/office/drawing/2014/main" id="{BB24C9CE-29D9-BAD1-5E7E-A54562573EDE}"/>
              </a:ext>
            </a:extLst>
          </p:cNvPr>
          <p:cNvSpPr txBox="1"/>
          <p:nvPr/>
        </p:nvSpPr>
        <p:spPr>
          <a:xfrm>
            <a:off x="6101699" y="4257092"/>
            <a:ext cx="2342308" cy="646331"/>
          </a:xfrm>
          <a:prstGeom prst="rect">
            <a:avLst/>
          </a:prstGeom>
          <a:noFill/>
        </p:spPr>
        <p:txBody>
          <a:bodyPr wrap="none" rtlCol="0">
            <a:spAutoFit/>
          </a:bodyPr>
          <a:lstStyle/>
          <a:p>
            <a:r>
              <a:rPr lang="zh-CN" altLang="en-US"/>
              <a:t>适配层</a:t>
            </a:r>
            <a:endParaRPr lang="en-US" altLang="zh-CN"/>
          </a:p>
          <a:p>
            <a:r>
              <a:rPr lang="zh-CN" altLang="en-US" b="1">
                <a:solidFill>
                  <a:srgbClr val="FF0000"/>
                </a:solidFill>
              </a:rPr>
              <a:t>基于</a:t>
            </a:r>
            <a:r>
              <a:rPr lang="en-US" altLang="zh-CN" b="1">
                <a:solidFill>
                  <a:srgbClr val="FF0000"/>
                </a:solidFill>
              </a:rPr>
              <a:t>ArceOS</a:t>
            </a:r>
            <a:r>
              <a:rPr lang="zh-CN" altLang="en-US" b="1">
                <a:solidFill>
                  <a:srgbClr val="FF0000"/>
                </a:solidFill>
              </a:rPr>
              <a:t>实现接口</a:t>
            </a:r>
          </a:p>
        </p:txBody>
      </p:sp>
    </p:spTree>
    <p:extLst>
      <p:ext uri="{BB962C8B-B14F-4D97-AF65-F5344CB8AC3E}">
        <p14:creationId xmlns:p14="http://schemas.microsoft.com/office/powerpoint/2010/main" val="18115869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4C7DF-BCE3-D50F-9585-F37639FAB15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AC7C518-36D5-6662-6080-86F219D21894}"/>
              </a:ext>
            </a:extLst>
          </p:cNvPr>
          <p:cNvSpPr txBox="1"/>
          <p:nvPr/>
        </p:nvSpPr>
        <p:spPr>
          <a:xfrm>
            <a:off x="4403812" y="584684"/>
            <a:ext cx="3618298" cy="830997"/>
          </a:xfrm>
          <a:prstGeom prst="rect">
            <a:avLst/>
          </a:prstGeom>
          <a:noFill/>
        </p:spPr>
        <p:txBody>
          <a:bodyPr wrap="none" rtlCol="0">
            <a:spAutoFit/>
          </a:bodyPr>
          <a:lstStyle/>
          <a:p>
            <a:r>
              <a:rPr lang="en-US" altLang="zh-CN" sz="4800"/>
              <a:t>6</a:t>
            </a:r>
            <a:r>
              <a:rPr lang="zh-CN" altLang="en-US" sz="4800"/>
              <a:t>月</a:t>
            </a:r>
            <a:r>
              <a:rPr lang="en-US" altLang="zh-CN" sz="4800"/>
              <a:t>13</a:t>
            </a:r>
            <a:r>
              <a:rPr lang="zh-CN" altLang="en-US" sz="4800"/>
              <a:t>日报告</a:t>
            </a:r>
          </a:p>
        </p:txBody>
      </p:sp>
      <p:sp>
        <p:nvSpPr>
          <p:cNvPr id="2" name="文本框 1">
            <a:extLst>
              <a:ext uri="{FF2B5EF4-FFF2-40B4-BE49-F238E27FC236}">
                <a16:creationId xmlns:a16="http://schemas.microsoft.com/office/drawing/2014/main" id="{5287EDE0-C470-C473-9EF1-87E34F076CFB}"/>
              </a:ext>
            </a:extLst>
          </p:cNvPr>
          <p:cNvSpPr txBox="1"/>
          <p:nvPr/>
        </p:nvSpPr>
        <p:spPr>
          <a:xfrm>
            <a:off x="1091444" y="2274838"/>
            <a:ext cx="10441160" cy="4154984"/>
          </a:xfrm>
          <a:prstGeom prst="rect">
            <a:avLst/>
          </a:prstGeom>
          <a:noFill/>
        </p:spPr>
        <p:txBody>
          <a:bodyPr wrap="square" rtlCol="0">
            <a:spAutoFit/>
          </a:bodyPr>
          <a:lstStyle/>
          <a:p>
            <a:r>
              <a:rPr lang="zh-CN" altLang="en-US" sz="2400"/>
              <a:t>本周进展：</a:t>
            </a:r>
            <a:endParaRPr lang="en-US" altLang="zh-CN" sz="2400"/>
          </a:p>
          <a:p>
            <a:r>
              <a:rPr lang="en-US" altLang="zh-CN" sz="2400"/>
              <a:t>1. </a:t>
            </a:r>
            <a:r>
              <a:rPr lang="zh-CN" altLang="en-US" sz="2400"/>
              <a:t>连续混合读写失败的问题，已经解决。解决方法：在</a:t>
            </a:r>
            <a:r>
              <a:rPr lang="en-US" altLang="zh-CN" sz="2400"/>
              <a:t>qemu</a:t>
            </a:r>
            <a:r>
              <a:rPr lang="zh-CN" altLang="en-US" sz="2400"/>
              <a:t>打印日志，与</a:t>
            </a:r>
            <a:r>
              <a:rPr lang="en-US" altLang="zh-CN" sz="2400"/>
              <a:t>Linux</a:t>
            </a:r>
            <a:r>
              <a:rPr lang="zh-CN" altLang="en-US" sz="2400"/>
              <a:t>做差分对比。发现有两方面的原因：</a:t>
            </a:r>
            <a:endParaRPr lang="en-US" altLang="zh-CN" sz="2400"/>
          </a:p>
          <a:p>
            <a:r>
              <a:rPr lang="en-US" altLang="zh-CN" sz="2400"/>
              <a:t>1) </a:t>
            </a:r>
            <a:r>
              <a:rPr lang="zh-CN" altLang="en-US" sz="2400"/>
              <a:t>在</a:t>
            </a:r>
            <a:r>
              <a:rPr lang="en-US" altLang="zh-CN" sz="2400"/>
              <a:t>Adaptor</a:t>
            </a:r>
            <a:r>
              <a:rPr lang="zh-CN" altLang="en-US" sz="2400"/>
              <a:t>层实现有缺陷</a:t>
            </a:r>
            <a:endParaRPr lang="en-US" altLang="zh-CN" sz="2400"/>
          </a:p>
          <a:p>
            <a:r>
              <a:rPr lang="en-US" altLang="zh-CN" sz="2400"/>
              <a:t>2) ArceOS</a:t>
            </a:r>
            <a:r>
              <a:rPr lang="zh-CN" altLang="en-US" sz="2400"/>
              <a:t>以前不支持外设中断，与中断相关的一些部分需要调整。目前是临时性的修改，将来考虑增加</a:t>
            </a:r>
            <a:r>
              <a:rPr lang="en-US" altLang="zh-CN" sz="2400"/>
              <a:t>buffer</a:t>
            </a:r>
            <a:r>
              <a:rPr lang="zh-CN" altLang="en-US" sz="2400"/>
              <a:t>。不只为当前功能。</a:t>
            </a:r>
            <a:endParaRPr lang="en-US" altLang="zh-CN" sz="2400"/>
          </a:p>
          <a:p>
            <a:endParaRPr lang="en-US" altLang="zh-CN" sz="2400"/>
          </a:p>
          <a:p>
            <a:r>
              <a:rPr lang="en-US" altLang="zh-CN" sz="2400"/>
              <a:t>2. </a:t>
            </a:r>
            <a:r>
              <a:rPr lang="zh-CN" altLang="en-US" sz="2400"/>
              <a:t>在</a:t>
            </a:r>
            <a:r>
              <a:rPr lang="en-US" altLang="zh-CN" sz="2400"/>
              <a:t>riscv64</a:t>
            </a:r>
            <a:r>
              <a:rPr lang="zh-CN" altLang="en-US" sz="2400"/>
              <a:t>的基础上，开始支持</a:t>
            </a:r>
            <a:r>
              <a:rPr lang="en-US" altLang="zh-CN" sz="2400"/>
              <a:t>aarch64</a:t>
            </a:r>
            <a:r>
              <a:rPr lang="zh-CN" altLang="en-US" sz="2400"/>
              <a:t>。</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完成面向</a:t>
            </a:r>
            <a:r>
              <a:rPr lang="en-US" altLang="zh-CN" sz="2400"/>
              <a:t>aarch64</a:t>
            </a:r>
            <a:r>
              <a:rPr lang="zh-CN" altLang="en-US" sz="2400"/>
              <a:t>的移植并测试通过。</a:t>
            </a:r>
            <a:endParaRPr lang="en-US" altLang="zh-CN" sz="2400"/>
          </a:p>
        </p:txBody>
      </p:sp>
      <p:sp>
        <p:nvSpPr>
          <p:cNvPr id="3" name="文本框 2">
            <a:extLst>
              <a:ext uri="{FF2B5EF4-FFF2-40B4-BE49-F238E27FC236}">
                <a16:creationId xmlns:a16="http://schemas.microsoft.com/office/drawing/2014/main" id="{F82A1846-6F27-5543-AC91-EAFB17230066}"/>
              </a:ext>
            </a:extLst>
          </p:cNvPr>
          <p:cNvSpPr txBox="1"/>
          <p:nvPr/>
        </p:nvSpPr>
        <p:spPr>
          <a:xfrm>
            <a:off x="1091444" y="1611800"/>
            <a:ext cx="5868914" cy="461665"/>
          </a:xfrm>
          <a:prstGeom prst="rect">
            <a:avLst/>
          </a:prstGeom>
          <a:noFill/>
        </p:spPr>
        <p:txBody>
          <a:bodyPr wrap="none" rtlCol="0">
            <a:spAutoFit/>
          </a:bodyPr>
          <a:lstStyle/>
          <a:p>
            <a:r>
              <a:rPr lang="en-US" altLang="zh-CN" sz="2400"/>
              <a:t>ArceOS</a:t>
            </a:r>
            <a:r>
              <a:rPr lang="zh-CN" altLang="en-US" sz="2400"/>
              <a:t>直接复用</a:t>
            </a:r>
            <a:r>
              <a:rPr lang="en-US" altLang="zh-CN" sz="2400"/>
              <a:t>Linux </a:t>
            </a:r>
            <a:r>
              <a:rPr lang="zh-CN" altLang="en-US" sz="2400"/>
              <a:t>原始模块</a:t>
            </a:r>
            <a:r>
              <a:rPr lang="en-US" altLang="zh-CN" sz="2400"/>
              <a:t>VirtIOBlk</a:t>
            </a:r>
            <a:r>
              <a:rPr lang="zh-CN" altLang="en-US" sz="2400"/>
              <a:t>：</a:t>
            </a:r>
          </a:p>
        </p:txBody>
      </p:sp>
    </p:spTree>
    <p:extLst>
      <p:ext uri="{BB962C8B-B14F-4D97-AF65-F5344CB8AC3E}">
        <p14:creationId xmlns:p14="http://schemas.microsoft.com/office/powerpoint/2010/main" val="877473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D35797F-FE0C-52C3-8FB9-31F440662A63}"/>
              </a:ext>
            </a:extLst>
          </p:cNvPr>
          <p:cNvSpPr txBox="1"/>
          <p:nvPr/>
        </p:nvSpPr>
        <p:spPr>
          <a:xfrm>
            <a:off x="820180" y="632073"/>
            <a:ext cx="9100628" cy="584775"/>
          </a:xfrm>
          <a:prstGeom prst="rect">
            <a:avLst/>
          </a:prstGeom>
          <a:noFill/>
        </p:spPr>
        <p:txBody>
          <a:bodyPr wrap="square">
            <a:spAutoFit/>
          </a:bodyPr>
          <a:lstStyle/>
          <a:p>
            <a:r>
              <a:rPr lang="zh-CN" altLang="en-US" sz="3200"/>
              <a:t>目前是同步读写块设备（临时性）</a:t>
            </a:r>
            <a:endParaRPr lang="en-US" altLang="zh-CN" sz="3200"/>
          </a:p>
        </p:txBody>
      </p:sp>
      <p:pic>
        <p:nvPicPr>
          <p:cNvPr id="6" name="图片 5">
            <a:extLst>
              <a:ext uri="{FF2B5EF4-FFF2-40B4-BE49-F238E27FC236}">
                <a16:creationId xmlns:a16="http://schemas.microsoft.com/office/drawing/2014/main" id="{079E2D6C-CD50-FA35-BC58-2EB79B65F939}"/>
              </a:ext>
            </a:extLst>
          </p:cNvPr>
          <p:cNvPicPr>
            <a:picLocks noChangeAspect="1"/>
          </p:cNvPicPr>
          <p:nvPr/>
        </p:nvPicPr>
        <p:blipFill>
          <a:blip r:embed="rId2"/>
          <a:stretch>
            <a:fillRect/>
          </a:stretch>
        </p:blipFill>
        <p:spPr>
          <a:xfrm>
            <a:off x="2755900" y="1556792"/>
            <a:ext cx="6753225" cy="4000500"/>
          </a:xfrm>
          <a:prstGeom prst="rect">
            <a:avLst/>
          </a:prstGeom>
        </p:spPr>
      </p:pic>
      <p:sp>
        <p:nvSpPr>
          <p:cNvPr id="7" name="文本框 6">
            <a:extLst>
              <a:ext uri="{FF2B5EF4-FFF2-40B4-BE49-F238E27FC236}">
                <a16:creationId xmlns:a16="http://schemas.microsoft.com/office/drawing/2014/main" id="{446E61EE-1C8F-4F7D-7CA6-9749772D9CE7}"/>
              </a:ext>
            </a:extLst>
          </p:cNvPr>
          <p:cNvSpPr txBox="1"/>
          <p:nvPr/>
        </p:nvSpPr>
        <p:spPr>
          <a:xfrm>
            <a:off x="3035851" y="5805264"/>
            <a:ext cx="1980029" cy="400110"/>
          </a:xfrm>
          <a:prstGeom prst="rect">
            <a:avLst/>
          </a:prstGeom>
          <a:noFill/>
        </p:spPr>
        <p:txBody>
          <a:bodyPr wrap="none" rtlCol="0">
            <a:spAutoFit/>
          </a:bodyPr>
          <a:lstStyle/>
          <a:p>
            <a:r>
              <a:rPr lang="zh-CN" altLang="en-US" sz="2000"/>
              <a:t>目前的临时方案</a:t>
            </a:r>
          </a:p>
        </p:txBody>
      </p:sp>
      <p:sp>
        <p:nvSpPr>
          <p:cNvPr id="8" name="文本框 7">
            <a:extLst>
              <a:ext uri="{FF2B5EF4-FFF2-40B4-BE49-F238E27FC236}">
                <a16:creationId xmlns:a16="http://schemas.microsoft.com/office/drawing/2014/main" id="{09526D71-2CCC-FA8F-DC32-E9EAC77AA2B8}"/>
              </a:ext>
            </a:extLst>
          </p:cNvPr>
          <p:cNvSpPr txBox="1"/>
          <p:nvPr/>
        </p:nvSpPr>
        <p:spPr>
          <a:xfrm>
            <a:off x="6312024" y="5795970"/>
            <a:ext cx="3828292" cy="400110"/>
          </a:xfrm>
          <a:prstGeom prst="rect">
            <a:avLst/>
          </a:prstGeom>
          <a:noFill/>
        </p:spPr>
        <p:txBody>
          <a:bodyPr wrap="none" rtlCol="0">
            <a:spAutoFit/>
          </a:bodyPr>
          <a:lstStyle/>
          <a:p>
            <a:r>
              <a:rPr lang="zh-CN" altLang="en-US" sz="2000"/>
              <a:t>未来扩展</a:t>
            </a:r>
            <a:r>
              <a:rPr lang="en-US" altLang="zh-CN" sz="2000"/>
              <a:t>ArceOS</a:t>
            </a:r>
            <a:r>
              <a:rPr lang="zh-CN" altLang="en-US" sz="2000"/>
              <a:t>的机制后的方案</a:t>
            </a:r>
          </a:p>
        </p:txBody>
      </p:sp>
    </p:spTree>
    <p:extLst>
      <p:ext uri="{BB962C8B-B14F-4D97-AF65-F5344CB8AC3E}">
        <p14:creationId xmlns:p14="http://schemas.microsoft.com/office/powerpoint/2010/main" val="2325037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4E2A57FF-B357-B9B8-49BD-90EEDDFFDFE9}"/>
              </a:ext>
            </a:extLst>
          </p:cNvPr>
          <p:cNvPicPr>
            <a:picLocks noChangeAspect="1"/>
          </p:cNvPicPr>
          <p:nvPr/>
        </p:nvPicPr>
        <p:blipFill>
          <a:blip r:embed="rId2"/>
          <a:stretch>
            <a:fillRect/>
          </a:stretch>
        </p:blipFill>
        <p:spPr>
          <a:xfrm>
            <a:off x="1919536" y="2096852"/>
            <a:ext cx="4572000" cy="3810000"/>
          </a:xfrm>
          <a:prstGeom prst="rect">
            <a:avLst/>
          </a:prstGeom>
        </p:spPr>
      </p:pic>
      <p:sp>
        <p:nvSpPr>
          <p:cNvPr id="5" name="文本框 4">
            <a:extLst>
              <a:ext uri="{FF2B5EF4-FFF2-40B4-BE49-F238E27FC236}">
                <a16:creationId xmlns:a16="http://schemas.microsoft.com/office/drawing/2014/main" id="{DABAEFA0-7586-142B-23AA-50567659287B}"/>
              </a:ext>
            </a:extLst>
          </p:cNvPr>
          <p:cNvSpPr txBox="1"/>
          <p:nvPr/>
        </p:nvSpPr>
        <p:spPr>
          <a:xfrm>
            <a:off x="820180" y="632073"/>
            <a:ext cx="9100628" cy="584775"/>
          </a:xfrm>
          <a:prstGeom prst="rect">
            <a:avLst/>
          </a:prstGeom>
          <a:noFill/>
        </p:spPr>
        <p:txBody>
          <a:bodyPr wrap="square">
            <a:spAutoFit/>
          </a:bodyPr>
          <a:lstStyle/>
          <a:p>
            <a:r>
              <a:rPr lang="zh-CN" altLang="en-US" sz="3200"/>
              <a:t>从</a:t>
            </a:r>
            <a:r>
              <a:rPr lang="en-US" altLang="zh-CN" sz="3200"/>
              <a:t>riscv64</a:t>
            </a:r>
            <a:r>
              <a:rPr lang="zh-CN" altLang="en-US" sz="3200"/>
              <a:t>到</a:t>
            </a:r>
            <a:r>
              <a:rPr lang="en-US" altLang="zh-CN" sz="3200"/>
              <a:t>aarch64</a:t>
            </a:r>
            <a:r>
              <a:rPr lang="zh-CN" altLang="en-US" sz="3200"/>
              <a:t>的支持</a:t>
            </a:r>
            <a:r>
              <a:rPr lang="en-US" altLang="zh-CN" sz="3200"/>
              <a:t>(</a:t>
            </a:r>
            <a:r>
              <a:rPr lang="zh-CN" altLang="en-US" sz="3200"/>
              <a:t>主要是</a:t>
            </a:r>
            <a:r>
              <a:rPr lang="en-US" altLang="zh-CN" sz="3200"/>
              <a:t>gic -&gt; plic)</a:t>
            </a:r>
          </a:p>
        </p:txBody>
      </p:sp>
      <p:sp>
        <p:nvSpPr>
          <p:cNvPr id="6" name="文本框 5">
            <a:extLst>
              <a:ext uri="{FF2B5EF4-FFF2-40B4-BE49-F238E27FC236}">
                <a16:creationId xmlns:a16="http://schemas.microsoft.com/office/drawing/2014/main" id="{6EBAB94A-BD3F-AAF1-0FDE-F071C3FF385F}"/>
              </a:ext>
            </a:extLst>
          </p:cNvPr>
          <p:cNvSpPr txBox="1"/>
          <p:nvPr/>
        </p:nvSpPr>
        <p:spPr>
          <a:xfrm>
            <a:off x="760244" y="2528900"/>
            <a:ext cx="1159292" cy="646331"/>
          </a:xfrm>
          <a:prstGeom prst="rect">
            <a:avLst/>
          </a:prstGeom>
          <a:noFill/>
        </p:spPr>
        <p:txBody>
          <a:bodyPr wrap="none" rtlCol="0">
            <a:spAutoFit/>
          </a:bodyPr>
          <a:lstStyle/>
          <a:p>
            <a:r>
              <a:rPr lang="zh-CN" altLang="en-US"/>
              <a:t>原始</a:t>
            </a:r>
            <a:endParaRPr lang="en-US" altLang="zh-CN"/>
          </a:p>
          <a:p>
            <a:r>
              <a:rPr lang="en-US" altLang="zh-CN"/>
              <a:t>Linux</a:t>
            </a:r>
            <a:r>
              <a:rPr lang="zh-CN" altLang="en-US"/>
              <a:t>文件</a:t>
            </a:r>
            <a:endParaRPr lang="en-US" altLang="zh-CN"/>
          </a:p>
        </p:txBody>
      </p:sp>
      <p:sp>
        <p:nvSpPr>
          <p:cNvPr id="7" name="文本框 6">
            <a:extLst>
              <a:ext uri="{FF2B5EF4-FFF2-40B4-BE49-F238E27FC236}">
                <a16:creationId xmlns:a16="http://schemas.microsoft.com/office/drawing/2014/main" id="{A6E8371C-B558-6986-4F38-26482E4D21A1}"/>
              </a:ext>
            </a:extLst>
          </p:cNvPr>
          <p:cNvSpPr txBox="1"/>
          <p:nvPr/>
        </p:nvSpPr>
        <p:spPr>
          <a:xfrm>
            <a:off x="760244" y="4356375"/>
            <a:ext cx="998991" cy="369332"/>
          </a:xfrm>
          <a:prstGeom prst="rect">
            <a:avLst/>
          </a:prstGeom>
          <a:noFill/>
        </p:spPr>
        <p:txBody>
          <a:bodyPr wrap="none" rtlCol="0">
            <a:spAutoFit/>
          </a:bodyPr>
          <a:lstStyle/>
          <a:p>
            <a:r>
              <a:rPr lang="en-US" altLang="zh-CN"/>
              <a:t>Adaptor</a:t>
            </a:r>
          </a:p>
        </p:txBody>
      </p:sp>
      <p:sp>
        <p:nvSpPr>
          <p:cNvPr id="8" name="矩形: 圆角 7">
            <a:extLst>
              <a:ext uri="{FF2B5EF4-FFF2-40B4-BE49-F238E27FC236}">
                <a16:creationId xmlns:a16="http://schemas.microsoft.com/office/drawing/2014/main" id="{933F7D5D-6732-30CF-ED4F-B58FFE970A1C}"/>
              </a:ext>
            </a:extLst>
          </p:cNvPr>
          <p:cNvSpPr/>
          <p:nvPr/>
        </p:nvSpPr>
        <p:spPr>
          <a:xfrm>
            <a:off x="6852084" y="2167989"/>
            <a:ext cx="972108" cy="136815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b="1">
                <a:solidFill>
                  <a:schemeClr val="tx1"/>
                </a:solidFill>
              </a:rPr>
              <a:t>gic</a:t>
            </a:r>
            <a:endParaRPr lang="zh-CN" altLang="en-US" sz="1600" b="1">
              <a:solidFill>
                <a:schemeClr val="tx1"/>
              </a:solidFill>
            </a:endParaRPr>
          </a:p>
        </p:txBody>
      </p:sp>
      <p:cxnSp>
        <p:nvCxnSpPr>
          <p:cNvPr id="10" name="直接箭头连接符 9">
            <a:extLst>
              <a:ext uri="{FF2B5EF4-FFF2-40B4-BE49-F238E27FC236}">
                <a16:creationId xmlns:a16="http://schemas.microsoft.com/office/drawing/2014/main" id="{FC15E63A-A088-9C54-B194-3ED2D9C9B820}"/>
              </a:ext>
            </a:extLst>
          </p:cNvPr>
          <p:cNvCxnSpPr/>
          <p:nvPr/>
        </p:nvCxnSpPr>
        <p:spPr>
          <a:xfrm flipH="1">
            <a:off x="6337164" y="2868674"/>
            <a:ext cx="3600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1D302708-56ED-2BA5-2361-F163D7552EA8}"/>
              </a:ext>
            </a:extLst>
          </p:cNvPr>
          <p:cNvSpPr txBox="1"/>
          <p:nvPr/>
        </p:nvSpPr>
        <p:spPr>
          <a:xfrm>
            <a:off x="6194018" y="2482733"/>
            <a:ext cx="646331" cy="369332"/>
          </a:xfrm>
          <a:prstGeom prst="rect">
            <a:avLst/>
          </a:prstGeom>
          <a:noFill/>
        </p:spPr>
        <p:txBody>
          <a:bodyPr wrap="none" rtlCol="0">
            <a:spAutoFit/>
          </a:bodyPr>
          <a:lstStyle/>
          <a:p>
            <a:r>
              <a:rPr lang="zh-CN" altLang="en-US"/>
              <a:t>对等</a:t>
            </a:r>
          </a:p>
        </p:txBody>
      </p:sp>
    </p:spTree>
    <p:extLst>
      <p:ext uri="{BB962C8B-B14F-4D97-AF65-F5344CB8AC3E}">
        <p14:creationId xmlns:p14="http://schemas.microsoft.com/office/powerpoint/2010/main" val="21127795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34265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4C7917-DB13-D2C7-6C41-E41C9A302C31}"/>
              </a:ext>
            </a:extLst>
          </p:cNvPr>
          <p:cNvSpPr txBox="1"/>
          <p:nvPr/>
        </p:nvSpPr>
        <p:spPr>
          <a:xfrm>
            <a:off x="479376" y="368660"/>
            <a:ext cx="8640960" cy="584775"/>
          </a:xfrm>
          <a:prstGeom prst="rect">
            <a:avLst/>
          </a:prstGeom>
          <a:noFill/>
        </p:spPr>
        <p:txBody>
          <a:bodyPr wrap="square">
            <a:spAutoFit/>
          </a:bodyPr>
          <a:lstStyle/>
          <a:p>
            <a:r>
              <a:rPr lang="zh-CN" altLang="en-US" sz="3200"/>
              <a:t>工作目标</a:t>
            </a:r>
            <a:endParaRPr lang="en-US" altLang="zh-CN" sz="3200"/>
          </a:p>
        </p:txBody>
      </p:sp>
      <p:pic>
        <p:nvPicPr>
          <p:cNvPr id="6" name="图片 5">
            <a:extLst>
              <a:ext uri="{FF2B5EF4-FFF2-40B4-BE49-F238E27FC236}">
                <a16:creationId xmlns:a16="http://schemas.microsoft.com/office/drawing/2014/main" id="{2427B9C9-8B37-8905-69C5-4E4277B742F2}"/>
              </a:ext>
            </a:extLst>
          </p:cNvPr>
          <p:cNvPicPr>
            <a:picLocks noChangeAspect="1"/>
          </p:cNvPicPr>
          <p:nvPr/>
        </p:nvPicPr>
        <p:blipFill>
          <a:blip r:embed="rId2"/>
          <a:stretch>
            <a:fillRect/>
          </a:stretch>
        </p:blipFill>
        <p:spPr>
          <a:xfrm>
            <a:off x="3071664" y="2818792"/>
            <a:ext cx="5829694" cy="3670548"/>
          </a:xfrm>
          <a:prstGeom prst="rect">
            <a:avLst/>
          </a:prstGeom>
        </p:spPr>
      </p:pic>
      <p:sp>
        <p:nvSpPr>
          <p:cNvPr id="7" name="文本框 6">
            <a:extLst>
              <a:ext uri="{FF2B5EF4-FFF2-40B4-BE49-F238E27FC236}">
                <a16:creationId xmlns:a16="http://schemas.microsoft.com/office/drawing/2014/main" id="{5DFAA02B-2252-8FE3-252C-1A9F7E3E2BC3}"/>
              </a:ext>
            </a:extLst>
          </p:cNvPr>
          <p:cNvSpPr txBox="1"/>
          <p:nvPr/>
        </p:nvSpPr>
        <p:spPr>
          <a:xfrm>
            <a:off x="484925" y="1126604"/>
            <a:ext cx="9715532" cy="1477328"/>
          </a:xfrm>
          <a:prstGeom prst="rect">
            <a:avLst/>
          </a:prstGeom>
          <a:noFill/>
        </p:spPr>
        <p:txBody>
          <a:bodyPr wrap="square" rtlCol="0">
            <a:spAutoFit/>
          </a:bodyPr>
          <a:lstStyle/>
          <a:p>
            <a:r>
              <a:rPr lang="zh-CN" altLang="en-US" b="1"/>
              <a:t>挑战</a:t>
            </a:r>
            <a:r>
              <a:rPr lang="zh-CN" altLang="en-US"/>
              <a:t>：新型内核为了支持各种场景和应用需求，经常需要开发各类型的设备驱动和文件系统。</a:t>
            </a:r>
            <a:endParaRPr lang="en-US" altLang="zh-CN"/>
          </a:p>
          <a:p>
            <a:r>
              <a:rPr lang="zh-CN" altLang="en-US"/>
              <a:t>对内核开发者来说是很大的负担。</a:t>
            </a:r>
            <a:endParaRPr lang="en-US" altLang="zh-CN"/>
          </a:p>
          <a:p>
            <a:endParaRPr lang="en-US" altLang="zh-CN" b="1"/>
          </a:p>
          <a:p>
            <a:r>
              <a:rPr lang="zh-CN" altLang="en-US" b="1"/>
              <a:t>目标</a:t>
            </a:r>
            <a:r>
              <a:rPr lang="zh-CN" altLang="en-US"/>
              <a:t>：通过一个通用的适配层库，直接引入</a:t>
            </a:r>
            <a:r>
              <a:rPr lang="en-US" altLang="zh-CN"/>
              <a:t>Linux Kernel</a:t>
            </a:r>
            <a:r>
              <a:rPr lang="zh-CN" altLang="en-US"/>
              <a:t>现有的设备驱动和文件系统，快速扩展新型内核对二者的支持范围。</a:t>
            </a:r>
          </a:p>
        </p:txBody>
      </p:sp>
    </p:spTree>
    <p:extLst>
      <p:ext uri="{BB962C8B-B14F-4D97-AF65-F5344CB8AC3E}">
        <p14:creationId xmlns:p14="http://schemas.microsoft.com/office/powerpoint/2010/main" val="3951490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68D26-7033-1206-7987-27C5BC4ABFC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1CCF4C3-3D92-09C5-B96A-310CCBF11ACF}"/>
              </a:ext>
            </a:extLst>
          </p:cNvPr>
          <p:cNvSpPr txBox="1"/>
          <p:nvPr/>
        </p:nvSpPr>
        <p:spPr>
          <a:xfrm>
            <a:off x="479376" y="368660"/>
            <a:ext cx="8640960" cy="584775"/>
          </a:xfrm>
          <a:prstGeom prst="rect">
            <a:avLst/>
          </a:prstGeom>
          <a:noFill/>
        </p:spPr>
        <p:txBody>
          <a:bodyPr wrap="square">
            <a:spAutoFit/>
          </a:bodyPr>
          <a:lstStyle/>
          <a:p>
            <a:r>
              <a:rPr lang="zh-CN" altLang="en-US" sz="3200"/>
              <a:t>可行性分析</a:t>
            </a:r>
            <a:endParaRPr lang="en-US" altLang="zh-CN" sz="3200"/>
          </a:p>
        </p:txBody>
      </p:sp>
      <p:sp>
        <p:nvSpPr>
          <p:cNvPr id="7" name="文本框 6">
            <a:extLst>
              <a:ext uri="{FF2B5EF4-FFF2-40B4-BE49-F238E27FC236}">
                <a16:creationId xmlns:a16="http://schemas.microsoft.com/office/drawing/2014/main" id="{85CDA112-1340-0DB1-02C7-3D1EE47D4BD2}"/>
              </a:ext>
            </a:extLst>
          </p:cNvPr>
          <p:cNvSpPr txBox="1"/>
          <p:nvPr/>
        </p:nvSpPr>
        <p:spPr>
          <a:xfrm>
            <a:off x="484924" y="1126604"/>
            <a:ext cx="11371715" cy="1200329"/>
          </a:xfrm>
          <a:prstGeom prst="rect">
            <a:avLst/>
          </a:prstGeom>
          <a:noFill/>
        </p:spPr>
        <p:txBody>
          <a:bodyPr wrap="square" rtlCol="0">
            <a:spAutoFit/>
          </a:bodyPr>
          <a:lstStyle/>
          <a:p>
            <a:r>
              <a:rPr lang="en-US" altLang="zh-CN" b="1"/>
              <a:t>Linux</a:t>
            </a:r>
            <a:r>
              <a:rPr lang="zh-CN" altLang="en-US" b="1"/>
              <a:t>的模块化设计</a:t>
            </a:r>
            <a:r>
              <a:rPr lang="zh-CN" altLang="en-US"/>
              <a:t>：核心</a:t>
            </a:r>
            <a:r>
              <a:rPr lang="en-US" altLang="zh-CN"/>
              <a:t>vmlinux</a:t>
            </a:r>
            <a:r>
              <a:rPr lang="zh-CN" altLang="en-US"/>
              <a:t>和各种</a:t>
            </a:r>
            <a:r>
              <a:rPr lang="en-US" altLang="zh-CN"/>
              <a:t>modules</a:t>
            </a:r>
            <a:r>
              <a:rPr lang="zh-CN" altLang="en-US"/>
              <a:t>被一个</a:t>
            </a:r>
            <a:r>
              <a:rPr lang="zh-CN" altLang="en-US" b="1">
                <a:solidFill>
                  <a:srgbClr val="FF0000"/>
                </a:solidFill>
              </a:rPr>
              <a:t>相对标准和稳定的接口层</a:t>
            </a:r>
            <a:r>
              <a:rPr lang="en-US" altLang="zh-CN" b="1">
                <a:solidFill>
                  <a:srgbClr val="FF0000"/>
                </a:solidFill>
              </a:rPr>
              <a:t>(</a:t>
            </a:r>
            <a:r>
              <a:rPr lang="zh-CN" altLang="en-US" b="1">
                <a:solidFill>
                  <a:srgbClr val="FF0000"/>
                </a:solidFill>
              </a:rPr>
              <a:t>由</a:t>
            </a:r>
            <a:r>
              <a:rPr lang="en-US" altLang="zh-CN" b="1">
                <a:solidFill>
                  <a:srgbClr val="FF0000"/>
                </a:solidFill>
              </a:rPr>
              <a:t>Linux Version</a:t>
            </a:r>
            <a:r>
              <a:rPr lang="zh-CN" altLang="en-US" b="1">
                <a:solidFill>
                  <a:srgbClr val="FF0000"/>
                </a:solidFill>
              </a:rPr>
              <a:t>前两级约束</a:t>
            </a:r>
            <a:r>
              <a:rPr lang="en-US" altLang="zh-CN" b="1">
                <a:solidFill>
                  <a:srgbClr val="FF0000"/>
                </a:solidFill>
              </a:rPr>
              <a:t>)</a:t>
            </a:r>
            <a:r>
              <a:rPr lang="zh-CN" altLang="en-US"/>
              <a:t>，分离为相互独立的两部分，二者之间并不直接依赖。站在</a:t>
            </a:r>
            <a:r>
              <a:rPr lang="en-US" altLang="zh-CN"/>
              <a:t>modules</a:t>
            </a:r>
            <a:r>
              <a:rPr lang="zh-CN" altLang="en-US"/>
              <a:t>的角度上，它们只需要调用接口，不关心接口的实现者和具体实现方式。所以，只要我们能够实现兼容</a:t>
            </a:r>
            <a:r>
              <a:rPr lang="en-US" altLang="zh-CN"/>
              <a:t>Linux</a:t>
            </a:r>
            <a:r>
              <a:rPr lang="zh-CN" altLang="en-US"/>
              <a:t>某个版本的</a:t>
            </a:r>
            <a:r>
              <a:rPr lang="zh-CN" altLang="en-US">
                <a:solidFill>
                  <a:srgbClr val="FF0000"/>
                </a:solidFill>
              </a:rPr>
              <a:t>接口层</a:t>
            </a:r>
            <a:r>
              <a:rPr lang="zh-CN" altLang="en-US"/>
              <a:t>，就可以不加改动的复用</a:t>
            </a:r>
            <a:r>
              <a:rPr lang="en-US" altLang="zh-CN"/>
              <a:t>Linux</a:t>
            </a:r>
            <a:r>
              <a:rPr lang="zh-CN" altLang="en-US"/>
              <a:t>的</a:t>
            </a:r>
            <a:r>
              <a:rPr lang="en-US" altLang="zh-CN"/>
              <a:t>modules</a:t>
            </a:r>
            <a:r>
              <a:rPr lang="zh-CN" altLang="en-US"/>
              <a:t>。</a:t>
            </a:r>
            <a:endParaRPr lang="en-US" altLang="zh-CN"/>
          </a:p>
        </p:txBody>
      </p:sp>
      <p:sp>
        <p:nvSpPr>
          <p:cNvPr id="5" name="文本框 4">
            <a:extLst>
              <a:ext uri="{FF2B5EF4-FFF2-40B4-BE49-F238E27FC236}">
                <a16:creationId xmlns:a16="http://schemas.microsoft.com/office/drawing/2014/main" id="{8A59D452-2DAE-F65D-499E-483C391FE2AD}"/>
              </a:ext>
            </a:extLst>
          </p:cNvPr>
          <p:cNvSpPr txBox="1"/>
          <p:nvPr/>
        </p:nvSpPr>
        <p:spPr>
          <a:xfrm>
            <a:off x="979319" y="3450377"/>
            <a:ext cx="1643399" cy="646331"/>
          </a:xfrm>
          <a:prstGeom prst="rect">
            <a:avLst/>
          </a:prstGeom>
          <a:noFill/>
        </p:spPr>
        <p:txBody>
          <a:bodyPr wrap="none" rtlCol="0">
            <a:spAutoFit/>
          </a:bodyPr>
          <a:lstStyle/>
          <a:p>
            <a:r>
              <a:rPr lang="en-US" altLang="zh-CN">
                <a:solidFill>
                  <a:srgbClr val="FF0000"/>
                </a:solidFill>
              </a:rPr>
              <a:t>constraint by</a:t>
            </a:r>
          </a:p>
          <a:p>
            <a:r>
              <a:rPr lang="en-US" altLang="zh-CN">
                <a:solidFill>
                  <a:srgbClr val="FF0000"/>
                </a:solidFill>
              </a:rPr>
              <a:t>Version </a:t>
            </a:r>
            <a:r>
              <a:rPr lang="en-US" altLang="zh-CN" b="1">
                <a:solidFill>
                  <a:srgbClr val="FF0000"/>
                </a:solidFill>
              </a:rPr>
              <a:t>[X.X.*]</a:t>
            </a:r>
            <a:endParaRPr lang="zh-CN" altLang="en-US" b="1">
              <a:solidFill>
                <a:srgbClr val="FF0000"/>
              </a:solidFill>
            </a:endParaRPr>
          </a:p>
        </p:txBody>
      </p:sp>
      <p:pic>
        <p:nvPicPr>
          <p:cNvPr id="9" name="图片 8">
            <a:extLst>
              <a:ext uri="{FF2B5EF4-FFF2-40B4-BE49-F238E27FC236}">
                <a16:creationId xmlns:a16="http://schemas.microsoft.com/office/drawing/2014/main" id="{A4A98B8B-CB18-4471-09F8-7D1AA0E33208}"/>
              </a:ext>
            </a:extLst>
          </p:cNvPr>
          <p:cNvPicPr>
            <a:picLocks noChangeAspect="1"/>
          </p:cNvPicPr>
          <p:nvPr/>
        </p:nvPicPr>
        <p:blipFill>
          <a:blip r:embed="rId2"/>
          <a:stretch>
            <a:fillRect/>
          </a:stretch>
        </p:blipFill>
        <p:spPr>
          <a:xfrm>
            <a:off x="2622718" y="2492896"/>
            <a:ext cx="7096125" cy="2095500"/>
          </a:xfrm>
          <a:prstGeom prst="rect">
            <a:avLst/>
          </a:prstGeom>
        </p:spPr>
      </p:pic>
      <p:sp>
        <p:nvSpPr>
          <p:cNvPr id="10" name="文本框 9">
            <a:extLst>
              <a:ext uri="{FF2B5EF4-FFF2-40B4-BE49-F238E27FC236}">
                <a16:creationId xmlns:a16="http://schemas.microsoft.com/office/drawing/2014/main" id="{CB148F5D-BBB2-E506-D61A-3D99461593D3}"/>
              </a:ext>
            </a:extLst>
          </p:cNvPr>
          <p:cNvSpPr txBox="1"/>
          <p:nvPr/>
        </p:nvSpPr>
        <p:spPr>
          <a:xfrm>
            <a:off x="479376" y="4761148"/>
            <a:ext cx="11371715" cy="2031325"/>
          </a:xfrm>
          <a:prstGeom prst="rect">
            <a:avLst/>
          </a:prstGeom>
          <a:noFill/>
        </p:spPr>
        <p:txBody>
          <a:bodyPr wrap="square" rtlCol="0">
            <a:spAutoFit/>
          </a:bodyPr>
          <a:lstStyle/>
          <a:p>
            <a:r>
              <a:rPr lang="zh-CN" altLang="en-US" b="1"/>
              <a:t>接口层</a:t>
            </a:r>
            <a:r>
              <a:rPr lang="en-US" altLang="zh-CN" b="1"/>
              <a:t>Interfaces</a:t>
            </a:r>
            <a:r>
              <a:rPr lang="zh-CN" altLang="en-US" b="1"/>
              <a:t>构成</a:t>
            </a:r>
            <a:r>
              <a:rPr lang="en-US" altLang="zh-CN" b="1"/>
              <a:t>(</a:t>
            </a:r>
            <a:r>
              <a:rPr lang="zh-CN" altLang="en-US" b="1"/>
              <a:t>两类</a:t>
            </a:r>
            <a:r>
              <a:rPr lang="en-US" altLang="zh-CN" b="1"/>
              <a:t>)</a:t>
            </a:r>
            <a:r>
              <a:rPr lang="zh-CN" altLang="en-US"/>
              <a:t>：</a:t>
            </a:r>
            <a:endParaRPr lang="en-US" altLang="zh-CN"/>
          </a:p>
          <a:p>
            <a:r>
              <a:rPr lang="en-US" altLang="zh-CN"/>
              <a:t>1. </a:t>
            </a:r>
            <a:r>
              <a:rPr lang="zh-CN" altLang="en-US"/>
              <a:t>通用部分：锁、内存分配、打印输出等。驱动依赖较少，文件系统依赖范围较宽。</a:t>
            </a:r>
            <a:endParaRPr lang="en-US" altLang="zh-CN"/>
          </a:p>
          <a:p>
            <a:r>
              <a:rPr lang="en-US" altLang="zh-CN"/>
              <a:t>2. </a:t>
            </a:r>
            <a:r>
              <a:rPr lang="zh-CN" altLang="en-US"/>
              <a:t>专用部分：每种驱动或文件系统以注册回调方式注册一系列回调方法：</a:t>
            </a:r>
            <a:endParaRPr lang="en-US" altLang="zh-CN"/>
          </a:p>
          <a:p>
            <a:r>
              <a:rPr lang="zh-CN" altLang="en-US"/>
              <a:t>原型：</a:t>
            </a:r>
            <a:r>
              <a:rPr lang="en-US" altLang="zh-CN"/>
              <a:t>register_XXX( XXX_OPS ops , …)</a:t>
            </a:r>
          </a:p>
          <a:p>
            <a:r>
              <a:rPr lang="zh-CN" altLang="en-US"/>
              <a:t>其中</a:t>
            </a:r>
            <a:r>
              <a:rPr lang="en-US" altLang="zh-CN"/>
              <a:t>XXX_OPS</a:t>
            </a:r>
            <a:r>
              <a:rPr lang="zh-CN" altLang="en-US"/>
              <a:t>包含一系列函数指针，注册后在适当的时机被内核框架调用。</a:t>
            </a:r>
            <a:endParaRPr lang="en-US" altLang="zh-CN"/>
          </a:p>
          <a:p>
            <a:endParaRPr lang="en-US" altLang="zh-CN"/>
          </a:p>
          <a:p>
            <a:r>
              <a:rPr lang="zh-CN" altLang="en-US" b="1"/>
              <a:t>工作起点</a:t>
            </a:r>
            <a:r>
              <a:rPr lang="zh-CN" altLang="en-US"/>
              <a:t>：</a:t>
            </a:r>
            <a:r>
              <a:rPr lang="en-US" altLang="zh-CN"/>
              <a:t>Linux VirtioBLK + Plic</a:t>
            </a:r>
            <a:r>
              <a:rPr lang="zh-CN" altLang="en-US"/>
              <a:t>，基于</a:t>
            </a:r>
            <a:r>
              <a:rPr lang="en-US" altLang="zh-CN"/>
              <a:t>riscv64</a:t>
            </a:r>
            <a:r>
              <a:rPr lang="zh-CN" altLang="en-US"/>
              <a:t>体系结构，</a:t>
            </a:r>
            <a:r>
              <a:rPr lang="en-US" altLang="zh-CN"/>
              <a:t>arceos-org main</a:t>
            </a:r>
            <a:r>
              <a:rPr lang="zh-CN" altLang="en-US"/>
              <a:t>分支和</a:t>
            </a:r>
            <a:r>
              <a:rPr lang="en-US" altLang="zh-CN"/>
              <a:t>Linux v5.9.1</a:t>
            </a:r>
            <a:r>
              <a:rPr lang="zh-CN" altLang="en-US"/>
              <a:t>，</a:t>
            </a:r>
            <a:endParaRPr lang="en-US" altLang="zh-CN"/>
          </a:p>
        </p:txBody>
      </p:sp>
    </p:spTree>
    <p:extLst>
      <p:ext uri="{BB962C8B-B14F-4D97-AF65-F5344CB8AC3E}">
        <p14:creationId xmlns:p14="http://schemas.microsoft.com/office/powerpoint/2010/main" val="3130085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C34B268-2783-EA5F-B70B-4799A394D059}"/>
              </a:ext>
            </a:extLst>
          </p:cNvPr>
          <p:cNvSpPr txBox="1"/>
          <p:nvPr/>
        </p:nvSpPr>
        <p:spPr>
          <a:xfrm>
            <a:off x="515380" y="327273"/>
            <a:ext cx="8748972" cy="584775"/>
          </a:xfrm>
          <a:prstGeom prst="rect">
            <a:avLst/>
          </a:prstGeom>
          <a:noFill/>
        </p:spPr>
        <p:txBody>
          <a:bodyPr wrap="square">
            <a:spAutoFit/>
          </a:bodyPr>
          <a:lstStyle/>
          <a:p>
            <a:r>
              <a:rPr lang="zh-CN" altLang="en-US" sz="3200"/>
              <a:t>内核的资源化表示</a:t>
            </a:r>
            <a:endParaRPr lang="en-US" altLang="zh-CN" sz="3200"/>
          </a:p>
        </p:txBody>
      </p:sp>
      <p:pic>
        <p:nvPicPr>
          <p:cNvPr id="6" name="图片 5">
            <a:extLst>
              <a:ext uri="{FF2B5EF4-FFF2-40B4-BE49-F238E27FC236}">
                <a16:creationId xmlns:a16="http://schemas.microsoft.com/office/drawing/2014/main" id="{A5634A0E-4991-094C-4A03-E57A5BFF5D83}"/>
              </a:ext>
            </a:extLst>
          </p:cNvPr>
          <p:cNvPicPr>
            <a:picLocks noChangeAspect="1"/>
          </p:cNvPicPr>
          <p:nvPr/>
        </p:nvPicPr>
        <p:blipFill>
          <a:blip r:embed="rId2"/>
          <a:stretch>
            <a:fillRect/>
          </a:stretch>
        </p:blipFill>
        <p:spPr>
          <a:xfrm>
            <a:off x="2493404" y="2096852"/>
            <a:ext cx="7239000" cy="3619500"/>
          </a:xfrm>
          <a:prstGeom prst="rect">
            <a:avLst/>
          </a:prstGeom>
        </p:spPr>
      </p:pic>
      <p:sp>
        <p:nvSpPr>
          <p:cNvPr id="7" name="文本框 6">
            <a:extLst>
              <a:ext uri="{FF2B5EF4-FFF2-40B4-BE49-F238E27FC236}">
                <a16:creationId xmlns:a16="http://schemas.microsoft.com/office/drawing/2014/main" id="{C6C65465-6AA8-125A-3AC9-DF2767833CE9}"/>
              </a:ext>
            </a:extLst>
          </p:cNvPr>
          <p:cNvSpPr txBox="1"/>
          <p:nvPr/>
        </p:nvSpPr>
        <p:spPr>
          <a:xfrm>
            <a:off x="515380" y="956982"/>
            <a:ext cx="11033790" cy="923330"/>
          </a:xfrm>
          <a:prstGeom prst="rect">
            <a:avLst/>
          </a:prstGeom>
          <a:noFill/>
        </p:spPr>
        <p:txBody>
          <a:bodyPr wrap="none" rtlCol="0">
            <a:spAutoFit/>
          </a:bodyPr>
          <a:lstStyle/>
          <a:p>
            <a:r>
              <a:rPr lang="zh-CN" altLang="en-US"/>
              <a:t>内核可以看作是由一系列相关的资源构成。资源之间关系既包括协作关系，也包括抽象层次间的嵌套关系。</a:t>
            </a:r>
            <a:endParaRPr lang="en-US" altLang="zh-CN"/>
          </a:p>
          <a:p>
            <a:r>
              <a:rPr lang="zh-CN" altLang="en-US"/>
              <a:t>内核过程可以表示为：对资源建立抽象和基于资源进行管理。</a:t>
            </a:r>
            <a:endParaRPr lang="en-US" altLang="zh-CN"/>
          </a:p>
          <a:p>
            <a:r>
              <a:rPr lang="zh-CN" altLang="en-US"/>
              <a:t>每个资源的表示包括资源定义和对资源的操作，其中资源操作可能是多个阶段的。</a:t>
            </a:r>
          </a:p>
        </p:txBody>
      </p:sp>
      <p:sp>
        <p:nvSpPr>
          <p:cNvPr id="8" name="文本框 7">
            <a:extLst>
              <a:ext uri="{FF2B5EF4-FFF2-40B4-BE49-F238E27FC236}">
                <a16:creationId xmlns:a16="http://schemas.microsoft.com/office/drawing/2014/main" id="{A8C3138C-2D9D-0EDF-300D-9B0806FCB6A1}"/>
              </a:ext>
            </a:extLst>
          </p:cNvPr>
          <p:cNvSpPr txBox="1"/>
          <p:nvPr/>
        </p:nvSpPr>
        <p:spPr>
          <a:xfrm>
            <a:off x="630796" y="5948661"/>
            <a:ext cx="10802957" cy="646331"/>
          </a:xfrm>
          <a:prstGeom prst="rect">
            <a:avLst/>
          </a:prstGeom>
          <a:noFill/>
        </p:spPr>
        <p:txBody>
          <a:bodyPr wrap="none" rtlCol="0">
            <a:spAutoFit/>
          </a:bodyPr>
          <a:lstStyle/>
          <a:p>
            <a:r>
              <a:rPr lang="zh-CN" altLang="en-US"/>
              <a:t>资源操作分为多个阶段的一个重要原因：资源抽象是逐层建立的，早期信息不足，条件有限，能力有限；</a:t>
            </a:r>
            <a:endParaRPr lang="en-US" altLang="zh-CN"/>
          </a:p>
          <a:p>
            <a:r>
              <a:rPr lang="zh-CN" altLang="en-US"/>
              <a:t>后面逐步的“摇摆式”逐级建立更高层级的抽象管理对象。</a:t>
            </a:r>
          </a:p>
        </p:txBody>
      </p:sp>
    </p:spTree>
    <p:extLst>
      <p:ext uri="{BB962C8B-B14F-4D97-AF65-F5344CB8AC3E}">
        <p14:creationId xmlns:p14="http://schemas.microsoft.com/office/powerpoint/2010/main" val="235215316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A24B6FE-F7B3-E379-6D29-79F640104102}"/>
              </a:ext>
            </a:extLst>
          </p:cNvPr>
          <p:cNvSpPr txBox="1"/>
          <p:nvPr/>
        </p:nvSpPr>
        <p:spPr>
          <a:xfrm>
            <a:off x="479376" y="368660"/>
            <a:ext cx="8640960" cy="584775"/>
          </a:xfrm>
          <a:prstGeom prst="rect">
            <a:avLst/>
          </a:prstGeom>
          <a:noFill/>
        </p:spPr>
        <p:txBody>
          <a:bodyPr wrap="square">
            <a:spAutoFit/>
          </a:bodyPr>
          <a:lstStyle/>
          <a:p>
            <a:r>
              <a:rPr lang="zh-CN" altLang="en-US" sz="3200"/>
              <a:t>计划路线</a:t>
            </a:r>
            <a:endParaRPr lang="en-US" altLang="zh-CN" sz="3200"/>
          </a:p>
        </p:txBody>
      </p:sp>
      <p:pic>
        <p:nvPicPr>
          <p:cNvPr id="8" name="图片 7">
            <a:extLst>
              <a:ext uri="{FF2B5EF4-FFF2-40B4-BE49-F238E27FC236}">
                <a16:creationId xmlns:a16="http://schemas.microsoft.com/office/drawing/2014/main" id="{58D8D761-BC3D-C76C-078B-459640E5F329}"/>
              </a:ext>
            </a:extLst>
          </p:cNvPr>
          <p:cNvPicPr>
            <a:picLocks noChangeAspect="1"/>
          </p:cNvPicPr>
          <p:nvPr/>
        </p:nvPicPr>
        <p:blipFill>
          <a:blip r:embed="rId2"/>
          <a:stretch>
            <a:fillRect/>
          </a:stretch>
        </p:blipFill>
        <p:spPr>
          <a:xfrm>
            <a:off x="623392" y="1772816"/>
            <a:ext cx="4176464" cy="4510581"/>
          </a:xfrm>
          <a:prstGeom prst="rect">
            <a:avLst/>
          </a:prstGeom>
        </p:spPr>
      </p:pic>
      <p:sp>
        <p:nvSpPr>
          <p:cNvPr id="9" name="文本框 8">
            <a:extLst>
              <a:ext uri="{FF2B5EF4-FFF2-40B4-BE49-F238E27FC236}">
                <a16:creationId xmlns:a16="http://schemas.microsoft.com/office/drawing/2014/main" id="{0C423B54-B444-E6D6-0476-7EB653D00357}"/>
              </a:ext>
            </a:extLst>
          </p:cNvPr>
          <p:cNvSpPr txBox="1"/>
          <p:nvPr/>
        </p:nvSpPr>
        <p:spPr>
          <a:xfrm>
            <a:off x="2099556" y="1268760"/>
            <a:ext cx="1210588" cy="400110"/>
          </a:xfrm>
          <a:prstGeom prst="rect">
            <a:avLst/>
          </a:prstGeom>
          <a:noFill/>
        </p:spPr>
        <p:txBody>
          <a:bodyPr wrap="none" rtlCol="0">
            <a:spAutoFit/>
          </a:bodyPr>
          <a:lstStyle/>
          <a:p>
            <a:r>
              <a:rPr lang="zh-CN" altLang="en-US" sz="2000" b="1"/>
              <a:t>目标场景</a:t>
            </a:r>
          </a:p>
        </p:txBody>
      </p:sp>
      <p:sp>
        <p:nvSpPr>
          <p:cNvPr id="10" name="文本框 9">
            <a:extLst>
              <a:ext uri="{FF2B5EF4-FFF2-40B4-BE49-F238E27FC236}">
                <a16:creationId xmlns:a16="http://schemas.microsoft.com/office/drawing/2014/main" id="{F7CF255E-CCB9-DC22-87A8-C1799FEE521C}"/>
              </a:ext>
            </a:extLst>
          </p:cNvPr>
          <p:cNvSpPr txBox="1"/>
          <p:nvPr/>
        </p:nvSpPr>
        <p:spPr>
          <a:xfrm>
            <a:off x="5462449" y="1677541"/>
            <a:ext cx="6381875" cy="3785652"/>
          </a:xfrm>
          <a:prstGeom prst="rect">
            <a:avLst/>
          </a:prstGeom>
          <a:noFill/>
        </p:spPr>
        <p:txBody>
          <a:bodyPr wrap="none" rtlCol="0">
            <a:spAutoFit/>
          </a:bodyPr>
          <a:lstStyle/>
          <a:p>
            <a:r>
              <a:rPr lang="en-US" altLang="zh-CN" sz="2000" b="1">
                <a:solidFill>
                  <a:schemeClr val="accent1">
                    <a:lumMod val="50000"/>
                  </a:schemeClr>
                </a:solidFill>
              </a:rPr>
              <a:t>1. </a:t>
            </a:r>
            <a:r>
              <a:rPr lang="zh-CN" altLang="en-US" sz="2000" b="1">
                <a:solidFill>
                  <a:schemeClr val="accent1">
                    <a:lumMod val="50000"/>
                  </a:schemeClr>
                </a:solidFill>
              </a:rPr>
              <a:t>基于</a:t>
            </a:r>
            <a:r>
              <a:rPr lang="en-US" altLang="zh-CN" sz="2000" b="1">
                <a:solidFill>
                  <a:schemeClr val="accent1">
                    <a:lumMod val="50000"/>
                  </a:schemeClr>
                </a:solidFill>
              </a:rPr>
              <a:t>riscv64</a:t>
            </a:r>
            <a:r>
              <a:rPr lang="zh-CN" altLang="en-US" sz="2000" b="1">
                <a:solidFill>
                  <a:schemeClr val="accent1">
                    <a:lumMod val="50000"/>
                  </a:schemeClr>
                </a:solidFill>
              </a:rPr>
              <a:t>引入</a:t>
            </a:r>
            <a:r>
              <a:rPr lang="en-US" altLang="zh-CN" sz="2000" b="1">
                <a:solidFill>
                  <a:schemeClr val="accent1">
                    <a:lumMod val="50000"/>
                  </a:schemeClr>
                </a:solidFill>
              </a:rPr>
              <a:t>Linux VirtioBLK</a:t>
            </a:r>
            <a:r>
              <a:rPr lang="zh-CN" altLang="en-US" sz="2000" b="1">
                <a:solidFill>
                  <a:schemeClr val="accent1">
                    <a:lumMod val="50000"/>
                  </a:schemeClr>
                </a:solidFill>
              </a:rPr>
              <a:t>，支持</a:t>
            </a:r>
            <a:r>
              <a:rPr lang="en-US" altLang="zh-CN" sz="2000" b="1">
                <a:solidFill>
                  <a:schemeClr val="accent1">
                    <a:lumMod val="50000"/>
                  </a:schemeClr>
                </a:solidFill>
              </a:rPr>
              <a:t>ArceOS FatFS</a:t>
            </a:r>
          </a:p>
          <a:p>
            <a:r>
              <a:rPr lang="en-US" altLang="zh-CN" sz="2000" b="1">
                <a:solidFill>
                  <a:schemeClr val="accent1">
                    <a:lumMod val="50000"/>
                  </a:schemeClr>
                </a:solidFill>
              </a:rPr>
              <a:t>* </a:t>
            </a:r>
            <a:r>
              <a:rPr lang="zh-CN" altLang="en-US" sz="2000" b="1">
                <a:solidFill>
                  <a:schemeClr val="accent1">
                    <a:lumMod val="50000"/>
                  </a:schemeClr>
                </a:solidFill>
              </a:rPr>
              <a:t>实际上同时完成了</a:t>
            </a:r>
            <a:r>
              <a:rPr lang="en-US" altLang="zh-CN" sz="2000" b="1">
                <a:solidFill>
                  <a:schemeClr val="accent1">
                    <a:lumMod val="50000"/>
                  </a:schemeClr>
                </a:solidFill>
              </a:rPr>
              <a:t>Plic</a:t>
            </a:r>
            <a:r>
              <a:rPr lang="zh-CN" altLang="en-US" sz="2000" b="1">
                <a:solidFill>
                  <a:schemeClr val="accent1">
                    <a:lumMod val="50000"/>
                  </a:schemeClr>
                </a:solidFill>
              </a:rPr>
              <a:t>中断控制器驱动的支持</a:t>
            </a:r>
            <a:endParaRPr lang="en-US" altLang="zh-CN" sz="2000" b="1">
              <a:solidFill>
                <a:schemeClr val="accent1">
                  <a:lumMod val="50000"/>
                </a:schemeClr>
              </a:solidFill>
            </a:endParaRPr>
          </a:p>
          <a:p>
            <a:endParaRPr lang="en-US" altLang="zh-CN" sz="2000"/>
          </a:p>
          <a:p>
            <a:r>
              <a:rPr lang="en-US" altLang="zh-CN" sz="2000" b="1">
                <a:solidFill>
                  <a:schemeClr val="accent2">
                    <a:lumMod val="75000"/>
                  </a:schemeClr>
                </a:solidFill>
              </a:rPr>
              <a:t>2. </a:t>
            </a:r>
            <a:r>
              <a:rPr lang="zh-CN" altLang="en-US" sz="2000" b="1">
                <a:solidFill>
                  <a:schemeClr val="accent2">
                    <a:lumMod val="75000"/>
                  </a:schemeClr>
                </a:solidFill>
              </a:rPr>
              <a:t>从</a:t>
            </a:r>
            <a:r>
              <a:rPr lang="en-US" altLang="zh-CN" sz="2000" b="1">
                <a:solidFill>
                  <a:schemeClr val="accent2">
                    <a:lumMod val="75000"/>
                  </a:schemeClr>
                </a:solidFill>
              </a:rPr>
              <a:t>riscv64</a:t>
            </a:r>
            <a:r>
              <a:rPr lang="zh-CN" altLang="en-US" sz="2000" b="1">
                <a:solidFill>
                  <a:schemeClr val="accent2">
                    <a:lumMod val="75000"/>
                  </a:schemeClr>
                </a:solidFill>
              </a:rPr>
              <a:t>向</a:t>
            </a:r>
            <a:r>
              <a:rPr lang="en-US" altLang="zh-CN" sz="2000" b="1">
                <a:solidFill>
                  <a:schemeClr val="accent2">
                    <a:lumMod val="75000"/>
                  </a:schemeClr>
                </a:solidFill>
              </a:rPr>
              <a:t>aarch64</a:t>
            </a:r>
            <a:r>
              <a:rPr lang="zh-CN" altLang="en-US" sz="2000" b="1">
                <a:solidFill>
                  <a:schemeClr val="accent2">
                    <a:lumMod val="75000"/>
                  </a:schemeClr>
                </a:solidFill>
              </a:rPr>
              <a:t>和</a:t>
            </a:r>
            <a:r>
              <a:rPr lang="en-US" altLang="zh-CN" sz="2000" b="1">
                <a:solidFill>
                  <a:schemeClr val="accent2">
                    <a:lumMod val="75000"/>
                  </a:schemeClr>
                </a:solidFill>
              </a:rPr>
              <a:t>x86_64</a:t>
            </a:r>
            <a:r>
              <a:rPr lang="zh-CN" altLang="en-US" sz="2000" b="1">
                <a:solidFill>
                  <a:schemeClr val="accent2">
                    <a:lumMod val="75000"/>
                  </a:schemeClr>
                </a:solidFill>
              </a:rPr>
              <a:t>移植</a:t>
            </a:r>
            <a:endParaRPr lang="en-US" altLang="zh-CN" sz="2000" b="1">
              <a:solidFill>
                <a:schemeClr val="accent2">
                  <a:lumMod val="75000"/>
                </a:schemeClr>
              </a:solidFill>
            </a:endParaRPr>
          </a:p>
          <a:p>
            <a:endParaRPr lang="en-US" altLang="zh-CN" sz="2000"/>
          </a:p>
          <a:p>
            <a:r>
              <a:rPr lang="en-US" altLang="zh-CN" sz="2000"/>
              <a:t>3. </a:t>
            </a:r>
            <a:r>
              <a:rPr lang="zh-CN" altLang="en-US" sz="2000"/>
              <a:t>支持引入</a:t>
            </a:r>
            <a:r>
              <a:rPr lang="en-US" altLang="zh-CN" sz="2000"/>
              <a:t>Linux ExtFS/XFS</a:t>
            </a:r>
            <a:r>
              <a:rPr lang="zh-CN" altLang="en-US" sz="2000"/>
              <a:t>等文件系统模块</a:t>
            </a:r>
            <a:endParaRPr lang="en-US" altLang="zh-CN" sz="2000"/>
          </a:p>
          <a:p>
            <a:endParaRPr lang="en-US" altLang="zh-CN" sz="2000"/>
          </a:p>
          <a:p>
            <a:r>
              <a:rPr lang="en-US" altLang="zh-CN" sz="2000"/>
              <a:t>4. </a:t>
            </a:r>
            <a:r>
              <a:rPr lang="zh-CN" altLang="en-US" sz="2000"/>
              <a:t>在</a:t>
            </a:r>
            <a:r>
              <a:rPr lang="en-US" altLang="zh-CN" sz="2000"/>
              <a:t>qemu</a:t>
            </a:r>
            <a:r>
              <a:rPr lang="zh-CN" altLang="en-US" sz="2000"/>
              <a:t>平台支持其它的块设备驱动模块</a:t>
            </a:r>
            <a:endParaRPr lang="en-US" altLang="zh-CN" sz="2000"/>
          </a:p>
          <a:p>
            <a:endParaRPr lang="en-US" altLang="zh-CN" sz="2000"/>
          </a:p>
          <a:p>
            <a:r>
              <a:rPr lang="en-US" altLang="zh-CN" sz="2000"/>
              <a:t>5. </a:t>
            </a:r>
            <a:r>
              <a:rPr lang="zh-CN" altLang="en-US" sz="2000"/>
              <a:t>在物理平台支持实际的块设备驱动模块</a:t>
            </a:r>
            <a:endParaRPr lang="en-US" altLang="zh-CN" sz="2000"/>
          </a:p>
          <a:p>
            <a:endParaRPr lang="en-US" altLang="zh-CN" sz="2000"/>
          </a:p>
          <a:p>
            <a:r>
              <a:rPr lang="en-US" altLang="zh-CN" sz="2000"/>
              <a:t>6. </a:t>
            </a:r>
            <a:r>
              <a:rPr lang="zh-CN" altLang="en-US" sz="2000"/>
              <a:t>提炼适配层库，可以被其它新型内核复用</a:t>
            </a:r>
          </a:p>
        </p:txBody>
      </p:sp>
    </p:spTree>
    <p:extLst>
      <p:ext uri="{BB962C8B-B14F-4D97-AF65-F5344CB8AC3E}">
        <p14:creationId xmlns:p14="http://schemas.microsoft.com/office/powerpoint/2010/main" val="30884905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8CEE437-58B1-A3BD-B072-43B637F31A38}"/>
              </a:ext>
            </a:extLst>
          </p:cNvPr>
          <p:cNvPicPr>
            <a:picLocks noChangeAspect="1"/>
          </p:cNvPicPr>
          <p:nvPr/>
        </p:nvPicPr>
        <p:blipFill>
          <a:blip r:embed="rId2"/>
          <a:stretch>
            <a:fillRect/>
          </a:stretch>
        </p:blipFill>
        <p:spPr>
          <a:xfrm>
            <a:off x="500216" y="1304764"/>
            <a:ext cx="3810000" cy="4000500"/>
          </a:xfrm>
          <a:prstGeom prst="rect">
            <a:avLst/>
          </a:prstGeom>
        </p:spPr>
      </p:pic>
      <p:sp>
        <p:nvSpPr>
          <p:cNvPr id="5" name="文本框 4">
            <a:extLst>
              <a:ext uri="{FF2B5EF4-FFF2-40B4-BE49-F238E27FC236}">
                <a16:creationId xmlns:a16="http://schemas.microsoft.com/office/drawing/2014/main" id="{32094850-DB72-68E5-D5D0-971F1215789B}"/>
              </a:ext>
            </a:extLst>
          </p:cNvPr>
          <p:cNvSpPr txBox="1"/>
          <p:nvPr/>
        </p:nvSpPr>
        <p:spPr>
          <a:xfrm>
            <a:off x="479376" y="368660"/>
            <a:ext cx="8640960" cy="584775"/>
          </a:xfrm>
          <a:prstGeom prst="rect">
            <a:avLst/>
          </a:prstGeom>
          <a:noFill/>
        </p:spPr>
        <p:txBody>
          <a:bodyPr wrap="square">
            <a:spAutoFit/>
          </a:bodyPr>
          <a:lstStyle/>
          <a:p>
            <a:r>
              <a:rPr lang="zh-CN" altLang="en-US" sz="3200"/>
              <a:t>实现层次和任务</a:t>
            </a:r>
            <a:endParaRPr lang="en-US" altLang="zh-CN" sz="3200"/>
          </a:p>
        </p:txBody>
      </p:sp>
      <p:sp>
        <p:nvSpPr>
          <p:cNvPr id="6" name="文本框 5">
            <a:extLst>
              <a:ext uri="{FF2B5EF4-FFF2-40B4-BE49-F238E27FC236}">
                <a16:creationId xmlns:a16="http://schemas.microsoft.com/office/drawing/2014/main" id="{649B2206-C912-AFED-6C66-6BB3C0AB957F}"/>
              </a:ext>
            </a:extLst>
          </p:cNvPr>
          <p:cNvSpPr txBox="1"/>
          <p:nvPr/>
        </p:nvSpPr>
        <p:spPr>
          <a:xfrm>
            <a:off x="4475820" y="1772816"/>
            <a:ext cx="1617751" cy="646331"/>
          </a:xfrm>
          <a:prstGeom prst="rect">
            <a:avLst/>
          </a:prstGeom>
          <a:noFill/>
        </p:spPr>
        <p:txBody>
          <a:bodyPr wrap="none" rtlCol="0">
            <a:spAutoFit/>
          </a:bodyPr>
          <a:lstStyle/>
          <a:p>
            <a:r>
              <a:rPr lang="zh-CN" altLang="en-US"/>
              <a:t>原始的</a:t>
            </a:r>
            <a:endParaRPr lang="en-US" altLang="zh-CN"/>
          </a:p>
          <a:p>
            <a:r>
              <a:rPr lang="en-US" altLang="zh-CN"/>
              <a:t>Linux Modules</a:t>
            </a:r>
            <a:endParaRPr lang="zh-CN" altLang="en-US"/>
          </a:p>
        </p:txBody>
      </p:sp>
      <p:sp>
        <p:nvSpPr>
          <p:cNvPr id="7" name="文本框 6">
            <a:extLst>
              <a:ext uri="{FF2B5EF4-FFF2-40B4-BE49-F238E27FC236}">
                <a16:creationId xmlns:a16="http://schemas.microsoft.com/office/drawing/2014/main" id="{7C8FB3A8-77FB-CC95-A9CB-4F3291C0B116}"/>
              </a:ext>
            </a:extLst>
          </p:cNvPr>
          <p:cNvSpPr txBox="1"/>
          <p:nvPr/>
        </p:nvSpPr>
        <p:spPr>
          <a:xfrm>
            <a:off x="4476690" y="2745495"/>
            <a:ext cx="646331" cy="369332"/>
          </a:xfrm>
          <a:prstGeom prst="rect">
            <a:avLst/>
          </a:prstGeom>
          <a:noFill/>
        </p:spPr>
        <p:txBody>
          <a:bodyPr wrap="none" rtlCol="0">
            <a:spAutoFit/>
          </a:bodyPr>
          <a:lstStyle/>
          <a:p>
            <a:r>
              <a:rPr lang="zh-CN" altLang="en-US" b="1">
                <a:solidFill>
                  <a:schemeClr val="accent2">
                    <a:lumMod val="75000"/>
                  </a:schemeClr>
                </a:solidFill>
              </a:rPr>
              <a:t>接口</a:t>
            </a:r>
          </a:p>
        </p:txBody>
      </p:sp>
      <p:sp>
        <p:nvSpPr>
          <p:cNvPr id="8" name="文本框 7">
            <a:extLst>
              <a:ext uri="{FF2B5EF4-FFF2-40B4-BE49-F238E27FC236}">
                <a16:creationId xmlns:a16="http://schemas.microsoft.com/office/drawing/2014/main" id="{B5EE24C0-DF2A-5668-5C15-1BE5E3A6E7E8}"/>
              </a:ext>
            </a:extLst>
          </p:cNvPr>
          <p:cNvSpPr txBox="1"/>
          <p:nvPr/>
        </p:nvSpPr>
        <p:spPr>
          <a:xfrm>
            <a:off x="4475819" y="3753036"/>
            <a:ext cx="877163" cy="369332"/>
          </a:xfrm>
          <a:prstGeom prst="rect">
            <a:avLst/>
          </a:prstGeom>
          <a:noFill/>
        </p:spPr>
        <p:txBody>
          <a:bodyPr wrap="none" rtlCol="0">
            <a:spAutoFit/>
          </a:bodyPr>
          <a:lstStyle/>
          <a:p>
            <a:r>
              <a:rPr lang="zh-CN" altLang="en-US" b="1">
                <a:solidFill>
                  <a:schemeClr val="accent2">
                    <a:lumMod val="75000"/>
                  </a:schemeClr>
                </a:solidFill>
              </a:rPr>
              <a:t>适配层</a:t>
            </a:r>
            <a:endParaRPr lang="en-US" altLang="zh-CN" b="1">
              <a:solidFill>
                <a:schemeClr val="accent2">
                  <a:lumMod val="75000"/>
                </a:schemeClr>
              </a:solidFill>
            </a:endParaRPr>
          </a:p>
        </p:txBody>
      </p:sp>
      <p:sp>
        <p:nvSpPr>
          <p:cNvPr id="10" name="文本框 9">
            <a:extLst>
              <a:ext uri="{FF2B5EF4-FFF2-40B4-BE49-F238E27FC236}">
                <a16:creationId xmlns:a16="http://schemas.microsoft.com/office/drawing/2014/main" id="{BF3FE760-B438-2750-1361-62E19C9A5E3D}"/>
              </a:ext>
            </a:extLst>
          </p:cNvPr>
          <p:cNvSpPr txBox="1"/>
          <p:nvPr/>
        </p:nvSpPr>
        <p:spPr>
          <a:xfrm>
            <a:off x="587388" y="5631612"/>
            <a:ext cx="5820824" cy="923330"/>
          </a:xfrm>
          <a:prstGeom prst="rect">
            <a:avLst/>
          </a:prstGeom>
          <a:noFill/>
        </p:spPr>
        <p:txBody>
          <a:bodyPr wrap="none" rtlCol="0">
            <a:spAutoFit/>
          </a:bodyPr>
          <a:lstStyle/>
          <a:p>
            <a:r>
              <a:rPr lang="zh-CN" altLang="en-US" b="1"/>
              <a:t>任务</a:t>
            </a:r>
            <a:r>
              <a:rPr lang="zh-CN" altLang="en-US"/>
              <a:t>：在</a:t>
            </a:r>
            <a:r>
              <a:rPr lang="en-US" altLang="zh-CN"/>
              <a:t>Linux Modules</a:t>
            </a:r>
            <a:r>
              <a:rPr lang="zh-CN" altLang="en-US"/>
              <a:t>和</a:t>
            </a:r>
            <a:r>
              <a:rPr lang="en-US" altLang="zh-CN"/>
              <a:t>ArceOS</a:t>
            </a:r>
            <a:r>
              <a:rPr lang="zh-CN" altLang="en-US"/>
              <a:t>之间建立桥梁 </a:t>
            </a:r>
            <a:r>
              <a:rPr lang="en-US" altLang="zh-CN"/>
              <a:t>"</a:t>
            </a:r>
            <a:r>
              <a:rPr lang="zh-CN" altLang="en-US"/>
              <a:t>适配层</a:t>
            </a:r>
            <a:r>
              <a:rPr lang="en-US" altLang="zh-CN"/>
              <a:t>"</a:t>
            </a:r>
          </a:p>
          <a:p>
            <a:r>
              <a:rPr lang="en-US" altLang="zh-CN"/>
              <a:t>1) </a:t>
            </a:r>
            <a:r>
              <a:rPr lang="zh-CN" altLang="en-US"/>
              <a:t>分析和确定接口</a:t>
            </a:r>
            <a:endParaRPr lang="en-US" altLang="zh-CN"/>
          </a:p>
          <a:p>
            <a:r>
              <a:rPr lang="en-US" altLang="zh-CN"/>
              <a:t>2) </a:t>
            </a:r>
            <a:r>
              <a:rPr lang="zh-CN" altLang="en-US"/>
              <a:t>编写适配层，实现接口</a:t>
            </a:r>
          </a:p>
        </p:txBody>
      </p:sp>
    </p:spTree>
    <p:extLst>
      <p:ext uri="{BB962C8B-B14F-4D97-AF65-F5344CB8AC3E}">
        <p14:creationId xmlns:p14="http://schemas.microsoft.com/office/powerpoint/2010/main" val="31079812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3DFC95C-AAEA-B139-620A-73297A8C96F7}"/>
              </a:ext>
            </a:extLst>
          </p:cNvPr>
          <p:cNvSpPr txBox="1"/>
          <p:nvPr/>
        </p:nvSpPr>
        <p:spPr>
          <a:xfrm>
            <a:off x="479376" y="368660"/>
            <a:ext cx="8640960" cy="584775"/>
          </a:xfrm>
          <a:prstGeom prst="rect">
            <a:avLst/>
          </a:prstGeom>
          <a:noFill/>
        </p:spPr>
        <p:txBody>
          <a:bodyPr wrap="square">
            <a:spAutoFit/>
          </a:bodyPr>
          <a:lstStyle/>
          <a:p>
            <a:r>
              <a:rPr lang="zh-CN" altLang="en-US" sz="3200"/>
              <a:t>实现步骤</a:t>
            </a:r>
            <a:r>
              <a:rPr lang="en-US" altLang="zh-CN" sz="3200"/>
              <a:t>1</a:t>
            </a:r>
            <a:r>
              <a:rPr lang="zh-CN" altLang="en-US" sz="3200"/>
              <a:t> </a:t>
            </a:r>
            <a:r>
              <a:rPr lang="en-US" altLang="zh-CN" sz="3200"/>
              <a:t>- </a:t>
            </a:r>
            <a:r>
              <a:rPr lang="zh-CN" altLang="en-US" sz="3200"/>
              <a:t>接口分析</a:t>
            </a:r>
            <a:endParaRPr lang="en-US" altLang="zh-CN" sz="3200"/>
          </a:p>
        </p:txBody>
      </p:sp>
      <p:sp>
        <p:nvSpPr>
          <p:cNvPr id="5" name="文本框 4">
            <a:extLst>
              <a:ext uri="{FF2B5EF4-FFF2-40B4-BE49-F238E27FC236}">
                <a16:creationId xmlns:a16="http://schemas.microsoft.com/office/drawing/2014/main" id="{7C84708F-B0EB-F439-924A-1E387897F87D}"/>
              </a:ext>
            </a:extLst>
          </p:cNvPr>
          <p:cNvSpPr txBox="1"/>
          <p:nvPr/>
        </p:nvSpPr>
        <p:spPr>
          <a:xfrm>
            <a:off x="551384" y="1232756"/>
            <a:ext cx="8012130" cy="1200329"/>
          </a:xfrm>
          <a:prstGeom prst="rect">
            <a:avLst/>
          </a:prstGeom>
          <a:noFill/>
        </p:spPr>
        <p:txBody>
          <a:bodyPr wrap="none" rtlCol="0">
            <a:spAutoFit/>
          </a:bodyPr>
          <a:lstStyle/>
          <a:p>
            <a:r>
              <a:rPr lang="en-US" altLang="zh-CN" b="1"/>
              <a:t>Linux</a:t>
            </a:r>
            <a:r>
              <a:rPr lang="zh-CN" altLang="en-US" b="1"/>
              <a:t>并未显式给出</a:t>
            </a:r>
            <a:r>
              <a:rPr lang="en-US" altLang="zh-CN" b="1"/>
              <a:t>modules</a:t>
            </a:r>
            <a:r>
              <a:rPr lang="zh-CN" altLang="en-US" b="1"/>
              <a:t>与</a:t>
            </a:r>
            <a:r>
              <a:rPr lang="en-US" altLang="zh-CN" b="1"/>
              <a:t>vmlinux</a:t>
            </a:r>
            <a:r>
              <a:rPr lang="zh-CN" altLang="en-US" b="1"/>
              <a:t>之间的接口规格，需要我们自己分析。</a:t>
            </a:r>
            <a:endParaRPr lang="en-US" altLang="zh-CN" b="1"/>
          </a:p>
          <a:p>
            <a:endParaRPr lang="en-US" altLang="zh-CN"/>
          </a:p>
          <a:p>
            <a:r>
              <a:rPr lang="zh-CN" altLang="en-US"/>
              <a:t>目标模块：</a:t>
            </a:r>
            <a:r>
              <a:rPr lang="en-US" altLang="zh-CN" b="1"/>
              <a:t>virtio_blk</a:t>
            </a:r>
            <a:r>
              <a:rPr lang="zh-CN" altLang="en-US" b="1"/>
              <a:t>，</a:t>
            </a:r>
            <a:r>
              <a:rPr lang="en-US" altLang="zh-CN" b="1"/>
              <a:t>virtio+ring</a:t>
            </a:r>
            <a:r>
              <a:rPr lang="zh-CN" altLang="en-US" b="1"/>
              <a:t>，</a:t>
            </a:r>
            <a:r>
              <a:rPr lang="en-US" altLang="zh-CN" b="1"/>
              <a:t>virtio_mmio</a:t>
            </a:r>
            <a:r>
              <a:rPr lang="zh-CN" altLang="en-US" b="1"/>
              <a:t>以及</a:t>
            </a:r>
            <a:r>
              <a:rPr lang="en-US" altLang="zh-CN" b="1"/>
              <a:t>plic</a:t>
            </a:r>
            <a:r>
              <a:rPr lang="zh-CN" altLang="en-US" b="1"/>
              <a:t>。</a:t>
            </a:r>
            <a:endParaRPr lang="en-US" altLang="zh-CN" b="1"/>
          </a:p>
          <a:p>
            <a:r>
              <a:rPr lang="zh-CN" altLang="en-US"/>
              <a:t>执行命令行：</a:t>
            </a:r>
            <a:r>
              <a:rPr lang="en-US" altLang="zh-CN" b="1"/>
              <a:t>riscv64-linux-gnu-nm -u</a:t>
            </a:r>
            <a:r>
              <a:rPr lang="en-US" altLang="zh-CN"/>
              <a:t> ./virtio_blk.o</a:t>
            </a:r>
            <a:endParaRPr lang="zh-CN" altLang="en-US"/>
          </a:p>
        </p:txBody>
      </p:sp>
      <p:pic>
        <p:nvPicPr>
          <p:cNvPr id="7" name="图片 6">
            <a:extLst>
              <a:ext uri="{FF2B5EF4-FFF2-40B4-BE49-F238E27FC236}">
                <a16:creationId xmlns:a16="http://schemas.microsoft.com/office/drawing/2014/main" id="{D4F211A7-3554-D7CC-5CD9-30393FE366E5}"/>
              </a:ext>
            </a:extLst>
          </p:cNvPr>
          <p:cNvPicPr>
            <a:picLocks noChangeAspect="1"/>
          </p:cNvPicPr>
          <p:nvPr/>
        </p:nvPicPr>
        <p:blipFill>
          <a:blip r:embed="rId2"/>
          <a:stretch>
            <a:fillRect/>
          </a:stretch>
        </p:blipFill>
        <p:spPr>
          <a:xfrm>
            <a:off x="695400" y="2528900"/>
            <a:ext cx="2933700" cy="1524000"/>
          </a:xfrm>
          <a:prstGeom prst="rect">
            <a:avLst/>
          </a:prstGeom>
        </p:spPr>
      </p:pic>
      <p:sp>
        <p:nvSpPr>
          <p:cNvPr id="8" name="文本框 7">
            <a:extLst>
              <a:ext uri="{FF2B5EF4-FFF2-40B4-BE49-F238E27FC236}">
                <a16:creationId xmlns:a16="http://schemas.microsoft.com/office/drawing/2014/main" id="{615C3BED-BD7B-7D90-AC82-B5A14C0C503E}"/>
              </a:ext>
            </a:extLst>
          </p:cNvPr>
          <p:cNvSpPr txBox="1"/>
          <p:nvPr/>
        </p:nvSpPr>
        <p:spPr>
          <a:xfrm>
            <a:off x="606157" y="4283804"/>
            <a:ext cx="5417835" cy="2308324"/>
          </a:xfrm>
          <a:prstGeom prst="rect">
            <a:avLst/>
          </a:prstGeom>
          <a:noFill/>
        </p:spPr>
        <p:txBody>
          <a:bodyPr wrap="square" rtlCol="0">
            <a:spAutoFit/>
          </a:bodyPr>
          <a:lstStyle/>
          <a:p>
            <a:r>
              <a:rPr lang="zh-CN" altLang="en-US"/>
              <a:t>所有的</a:t>
            </a:r>
            <a:r>
              <a:rPr lang="en-US" altLang="zh-CN"/>
              <a:t>undefined symbols</a:t>
            </a:r>
            <a:r>
              <a:rPr lang="zh-CN" altLang="en-US"/>
              <a:t>构成了</a:t>
            </a:r>
            <a:r>
              <a:rPr lang="zh-CN" altLang="en-US" b="1">
                <a:solidFill>
                  <a:schemeClr val="accent2">
                    <a:lumMod val="75000"/>
                  </a:schemeClr>
                </a:solidFill>
              </a:rPr>
              <a:t>接口层的总和</a:t>
            </a:r>
            <a:r>
              <a:rPr lang="zh-CN" altLang="en-US"/>
              <a:t>。</a:t>
            </a:r>
            <a:endParaRPr lang="en-US" altLang="zh-CN"/>
          </a:p>
          <a:p>
            <a:r>
              <a:rPr lang="zh-CN" altLang="en-US"/>
              <a:t>通过</a:t>
            </a:r>
            <a:r>
              <a:rPr lang="en-US" altLang="zh-CN"/>
              <a:t>Linux </a:t>
            </a:r>
            <a:r>
              <a:rPr lang="zh-CN" altLang="en-US"/>
              <a:t>源码还原这些符号对应的</a:t>
            </a:r>
            <a:r>
              <a:rPr lang="zh-CN" altLang="en-US" b="1"/>
              <a:t>函数和变量</a:t>
            </a:r>
            <a:r>
              <a:rPr lang="zh-CN" altLang="en-US"/>
              <a:t>的原型定义。</a:t>
            </a:r>
            <a:endParaRPr lang="en-US" altLang="zh-CN"/>
          </a:p>
          <a:p>
            <a:endParaRPr lang="en-US" altLang="zh-CN"/>
          </a:p>
          <a:p>
            <a:r>
              <a:rPr lang="zh-CN" altLang="en-US"/>
              <a:t>理论上：只要完整正确的实现了分析得到的接口层</a:t>
            </a:r>
            <a:endParaRPr lang="en-US" altLang="zh-CN"/>
          </a:p>
          <a:p>
            <a:r>
              <a:rPr lang="zh-CN" altLang="en-US"/>
              <a:t>包含的函数和全局变量总和，那么接口之上的组件就可以正常的发挥功能。</a:t>
            </a:r>
            <a:endParaRPr lang="en-US" altLang="zh-CN"/>
          </a:p>
          <a:p>
            <a:endParaRPr lang="zh-CN" altLang="en-US"/>
          </a:p>
        </p:txBody>
      </p:sp>
      <p:pic>
        <p:nvPicPr>
          <p:cNvPr id="10" name="图片 9">
            <a:extLst>
              <a:ext uri="{FF2B5EF4-FFF2-40B4-BE49-F238E27FC236}">
                <a16:creationId xmlns:a16="http://schemas.microsoft.com/office/drawing/2014/main" id="{5464CA5B-3857-6003-A662-40C32A673D0F}"/>
              </a:ext>
            </a:extLst>
          </p:cNvPr>
          <p:cNvPicPr>
            <a:picLocks noChangeAspect="1"/>
          </p:cNvPicPr>
          <p:nvPr/>
        </p:nvPicPr>
        <p:blipFill>
          <a:blip r:embed="rId3"/>
          <a:stretch>
            <a:fillRect/>
          </a:stretch>
        </p:blipFill>
        <p:spPr>
          <a:xfrm>
            <a:off x="6252307" y="2452827"/>
            <a:ext cx="5736057" cy="2843599"/>
          </a:xfrm>
          <a:prstGeom prst="rect">
            <a:avLst/>
          </a:prstGeom>
        </p:spPr>
      </p:pic>
      <p:sp>
        <p:nvSpPr>
          <p:cNvPr id="11" name="文本框 10">
            <a:extLst>
              <a:ext uri="{FF2B5EF4-FFF2-40B4-BE49-F238E27FC236}">
                <a16:creationId xmlns:a16="http://schemas.microsoft.com/office/drawing/2014/main" id="{8A7DA5FC-7763-8097-3494-1E6184E9010B}"/>
              </a:ext>
            </a:extLst>
          </p:cNvPr>
          <p:cNvSpPr txBox="1"/>
          <p:nvPr/>
        </p:nvSpPr>
        <p:spPr>
          <a:xfrm>
            <a:off x="7688738" y="1988840"/>
            <a:ext cx="2985113" cy="369332"/>
          </a:xfrm>
          <a:prstGeom prst="rect">
            <a:avLst/>
          </a:prstGeom>
          <a:noFill/>
        </p:spPr>
        <p:txBody>
          <a:bodyPr wrap="none" rtlCol="0">
            <a:spAutoFit/>
          </a:bodyPr>
          <a:lstStyle/>
          <a:p>
            <a:r>
              <a:rPr lang="en-US" altLang="zh-CN"/>
              <a:t>virtio_blk</a:t>
            </a:r>
            <a:r>
              <a:rPr lang="zh-CN" altLang="en-US"/>
              <a:t>的分析结果 </a:t>
            </a:r>
            <a:r>
              <a:rPr lang="en-US" altLang="zh-CN"/>
              <a:t>84 / 26</a:t>
            </a:r>
            <a:endParaRPr lang="zh-CN" altLang="en-US"/>
          </a:p>
        </p:txBody>
      </p:sp>
      <p:sp>
        <p:nvSpPr>
          <p:cNvPr id="12" name="文本框 11">
            <a:extLst>
              <a:ext uri="{FF2B5EF4-FFF2-40B4-BE49-F238E27FC236}">
                <a16:creationId xmlns:a16="http://schemas.microsoft.com/office/drawing/2014/main" id="{37FC74FD-B4E4-CA86-551E-AFDEBDDD28BC}"/>
              </a:ext>
            </a:extLst>
          </p:cNvPr>
          <p:cNvSpPr txBox="1"/>
          <p:nvPr/>
        </p:nvSpPr>
        <p:spPr>
          <a:xfrm>
            <a:off x="7702248" y="5373216"/>
            <a:ext cx="2039341" cy="1477328"/>
          </a:xfrm>
          <a:prstGeom prst="rect">
            <a:avLst/>
          </a:prstGeom>
          <a:noFill/>
        </p:spPr>
        <p:txBody>
          <a:bodyPr wrap="none" rtlCol="0">
            <a:spAutoFit/>
          </a:bodyPr>
          <a:lstStyle/>
          <a:p>
            <a:r>
              <a:rPr lang="en-US" altLang="zh-CN"/>
              <a:t>virtio: 21 /</a:t>
            </a:r>
            <a:r>
              <a:rPr lang="zh-CN" altLang="en-US"/>
              <a:t> </a:t>
            </a:r>
            <a:r>
              <a:rPr lang="en-US" altLang="zh-CN"/>
              <a:t>6</a:t>
            </a:r>
          </a:p>
          <a:p>
            <a:r>
              <a:rPr lang="en-US" altLang="zh-CN"/>
              <a:t>virtio_ring: 20 / 9</a:t>
            </a:r>
          </a:p>
          <a:p>
            <a:r>
              <a:rPr lang="en-US" altLang="zh-CN"/>
              <a:t>virtio_mmio: 29</a:t>
            </a:r>
            <a:r>
              <a:rPr lang="zh-CN" altLang="en-US"/>
              <a:t> </a:t>
            </a:r>
            <a:r>
              <a:rPr lang="en-US" altLang="zh-CN"/>
              <a:t>/ 5</a:t>
            </a:r>
          </a:p>
          <a:p>
            <a:endParaRPr lang="en-US" altLang="zh-CN"/>
          </a:p>
          <a:p>
            <a:r>
              <a:rPr lang="en-US" altLang="zh-CN"/>
              <a:t>plic: 30 / 5</a:t>
            </a:r>
            <a:endParaRPr lang="zh-CN" altLang="en-US"/>
          </a:p>
        </p:txBody>
      </p:sp>
      <p:sp>
        <p:nvSpPr>
          <p:cNvPr id="13" name="文本框 12">
            <a:extLst>
              <a:ext uri="{FF2B5EF4-FFF2-40B4-BE49-F238E27FC236}">
                <a16:creationId xmlns:a16="http://schemas.microsoft.com/office/drawing/2014/main" id="{C28EEB2A-C877-7FB4-1E2B-5A53129F4A3B}"/>
              </a:ext>
            </a:extLst>
          </p:cNvPr>
          <p:cNvSpPr txBox="1"/>
          <p:nvPr/>
        </p:nvSpPr>
        <p:spPr>
          <a:xfrm>
            <a:off x="9552384" y="1592796"/>
            <a:ext cx="1548822" cy="369332"/>
          </a:xfrm>
          <a:prstGeom prst="rect">
            <a:avLst/>
          </a:prstGeom>
          <a:noFill/>
        </p:spPr>
        <p:txBody>
          <a:bodyPr wrap="none" rtlCol="0">
            <a:spAutoFit/>
          </a:bodyPr>
          <a:lstStyle/>
          <a:p>
            <a:r>
              <a:rPr lang="zh-CN" altLang="en-US" b="1"/>
              <a:t>总数 </a:t>
            </a:r>
            <a:r>
              <a:rPr lang="en-US" altLang="zh-CN" b="1"/>
              <a:t>/ </a:t>
            </a:r>
            <a:r>
              <a:rPr lang="zh-CN" altLang="en-US" b="1"/>
              <a:t>未处理</a:t>
            </a:r>
          </a:p>
        </p:txBody>
      </p:sp>
    </p:spTree>
    <p:extLst>
      <p:ext uri="{BB962C8B-B14F-4D97-AF65-F5344CB8AC3E}">
        <p14:creationId xmlns:p14="http://schemas.microsoft.com/office/powerpoint/2010/main" val="3146729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8215A38-8169-F1F5-85C4-2E4EAB0146B4}"/>
              </a:ext>
            </a:extLst>
          </p:cNvPr>
          <p:cNvSpPr txBox="1"/>
          <p:nvPr/>
        </p:nvSpPr>
        <p:spPr>
          <a:xfrm>
            <a:off x="479376" y="368660"/>
            <a:ext cx="8640960" cy="584775"/>
          </a:xfrm>
          <a:prstGeom prst="rect">
            <a:avLst/>
          </a:prstGeom>
          <a:noFill/>
        </p:spPr>
        <p:txBody>
          <a:bodyPr wrap="square">
            <a:spAutoFit/>
          </a:bodyPr>
          <a:lstStyle/>
          <a:p>
            <a:r>
              <a:rPr lang="zh-CN" altLang="en-US" sz="3200"/>
              <a:t>实现步骤</a:t>
            </a:r>
            <a:r>
              <a:rPr lang="en-US" altLang="zh-CN" sz="3200"/>
              <a:t>2</a:t>
            </a:r>
            <a:r>
              <a:rPr lang="zh-CN" altLang="en-US" sz="3200"/>
              <a:t> </a:t>
            </a:r>
            <a:r>
              <a:rPr lang="en-US" altLang="zh-CN" sz="3200"/>
              <a:t>- </a:t>
            </a:r>
            <a:r>
              <a:rPr lang="zh-CN" altLang="en-US" sz="3200"/>
              <a:t>适配层对接口的</a:t>
            </a:r>
            <a:r>
              <a:rPr lang="en-US" altLang="zh-CN" sz="3200"/>
              <a:t>"</a:t>
            </a:r>
            <a:r>
              <a:rPr lang="zh-CN" altLang="en-US" sz="3200"/>
              <a:t>保底</a:t>
            </a:r>
            <a:r>
              <a:rPr lang="en-US" altLang="zh-CN" sz="3200"/>
              <a:t>"</a:t>
            </a:r>
            <a:r>
              <a:rPr lang="zh-CN" altLang="en-US" sz="3200"/>
              <a:t>实现</a:t>
            </a:r>
            <a:endParaRPr lang="en-US" altLang="zh-CN" sz="3200"/>
          </a:p>
        </p:txBody>
      </p:sp>
      <p:pic>
        <p:nvPicPr>
          <p:cNvPr id="6" name="图片 5">
            <a:extLst>
              <a:ext uri="{FF2B5EF4-FFF2-40B4-BE49-F238E27FC236}">
                <a16:creationId xmlns:a16="http://schemas.microsoft.com/office/drawing/2014/main" id="{F9032E65-FC71-E0E4-2825-F035B3E5E075}"/>
              </a:ext>
            </a:extLst>
          </p:cNvPr>
          <p:cNvPicPr>
            <a:picLocks noChangeAspect="1"/>
          </p:cNvPicPr>
          <p:nvPr/>
        </p:nvPicPr>
        <p:blipFill>
          <a:blip r:embed="rId2"/>
          <a:stretch>
            <a:fillRect/>
          </a:stretch>
        </p:blipFill>
        <p:spPr>
          <a:xfrm>
            <a:off x="659396" y="3693723"/>
            <a:ext cx="7884876" cy="2795617"/>
          </a:xfrm>
          <a:prstGeom prst="rect">
            <a:avLst/>
          </a:prstGeom>
        </p:spPr>
      </p:pic>
      <p:pic>
        <p:nvPicPr>
          <p:cNvPr id="8" name="图片 7">
            <a:extLst>
              <a:ext uri="{FF2B5EF4-FFF2-40B4-BE49-F238E27FC236}">
                <a16:creationId xmlns:a16="http://schemas.microsoft.com/office/drawing/2014/main" id="{1B865F2E-2829-5472-0263-F0B93F8B2559}"/>
              </a:ext>
            </a:extLst>
          </p:cNvPr>
          <p:cNvPicPr>
            <a:picLocks noChangeAspect="1"/>
          </p:cNvPicPr>
          <p:nvPr/>
        </p:nvPicPr>
        <p:blipFill>
          <a:blip r:embed="rId3"/>
          <a:stretch>
            <a:fillRect/>
          </a:stretch>
        </p:blipFill>
        <p:spPr>
          <a:xfrm>
            <a:off x="659397" y="1663058"/>
            <a:ext cx="4392488" cy="1934470"/>
          </a:xfrm>
          <a:prstGeom prst="rect">
            <a:avLst/>
          </a:prstGeom>
        </p:spPr>
      </p:pic>
      <p:sp>
        <p:nvSpPr>
          <p:cNvPr id="9" name="文本框 8">
            <a:extLst>
              <a:ext uri="{FF2B5EF4-FFF2-40B4-BE49-F238E27FC236}">
                <a16:creationId xmlns:a16="http://schemas.microsoft.com/office/drawing/2014/main" id="{430B6286-3028-7A57-46CD-38E2874D9E24}"/>
              </a:ext>
            </a:extLst>
          </p:cNvPr>
          <p:cNvSpPr txBox="1"/>
          <p:nvPr/>
        </p:nvSpPr>
        <p:spPr>
          <a:xfrm>
            <a:off x="623392" y="1160748"/>
            <a:ext cx="8353569" cy="369332"/>
          </a:xfrm>
          <a:prstGeom prst="rect">
            <a:avLst/>
          </a:prstGeom>
          <a:noFill/>
        </p:spPr>
        <p:txBody>
          <a:bodyPr wrap="none" rtlCol="0">
            <a:spAutoFit/>
          </a:bodyPr>
          <a:lstStyle/>
          <a:p>
            <a:r>
              <a:rPr lang="zh-CN" altLang="en-US"/>
              <a:t>在适配层给接口层的所有函数提供一个默认实现，调用到就会</a:t>
            </a:r>
            <a:r>
              <a:rPr lang="en-US" altLang="zh-CN"/>
              <a:t>Panic</a:t>
            </a:r>
            <a:r>
              <a:rPr lang="zh-CN" altLang="en-US"/>
              <a:t>并提示位置。</a:t>
            </a:r>
          </a:p>
        </p:txBody>
      </p:sp>
      <p:sp>
        <p:nvSpPr>
          <p:cNvPr id="10" name="文本框 9">
            <a:extLst>
              <a:ext uri="{FF2B5EF4-FFF2-40B4-BE49-F238E27FC236}">
                <a16:creationId xmlns:a16="http://schemas.microsoft.com/office/drawing/2014/main" id="{B397A97C-B211-9B88-6E5E-7218EE8C3A56}"/>
              </a:ext>
            </a:extLst>
          </p:cNvPr>
          <p:cNvSpPr txBox="1"/>
          <p:nvPr/>
        </p:nvSpPr>
        <p:spPr>
          <a:xfrm>
            <a:off x="6132513" y="2060848"/>
            <a:ext cx="5057795" cy="923330"/>
          </a:xfrm>
          <a:prstGeom prst="rect">
            <a:avLst/>
          </a:prstGeom>
          <a:noFill/>
        </p:spPr>
        <p:txBody>
          <a:bodyPr wrap="none" rtlCol="0">
            <a:spAutoFit/>
          </a:bodyPr>
          <a:lstStyle/>
          <a:p>
            <a:r>
              <a:rPr lang="zh-CN" altLang="en-US"/>
              <a:t>作用：</a:t>
            </a:r>
            <a:endParaRPr lang="en-US" altLang="zh-CN"/>
          </a:p>
          <a:p>
            <a:r>
              <a:rPr lang="en-US" altLang="zh-CN"/>
              <a:t>1. </a:t>
            </a:r>
            <a:r>
              <a:rPr lang="zh-CN" altLang="en-US"/>
              <a:t>支撑上层服务涉及的函数不会漏掉</a:t>
            </a:r>
            <a:endParaRPr lang="en-US" altLang="zh-CN"/>
          </a:p>
          <a:p>
            <a:r>
              <a:rPr lang="en-US" altLang="zh-CN"/>
              <a:t>2. </a:t>
            </a:r>
            <a:r>
              <a:rPr lang="zh-CN" altLang="en-US"/>
              <a:t>无用的函数有</a:t>
            </a:r>
            <a:r>
              <a:rPr lang="en-US" altLang="zh-CN"/>
              <a:t>dummy</a:t>
            </a:r>
            <a:r>
              <a:rPr lang="zh-CN" altLang="en-US"/>
              <a:t>实现，不影响编译通过</a:t>
            </a:r>
          </a:p>
        </p:txBody>
      </p:sp>
    </p:spTree>
    <p:extLst>
      <p:ext uri="{BB962C8B-B14F-4D97-AF65-F5344CB8AC3E}">
        <p14:creationId xmlns:p14="http://schemas.microsoft.com/office/powerpoint/2010/main" val="36582388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D04E99A-A1D4-7B68-1356-76E997A60228}"/>
              </a:ext>
            </a:extLst>
          </p:cNvPr>
          <p:cNvSpPr txBox="1"/>
          <p:nvPr/>
        </p:nvSpPr>
        <p:spPr>
          <a:xfrm>
            <a:off x="479376" y="368660"/>
            <a:ext cx="8640960" cy="584775"/>
          </a:xfrm>
          <a:prstGeom prst="rect">
            <a:avLst/>
          </a:prstGeom>
          <a:noFill/>
        </p:spPr>
        <p:txBody>
          <a:bodyPr wrap="square">
            <a:spAutoFit/>
          </a:bodyPr>
          <a:lstStyle/>
          <a:p>
            <a:r>
              <a:rPr lang="zh-CN" altLang="en-US" sz="3200"/>
              <a:t>实现步骤</a:t>
            </a:r>
            <a:r>
              <a:rPr lang="en-US" altLang="zh-CN" sz="3200"/>
              <a:t>3</a:t>
            </a:r>
            <a:r>
              <a:rPr lang="zh-CN" altLang="en-US" sz="3200"/>
              <a:t> </a:t>
            </a:r>
            <a:r>
              <a:rPr lang="en-US" altLang="zh-CN" sz="3200"/>
              <a:t>- </a:t>
            </a:r>
            <a:r>
              <a:rPr lang="zh-CN" altLang="en-US" sz="3200"/>
              <a:t>正确实现接口层的函数</a:t>
            </a:r>
            <a:endParaRPr lang="en-US" altLang="zh-CN" sz="3200"/>
          </a:p>
        </p:txBody>
      </p:sp>
      <p:pic>
        <p:nvPicPr>
          <p:cNvPr id="6" name="图片 5">
            <a:extLst>
              <a:ext uri="{FF2B5EF4-FFF2-40B4-BE49-F238E27FC236}">
                <a16:creationId xmlns:a16="http://schemas.microsoft.com/office/drawing/2014/main" id="{3327F063-034B-7ED6-4675-3B29D213F86E}"/>
              </a:ext>
            </a:extLst>
          </p:cNvPr>
          <p:cNvPicPr>
            <a:picLocks noChangeAspect="1"/>
          </p:cNvPicPr>
          <p:nvPr/>
        </p:nvPicPr>
        <p:blipFill>
          <a:blip r:embed="rId2"/>
          <a:stretch>
            <a:fillRect/>
          </a:stretch>
        </p:blipFill>
        <p:spPr>
          <a:xfrm>
            <a:off x="8270256" y="1448780"/>
            <a:ext cx="3010320" cy="2429214"/>
          </a:xfrm>
          <a:prstGeom prst="rect">
            <a:avLst/>
          </a:prstGeom>
        </p:spPr>
      </p:pic>
      <p:sp>
        <p:nvSpPr>
          <p:cNvPr id="7" name="文本框 6">
            <a:extLst>
              <a:ext uri="{FF2B5EF4-FFF2-40B4-BE49-F238E27FC236}">
                <a16:creationId xmlns:a16="http://schemas.microsoft.com/office/drawing/2014/main" id="{9DC96B55-EA2A-D9B8-50DC-32DE7C2EC742}"/>
              </a:ext>
            </a:extLst>
          </p:cNvPr>
          <p:cNvSpPr txBox="1"/>
          <p:nvPr/>
        </p:nvSpPr>
        <p:spPr>
          <a:xfrm>
            <a:off x="479376" y="1178863"/>
            <a:ext cx="7784503" cy="1754326"/>
          </a:xfrm>
          <a:prstGeom prst="rect">
            <a:avLst/>
          </a:prstGeom>
          <a:noFill/>
        </p:spPr>
        <p:txBody>
          <a:bodyPr wrap="none" rtlCol="0">
            <a:spAutoFit/>
          </a:bodyPr>
          <a:lstStyle/>
          <a:p>
            <a:r>
              <a:rPr lang="zh-CN" altLang="en-US"/>
              <a:t>适配层正确实现接口的</a:t>
            </a:r>
            <a:r>
              <a:rPr lang="zh-CN" altLang="en-US" b="1"/>
              <a:t>挑战</a:t>
            </a:r>
            <a:r>
              <a:rPr lang="zh-CN" altLang="en-US"/>
              <a:t>：驱动不能改，且处于框架的“中间位置”</a:t>
            </a:r>
            <a:endParaRPr lang="en-US" altLang="zh-CN"/>
          </a:p>
          <a:p>
            <a:endParaRPr lang="en-US" altLang="zh-CN"/>
          </a:p>
          <a:p>
            <a:r>
              <a:rPr lang="en-US" altLang="zh-CN"/>
              <a:t>1) </a:t>
            </a:r>
            <a:r>
              <a:rPr lang="zh-CN" altLang="en-US"/>
              <a:t>驱动的</a:t>
            </a:r>
            <a:r>
              <a:rPr lang="en-US" altLang="zh-CN"/>
              <a:t>XXX_OPS</a:t>
            </a:r>
            <a:r>
              <a:rPr lang="zh-CN" altLang="en-US"/>
              <a:t>作为私有变量被注册到框架中，只能通过框架的某些</a:t>
            </a:r>
            <a:endParaRPr lang="en-US" altLang="zh-CN"/>
          </a:p>
          <a:p>
            <a:r>
              <a:rPr lang="zh-CN" altLang="en-US"/>
              <a:t>上层层次来调用，所以其中的函数要给驱动传递正确的信息</a:t>
            </a:r>
            <a:endParaRPr lang="en-US" altLang="zh-CN"/>
          </a:p>
          <a:p>
            <a:r>
              <a:rPr lang="en-US" altLang="zh-CN"/>
              <a:t>2)</a:t>
            </a:r>
            <a:r>
              <a:rPr lang="zh-CN" altLang="en-US"/>
              <a:t> 驱动会根据自己的流程在适当时机调用框架下层，被调用函数是分离的和</a:t>
            </a:r>
            <a:endParaRPr lang="en-US" altLang="zh-CN"/>
          </a:p>
          <a:p>
            <a:r>
              <a:rPr lang="zh-CN" altLang="en-US"/>
              <a:t>破碎的</a:t>
            </a:r>
            <a:endParaRPr lang="en-US" altLang="zh-CN"/>
          </a:p>
        </p:txBody>
      </p:sp>
      <p:sp>
        <p:nvSpPr>
          <p:cNvPr id="9" name="箭头: 右弧形 8">
            <a:extLst>
              <a:ext uri="{FF2B5EF4-FFF2-40B4-BE49-F238E27FC236}">
                <a16:creationId xmlns:a16="http://schemas.microsoft.com/office/drawing/2014/main" id="{35F2278C-2091-FFE0-92CC-C1B5343FE09E}"/>
              </a:ext>
            </a:extLst>
          </p:cNvPr>
          <p:cNvSpPr/>
          <p:nvPr/>
        </p:nvSpPr>
        <p:spPr>
          <a:xfrm>
            <a:off x="10884532" y="2379192"/>
            <a:ext cx="396044" cy="648072"/>
          </a:xfrm>
          <a:prstGeom prst="curved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0" name="箭头: 右弧形 9">
            <a:extLst>
              <a:ext uri="{FF2B5EF4-FFF2-40B4-BE49-F238E27FC236}">
                <a16:creationId xmlns:a16="http://schemas.microsoft.com/office/drawing/2014/main" id="{49AF6763-64D9-3AB0-89A8-33C201F10E99}"/>
              </a:ext>
            </a:extLst>
          </p:cNvPr>
          <p:cNvSpPr/>
          <p:nvPr/>
        </p:nvSpPr>
        <p:spPr>
          <a:xfrm>
            <a:off x="10920536" y="2960948"/>
            <a:ext cx="396044" cy="648072"/>
          </a:xfrm>
          <a:prstGeom prst="curvedLef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1" name="文本框 10">
            <a:extLst>
              <a:ext uri="{FF2B5EF4-FFF2-40B4-BE49-F238E27FC236}">
                <a16:creationId xmlns:a16="http://schemas.microsoft.com/office/drawing/2014/main" id="{780BAEB2-33F6-20D1-E67F-6413FA118E28}"/>
              </a:ext>
            </a:extLst>
          </p:cNvPr>
          <p:cNvSpPr txBox="1"/>
          <p:nvPr/>
        </p:nvSpPr>
        <p:spPr>
          <a:xfrm>
            <a:off x="11352584" y="2420888"/>
            <a:ext cx="327334" cy="400110"/>
          </a:xfrm>
          <a:prstGeom prst="rect">
            <a:avLst/>
          </a:prstGeom>
          <a:noFill/>
        </p:spPr>
        <p:txBody>
          <a:bodyPr wrap="none" rtlCol="0">
            <a:spAutoFit/>
          </a:bodyPr>
          <a:lstStyle/>
          <a:p>
            <a:r>
              <a:rPr lang="en-US" altLang="zh-CN" sz="2000" b="1">
                <a:solidFill>
                  <a:schemeClr val="accent2">
                    <a:lumMod val="75000"/>
                  </a:schemeClr>
                </a:solidFill>
              </a:rPr>
              <a:t>1</a:t>
            </a:r>
            <a:endParaRPr lang="zh-CN" altLang="en-US" sz="2000" b="1">
              <a:solidFill>
                <a:schemeClr val="accent2">
                  <a:lumMod val="75000"/>
                </a:schemeClr>
              </a:solidFill>
            </a:endParaRPr>
          </a:p>
        </p:txBody>
      </p:sp>
      <p:sp>
        <p:nvSpPr>
          <p:cNvPr id="12" name="文本框 11">
            <a:extLst>
              <a:ext uri="{FF2B5EF4-FFF2-40B4-BE49-F238E27FC236}">
                <a16:creationId xmlns:a16="http://schemas.microsoft.com/office/drawing/2014/main" id="{2E768091-15DC-AE7F-1754-92A745B91E25}"/>
              </a:ext>
            </a:extLst>
          </p:cNvPr>
          <p:cNvSpPr txBox="1"/>
          <p:nvPr/>
        </p:nvSpPr>
        <p:spPr>
          <a:xfrm>
            <a:off x="11352584" y="3064894"/>
            <a:ext cx="327334" cy="400110"/>
          </a:xfrm>
          <a:prstGeom prst="rect">
            <a:avLst/>
          </a:prstGeom>
          <a:noFill/>
        </p:spPr>
        <p:txBody>
          <a:bodyPr wrap="none" rtlCol="0">
            <a:spAutoFit/>
          </a:bodyPr>
          <a:lstStyle/>
          <a:p>
            <a:r>
              <a:rPr lang="en-US" altLang="zh-CN" sz="2000" b="1">
                <a:solidFill>
                  <a:schemeClr val="accent2">
                    <a:lumMod val="75000"/>
                  </a:schemeClr>
                </a:solidFill>
              </a:rPr>
              <a:t>2</a:t>
            </a:r>
            <a:endParaRPr lang="zh-CN" altLang="en-US" sz="2000" b="1">
              <a:solidFill>
                <a:schemeClr val="accent2">
                  <a:lumMod val="75000"/>
                </a:schemeClr>
              </a:solidFill>
            </a:endParaRPr>
          </a:p>
        </p:txBody>
      </p:sp>
      <p:pic>
        <p:nvPicPr>
          <p:cNvPr id="14" name="图片 13">
            <a:extLst>
              <a:ext uri="{FF2B5EF4-FFF2-40B4-BE49-F238E27FC236}">
                <a16:creationId xmlns:a16="http://schemas.microsoft.com/office/drawing/2014/main" id="{F44D7F51-455E-05FC-A702-F0CEF31ECF10}"/>
              </a:ext>
            </a:extLst>
          </p:cNvPr>
          <p:cNvPicPr>
            <a:picLocks noChangeAspect="1"/>
          </p:cNvPicPr>
          <p:nvPr/>
        </p:nvPicPr>
        <p:blipFill>
          <a:blip r:embed="rId3"/>
          <a:stretch>
            <a:fillRect/>
          </a:stretch>
        </p:blipFill>
        <p:spPr>
          <a:xfrm>
            <a:off x="1307468" y="2962901"/>
            <a:ext cx="3429000" cy="1571625"/>
          </a:xfrm>
          <a:prstGeom prst="rect">
            <a:avLst/>
          </a:prstGeom>
        </p:spPr>
      </p:pic>
      <p:sp>
        <p:nvSpPr>
          <p:cNvPr id="15" name="文本框 14">
            <a:extLst>
              <a:ext uri="{FF2B5EF4-FFF2-40B4-BE49-F238E27FC236}">
                <a16:creationId xmlns:a16="http://schemas.microsoft.com/office/drawing/2014/main" id="{340CE0F3-306F-3811-D10A-1B39B0CC3430}"/>
              </a:ext>
            </a:extLst>
          </p:cNvPr>
          <p:cNvSpPr txBox="1"/>
          <p:nvPr/>
        </p:nvSpPr>
        <p:spPr>
          <a:xfrm>
            <a:off x="471737" y="4951038"/>
            <a:ext cx="10736831" cy="1200329"/>
          </a:xfrm>
          <a:prstGeom prst="rect">
            <a:avLst/>
          </a:prstGeom>
          <a:noFill/>
        </p:spPr>
        <p:txBody>
          <a:bodyPr wrap="square" rtlCol="0">
            <a:spAutoFit/>
          </a:bodyPr>
          <a:lstStyle/>
          <a:p>
            <a:r>
              <a:rPr lang="zh-CN" altLang="en-US" b="1"/>
              <a:t>办法</a:t>
            </a:r>
            <a:r>
              <a:rPr lang="zh-CN" altLang="en-US"/>
              <a:t>：在</a:t>
            </a:r>
            <a:r>
              <a:rPr lang="en-US" altLang="zh-CN"/>
              <a:t>Linux v5.9.1</a:t>
            </a:r>
            <a:r>
              <a:rPr lang="zh-CN" altLang="en-US"/>
              <a:t>运行测试用例，跟踪和分析</a:t>
            </a:r>
            <a:r>
              <a:rPr lang="zh-CN" altLang="en-US" b="1"/>
              <a:t>驱动和框架</a:t>
            </a:r>
            <a:r>
              <a:rPr lang="zh-CN" altLang="en-US"/>
              <a:t>的流程，掌握数据结构信息的流转，确保在适配层</a:t>
            </a:r>
            <a:r>
              <a:rPr lang="zh-CN" altLang="en-US" b="1"/>
              <a:t>正确但是简化的</a:t>
            </a:r>
            <a:r>
              <a:rPr lang="zh-CN" altLang="en-US"/>
              <a:t>实现。</a:t>
            </a:r>
            <a:endParaRPr lang="en-US" altLang="zh-CN"/>
          </a:p>
          <a:p>
            <a:endParaRPr lang="en-US" altLang="zh-CN"/>
          </a:p>
          <a:p>
            <a:endParaRPr lang="en-US" altLang="zh-CN"/>
          </a:p>
        </p:txBody>
      </p:sp>
    </p:spTree>
    <p:extLst>
      <p:ext uri="{BB962C8B-B14F-4D97-AF65-F5344CB8AC3E}">
        <p14:creationId xmlns:p14="http://schemas.microsoft.com/office/powerpoint/2010/main" val="29315524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6E1B7BD-6CBA-BE8F-8D99-4F3FB9D2ABA9}"/>
              </a:ext>
            </a:extLst>
          </p:cNvPr>
          <p:cNvSpPr txBox="1"/>
          <p:nvPr/>
        </p:nvSpPr>
        <p:spPr>
          <a:xfrm>
            <a:off x="479376" y="368660"/>
            <a:ext cx="8640960" cy="584775"/>
          </a:xfrm>
          <a:prstGeom prst="rect">
            <a:avLst/>
          </a:prstGeom>
          <a:noFill/>
        </p:spPr>
        <p:txBody>
          <a:bodyPr wrap="square">
            <a:spAutoFit/>
          </a:bodyPr>
          <a:lstStyle/>
          <a:p>
            <a:r>
              <a:rPr lang="zh-CN" altLang="en-US" sz="3200"/>
              <a:t>具体问题和发现 </a:t>
            </a:r>
            <a:r>
              <a:rPr lang="en-US" altLang="zh-CN" sz="3200"/>
              <a:t>- VirtIOBlk</a:t>
            </a:r>
            <a:r>
              <a:rPr lang="zh-CN" altLang="en-US" sz="3200"/>
              <a:t>的功能构成</a:t>
            </a:r>
            <a:endParaRPr lang="en-US" altLang="zh-CN" sz="3200"/>
          </a:p>
        </p:txBody>
      </p:sp>
      <p:pic>
        <p:nvPicPr>
          <p:cNvPr id="7" name="图片 6">
            <a:extLst>
              <a:ext uri="{FF2B5EF4-FFF2-40B4-BE49-F238E27FC236}">
                <a16:creationId xmlns:a16="http://schemas.microsoft.com/office/drawing/2014/main" id="{77A7AB6A-247A-1E35-56DB-972C63193F61}"/>
              </a:ext>
            </a:extLst>
          </p:cNvPr>
          <p:cNvPicPr>
            <a:picLocks noChangeAspect="1"/>
          </p:cNvPicPr>
          <p:nvPr/>
        </p:nvPicPr>
        <p:blipFill>
          <a:blip r:embed="rId2"/>
          <a:stretch>
            <a:fillRect/>
          </a:stretch>
        </p:blipFill>
        <p:spPr>
          <a:xfrm>
            <a:off x="587388" y="1304764"/>
            <a:ext cx="4953000" cy="5334000"/>
          </a:xfrm>
          <a:prstGeom prst="rect">
            <a:avLst/>
          </a:prstGeom>
        </p:spPr>
      </p:pic>
      <p:sp>
        <p:nvSpPr>
          <p:cNvPr id="8" name="文本框 7">
            <a:extLst>
              <a:ext uri="{FF2B5EF4-FFF2-40B4-BE49-F238E27FC236}">
                <a16:creationId xmlns:a16="http://schemas.microsoft.com/office/drawing/2014/main" id="{3CB96D01-DCC6-36E0-33EE-0BBDF36835DC}"/>
              </a:ext>
            </a:extLst>
          </p:cNvPr>
          <p:cNvSpPr txBox="1"/>
          <p:nvPr/>
        </p:nvSpPr>
        <p:spPr>
          <a:xfrm>
            <a:off x="6744072" y="1700808"/>
            <a:ext cx="4698722" cy="2585323"/>
          </a:xfrm>
          <a:prstGeom prst="rect">
            <a:avLst/>
          </a:prstGeom>
          <a:noFill/>
        </p:spPr>
        <p:txBody>
          <a:bodyPr wrap="none" rtlCol="0">
            <a:spAutoFit/>
          </a:bodyPr>
          <a:lstStyle/>
          <a:p>
            <a:r>
              <a:rPr lang="en-US" altLang="zh-CN"/>
              <a:t>Linux VirtioBLK</a:t>
            </a:r>
            <a:r>
              <a:rPr lang="zh-CN" altLang="en-US"/>
              <a:t>本身功能包括两个部分：</a:t>
            </a:r>
            <a:endParaRPr lang="en-US" altLang="zh-CN"/>
          </a:p>
          <a:p>
            <a:r>
              <a:rPr lang="en-US" altLang="zh-CN"/>
              <a:t>1) </a:t>
            </a:r>
            <a:r>
              <a:rPr lang="zh-CN" altLang="en-US"/>
              <a:t>核心功能：块设备的读写</a:t>
            </a:r>
            <a:endParaRPr lang="en-US" altLang="zh-CN"/>
          </a:p>
          <a:p>
            <a:r>
              <a:rPr lang="en-US" altLang="zh-CN"/>
              <a:t>2) </a:t>
            </a:r>
            <a:r>
              <a:rPr lang="zh-CN" altLang="en-US"/>
              <a:t>裸块设备文件功能：</a:t>
            </a:r>
            <a:r>
              <a:rPr lang="zh-CN" altLang="en-US" b="1"/>
              <a:t>对</a:t>
            </a:r>
            <a:r>
              <a:rPr lang="en-US" altLang="zh-CN" b="1"/>
              <a:t>ArceOS</a:t>
            </a:r>
            <a:r>
              <a:rPr lang="zh-CN" altLang="en-US" b="1"/>
              <a:t>无用</a:t>
            </a:r>
            <a:endParaRPr lang="en-US" altLang="zh-CN" b="1"/>
          </a:p>
          <a:p>
            <a:endParaRPr lang="en-US" altLang="zh-CN" b="1"/>
          </a:p>
          <a:p>
            <a:r>
              <a:rPr lang="zh-CN" altLang="en-US" b="1"/>
              <a:t>对于功能</a:t>
            </a:r>
            <a:r>
              <a:rPr lang="en-US" altLang="zh-CN" b="1"/>
              <a:t>2</a:t>
            </a:r>
            <a:r>
              <a:rPr lang="zh-CN" altLang="en-US" b="1"/>
              <a:t>及其依赖的接口函数，可以不实现</a:t>
            </a:r>
            <a:endParaRPr lang="en-US" altLang="zh-CN" b="1"/>
          </a:p>
          <a:p>
            <a:endParaRPr lang="en-US" altLang="zh-CN" b="1"/>
          </a:p>
          <a:p>
            <a:endParaRPr lang="en-US" altLang="zh-CN" b="1"/>
          </a:p>
          <a:p>
            <a:endParaRPr lang="en-US" altLang="zh-CN" b="1"/>
          </a:p>
          <a:p>
            <a:r>
              <a:rPr lang="zh-CN" altLang="en-US"/>
              <a:t>未来可以考虑分割</a:t>
            </a:r>
            <a:r>
              <a:rPr lang="en-US" altLang="zh-CN"/>
              <a:t>virtio_blk</a:t>
            </a:r>
            <a:r>
              <a:rPr lang="zh-CN" altLang="en-US"/>
              <a:t>为两个独立组件</a:t>
            </a:r>
            <a:r>
              <a:rPr lang="en-US" altLang="zh-CN"/>
              <a:t>:</a:t>
            </a:r>
            <a:endParaRPr lang="zh-CN" altLang="en-US"/>
          </a:p>
        </p:txBody>
      </p:sp>
      <p:pic>
        <p:nvPicPr>
          <p:cNvPr id="10" name="图片 9">
            <a:extLst>
              <a:ext uri="{FF2B5EF4-FFF2-40B4-BE49-F238E27FC236}">
                <a16:creationId xmlns:a16="http://schemas.microsoft.com/office/drawing/2014/main" id="{0D780B6D-74C0-09FD-4208-C3EBA5310223}"/>
              </a:ext>
            </a:extLst>
          </p:cNvPr>
          <p:cNvPicPr>
            <a:picLocks noChangeAspect="1"/>
          </p:cNvPicPr>
          <p:nvPr/>
        </p:nvPicPr>
        <p:blipFill>
          <a:blip r:embed="rId3"/>
          <a:stretch>
            <a:fillRect/>
          </a:stretch>
        </p:blipFill>
        <p:spPr>
          <a:xfrm>
            <a:off x="7536160" y="4280552"/>
            <a:ext cx="2857500" cy="2476500"/>
          </a:xfrm>
          <a:prstGeom prst="rect">
            <a:avLst/>
          </a:prstGeom>
        </p:spPr>
      </p:pic>
    </p:spTree>
    <p:extLst>
      <p:ext uri="{BB962C8B-B14F-4D97-AF65-F5344CB8AC3E}">
        <p14:creationId xmlns:p14="http://schemas.microsoft.com/office/powerpoint/2010/main" val="420052274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466169A-ED38-4EEC-E38A-B5A4C5528B2A}"/>
              </a:ext>
            </a:extLst>
          </p:cNvPr>
          <p:cNvSpPr txBox="1"/>
          <p:nvPr/>
        </p:nvSpPr>
        <p:spPr>
          <a:xfrm>
            <a:off x="479376" y="368660"/>
            <a:ext cx="8640960" cy="584775"/>
          </a:xfrm>
          <a:prstGeom prst="rect">
            <a:avLst/>
          </a:prstGeom>
          <a:noFill/>
        </p:spPr>
        <p:txBody>
          <a:bodyPr wrap="square">
            <a:spAutoFit/>
          </a:bodyPr>
          <a:lstStyle/>
          <a:p>
            <a:r>
              <a:rPr lang="zh-CN" altLang="en-US" sz="3200"/>
              <a:t>具体问题和发现 </a:t>
            </a:r>
            <a:r>
              <a:rPr lang="en-US" altLang="zh-CN" sz="3200"/>
              <a:t>- </a:t>
            </a:r>
            <a:r>
              <a:rPr lang="zh-CN" altLang="en-US" sz="3200"/>
              <a:t>自旋锁的实现</a:t>
            </a:r>
            <a:endParaRPr lang="en-US" altLang="zh-CN" sz="3200"/>
          </a:p>
        </p:txBody>
      </p:sp>
      <p:pic>
        <p:nvPicPr>
          <p:cNvPr id="6" name="图片 5">
            <a:extLst>
              <a:ext uri="{FF2B5EF4-FFF2-40B4-BE49-F238E27FC236}">
                <a16:creationId xmlns:a16="http://schemas.microsoft.com/office/drawing/2014/main" id="{5D3D7304-330C-25A4-A77D-541355A0DA96}"/>
              </a:ext>
            </a:extLst>
          </p:cNvPr>
          <p:cNvPicPr>
            <a:picLocks noChangeAspect="1"/>
          </p:cNvPicPr>
          <p:nvPr/>
        </p:nvPicPr>
        <p:blipFill>
          <a:blip r:embed="rId2"/>
          <a:stretch>
            <a:fillRect/>
          </a:stretch>
        </p:blipFill>
        <p:spPr>
          <a:xfrm>
            <a:off x="5712705" y="1304764"/>
            <a:ext cx="6008570" cy="4761239"/>
          </a:xfrm>
          <a:prstGeom prst="rect">
            <a:avLst/>
          </a:prstGeom>
        </p:spPr>
      </p:pic>
      <p:pic>
        <p:nvPicPr>
          <p:cNvPr id="8" name="图片 7">
            <a:extLst>
              <a:ext uri="{FF2B5EF4-FFF2-40B4-BE49-F238E27FC236}">
                <a16:creationId xmlns:a16="http://schemas.microsoft.com/office/drawing/2014/main" id="{3D73F785-0200-0BF2-5984-CA7BDFE95CE0}"/>
              </a:ext>
            </a:extLst>
          </p:cNvPr>
          <p:cNvPicPr>
            <a:picLocks noChangeAspect="1"/>
          </p:cNvPicPr>
          <p:nvPr/>
        </p:nvPicPr>
        <p:blipFill>
          <a:blip r:embed="rId3"/>
          <a:stretch>
            <a:fillRect/>
          </a:stretch>
        </p:blipFill>
        <p:spPr>
          <a:xfrm>
            <a:off x="479376" y="1988840"/>
            <a:ext cx="3914775" cy="2286000"/>
          </a:xfrm>
          <a:prstGeom prst="rect">
            <a:avLst/>
          </a:prstGeom>
        </p:spPr>
      </p:pic>
      <p:sp>
        <p:nvSpPr>
          <p:cNvPr id="9" name="文本框 8">
            <a:extLst>
              <a:ext uri="{FF2B5EF4-FFF2-40B4-BE49-F238E27FC236}">
                <a16:creationId xmlns:a16="http://schemas.microsoft.com/office/drawing/2014/main" id="{D741852A-64BA-B372-5D13-4158E4EAAC6D}"/>
              </a:ext>
            </a:extLst>
          </p:cNvPr>
          <p:cNvSpPr txBox="1"/>
          <p:nvPr/>
        </p:nvSpPr>
        <p:spPr>
          <a:xfrm>
            <a:off x="479376" y="1196752"/>
            <a:ext cx="4806124" cy="646331"/>
          </a:xfrm>
          <a:prstGeom prst="rect">
            <a:avLst/>
          </a:prstGeom>
          <a:noFill/>
        </p:spPr>
        <p:txBody>
          <a:bodyPr wrap="none" rtlCol="0">
            <a:spAutoFit/>
          </a:bodyPr>
          <a:lstStyle/>
          <a:p>
            <a:r>
              <a:rPr lang="en-US" altLang="zh-CN"/>
              <a:t>1. </a:t>
            </a:r>
            <a:r>
              <a:rPr lang="zh-CN" altLang="en-US"/>
              <a:t>自旋锁在两个域中相互独立，不冲突。因此</a:t>
            </a:r>
            <a:endParaRPr lang="en-US" altLang="zh-CN"/>
          </a:p>
          <a:p>
            <a:r>
              <a:rPr lang="zh-CN" altLang="en-US"/>
              <a:t>为简单采用了不同的实现。</a:t>
            </a:r>
          </a:p>
        </p:txBody>
      </p:sp>
      <p:sp>
        <p:nvSpPr>
          <p:cNvPr id="10" name="文本框 9">
            <a:extLst>
              <a:ext uri="{FF2B5EF4-FFF2-40B4-BE49-F238E27FC236}">
                <a16:creationId xmlns:a16="http://schemas.microsoft.com/office/drawing/2014/main" id="{0800C6DE-43AA-BA76-4F14-3794DB55D05B}"/>
              </a:ext>
            </a:extLst>
          </p:cNvPr>
          <p:cNvSpPr txBox="1"/>
          <p:nvPr/>
        </p:nvSpPr>
        <p:spPr>
          <a:xfrm>
            <a:off x="470725" y="4617132"/>
            <a:ext cx="4626588" cy="923330"/>
          </a:xfrm>
          <a:prstGeom prst="rect">
            <a:avLst/>
          </a:prstGeom>
          <a:noFill/>
        </p:spPr>
        <p:txBody>
          <a:bodyPr wrap="none" rtlCol="0">
            <a:spAutoFit/>
          </a:bodyPr>
          <a:lstStyle/>
          <a:p>
            <a:r>
              <a:rPr lang="en-US" altLang="zh-CN"/>
              <a:t>2. </a:t>
            </a:r>
            <a:r>
              <a:rPr lang="zh-CN" altLang="en-US"/>
              <a:t>通用为简单，禁用了</a:t>
            </a:r>
            <a:r>
              <a:rPr lang="en-US" altLang="zh-CN"/>
              <a:t>Linux</a:t>
            </a:r>
            <a:r>
              <a:rPr lang="zh-CN" altLang="en-US"/>
              <a:t>适配层自旋锁的</a:t>
            </a:r>
            <a:endParaRPr lang="en-US" altLang="zh-CN"/>
          </a:p>
          <a:p>
            <a:r>
              <a:rPr lang="zh-CN" altLang="en-US"/>
              <a:t>抢占功能。不影响正确性，至多一定程度上</a:t>
            </a:r>
            <a:endParaRPr lang="en-US" altLang="zh-CN"/>
          </a:p>
          <a:p>
            <a:r>
              <a:rPr lang="zh-CN" altLang="en-US"/>
              <a:t>影响公平性。</a:t>
            </a:r>
          </a:p>
        </p:txBody>
      </p:sp>
    </p:spTree>
    <p:extLst>
      <p:ext uri="{BB962C8B-B14F-4D97-AF65-F5344CB8AC3E}">
        <p14:creationId xmlns:p14="http://schemas.microsoft.com/office/powerpoint/2010/main" val="21299835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4829B-4031-C712-D6EE-504A8ED8B3D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4F45658-5BD7-FBC7-D4C0-FAE1E00D5475}"/>
              </a:ext>
            </a:extLst>
          </p:cNvPr>
          <p:cNvSpPr txBox="1"/>
          <p:nvPr/>
        </p:nvSpPr>
        <p:spPr>
          <a:xfrm>
            <a:off x="479376" y="368660"/>
            <a:ext cx="8640960" cy="584775"/>
          </a:xfrm>
          <a:prstGeom prst="rect">
            <a:avLst/>
          </a:prstGeom>
          <a:noFill/>
        </p:spPr>
        <p:txBody>
          <a:bodyPr wrap="square">
            <a:spAutoFit/>
          </a:bodyPr>
          <a:lstStyle/>
          <a:p>
            <a:r>
              <a:rPr lang="zh-CN" altLang="en-US" sz="3200"/>
              <a:t>具体问题和发现 </a:t>
            </a:r>
            <a:r>
              <a:rPr lang="en-US" altLang="zh-CN" sz="3200"/>
              <a:t>- </a:t>
            </a:r>
            <a:r>
              <a:rPr lang="zh-CN" altLang="en-US" sz="3200"/>
              <a:t>内存分配的实现</a:t>
            </a:r>
            <a:endParaRPr lang="en-US" altLang="zh-CN" sz="3200"/>
          </a:p>
        </p:txBody>
      </p:sp>
      <p:pic>
        <p:nvPicPr>
          <p:cNvPr id="6" name="图片 5">
            <a:extLst>
              <a:ext uri="{FF2B5EF4-FFF2-40B4-BE49-F238E27FC236}">
                <a16:creationId xmlns:a16="http://schemas.microsoft.com/office/drawing/2014/main" id="{B7496E2F-FD72-D5E6-7410-EE849579BE64}"/>
              </a:ext>
            </a:extLst>
          </p:cNvPr>
          <p:cNvPicPr>
            <a:picLocks noChangeAspect="1"/>
          </p:cNvPicPr>
          <p:nvPr/>
        </p:nvPicPr>
        <p:blipFill>
          <a:blip r:embed="rId2"/>
          <a:stretch>
            <a:fillRect/>
          </a:stretch>
        </p:blipFill>
        <p:spPr>
          <a:xfrm>
            <a:off x="623392" y="2665601"/>
            <a:ext cx="6342103" cy="1404156"/>
          </a:xfrm>
          <a:prstGeom prst="rect">
            <a:avLst/>
          </a:prstGeom>
        </p:spPr>
      </p:pic>
      <p:pic>
        <p:nvPicPr>
          <p:cNvPr id="10" name="图片 9">
            <a:extLst>
              <a:ext uri="{FF2B5EF4-FFF2-40B4-BE49-F238E27FC236}">
                <a16:creationId xmlns:a16="http://schemas.microsoft.com/office/drawing/2014/main" id="{6EC2E907-1B65-BEFF-A4B4-834D7415E6E1}"/>
              </a:ext>
            </a:extLst>
          </p:cNvPr>
          <p:cNvPicPr>
            <a:picLocks noChangeAspect="1"/>
          </p:cNvPicPr>
          <p:nvPr/>
        </p:nvPicPr>
        <p:blipFill>
          <a:blip r:embed="rId3"/>
          <a:stretch>
            <a:fillRect/>
          </a:stretch>
        </p:blipFill>
        <p:spPr>
          <a:xfrm>
            <a:off x="616039" y="4681825"/>
            <a:ext cx="7316165" cy="1663499"/>
          </a:xfrm>
          <a:prstGeom prst="rect">
            <a:avLst/>
          </a:prstGeom>
        </p:spPr>
      </p:pic>
      <p:cxnSp>
        <p:nvCxnSpPr>
          <p:cNvPr id="12" name="直接连接符 11">
            <a:extLst>
              <a:ext uri="{FF2B5EF4-FFF2-40B4-BE49-F238E27FC236}">
                <a16:creationId xmlns:a16="http://schemas.microsoft.com/office/drawing/2014/main" id="{C29BD1D3-0525-2E30-ED93-F4E634DA9CB0}"/>
              </a:ext>
            </a:extLst>
          </p:cNvPr>
          <p:cNvCxnSpPr>
            <a:cxnSpLocks/>
          </p:cNvCxnSpPr>
          <p:nvPr/>
        </p:nvCxnSpPr>
        <p:spPr>
          <a:xfrm>
            <a:off x="616039" y="4286352"/>
            <a:ext cx="9404397" cy="0"/>
          </a:xfrm>
          <a:prstGeom prst="line">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C7246C9E-AE1C-9684-228A-F93F2053E8C5}"/>
              </a:ext>
            </a:extLst>
          </p:cNvPr>
          <p:cNvCxnSpPr>
            <a:cxnSpLocks/>
          </p:cNvCxnSpPr>
          <p:nvPr/>
        </p:nvCxnSpPr>
        <p:spPr>
          <a:xfrm>
            <a:off x="623392" y="2384884"/>
            <a:ext cx="9855058" cy="0"/>
          </a:xfrm>
          <a:prstGeom prst="line">
            <a:avLst/>
          </a:prstGeom>
          <a:ln w="3810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EF4E09DA-BF99-B961-F29C-B5DAE9E7AC23}"/>
              </a:ext>
            </a:extLst>
          </p:cNvPr>
          <p:cNvSpPr txBox="1"/>
          <p:nvPr/>
        </p:nvSpPr>
        <p:spPr>
          <a:xfrm>
            <a:off x="7453555" y="1347852"/>
            <a:ext cx="3106941" cy="461665"/>
          </a:xfrm>
          <a:prstGeom prst="rect">
            <a:avLst/>
          </a:prstGeom>
          <a:noFill/>
        </p:spPr>
        <p:txBody>
          <a:bodyPr wrap="none" rtlCol="0">
            <a:spAutoFit/>
          </a:bodyPr>
          <a:lstStyle/>
          <a:p>
            <a:r>
              <a:rPr lang="zh-CN" altLang="en-US" sz="2400"/>
              <a:t>原始的 </a:t>
            </a:r>
            <a:r>
              <a:rPr lang="en-US" altLang="zh-CN" sz="2400"/>
              <a:t>Linux Modules</a:t>
            </a:r>
            <a:endParaRPr lang="zh-CN" altLang="en-US" sz="2400"/>
          </a:p>
        </p:txBody>
      </p:sp>
      <p:sp>
        <p:nvSpPr>
          <p:cNvPr id="17" name="文本框 16">
            <a:extLst>
              <a:ext uri="{FF2B5EF4-FFF2-40B4-BE49-F238E27FC236}">
                <a16:creationId xmlns:a16="http://schemas.microsoft.com/office/drawing/2014/main" id="{67260780-15DE-D7CE-1D4E-39638A9A21EF}"/>
              </a:ext>
            </a:extLst>
          </p:cNvPr>
          <p:cNvSpPr txBox="1"/>
          <p:nvPr/>
        </p:nvSpPr>
        <p:spPr>
          <a:xfrm>
            <a:off x="8184232" y="2967335"/>
            <a:ext cx="1914307" cy="461665"/>
          </a:xfrm>
          <a:prstGeom prst="rect">
            <a:avLst/>
          </a:prstGeom>
          <a:noFill/>
        </p:spPr>
        <p:txBody>
          <a:bodyPr wrap="none" rtlCol="0">
            <a:spAutoFit/>
          </a:bodyPr>
          <a:lstStyle/>
          <a:p>
            <a:r>
              <a:rPr lang="zh-CN" altLang="en-US" sz="2400"/>
              <a:t>适配层</a:t>
            </a:r>
            <a:r>
              <a:rPr lang="en-US" altLang="zh-CN" sz="2400"/>
              <a:t>C</a:t>
            </a:r>
            <a:r>
              <a:rPr lang="zh-CN" altLang="en-US" sz="2400"/>
              <a:t>实现</a:t>
            </a:r>
          </a:p>
        </p:txBody>
      </p:sp>
      <p:sp>
        <p:nvSpPr>
          <p:cNvPr id="18" name="文本框 17">
            <a:extLst>
              <a:ext uri="{FF2B5EF4-FFF2-40B4-BE49-F238E27FC236}">
                <a16:creationId xmlns:a16="http://schemas.microsoft.com/office/drawing/2014/main" id="{18838D42-1340-C770-B3EF-FBBF677F1C83}"/>
              </a:ext>
            </a:extLst>
          </p:cNvPr>
          <p:cNvSpPr txBox="1"/>
          <p:nvPr/>
        </p:nvSpPr>
        <p:spPr>
          <a:xfrm>
            <a:off x="8184232" y="4983559"/>
            <a:ext cx="2294218" cy="461665"/>
          </a:xfrm>
          <a:prstGeom prst="rect">
            <a:avLst/>
          </a:prstGeom>
          <a:noFill/>
        </p:spPr>
        <p:txBody>
          <a:bodyPr wrap="none" rtlCol="0">
            <a:spAutoFit/>
          </a:bodyPr>
          <a:lstStyle/>
          <a:p>
            <a:r>
              <a:rPr lang="zh-CN" altLang="en-US" sz="2400"/>
              <a:t>适配层</a:t>
            </a:r>
            <a:r>
              <a:rPr lang="en-US" altLang="zh-CN" sz="2400"/>
              <a:t>Rust</a:t>
            </a:r>
            <a:r>
              <a:rPr lang="zh-CN" altLang="en-US" sz="2400"/>
              <a:t>实现</a:t>
            </a:r>
          </a:p>
        </p:txBody>
      </p:sp>
      <p:sp>
        <p:nvSpPr>
          <p:cNvPr id="22" name="文本框 21">
            <a:extLst>
              <a:ext uri="{FF2B5EF4-FFF2-40B4-BE49-F238E27FC236}">
                <a16:creationId xmlns:a16="http://schemas.microsoft.com/office/drawing/2014/main" id="{46480CAB-6AAB-3894-98D2-EC71C97CBE2A}"/>
              </a:ext>
            </a:extLst>
          </p:cNvPr>
          <p:cNvSpPr txBox="1"/>
          <p:nvPr/>
        </p:nvSpPr>
        <p:spPr>
          <a:xfrm>
            <a:off x="10588369" y="2168860"/>
            <a:ext cx="800219" cy="461665"/>
          </a:xfrm>
          <a:prstGeom prst="rect">
            <a:avLst/>
          </a:prstGeom>
          <a:noFill/>
        </p:spPr>
        <p:txBody>
          <a:bodyPr wrap="none" rtlCol="0">
            <a:spAutoFit/>
          </a:bodyPr>
          <a:lstStyle/>
          <a:p>
            <a:r>
              <a:rPr lang="zh-CN" altLang="en-US" sz="2400" b="1">
                <a:solidFill>
                  <a:schemeClr val="accent2">
                    <a:lumMod val="75000"/>
                  </a:schemeClr>
                </a:solidFill>
              </a:rPr>
              <a:t>接口</a:t>
            </a:r>
          </a:p>
        </p:txBody>
      </p:sp>
    </p:spTree>
    <p:extLst>
      <p:ext uri="{BB962C8B-B14F-4D97-AF65-F5344CB8AC3E}">
        <p14:creationId xmlns:p14="http://schemas.microsoft.com/office/powerpoint/2010/main" val="195560508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C7C60-057E-7D01-C185-4FC562D6A6A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E258E25-3F3F-70E2-0610-3F061531B695}"/>
              </a:ext>
            </a:extLst>
          </p:cNvPr>
          <p:cNvSpPr txBox="1"/>
          <p:nvPr/>
        </p:nvSpPr>
        <p:spPr>
          <a:xfrm>
            <a:off x="4403812" y="584684"/>
            <a:ext cx="3618298" cy="830997"/>
          </a:xfrm>
          <a:prstGeom prst="rect">
            <a:avLst/>
          </a:prstGeom>
          <a:noFill/>
        </p:spPr>
        <p:txBody>
          <a:bodyPr wrap="none" rtlCol="0">
            <a:spAutoFit/>
          </a:bodyPr>
          <a:lstStyle/>
          <a:p>
            <a:r>
              <a:rPr lang="en-US" altLang="zh-CN" sz="4800"/>
              <a:t>6</a:t>
            </a:r>
            <a:r>
              <a:rPr lang="zh-CN" altLang="en-US" sz="4800"/>
              <a:t>月</a:t>
            </a:r>
            <a:r>
              <a:rPr lang="en-US" altLang="zh-CN" sz="4800"/>
              <a:t>20</a:t>
            </a:r>
            <a:r>
              <a:rPr lang="zh-CN" altLang="en-US" sz="4800"/>
              <a:t>日报告</a:t>
            </a:r>
          </a:p>
        </p:txBody>
      </p:sp>
      <p:sp>
        <p:nvSpPr>
          <p:cNvPr id="2" name="文本框 1">
            <a:extLst>
              <a:ext uri="{FF2B5EF4-FFF2-40B4-BE49-F238E27FC236}">
                <a16:creationId xmlns:a16="http://schemas.microsoft.com/office/drawing/2014/main" id="{60DF303E-E66C-F2C5-35E4-D3A0AB2D2AB3}"/>
              </a:ext>
            </a:extLst>
          </p:cNvPr>
          <p:cNvSpPr txBox="1"/>
          <p:nvPr/>
        </p:nvSpPr>
        <p:spPr>
          <a:xfrm>
            <a:off x="1091444" y="2274838"/>
            <a:ext cx="10441160" cy="3416320"/>
          </a:xfrm>
          <a:prstGeom prst="rect">
            <a:avLst/>
          </a:prstGeom>
          <a:noFill/>
        </p:spPr>
        <p:txBody>
          <a:bodyPr wrap="square" rtlCol="0">
            <a:spAutoFit/>
          </a:bodyPr>
          <a:lstStyle/>
          <a:p>
            <a:r>
              <a:rPr lang="zh-CN" altLang="en-US" sz="2400"/>
              <a:t>本周进展：</a:t>
            </a:r>
            <a:endParaRPr lang="en-US" altLang="zh-CN" sz="2400"/>
          </a:p>
          <a:p>
            <a:r>
              <a:rPr lang="en-US" altLang="zh-CN" sz="2400"/>
              <a:t>1. </a:t>
            </a:r>
            <a:r>
              <a:rPr lang="zh-CN" altLang="en-US" sz="2400"/>
              <a:t>向</a:t>
            </a:r>
            <a:r>
              <a:rPr lang="en-US" altLang="zh-CN" sz="2400"/>
              <a:t>aarch64</a:t>
            </a:r>
            <a:r>
              <a:rPr lang="zh-CN" altLang="en-US" sz="2400"/>
              <a:t>移植工作，主要是支持</a:t>
            </a:r>
            <a:r>
              <a:rPr lang="en-US" altLang="zh-CN" sz="2400"/>
              <a:t>gic v2</a:t>
            </a:r>
            <a:r>
              <a:rPr lang="zh-CN" altLang="en-US" sz="2400"/>
              <a:t>方面，复杂性比预计的要大，耗费两天时间后暂停。优先支持</a:t>
            </a:r>
            <a:r>
              <a:rPr lang="en-US" altLang="zh-CN" sz="2400"/>
              <a:t>ext4</a:t>
            </a:r>
            <a:r>
              <a:rPr lang="zh-CN" altLang="en-US" sz="2400"/>
              <a:t>文件系统。</a:t>
            </a:r>
            <a:endParaRPr lang="en-US" altLang="zh-CN" sz="2400"/>
          </a:p>
          <a:p>
            <a:r>
              <a:rPr lang="en-US" altLang="zh-CN" sz="2400"/>
              <a:t>2. </a:t>
            </a:r>
            <a:r>
              <a:rPr lang="zh-CN" altLang="en-US" sz="2400"/>
              <a:t>在之前</a:t>
            </a:r>
            <a:r>
              <a:rPr lang="en-US" altLang="zh-CN" sz="2400"/>
              <a:t>ext2</a:t>
            </a:r>
            <a:r>
              <a:rPr lang="zh-CN" altLang="en-US" sz="2400"/>
              <a:t>实验基础上支持</a:t>
            </a:r>
            <a:r>
              <a:rPr lang="en-US" altLang="zh-CN" sz="2400"/>
              <a:t>ext4</a:t>
            </a:r>
            <a:r>
              <a:rPr lang="zh-CN" altLang="en-US" sz="2400"/>
              <a:t>，主要工作是支持</a:t>
            </a:r>
            <a:r>
              <a:rPr lang="en-US" altLang="zh-CN" sz="2400"/>
              <a:t>jbd2(journal block dev)</a:t>
            </a:r>
            <a:r>
              <a:rPr lang="zh-CN" altLang="en-US" sz="2400"/>
              <a:t>，目前看难度不大，预计下周能够运行起来。</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能够支持</a:t>
            </a:r>
            <a:r>
              <a:rPr lang="en-US" altLang="zh-CN" sz="2400"/>
              <a:t>ext4</a:t>
            </a:r>
            <a:r>
              <a:rPr lang="zh-CN" altLang="en-US" sz="2400"/>
              <a:t>文件系统。</a:t>
            </a:r>
            <a:r>
              <a:rPr lang="en-US" altLang="zh-CN" sz="2400"/>
              <a:t>(</a:t>
            </a:r>
            <a:r>
              <a:rPr lang="zh-CN" altLang="en-US" sz="2400"/>
              <a:t>高</a:t>
            </a:r>
            <a:r>
              <a:rPr lang="en-US" altLang="zh-CN" sz="2400"/>
              <a:t>)</a:t>
            </a:r>
          </a:p>
          <a:p>
            <a:r>
              <a:rPr lang="en-US" altLang="zh-CN" sz="2400"/>
              <a:t>2. </a:t>
            </a:r>
            <a:r>
              <a:rPr lang="zh-CN" altLang="en-US" sz="2400"/>
              <a:t>完成</a:t>
            </a:r>
            <a:r>
              <a:rPr lang="en-US" altLang="zh-CN" sz="2400"/>
              <a:t>aarch64</a:t>
            </a:r>
            <a:r>
              <a:rPr lang="zh-CN" altLang="en-US" sz="2400"/>
              <a:t>移植工作。</a:t>
            </a:r>
            <a:r>
              <a:rPr lang="en-US" altLang="zh-CN" sz="2400"/>
              <a:t>(</a:t>
            </a:r>
            <a:r>
              <a:rPr lang="zh-CN" altLang="en-US" sz="2400"/>
              <a:t>低</a:t>
            </a:r>
            <a:r>
              <a:rPr lang="en-US" altLang="zh-CN" sz="2400"/>
              <a:t>)</a:t>
            </a:r>
          </a:p>
        </p:txBody>
      </p:sp>
      <p:sp>
        <p:nvSpPr>
          <p:cNvPr id="3" name="文本框 2">
            <a:extLst>
              <a:ext uri="{FF2B5EF4-FFF2-40B4-BE49-F238E27FC236}">
                <a16:creationId xmlns:a16="http://schemas.microsoft.com/office/drawing/2014/main" id="{E23E15AB-D746-F3BC-1833-CC41192351C7}"/>
              </a:ext>
            </a:extLst>
          </p:cNvPr>
          <p:cNvSpPr txBox="1"/>
          <p:nvPr/>
        </p:nvSpPr>
        <p:spPr>
          <a:xfrm>
            <a:off x="1091444" y="1611800"/>
            <a:ext cx="5868914" cy="461665"/>
          </a:xfrm>
          <a:prstGeom prst="rect">
            <a:avLst/>
          </a:prstGeom>
          <a:noFill/>
        </p:spPr>
        <p:txBody>
          <a:bodyPr wrap="none" rtlCol="0">
            <a:spAutoFit/>
          </a:bodyPr>
          <a:lstStyle/>
          <a:p>
            <a:r>
              <a:rPr lang="en-US" altLang="zh-CN" sz="2400"/>
              <a:t>ArceOS</a:t>
            </a:r>
            <a:r>
              <a:rPr lang="zh-CN" altLang="en-US" sz="2400"/>
              <a:t>直接复用</a:t>
            </a:r>
            <a:r>
              <a:rPr lang="en-US" altLang="zh-CN" sz="2400"/>
              <a:t>Linux </a:t>
            </a:r>
            <a:r>
              <a:rPr lang="zh-CN" altLang="en-US" sz="2400"/>
              <a:t>原始模块</a:t>
            </a:r>
            <a:r>
              <a:rPr lang="en-US" altLang="zh-CN" sz="2400"/>
              <a:t>VirtIOBlk</a:t>
            </a:r>
            <a:r>
              <a:rPr lang="zh-CN" altLang="en-US" sz="2400"/>
              <a:t>：</a:t>
            </a:r>
          </a:p>
        </p:txBody>
      </p:sp>
    </p:spTree>
    <p:extLst>
      <p:ext uri="{BB962C8B-B14F-4D97-AF65-F5344CB8AC3E}">
        <p14:creationId xmlns:p14="http://schemas.microsoft.com/office/powerpoint/2010/main" val="324723386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A71E0-3D0B-0EC6-F25B-60923350637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4F072AB-8C29-7CA5-F29E-F031F8042047}"/>
              </a:ext>
            </a:extLst>
          </p:cNvPr>
          <p:cNvSpPr txBox="1"/>
          <p:nvPr/>
        </p:nvSpPr>
        <p:spPr>
          <a:xfrm>
            <a:off x="4403812" y="584684"/>
            <a:ext cx="3618298" cy="830997"/>
          </a:xfrm>
          <a:prstGeom prst="rect">
            <a:avLst/>
          </a:prstGeom>
          <a:noFill/>
        </p:spPr>
        <p:txBody>
          <a:bodyPr wrap="none" rtlCol="0">
            <a:spAutoFit/>
          </a:bodyPr>
          <a:lstStyle/>
          <a:p>
            <a:r>
              <a:rPr lang="en-US" altLang="zh-CN" sz="4800"/>
              <a:t>6</a:t>
            </a:r>
            <a:r>
              <a:rPr lang="zh-CN" altLang="en-US" sz="4800"/>
              <a:t>月</a:t>
            </a:r>
            <a:r>
              <a:rPr lang="en-US" altLang="zh-CN" sz="4800"/>
              <a:t>27</a:t>
            </a:r>
            <a:r>
              <a:rPr lang="zh-CN" altLang="en-US" sz="4800"/>
              <a:t>日报告</a:t>
            </a:r>
          </a:p>
        </p:txBody>
      </p:sp>
      <p:sp>
        <p:nvSpPr>
          <p:cNvPr id="2" name="文本框 1">
            <a:extLst>
              <a:ext uri="{FF2B5EF4-FFF2-40B4-BE49-F238E27FC236}">
                <a16:creationId xmlns:a16="http://schemas.microsoft.com/office/drawing/2014/main" id="{60950BD1-73F1-018C-5D10-B0876FF42E96}"/>
              </a:ext>
            </a:extLst>
          </p:cNvPr>
          <p:cNvSpPr txBox="1"/>
          <p:nvPr/>
        </p:nvSpPr>
        <p:spPr>
          <a:xfrm>
            <a:off x="1091444" y="2274838"/>
            <a:ext cx="10441160" cy="3416320"/>
          </a:xfrm>
          <a:prstGeom prst="rect">
            <a:avLst/>
          </a:prstGeom>
          <a:noFill/>
        </p:spPr>
        <p:txBody>
          <a:bodyPr wrap="square" rtlCol="0">
            <a:spAutoFit/>
          </a:bodyPr>
          <a:lstStyle/>
          <a:p>
            <a:r>
              <a:rPr lang="zh-CN" altLang="en-US" sz="2400"/>
              <a:t>本周进展：</a:t>
            </a:r>
            <a:endParaRPr lang="en-US" altLang="zh-CN" sz="2400"/>
          </a:p>
          <a:p>
            <a:r>
              <a:rPr lang="en-US" altLang="zh-CN" sz="2400"/>
              <a:t>1. </a:t>
            </a:r>
            <a:r>
              <a:rPr lang="zh-CN" altLang="en-US" sz="2400"/>
              <a:t>通过</a:t>
            </a:r>
            <a:r>
              <a:rPr lang="en-US" altLang="zh-CN" sz="2400"/>
              <a:t>LKL</a:t>
            </a:r>
            <a:r>
              <a:rPr lang="zh-CN" altLang="en-US" sz="2400"/>
              <a:t>论文，学习相关工作的原理。</a:t>
            </a:r>
            <a:endParaRPr lang="en-US" altLang="zh-CN" sz="2400"/>
          </a:p>
          <a:p>
            <a:r>
              <a:rPr lang="en-US" altLang="zh-CN" sz="2400"/>
              <a:t>2. </a:t>
            </a:r>
            <a:r>
              <a:rPr lang="zh-CN" altLang="en-US" sz="2400"/>
              <a:t>在</a:t>
            </a:r>
            <a:r>
              <a:rPr lang="en-US" altLang="zh-CN" sz="2400"/>
              <a:t>ext2</a:t>
            </a:r>
            <a:r>
              <a:rPr lang="zh-CN" altLang="en-US" sz="2400"/>
              <a:t>基础上扩展了适配层，主要增加</a:t>
            </a:r>
            <a:r>
              <a:rPr lang="en-US" altLang="zh-CN" sz="2400"/>
              <a:t>Buffer</a:t>
            </a:r>
            <a:r>
              <a:rPr lang="zh-CN" altLang="en-US" sz="2400"/>
              <a:t>层异步处理机制，内核线程和</a:t>
            </a:r>
            <a:r>
              <a:rPr lang="en-US" altLang="zh-CN" sz="2400"/>
              <a:t>Wait/Notify</a:t>
            </a:r>
            <a:r>
              <a:rPr lang="zh-CN" altLang="en-US" sz="2400"/>
              <a:t>机制。目前可以初步支持针对</a:t>
            </a:r>
            <a:r>
              <a:rPr lang="en-US" altLang="zh-CN" sz="2400"/>
              <a:t>ext4</a:t>
            </a:r>
            <a:r>
              <a:rPr lang="zh-CN" altLang="en-US" sz="2400"/>
              <a:t>，包括</a:t>
            </a:r>
            <a:r>
              <a:rPr lang="en-US" altLang="zh-CN" sz="2400"/>
              <a:t>mount</a:t>
            </a:r>
            <a:r>
              <a:rPr lang="zh-CN" altLang="en-US" sz="2400"/>
              <a:t>和基本的读操作。当前问题：</a:t>
            </a:r>
            <a:r>
              <a:rPr lang="en-US" altLang="zh-CN" sz="2400"/>
              <a:t>Writeback</a:t>
            </a:r>
            <a:r>
              <a:rPr lang="zh-CN" altLang="en-US" sz="2400"/>
              <a:t>回写有问题，涉及</a:t>
            </a:r>
            <a:r>
              <a:rPr lang="en-US" altLang="zh-CN" sz="2400"/>
              <a:t>inode</a:t>
            </a:r>
            <a:r>
              <a:rPr lang="zh-CN" altLang="en-US" sz="2400"/>
              <a:t>本身回写和</a:t>
            </a:r>
            <a:r>
              <a:rPr lang="en-US" altLang="zh-CN" sz="2400"/>
              <a:t>Journal</a:t>
            </a:r>
            <a:r>
              <a:rPr lang="zh-CN" altLang="en-US" sz="2400"/>
              <a:t>回写机制的实现需要继续调试完善。</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修复回写方面的问题，能够完整支持</a:t>
            </a:r>
            <a:r>
              <a:rPr lang="en-US" altLang="zh-CN" sz="2400"/>
              <a:t>ext4</a:t>
            </a:r>
            <a:r>
              <a:rPr lang="zh-CN" altLang="en-US" sz="2400"/>
              <a:t>文件系统。</a:t>
            </a:r>
            <a:endParaRPr lang="en-US" altLang="zh-CN" sz="2400"/>
          </a:p>
        </p:txBody>
      </p:sp>
      <p:sp>
        <p:nvSpPr>
          <p:cNvPr id="3" name="文本框 2">
            <a:extLst>
              <a:ext uri="{FF2B5EF4-FFF2-40B4-BE49-F238E27FC236}">
                <a16:creationId xmlns:a16="http://schemas.microsoft.com/office/drawing/2014/main" id="{276492F3-7317-A133-7287-A9CBE44F8E7D}"/>
              </a:ext>
            </a:extLst>
          </p:cNvPr>
          <p:cNvSpPr txBox="1"/>
          <p:nvPr/>
        </p:nvSpPr>
        <p:spPr>
          <a:xfrm>
            <a:off x="1091444" y="1611800"/>
            <a:ext cx="5868914" cy="461665"/>
          </a:xfrm>
          <a:prstGeom prst="rect">
            <a:avLst/>
          </a:prstGeom>
          <a:noFill/>
        </p:spPr>
        <p:txBody>
          <a:bodyPr wrap="none" rtlCol="0">
            <a:spAutoFit/>
          </a:bodyPr>
          <a:lstStyle/>
          <a:p>
            <a:r>
              <a:rPr lang="en-US" altLang="zh-CN" sz="2400"/>
              <a:t>ArceOS</a:t>
            </a:r>
            <a:r>
              <a:rPr lang="zh-CN" altLang="en-US" sz="2400"/>
              <a:t>直接复用</a:t>
            </a:r>
            <a:r>
              <a:rPr lang="en-US" altLang="zh-CN" sz="2400"/>
              <a:t>Linux </a:t>
            </a:r>
            <a:r>
              <a:rPr lang="zh-CN" altLang="en-US" sz="2400"/>
              <a:t>原始模块</a:t>
            </a:r>
            <a:r>
              <a:rPr lang="en-US" altLang="zh-CN" sz="2400"/>
              <a:t>VirtIOBlk</a:t>
            </a:r>
            <a:r>
              <a:rPr lang="zh-CN" altLang="en-US" sz="2400"/>
              <a:t>：</a:t>
            </a:r>
          </a:p>
        </p:txBody>
      </p:sp>
    </p:spTree>
    <p:extLst>
      <p:ext uri="{BB962C8B-B14F-4D97-AF65-F5344CB8AC3E}">
        <p14:creationId xmlns:p14="http://schemas.microsoft.com/office/powerpoint/2010/main" val="45082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ADCB57B-08FD-2350-7847-B1336DC3C971}"/>
              </a:ext>
            </a:extLst>
          </p:cNvPr>
          <p:cNvSpPr txBox="1"/>
          <p:nvPr/>
        </p:nvSpPr>
        <p:spPr>
          <a:xfrm>
            <a:off x="515380" y="327273"/>
            <a:ext cx="8748972" cy="584775"/>
          </a:xfrm>
          <a:prstGeom prst="rect">
            <a:avLst/>
          </a:prstGeom>
          <a:noFill/>
        </p:spPr>
        <p:txBody>
          <a:bodyPr wrap="square">
            <a:spAutoFit/>
          </a:bodyPr>
          <a:lstStyle/>
          <a:p>
            <a:r>
              <a:rPr lang="zh-CN" altLang="en-US" sz="3200"/>
              <a:t>“摇摆式”逐级建立抽象的资源对象</a:t>
            </a:r>
            <a:endParaRPr lang="en-US" altLang="zh-CN" sz="3200"/>
          </a:p>
        </p:txBody>
      </p:sp>
      <p:pic>
        <p:nvPicPr>
          <p:cNvPr id="6" name="图片 5">
            <a:extLst>
              <a:ext uri="{FF2B5EF4-FFF2-40B4-BE49-F238E27FC236}">
                <a16:creationId xmlns:a16="http://schemas.microsoft.com/office/drawing/2014/main" id="{4E7A9674-821F-64D3-342D-C39C95E2AFA7}"/>
              </a:ext>
            </a:extLst>
          </p:cNvPr>
          <p:cNvPicPr>
            <a:picLocks noChangeAspect="1"/>
          </p:cNvPicPr>
          <p:nvPr/>
        </p:nvPicPr>
        <p:blipFill>
          <a:blip r:embed="rId2"/>
          <a:stretch>
            <a:fillRect/>
          </a:stretch>
        </p:blipFill>
        <p:spPr>
          <a:xfrm>
            <a:off x="889366" y="1664804"/>
            <a:ext cx="4000500" cy="4572000"/>
          </a:xfrm>
          <a:prstGeom prst="rect">
            <a:avLst/>
          </a:prstGeom>
        </p:spPr>
      </p:pic>
      <p:sp>
        <p:nvSpPr>
          <p:cNvPr id="7" name="文本框 6">
            <a:extLst>
              <a:ext uri="{FF2B5EF4-FFF2-40B4-BE49-F238E27FC236}">
                <a16:creationId xmlns:a16="http://schemas.microsoft.com/office/drawing/2014/main" id="{56813F44-750C-759D-36C3-CD12EF7307A4}"/>
              </a:ext>
            </a:extLst>
          </p:cNvPr>
          <p:cNvSpPr txBox="1"/>
          <p:nvPr/>
        </p:nvSpPr>
        <p:spPr>
          <a:xfrm>
            <a:off x="5375920" y="1664804"/>
            <a:ext cx="6480720" cy="2308324"/>
          </a:xfrm>
          <a:prstGeom prst="rect">
            <a:avLst/>
          </a:prstGeom>
          <a:noFill/>
        </p:spPr>
        <p:txBody>
          <a:bodyPr wrap="square" rtlCol="0">
            <a:spAutoFit/>
          </a:bodyPr>
          <a:lstStyle/>
          <a:p>
            <a:r>
              <a:rPr lang="zh-CN" altLang="en-US"/>
              <a:t>内核启动早期信息不足，各类资源最初都只能建立最初级的抽象，提供最基本和最原始的方法。</a:t>
            </a:r>
            <a:endParaRPr lang="en-US" altLang="zh-CN"/>
          </a:p>
          <a:p>
            <a:r>
              <a:rPr lang="zh-CN" altLang="en-US"/>
              <a:t>随后不同资源之间相互支持，逐级建立起更高层级的抽象，最后直至建立“进程”这一类高级抽象，宏内核的初始化任务也就接近完成。</a:t>
            </a:r>
            <a:endParaRPr lang="en-US" altLang="zh-CN"/>
          </a:p>
          <a:p>
            <a:endParaRPr lang="en-US" altLang="zh-CN"/>
          </a:p>
          <a:p>
            <a:r>
              <a:rPr lang="en-US" altLang="zh-CN"/>
              <a:t>Linux</a:t>
            </a:r>
            <a:r>
              <a:rPr lang="zh-CN" altLang="en-US"/>
              <a:t>中</a:t>
            </a:r>
            <a:r>
              <a:rPr lang="en-US" altLang="zh-CN"/>
              <a:t>earlycon</a:t>
            </a:r>
            <a:r>
              <a:rPr lang="zh-CN" altLang="en-US"/>
              <a:t>、</a:t>
            </a:r>
            <a:r>
              <a:rPr lang="en-US" altLang="zh-CN"/>
              <a:t>early</a:t>
            </a:r>
            <a:r>
              <a:rPr lang="zh-CN" altLang="en-US"/>
              <a:t>阶段调用的</a:t>
            </a:r>
            <a:r>
              <a:rPr lang="en-US" altLang="zh-CN"/>
              <a:t>parse_dtb</a:t>
            </a:r>
            <a:r>
              <a:rPr lang="zh-CN" altLang="en-US"/>
              <a:t>和</a:t>
            </a:r>
            <a:r>
              <a:rPr lang="en-US" altLang="zh-CN"/>
              <a:t>memblock</a:t>
            </a:r>
            <a:r>
              <a:rPr lang="zh-CN" altLang="en-US"/>
              <a:t>等都是相关的实例。</a:t>
            </a:r>
          </a:p>
        </p:txBody>
      </p:sp>
    </p:spTree>
    <p:extLst>
      <p:ext uri="{BB962C8B-B14F-4D97-AF65-F5344CB8AC3E}">
        <p14:creationId xmlns:p14="http://schemas.microsoft.com/office/powerpoint/2010/main" val="122397046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869396C1-403E-FD32-EEFD-CB5770E1F793}"/>
              </a:ext>
            </a:extLst>
          </p:cNvPr>
          <p:cNvPicPr>
            <a:picLocks noChangeAspect="1"/>
          </p:cNvPicPr>
          <p:nvPr/>
        </p:nvPicPr>
        <p:blipFill>
          <a:blip r:embed="rId2"/>
          <a:stretch>
            <a:fillRect/>
          </a:stretch>
        </p:blipFill>
        <p:spPr>
          <a:xfrm>
            <a:off x="95250" y="1088740"/>
            <a:ext cx="12001500" cy="4191000"/>
          </a:xfrm>
          <a:prstGeom prst="rect">
            <a:avLst/>
          </a:prstGeom>
        </p:spPr>
      </p:pic>
      <p:sp>
        <p:nvSpPr>
          <p:cNvPr id="4" name="文本框 3">
            <a:extLst>
              <a:ext uri="{FF2B5EF4-FFF2-40B4-BE49-F238E27FC236}">
                <a16:creationId xmlns:a16="http://schemas.microsoft.com/office/drawing/2014/main" id="{FF485D7F-9B83-A743-DBC9-0995156C77F2}"/>
              </a:ext>
            </a:extLst>
          </p:cNvPr>
          <p:cNvSpPr txBox="1"/>
          <p:nvPr/>
        </p:nvSpPr>
        <p:spPr>
          <a:xfrm>
            <a:off x="479376" y="368660"/>
            <a:ext cx="8640960" cy="584775"/>
          </a:xfrm>
          <a:prstGeom prst="rect">
            <a:avLst/>
          </a:prstGeom>
          <a:noFill/>
        </p:spPr>
        <p:txBody>
          <a:bodyPr wrap="square">
            <a:spAutoFit/>
          </a:bodyPr>
          <a:lstStyle/>
          <a:p>
            <a:r>
              <a:rPr lang="zh-CN" altLang="en-US" sz="3200"/>
              <a:t>相关参考工作</a:t>
            </a:r>
            <a:endParaRPr lang="en-US" altLang="zh-CN" sz="3200"/>
          </a:p>
        </p:txBody>
      </p:sp>
      <p:sp>
        <p:nvSpPr>
          <p:cNvPr id="7" name="文本框 6">
            <a:extLst>
              <a:ext uri="{FF2B5EF4-FFF2-40B4-BE49-F238E27FC236}">
                <a16:creationId xmlns:a16="http://schemas.microsoft.com/office/drawing/2014/main" id="{A790889A-2E19-CFDF-EE84-194A5E0E91C6}"/>
              </a:ext>
            </a:extLst>
          </p:cNvPr>
          <p:cNvSpPr txBox="1"/>
          <p:nvPr/>
        </p:nvSpPr>
        <p:spPr>
          <a:xfrm>
            <a:off x="551384" y="5023046"/>
            <a:ext cx="6123792" cy="1754326"/>
          </a:xfrm>
          <a:prstGeom prst="rect">
            <a:avLst/>
          </a:prstGeom>
          <a:noFill/>
        </p:spPr>
        <p:txBody>
          <a:bodyPr wrap="none" rtlCol="0">
            <a:spAutoFit/>
          </a:bodyPr>
          <a:lstStyle/>
          <a:p>
            <a:r>
              <a:rPr lang="zh-CN" altLang="en-US"/>
              <a:t>与</a:t>
            </a:r>
            <a:r>
              <a:rPr lang="en-US" altLang="zh-CN"/>
              <a:t>LKL</a:t>
            </a:r>
            <a:r>
              <a:rPr lang="zh-CN" altLang="en-US"/>
              <a:t>对比：</a:t>
            </a:r>
            <a:endParaRPr lang="en-US" altLang="zh-CN"/>
          </a:p>
          <a:p>
            <a:r>
              <a:rPr lang="en-US" altLang="zh-CN"/>
              <a:t>1. </a:t>
            </a:r>
            <a:r>
              <a:rPr lang="zh-CN" altLang="en-US"/>
              <a:t>受实现机制限制，</a:t>
            </a:r>
            <a:endParaRPr lang="en-US" altLang="zh-CN"/>
          </a:p>
          <a:p>
            <a:r>
              <a:rPr lang="en-US" altLang="zh-CN"/>
              <a:t>LKL</a:t>
            </a:r>
            <a:r>
              <a:rPr lang="zh-CN" altLang="en-US"/>
              <a:t>只能复用</a:t>
            </a:r>
            <a:r>
              <a:rPr lang="en-US" altLang="zh-CN"/>
              <a:t>Linux</a:t>
            </a:r>
            <a:r>
              <a:rPr lang="zh-CN" altLang="en-US"/>
              <a:t>文件系统和网络协议栈，</a:t>
            </a:r>
            <a:endParaRPr lang="en-US" altLang="zh-CN"/>
          </a:p>
          <a:p>
            <a:r>
              <a:rPr lang="zh-CN" altLang="en-US"/>
              <a:t>而本方案还包括</a:t>
            </a:r>
            <a:r>
              <a:rPr lang="en-US" altLang="zh-CN"/>
              <a:t>Linux</a:t>
            </a:r>
            <a:r>
              <a:rPr lang="zh-CN" altLang="en-US"/>
              <a:t>现有的各种驱动</a:t>
            </a:r>
            <a:endParaRPr lang="en-US" altLang="zh-CN"/>
          </a:p>
          <a:p>
            <a:r>
              <a:rPr lang="en-US" altLang="zh-CN"/>
              <a:t>2. LKL</a:t>
            </a:r>
            <a:r>
              <a:rPr lang="zh-CN" altLang="en-US"/>
              <a:t>需要完整的启动</a:t>
            </a:r>
            <a:r>
              <a:rPr lang="en-US" altLang="zh-CN"/>
              <a:t>Linux</a:t>
            </a:r>
            <a:r>
              <a:rPr lang="zh-CN" altLang="en-US"/>
              <a:t>，然后再使用其中的部分服务，</a:t>
            </a:r>
            <a:endParaRPr lang="en-US" altLang="zh-CN"/>
          </a:p>
          <a:p>
            <a:r>
              <a:rPr lang="zh-CN" altLang="en-US"/>
              <a:t>本方案经由适配层直接引入目标驱动、文件系统等</a:t>
            </a:r>
          </a:p>
        </p:txBody>
      </p:sp>
      <p:sp>
        <p:nvSpPr>
          <p:cNvPr id="10" name="文本框 9">
            <a:extLst>
              <a:ext uri="{FF2B5EF4-FFF2-40B4-BE49-F238E27FC236}">
                <a16:creationId xmlns:a16="http://schemas.microsoft.com/office/drawing/2014/main" id="{8DAEE3C0-609A-6584-FC27-7AD9FE3E8909}"/>
              </a:ext>
            </a:extLst>
          </p:cNvPr>
          <p:cNvSpPr txBox="1"/>
          <p:nvPr/>
        </p:nvSpPr>
        <p:spPr>
          <a:xfrm>
            <a:off x="8544272" y="5517232"/>
            <a:ext cx="3437159" cy="923330"/>
          </a:xfrm>
          <a:prstGeom prst="rect">
            <a:avLst/>
          </a:prstGeom>
          <a:noFill/>
        </p:spPr>
        <p:txBody>
          <a:bodyPr wrap="none" rtlCol="0">
            <a:spAutoFit/>
          </a:bodyPr>
          <a:lstStyle/>
          <a:p>
            <a:r>
              <a:rPr lang="zh-CN" altLang="en-US"/>
              <a:t>其它方案大多是利用虚拟化：</a:t>
            </a:r>
            <a:endParaRPr lang="en-US" altLang="zh-CN"/>
          </a:p>
          <a:p>
            <a:r>
              <a:rPr lang="zh-CN" altLang="en-US"/>
              <a:t>包括</a:t>
            </a:r>
            <a:r>
              <a:rPr lang="en-US" altLang="zh-CN"/>
              <a:t>UserMode Linux (NOT UML)</a:t>
            </a:r>
          </a:p>
          <a:p>
            <a:r>
              <a:rPr lang="en-US" altLang="zh-CN"/>
              <a:t>CoLinux</a:t>
            </a:r>
            <a:r>
              <a:rPr lang="zh-CN" altLang="en-US"/>
              <a:t>等</a:t>
            </a:r>
          </a:p>
        </p:txBody>
      </p:sp>
    </p:spTree>
    <p:extLst>
      <p:ext uri="{BB962C8B-B14F-4D97-AF65-F5344CB8AC3E}">
        <p14:creationId xmlns:p14="http://schemas.microsoft.com/office/powerpoint/2010/main" val="18699582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B45BB8A-E3A5-3AB2-5CD9-3F7468ED9AA2}"/>
              </a:ext>
            </a:extLst>
          </p:cNvPr>
          <p:cNvSpPr txBox="1"/>
          <p:nvPr/>
        </p:nvSpPr>
        <p:spPr>
          <a:xfrm>
            <a:off x="479376" y="368660"/>
            <a:ext cx="8640960" cy="584775"/>
          </a:xfrm>
          <a:prstGeom prst="rect">
            <a:avLst/>
          </a:prstGeom>
          <a:noFill/>
        </p:spPr>
        <p:txBody>
          <a:bodyPr wrap="square">
            <a:spAutoFit/>
          </a:bodyPr>
          <a:lstStyle/>
          <a:p>
            <a:r>
              <a:rPr lang="zh-CN" altLang="en-US" sz="3200"/>
              <a:t>当前进展</a:t>
            </a:r>
            <a:endParaRPr lang="en-US" altLang="zh-CN" sz="3200"/>
          </a:p>
        </p:txBody>
      </p:sp>
      <p:pic>
        <p:nvPicPr>
          <p:cNvPr id="6" name="图片 5">
            <a:extLst>
              <a:ext uri="{FF2B5EF4-FFF2-40B4-BE49-F238E27FC236}">
                <a16:creationId xmlns:a16="http://schemas.microsoft.com/office/drawing/2014/main" id="{45AAD717-11DB-84A9-4BC8-25FADDF60D7A}"/>
              </a:ext>
            </a:extLst>
          </p:cNvPr>
          <p:cNvPicPr>
            <a:picLocks noChangeAspect="1"/>
          </p:cNvPicPr>
          <p:nvPr/>
        </p:nvPicPr>
        <p:blipFill>
          <a:blip r:embed="rId2"/>
          <a:stretch>
            <a:fillRect/>
          </a:stretch>
        </p:blipFill>
        <p:spPr>
          <a:xfrm>
            <a:off x="3143250" y="1952625"/>
            <a:ext cx="5905500" cy="2952750"/>
          </a:xfrm>
          <a:prstGeom prst="rect">
            <a:avLst/>
          </a:prstGeom>
        </p:spPr>
      </p:pic>
      <p:sp>
        <p:nvSpPr>
          <p:cNvPr id="7" name="文本框 6">
            <a:extLst>
              <a:ext uri="{FF2B5EF4-FFF2-40B4-BE49-F238E27FC236}">
                <a16:creationId xmlns:a16="http://schemas.microsoft.com/office/drawing/2014/main" id="{82CCA3A5-7030-998D-B6B3-B0790DD5FE4A}"/>
              </a:ext>
            </a:extLst>
          </p:cNvPr>
          <p:cNvSpPr txBox="1"/>
          <p:nvPr/>
        </p:nvSpPr>
        <p:spPr>
          <a:xfrm>
            <a:off x="479376" y="1160748"/>
            <a:ext cx="7018268" cy="646331"/>
          </a:xfrm>
          <a:prstGeom prst="rect">
            <a:avLst/>
          </a:prstGeom>
          <a:noFill/>
        </p:spPr>
        <p:txBody>
          <a:bodyPr wrap="none" rtlCol="0">
            <a:spAutoFit/>
          </a:bodyPr>
          <a:lstStyle/>
          <a:p>
            <a:r>
              <a:rPr lang="zh-CN" altLang="en-US"/>
              <a:t>正在实现对</a:t>
            </a:r>
            <a:r>
              <a:rPr lang="en-US" altLang="zh-CN"/>
              <a:t>Linux ext4</a:t>
            </a:r>
            <a:r>
              <a:rPr lang="zh-CN" altLang="en-US"/>
              <a:t>的支持，目前主要是</a:t>
            </a:r>
            <a:r>
              <a:rPr lang="en-US" altLang="zh-CN"/>
              <a:t>Writeback</a:t>
            </a:r>
            <a:r>
              <a:rPr lang="zh-CN" altLang="en-US"/>
              <a:t>回写机制支持。</a:t>
            </a:r>
            <a:endParaRPr lang="en-US" altLang="zh-CN"/>
          </a:p>
          <a:p>
            <a:r>
              <a:rPr lang="zh-CN" altLang="en-US"/>
              <a:t>此外需要把</a:t>
            </a:r>
            <a:r>
              <a:rPr lang="en-US" altLang="zh-CN"/>
              <a:t>linux ext2/ext4</a:t>
            </a:r>
            <a:r>
              <a:rPr lang="zh-CN" altLang="en-US"/>
              <a:t>适配到</a:t>
            </a:r>
            <a:r>
              <a:rPr lang="en-US" altLang="zh-CN"/>
              <a:t>ArceOS axfs Trait</a:t>
            </a:r>
            <a:r>
              <a:rPr lang="zh-CN" altLang="en-US"/>
              <a:t>。</a:t>
            </a:r>
            <a:endParaRPr lang="en-US" altLang="zh-CN"/>
          </a:p>
        </p:txBody>
      </p:sp>
    </p:spTree>
    <p:extLst>
      <p:ext uri="{BB962C8B-B14F-4D97-AF65-F5344CB8AC3E}">
        <p14:creationId xmlns:p14="http://schemas.microsoft.com/office/powerpoint/2010/main" val="1510436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66221-0F76-C450-C028-3D7CFD50AA2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A62B29C-6A72-9B19-DCE7-D9290DF270D8}"/>
              </a:ext>
            </a:extLst>
          </p:cNvPr>
          <p:cNvSpPr txBox="1"/>
          <p:nvPr/>
        </p:nvSpPr>
        <p:spPr>
          <a:xfrm>
            <a:off x="4403812" y="584684"/>
            <a:ext cx="3294492" cy="830997"/>
          </a:xfrm>
          <a:prstGeom prst="rect">
            <a:avLst/>
          </a:prstGeom>
          <a:noFill/>
        </p:spPr>
        <p:txBody>
          <a:bodyPr wrap="none" rtlCol="0">
            <a:spAutoFit/>
          </a:bodyPr>
          <a:lstStyle/>
          <a:p>
            <a:r>
              <a:rPr lang="en-US" altLang="zh-CN" sz="4800"/>
              <a:t>7</a:t>
            </a:r>
            <a:r>
              <a:rPr lang="zh-CN" altLang="en-US" sz="4800"/>
              <a:t>月</a:t>
            </a:r>
            <a:r>
              <a:rPr lang="en-US" altLang="zh-CN" sz="4800"/>
              <a:t>4</a:t>
            </a:r>
            <a:r>
              <a:rPr lang="zh-CN" altLang="en-US" sz="4800"/>
              <a:t>日报告</a:t>
            </a:r>
          </a:p>
        </p:txBody>
      </p:sp>
      <p:sp>
        <p:nvSpPr>
          <p:cNvPr id="2" name="文本框 1">
            <a:extLst>
              <a:ext uri="{FF2B5EF4-FFF2-40B4-BE49-F238E27FC236}">
                <a16:creationId xmlns:a16="http://schemas.microsoft.com/office/drawing/2014/main" id="{8B1E3279-1B66-2B1B-AD39-CA9668DD352E}"/>
              </a:ext>
            </a:extLst>
          </p:cNvPr>
          <p:cNvSpPr txBox="1"/>
          <p:nvPr/>
        </p:nvSpPr>
        <p:spPr>
          <a:xfrm>
            <a:off x="1091444" y="2274838"/>
            <a:ext cx="10441160" cy="2677656"/>
          </a:xfrm>
          <a:prstGeom prst="rect">
            <a:avLst/>
          </a:prstGeom>
          <a:noFill/>
        </p:spPr>
        <p:txBody>
          <a:bodyPr wrap="square" rtlCol="0">
            <a:spAutoFit/>
          </a:bodyPr>
          <a:lstStyle/>
          <a:p>
            <a:r>
              <a:rPr lang="zh-CN" altLang="en-US" sz="2400"/>
              <a:t>本周进展：</a:t>
            </a:r>
            <a:endParaRPr lang="en-US" altLang="zh-CN" sz="2400"/>
          </a:p>
          <a:p>
            <a:r>
              <a:rPr lang="en-US" altLang="zh-CN" sz="2400"/>
              <a:t>1. </a:t>
            </a:r>
            <a:r>
              <a:rPr lang="zh-CN" altLang="en-US" sz="2400"/>
              <a:t>初步支持</a:t>
            </a:r>
            <a:r>
              <a:rPr lang="en-US" altLang="zh-CN" sz="2400"/>
              <a:t>ext4</a:t>
            </a:r>
            <a:r>
              <a:rPr lang="zh-CN" altLang="en-US" sz="2400"/>
              <a:t>核心功能：包括从目录的</a:t>
            </a:r>
            <a:r>
              <a:rPr lang="en-US" altLang="zh-CN" sz="2400"/>
              <a:t>lookup</a:t>
            </a:r>
            <a:r>
              <a:rPr lang="zh-CN" altLang="en-US" sz="2400"/>
              <a:t>下级</a:t>
            </a:r>
            <a:r>
              <a:rPr lang="en-US" altLang="zh-CN" sz="2400"/>
              <a:t>inode</a:t>
            </a:r>
            <a:r>
              <a:rPr lang="zh-CN" altLang="en-US" sz="2400"/>
              <a:t>，文件的页缓冲层支持，读文件和写文件（覆写）。当前问题：追加写时，</a:t>
            </a:r>
            <a:r>
              <a:rPr lang="en-US" altLang="zh-CN" sz="2400"/>
              <a:t>journal</a:t>
            </a:r>
            <a:r>
              <a:rPr lang="zh-CN" altLang="en-US" sz="2400"/>
              <a:t>有异常。</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解决追加写的问题。</a:t>
            </a:r>
            <a:endParaRPr lang="en-US" altLang="zh-CN" sz="2400"/>
          </a:p>
          <a:p>
            <a:r>
              <a:rPr lang="en-US" altLang="zh-CN" sz="2400"/>
              <a:t>2. </a:t>
            </a:r>
            <a:r>
              <a:rPr lang="zh-CN" altLang="en-US" sz="2400"/>
              <a:t>适配到</a:t>
            </a:r>
            <a:r>
              <a:rPr lang="en-US" altLang="zh-CN" sz="2400"/>
              <a:t>ArceOS</a:t>
            </a:r>
            <a:r>
              <a:rPr lang="zh-CN" altLang="en-US" sz="2400"/>
              <a:t>文件接口</a:t>
            </a:r>
            <a:r>
              <a:rPr lang="en-US" altLang="zh-CN" sz="2400"/>
              <a:t>axfs</a:t>
            </a:r>
            <a:r>
              <a:rPr lang="zh-CN" altLang="en-US" sz="2400"/>
              <a:t>。</a:t>
            </a:r>
            <a:endParaRPr lang="en-US" altLang="zh-CN" sz="2400"/>
          </a:p>
        </p:txBody>
      </p:sp>
      <p:sp>
        <p:nvSpPr>
          <p:cNvPr id="3" name="文本框 2">
            <a:extLst>
              <a:ext uri="{FF2B5EF4-FFF2-40B4-BE49-F238E27FC236}">
                <a16:creationId xmlns:a16="http://schemas.microsoft.com/office/drawing/2014/main" id="{FEBCF0E8-776F-F3D6-11E6-046C308CDCBD}"/>
              </a:ext>
            </a:extLst>
          </p:cNvPr>
          <p:cNvSpPr txBox="1"/>
          <p:nvPr/>
        </p:nvSpPr>
        <p:spPr>
          <a:xfrm>
            <a:off x="1091444" y="1611800"/>
            <a:ext cx="5868914" cy="461665"/>
          </a:xfrm>
          <a:prstGeom prst="rect">
            <a:avLst/>
          </a:prstGeom>
          <a:noFill/>
        </p:spPr>
        <p:txBody>
          <a:bodyPr wrap="none" rtlCol="0">
            <a:spAutoFit/>
          </a:bodyPr>
          <a:lstStyle/>
          <a:p>
            <a:r>
              <a:rPr lang="en-US" altLang="zh-CN" sz="2400"/>
              <a:t>ArceOS</a:t>
            </a:r>
            <a:r>
              <a:rPr lang="zh-CN" altLang="en-US" sz="2400"/>
              <a:t>直接复用</a:t>
            </a:r>
            <a:r>
              <a:rPr lang="en-US" altLang="zh-CN" sz="2400"/>
              <a:t>Linux </a:t>
            </a:r>
            <a:r>
              <a:rPr lang="zh-CN" altLang="en-US" sz="2400"/>
              <a:t>原始模块</a:t>
            </a:r>
            <a:r>
              <a:rPr lang="en-US" altLang="zh-CN" sz="2400"/>
              <a:t>VirtIOBlk</a:t>
            </a:r>
            <a:r>
              <a:rPr lang="zh-CN" altLang="en-US" sz="2400"/>
              <a:t>：</a:t>
            </a:r>
          </a:p>
        </p:txBody>
      </p:sp>
    </p:spTree>
    <p:extLst>
      <p:ext uri="{BB962C8B-B14F-4D97-AF65-F5344CB8AC3E}">
        <p14:creationId xmlns:p14="http://schemas.microsoft.com/office/powerpoint/2010/main" val="31842772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2EF1552-5F11-FF7E-9CDF-5720272E6094}"/>
              </a:ext>
            </a:extLst>
          </p:cNvPr>
          <p:cNvPicPr>
            <a:picLocks noChangeAspect="1"/>
          </p:cNvPicPr>
          <p:nvPr/>
        </p:nvPicPr>
        <p:blipFill>
          <a:blip r:embed="rId2"/>
          <a:stretch>
            <a:fillRect/>
          </a:stretch>
        </p:blipFill>
        <p:spPr>
          <a:xfrm>
            <a:off x="1055440" y="953435"/>
            <a:ext cx="4953000" cy="5715000"/>
          </a:xfrm>
          <a:prstGeom prst="rect">
            <a:avLst/>
          </a:prstGeom>
        </p:spPr>
      </p:pic>
      <p:sp>
        <p:nvSpPr>
          <p:cNvPr id="6" name="文本框 5">
            <a:extLst>
              <a:ext uri="{FF2B5EF4-FFF2-40B4-BE49-F238E27FC236}">
                <a16:creationId xmlns:a16="http://schemas.microsoft.com/office/drawing/2014/main" id="{0425B174-1DD9-A75B-2356-D732CA6A3BC7}"/>
              </a:ext>
            </a:extLst>
          </p:cNvPr>
          <p:cNvSpPr txBox="1"/>
          <p:nvPr/>
        </p:nvSpPr>
        <p:spPr>
          <a:xfrm>
            <a:off x="479376" y="368660"/>
            <a:ext cx="2412268" cy="584775"/>
          </a:xfrm>
          <a:prstGeom prst="rect">
            <a:avLst/>
          </a:prstGeom>
          <a:noFill/>
        </p:spPr>
        <p:txBody>
          <a:bodyPr wrap="square">
            <a:spAutoFit/>
          </a:bodyPr>
          <a:lstStyle/>
          <a:p>
            <a:r>
              <a:rPr lang="zh-CN" altLang="en-US" sz="3200"/>
              <a:t>进展</a:t>
            </a:r>
            <a:endParaRPr lang="en-US" altLang="zh-CN" sz="3200"/>
          </a:p>
        </p:txBody>
      </p:sp>
      <p:sp>
        <p:nvSpPr>
          <p:cNvPr id="7" name="文本框 6">
            <a:extLst>
              <a:ext uri="{FF2B5EF4-FFF2-40B4-BE49-F238E27FC236}">
                <a16:creationId xmlns:a16="http://schemas.microsoft.com/office/drawing/2014/main" id="{FCE1471E-B05A-4F89-8075-117DDA500845}"/>
              </a:ext>
            </a:extLst>
          </p:cNvPr>
          <p:cNvSpPr txBox="1"/>
          <p:nvPr/>
        </p:nvSpPr>
        <p:spPr>
          <a:xfrm>
            <a:off x="6492044" y="1268760"/>
            <a:ext cx="5544616" cy="1938992"/>
          </a:xfrm>
          <a:prstGeom prst="rect">
            <a:avLst/>
          </a:prstGeom>
          <a:noFill/>
        </p:spPr>
        <p:txBody>
          <a:bodyPr wrap="square" rtlCol="0">
            <a:spAutoFit/>
          </a:bodyPr>
          <a:lstStyle/>
          <a:p>
            <a:r>
              <a:rPr lang="zh-CN" altLang="en-US" sz="2000" b="1"/>
              <a:t>上周情况：绿色部分</a:t>
            </a:r>
            <a:endParaRPr lang="en-US" altLang="zh-CN" sz="2000" b="1"/>
          </a:p>
          <a:p>
            <a:endParaRPr lang="en-US" altLang="zh-CN" sz="2000"/>
          </a:p>
          <a:p>
            <a:r>
              <a:rPr lang="zh-CN" altLang="en-US" sz="2000"/>
              <a:t>在</a:t>
            </a:r>
            <a:r>
              <a:rPr lang="en-US" altLang="zh-CN" sz="2000"/>
              <a:t>Ext2</a:t>
            </a:r>
            <a:r>
              <a:rPr lang="zh-CN" altLang="en-US" sz="2000"/>
              <a:t>的基础上，支持了</a:t>
            </a:r>
            <a:r>
              <a:rPr lang="en-US" altLang="zh-CN" sz="2000"/>
              <a:t>Ext4</a:t>
            </a:r>
            <a:r>
              <a:rPr lang="zh-CN" altLang="en-US" sz="2000"/>
              <a:t>与下层块设备层的通信，对上层支持</a:t>
            </a:r>
            <a:r>
              <a:rPr lang="en-US" altLang="zh-CN" sz="2000"/>
              <a:t>inode_ops</a:t>
            </a:r>
            <a:r>
              <a:rPr lang="zh-CN" altLang="en-US" sz="2000"/>
              <a:t>。支持程度：目录的</a:t>
            </a:r>
            <a:r>
              <a:rPr lang="en-US" altLang="zh-CN" sz="2000"/>
              <a:t>lookup</a:t>
            </a:r>
            <a:r>
              <a:rPr lang="zh-CN" altLang="en-US" sz="2000"/>
              <a:t>和读文件正常，回写文件问题很多，原因是数据操作与</a:t>
            </a:r>
            <a:r>
              <a:rPr lang="en-US" altLang="zh-CN" sz="2000"/>
              <a:t>Journal(jbd2)</a:t>
            </a:r>
            <a:r>
              <a:rPr lang="zh-CN" altLang="en-US" sz="2000"/>
              <a:t>的协调比较复杂。</a:t>
            </a:r>
          </a:p>
        </p:txBody>
      </p:sp>
      <p:sp>
        <p:nvSpPr>
          <p:cNvPr id="8" name="文本框 7">
            <a:extLst>
              <a:ext uri="{FF2B5EF4-FFF2-40B4-BE49-F238E27FC236}">
                <a16:creationId xmlns:a16="http://schemas.microsoft.com/office/drawing/2014/main" id="{00654B66-44E9-043F-A8DD-07716EBA99B6}"/>
              </a:ext>
            </a:extLst>
          </p:cNvPr>
          <p:cNvSpPr txBox="1"/>
          <p:nvPr/>
        </p:nvSpPr>
        <p:spPr>
          <a:xfrm>
            <a:off x="6492044" y="3443192"/>
            <a:ext cx="5544616" cy="1938992"/>
          </a:xfrm>
          <a:prstGeom prst="rect">
            <a:avLst/>
          </a:prstGeom>
          <a:noFill/>
        </p:spPr>
        <p:txBody>
          <a:bodyPr wrap="square" rtlCol="0">
            <a:spAutoFit/>
          </a:bodyPr>
          <a:lstStyle/>
          <a:p>
            <a:r>
              <a:rPr lang="zh-CN" altLang="en-US" sz="2000" b="1"/>
              <a:t>本周情况：蓝色部分</a:t>
            </a:r>
            <a:endParaRPr lang="en-US" altLang="zh-CN" sz="2000" b="1"/>
          </a:p>
          <a:p>
            <a:endParaRPr lang="en-US" altLang="zh-CN" sz="2000"/>
          </a:p>
          <a:p>
            <a:r>
              <a:rPr lang="zh-CN" altLang="en-US" sz="2000"/>
              <a:t>向下层支持了</a:t>
            </a:r>
            <a:r>
              <a:rPr lang="en-US" altLang="zh-CN" sz="2000"/>
              <a:t>bio</a:t>
            </a:r>
            <a:r>
              <a:rPr lang="zh-CN" altLang="en-US" sz="2000"/>
              <a:t>这一层，可以绕过块操作直接页操作；</a:t>
            </a:r>
            <a:endParaRPr lang="en-US" altLang="zh-CN" sz="2000"/>
          </a:p>
          <a:p>
            <a:r>
              <a:rPr lang="zh-CN" altLang="en-US" sz="2000"/>
              <a:t>向上支持了</a:t>
            </a:r>
            <a:r>
              <a:rPr lang="en-US" altLang="zh-CN" sz="2000"/>
              <a:t>Ext4</a:t>
            </a:r>
            <a:r>
              <a:rPr lang="zh-CN" altLang="en-US" sz="2000"/>
              <a:t>的</a:t>
            </a:r>
            <a:r>
              <a:rPr lang="en-US" altLang="zh-CN" sz="2000"/>
              <a:t>aspace_ops</a:t>
            </a:r>
            <a:r>
              <a:rPr lang="zh-CN" altLang="en-US" sz="2000"/>
              <a:t>和</a:t>
            </a:r>
            <a:r>
              <a:rPr lang="en-US" altLang="zh-CN" sz="2000"/>
              <a:t>file_ops(</a:t>
            </a:r>
            <a:r>
              <a:rPr lang="zh-CN" altLang="en-US" sz="2000"/>
              <a:t>即</a:t>
            </a:r>
            <a:r>
              <a:rPr lang="en-US" altLang="zh-CN" sz="2000"/>
              <a:t>VFS)</a:t>
            </a:r>
            <a:r>
              <a:rPr lang="zh-CN" altLang="en-US" sz="2000"/>
              <a:t>。</a:t>
            </a:r>
            <a:endParaRPr lang="en-US" altLang="zh-CN" sz="2000"/>
          </a:p>
          <a:p>
            <a:r>
              <a:rPr lang="zh-CN" altLang="en-US" sz="2000"/>
              <a:t>通过</a:t>
            </a:r>
            <a:r>
              <a:rPr lang="en-US" altLang="zh-CN" sz="2000"/>
              <a:t>VFS</a:t>
            </a:r>
            <a:r>
              <a:rPr lang="zh-CN" altLang="en-US" sz="2000"/>
              <a:t>，可以支持写文件</a:t>
            </a:r>
            <a:r>
              <a:rPr lang="en-US" altLang="zh-CN" sz="2000"/>
              <a:t>(</a:t>
            </a:r>
            <a:r>
              <a:rPr lang="zh-CN" altLang="en-US" sz="2000"/>
              <a:t>覆写</a:t>
            </a:r>
            <a:r>
              <a:rPr lang="en-US" altLang="zh-CN" sz="2000"/>
              <a:t>)</a:t>
            </a:r>
            <a:r>
              <a:rPr lang="zh-CN" altLang="en-US" sz="2000"/>
              <a:t>。</a:t>
            </a:r>
          </a:p>
        </p:txBody>
      </p:sp>
      <p:sp>
        <p:nvSpPr>
          <p:cNvPr id="9" name="文本框 8">
            <a:extLst>
              <a:ext uri="{FF2B5EF4-FFF2-40B4-BE49-F238E27FC236}">
                <a16:creationId xmlns:a16="http://schemas.microsoft.com/office/drawing/2014/main" id="{81C63B5D-C7D2-DAD9-0DF0-1B457FC02C31}"/>
              </a:ext>
            </a:extLst>
          </p:cNvPr>
          <p:cNvSpPr txBox="1"/>
          <p:nvPr/>
        </p:nvSpPr>
        <p:spPr>
          <a:xfrm>
            <a:off x="6499499" y="5661248"/>
            <a:ext cx="5544616" cy="1015663"/>
          </a:xfrm>
          <a:prstGeom prst="rect">
            <a:avLst/>
          </a:prstGeom>
          <a:noFill/>
        </p:spPr>
        <p:txBody>
          <a:bodyPr wrap="square" rtlCol="0">
            <a:spAutoFit/>
          </a:bodyPr>
          <a:lstStyle/>
          <a:p>
            <a:r>
              <a:rPr lang="zh-CN" altLang="en-US" sz="2000" b="1"/>
              <a:t>下周工作：</a:t>
            </a:r>
            <a:endParaRPr lang="en-US" altLang="zh-CN" sz="2000" b="1"/>
          </a:p>
          <a:p>
            <a:r>
              <a:rPr lang="en-US" altLang="zh-CN" sz="2000"/>
              <a:t>1. </a:t>
            </a:r>
            <a:r>
              <a:rPr lang="zh-CN" altLang="en-US" sz="2000"/>
              <a:t>修复追加写的问题</a:t>
            </a:r>
            <a:endParaRPr lang="en-US" altLang="zh-CN" sz="2000"/>
          </a:p>
          <a:p>
            <a:r>
              <a:rPr lang="en-US" altLang="zh-CN" sz="2000"/>
              <a:t>2. </a:t>
            </a:r>
            <a:r>
              <a:rPr lang="zh-CN" altLang="en-US" sz="2000"/>
              <a:t>实现</a:t>
            </a:r>
            <a:r>
              <a:rPr lang="en-US" altLang="zh-CN" sz="2000"/>
              <a:t>VFS</a:t>
            </a:r>
            <a:r>
              <a:rPr lang="zh-CN" altLang="en-US" sz="2000"/>
              <a:t>的其它操作</a:t>
            </a:r>
          </a:p>
        </p:txBody>
      </p:sp>
    </p:spTree>
    <p:extLst>
      <p:ext uri="{BB962C8B-B14F-4D97-AF65-F5344CB8AC3E}">
        <p14:creationId xmlns:p14="http://schemas.microsoft.com/office/powerpoint/2010/main" val="17415195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ECB31-97B0-266C-A1CC-EDBDA5725BF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9E2A3BFC-382F-8E8D-EFC5-5B155E348C47}"/>
              </a:ext>
            </a:extLst>
          </p:cNvPr>
          <p:cNvSpPr txBox="1"/>
          <p:nvPr/>
        </p:nvSpPr>
        <p:spPr>
          <a:xfrm>
            <a:off x="4403812" y="584684"/>
            <a:ext cx="3618298" cy="830997"/>
          </a:xfrm>
          <a:prstGeom prst="rect">
            <a:avLst/>
          </a:prstGeom>
          <a:noFill/>
        </p:spPr>
        <p:txBody>
          <a:bodyPr wrap="none" rtlCol="0">
            <a:spAutoFit/>
          </a:bodyPr>
          <a:lstStyle/>
          <a:p>
            <a:r>
              <a:rPr lang="en-US" altLang="zh-CN" sz="4800"/>
              <a:t>7</a:t>
            </a:r>
            <a:r>
              <a:rPr lang="zh-CN" altLang="en-US" sz="4800"/>
              <a:t>月</a:t>
            </a:r>
            <a:r>
              <a:rPr lang="en-US" altLang="zh-CN" sz="4800"/>
              <a:t>11</a:t>
            </a:r>
            <a:r>
              <a:rPr lang="zh-CN" altLang="en-US" sz="4800"/>
              <a:t>日报告</a:t>
            </a:r>
          </a:p>
        </p:txBody>
      </p:sp>
      <p:sp>
        <p:nvSpPr>
          <p:cNvPr id="2" name="文本框 1">
            <a:extLst>
              <a:ext uri="{FF2B5EF4-FFF2-40B4-BE49-F238E27FC236}">
                <a16:creationId xmlns:a16="http://schemas.microsoft.com/office/drawing/2014/main" id="{5DC741D3-53B4-05F4-E090-A7C29A0A30C8}"/>
              </a:ext>
            </a:extLst>
          </p:cNvPr>
          <p:cNvSpPr txBox="1"/>
          <p:nvPr/>
        </p:nvSpPr>
        <p:spPr>
          <a:xfrm>
            <a:off x="1091444" y="2274838"/>
            <a:ext cx="10441160" cy="3785652"/>
          </a:xfrm>
          <a:prstGeom prst="rect">
            <a:avLst/>
          </a:prstGeom>
          <a:noFill/>
        </p:spPr>
        <p:txBody>
          <a:bodyPr wrap="square" rtlCol="0">
            <a:spAutoFit/>
          </a:bodyPr>
          <a:lstStyle/>
          <a:p>
            <a:r>
              <a:rPr lang="zh-CN" altLang="en-US" sz="2400"/>
              <a:t>本周进展：</a:t>
            </a:r>
            <a:endParaRPr lang="en-US" altLang="zh-CN" sz="2400"/>
          </a:p>
          <a:p>
            <a:r>
              <a:rPr lang="en-US" altLang="zh-CN" sz="2400"/>
              <a:t>1. </a:t>
            </a:r>
            <a:r>
              <a:rPr lang="zh-CN" altLang="en-US" sz="2400"/>
              <a:t>支持</a:t>
            </a:r>
            <a:r>
              <a:rPr lang="en-US" altLang="zh-CN" sz="2400"/>
              <a:t>Ext4</a:t>
            </a:r>
            <a:r>
              <a:rPr lang="zh-CN" altLang="en-US" sz="2400"/>
              <a:t>的写文件功能，</a:t>
            </a:r>
            <a:r>
              <a:rPr lang="en-US" altLang="zh-CN" sz="2400"/>
              <a:t>journal</a:t>
            </a:r>
            <a:r>
              <a:rPr lang="zh-CN" altLang="en-US" sz="2400"/>
              <a:t>日志可以在文件系统异常时恢复到最近的一个同步点。</a:t>
            </a:r>
            <a:endParaRPr lang="en-US" altLang="zh-CN" sz="2400"/>
          </a:p>
          <a:p>
            <a:r>
              <a:rPr lang="en-US" altLang="zh-CN" sz="2400"/>
              <a:t>2. </a:t>
            </a:r>
            <a:r>
              <a:rPr lang="zh-CN" altLang="en-US" sz="2400"/>
              <a:t>为了支持</a:t>
            </a:r>
            <a:r>
              <a:rPr lang="en-US" altLang="zh-CN" sz="2400"/>
              <a:t>Journal</a:t>
            </a:r>
            <a:r>
              <a:rPr lang="zh-CN" altLang="en-US" sz="2400"/>
              <a:t>功能，扩展了</a:t>
            </a:r>
            <a:r>
              <a:rPr lang="en-US" altLang="zh-CN" sz="2400"/>
              <a:t>ArceOS</a:t>
            </a:r>
            <a:r>
              <a:rPr lang="zh-CN" altLang="en-US" sz="2400"/>
              <a:t>对适配层的支持，主要包括任务与</a:t>
            </a:r>
            <a:r>
              <a:rPr lang="en-US" altLang="zh-CN" sz="2400"/>
              <a:t>Linux</a:t>
            </a:r>
            <a:r>
              <a:rPr lang="zh-CN" altLang="en-US" sz="2400"/>
              <a:t>线程协作，</a:t>
            </a:r>
            <a:r>
              <a:rPr lang="en-US" altLang="zh-CN" sz="2400"/>
              <a:t>Wait</a:t>
            </a:r>
            <a:r>
              <a:rPr lang="zh-CN" altLang="en-US" sz="2400"/>
              <a:t>和</a:t>
            </a:r>
            <a:r>
              <a:rPr lang="en-US" altLang="zh-CN" sz="2400"/>
              <a:t>Wakeup</a:t>
            </a:r>
            <a:r>
              <a:rPr lang="zh-CN" altLang="en-US" sz="2400"/>
              <a:t>等。</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验证适配层对高版本</a:t>
            </a:r>
            <a:r>
              <a:rPr lang="en-US" altLang="zh-CN" sz="2400"/>
              <a:t>Linux</a:t>
            </a:r>
            <a:r>
              <a:rPr lang="zh-CN" altLang="en-US" sz="2400"/>
              <a:t>原始模块的支持，即仅需要少量改动即可跨版本支持</a:t>
            </a:r>
            <a:r>
              <a:rPr lang="en-US" altLang="zh-CN" sz="2400"/>
              <a:t>Linux Modules(FS&amp;&amp;Drivers)</a:t>
            </a:r>
            <a:r>
              <a:rPr lang="zh-CN" altLang="en-US" sz="2400"/>
              <a:t>。</a:t>
            </a:r>
            <a:endParaRPr lang="en-US" altLang="zh-CN" sz="2400"/>
          </a:p>
          <a:p>
            <a:r>
              <a:rPr lang="en-US" altLang="zh-CN" sz="2400"/>
              <a:t>2. </a:t>
            </a:r>
            <a:r>
              <a:rPr lang="zh-CN" altLang="en-US" sz="2400"/>
              <a:t>增加测试用例，对适配层加强测试。</a:t>
            </a:r>
            <a:endParaRPr lang="en-US" altLang="zh-CN" sz="2400"/>
          </a:p>
        </p:txBody>
      </p:sp>
      <p:sp>
        <p:nvSpPr>
          <p:cNvPr id="3" name="文本框 2">
            <a:extLst>
              <a:ext uri="{FF2B5EF4-FFF2-40B4-BE49-F238E27FC236}">
                <a16:creationId xmlns:a16="http://schemas.microsoft.com/office/drawing/2014/main" id="{4AF35D77-F337-33C6-E692-0748495BAD3A}"/>
              </a:ext>
            </a:extLst>
          </p:cNvPr>
          <p:cNvSpPr txBox="1"/>
          <p:nvPr/>
        </p:nvSpPr>
        <p:spPr>
          <a:xfrm>
            <a:off x="1091444" y="1611800"/>
            <a:ext cx="5868914" cy="461665"/>
          </a:xfrm>
          <a:prstGeom prst="rect">
            <a:avLst/>
          </a:prstGeom>
          <a:noFill/>
        </p:spPr>
        <p:txBody>
          <a:bodyPr wrap="none" rtlCol="0">
            <a:spAutoFit/>
          </a:bodyPr>
          <a:lstStyle/>
          <a:p>
            <a:r>
              <a:rPr lang="en-US" altLang="zh-CN" sz="2400"/>
              <a:t>ArceOS</a:t>
            </a:r>
            <a:r>
              <a:rPr lang="zh-CN" altLang="en-US" sz="2400"/>
              <a:t>直接复用</a:t>
            </a:r>
            <a:r>
              <a:rPr lang="en-US" altLang="zh-CN" sz="2400"/>
              <a:t>Linux </a:t>
            </a:r>
            <a:r>
              <a:rPr lang="zh-CN" altLang="en-US" sz="2400"/>
              <a:t>原始模块</a:t>
            </a:r>
            <a:r>
              <a:rPr lang="en-US" altLang="zh-CN" sz="2400"/>
              <a:t>VirtIOBlk</a:t>
            </a:r>
            <a:r>
              <a:rPr lang="zh-CN" altLang="en-US" sz="2400"/>
              <a:t>：</a:t>
            </a:r>
          </a:p>
        </p:txBody>
      </p:sp>
    </p:spTree>
    <p:extLst>
      <p:ext uri="{BB962C8B-B14F-4D97-AF65-F5344CB8AC3E}">
        <p14:creationId xmlns:p14="http://schemas.microsoft.com/office/powerpoint/2010/main" val="23217696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D0D4B30-B402-0B46-AF68-E0012189A54D}"/>
              </a:ext>
            </a:extLst>
          </p:cNvPr>
          <p:cNvSpPr txBox="1"/>
          <p:nvPr/>
        </p:nvSpPr>
        <p:spPr>
          <a:xfrm>
            <a:off x="479376" y="368660"/>
            <a:ext cx="3384376" cy="584775"/>
          </a:xfrm>
          <a:prstGeom prst="rect">
            <a:avLst/>
          </a:prstGeom>
          <a:noFill/>
        </p:spPr>
        <p:txBody>
          <a:bodyPr wrap="square">
            <a:spAutoFit/>
          </a:bodyPr>
          <a:lstStyle/>
          <a:p>
            <a:r>
              <a:rPr lang="zh-CN" altLang="en-US" sz="3200"/>
              <a:t>进展和下步计划</a:t>
            </a:r>
            <a:endParaRPr lang="en-US" altLang="zh-CN" sz="3200"/>
          </a:p>
        </p:txBody>
      </p:sp>
      <p:pic>
        <p:nvPicPr>
          <p:cNvPr id="6" name="图片 5">
            <a:extLst>
              <a:ext uri="{FF2B5EF4-FFF2-40B4-BE49-F238E27FC236}">
                <a16:creationId xmlns:a16="http://schemas.microsoft.com/office/drawing/2014/main" id="{1F0A2669-8F57-7494-6A4F-8F0788CACD28}"/>
              </a:ext>
            </a:extLst>
          </p:cNvPr>
          <p:cNvPicPr>
            <a:picLocks noChangeAspect="1"/>
          </p:cNvPicPr>
          <p:nvPr/>
        </p:nvPicPr>
        <p:blipFill>
          <a:blip r:embed="rId2"/>
          <a:stretch>
            <a:fillRect/>
          </a:stretch>
        </p:blipFill>
        <p:spPr>
          <a:xfrm>
            <a:off x="579431" y="1304764"/>
            <a:ext cx="7676809" cy="5050532"/>
          </a:xfrm>
          <a:prstGeom prst="rect">
            <a:avLst/>
          </a:prstGeom>
        </p:spPr>
      </p:pic>
      <p:sp>
        <p:nvSpPr>
          <p:cNvPr id="8" name="矩形: 圆角 7">
            <a:extLst>
              <a:ext uri="{FF2B5EF4-FFF2-40B4-BE49-F238E27FC236}">
                <a16:creationId xmlns:a16="http://schemas.microsoft.com/office/drawing/2014/main" id="{1D34AAB2-C8F3-7B19-6487-3F368EB9312C}"/>
              </a:ext>
            </a:extLst>
          </p:cNvPr>
          <p:cNvSpPr/>
          <p:nvPr/>
        </p:nvSpPr>
        <p:spPr>
          <a:xfrm>
            <a:off x="2567608" y="1145946"/>
            <a:ext cx="3996444" cy="1382954"/>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9" name="文本框 8">
            <a:extLst>
              <a:ext uri="{FF2B5EF4-FFF2-40B4-BE49-F238E27FC236}">
                <a16:creationId xmlns:a16="http://schemas.microsoft.com/office/drawing/2014/main" id="{1EA7C168-28D5-ADA0-DA72-6CB1441C5544}"/>
              </a:ext>
            </a:extLst>
          </p:cNvPr>
          <p:cNvSpPr txBox="1"/>
          <p:nvPr/>
        </p:nvSpPr>
        <p:spPr>
          <a:xfrm>
            <a:off x="8619148" y="851031"/>
            <a:ext cx="2010487" cy="461665"/>
          </a:xfrm>
          <a:prstGeom prst="rect">
            <a:avLst/>
          </a:prstGeom>
          <a:noFill/>
        </p:spPr>
        <p:txBody>
          <a:bodyPr wrap="none" rtlCol="0">
            <a:spAutoFit/>
          </a:bodyPr>
          <a:lstStyle/>
          <a:p>
            <a:r>
              <a:rPr lang="en-US" altLang="zh-CN" sz="2400" b="1">
                <a:solidFill>
                  <a:srgbClr val="C00000"/>
                </a:solidFill>
              </a:rPr>
              <a:t>5.9.1 -&gt; 6.XX</a:t>
            </a:r>
            <a:endParaRPr lang="zh-CN" altLang="en-US" sz="2400" b="1">
              <a:solidFill>
                <a:srgbClr val="C00000"/>
              </a:solidFill>
            </a:endParaRPr>
          </a:p>
        </p:txBody>
      </p:sp>
      <p:sp>
        <p:nvSpPr>
          <p:cNvPr id="11" name="任意多边形: 形状 10">
            <a:extLst>
              <a:ext uri="{FF2B5EF4-FFF2-40B4-BE49-F238E27FC236}">
                <a16:creationId xmlns:a16="http://schemas.microsoft.com/office/drawing/2014/main" id="{525508A4-81D4-5A31-317F-CD472CF9A6A6}"/>
              </a:ext>
            </a:extLst>
          </p:cNvPr>
          <p:cNvSpPr/>
          <p:nvPr/>
        </p:nvSpPr>
        <p:spPr>
          <a:xfrm>
            <a:off x="6668655" y="1145309"/>
            <a:ext cx="1911927" cy="424873"/>
          </a:xfrm>
          <a:custGeom>
            <a:avLst/>
            <a:gdLst>
              <a:gd name="connsiteX0" fmla="*/ 0 w 1911927"/>
              <a:gd name="connsiteY0" fmla="*/ 424873 h 424873"/>
              <a:gd name="connsiteX1" fmla="*/ 711200 w 1911927"/>
              <a:gd name="connsiteY1" fmla="*/ 73891 h 424873"/>
              <a:gd name="connsiteX2" fmla="*/ 1911927 w 1911927"/>
              <a:gd name="connsiteY2" fmla="*/ 0 h 424873"/>
            </a:gdLst>
            <a:ahLst/>
            <a:cxnLst>
              <a:cxn ang="0">
                <a:pos x="connsiteX0" y="connsiteY0"/>
              </a:cxn>
              <a:cxn ang="0">
                <a:pos x="connsiteX1" y="connsiteY1"/>
              </a:cxn>
              <a:cxn ang="0">
                <a:pos x="connsiteX2" y="connsiteY2"/>
              </a:cxn>
            </a:cxnLst>
            <a:rect l="l" t="t" r="r" b="b"/>
            <a:pathLst>
              <a:path w="1911927" h="424873">
                <a:moveTo>
                  <a:pt x="0" y="424873"/>
                </a:moveTo>
                <a:cubicBezTo>
                  <a:pt x="196273" y="284788"/>
                  <a:pt x="392546" y="144703"/>
                  <a:pt x="711200" y="73891"/>
                </a:cubicBezTo>
                <a:cubicBezTo>
                  <a:pt x="1029854" y="3079"/>
                  <a:pt x="1470890" y="1539"/>
                  <a:pt x="1911927" y="0"/>
                </a:cubicBezTo>
              </a:path>
            </a:pathLst>
          </a:custGeom>
          <a:noFill/>
          <a:ln>
            <a:solidFill>
              <a:srgbClr val="C00000"/>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139BCBB-0756-3674-D710-310987B5CCF8}"/>
              </a:ext>
            </a:extLst>
          </p:cNvPr>
          <p:cNvSpPr txBox="1"/>
          <p:nvPr/>
        </p:nvSpPr>
        <p:spPr>
          <a:xfrm>
            <a:off x="8619148" y="1952836"/>
            <a:ext cx="2954655" cy="646331"/>
          </a:xfrm>
          <a:prstGeom prst="rect">
            <a:avLst/>
          </a:prstGeom>
          <a:noFill/>
        </p:spPr>
        <p:txBody>
          <a:bodyPr wrap="none" rtlCol="0">
            <a:spAutoFit/>
          </a:bodyPr>
          <a:lstStyle/>
          <a:p>
            <a:r>
              <a:rPr lang="zh-CN" altLang="en-US" b="1">
                <a:solidFill>
                  <a:srgbClr val="C00000"/>
                </a:solidFill>
              </a:rPr>
              <a:t>通过验证接口的稳定性，</a:t>
            </a:r>
            <a:endParaRPr lang="en-US" altLang="zh-CN" b="1">
              <a:solidFill>
                <a:srgbClr val="C00000"/>
              </a:solidFill>
            </a:endParaRPr>
          </a:p>
          <a:p>
            <a:r>
              <a:rPr lang="zh-CN" altLang="en-US" b="1">
                <a:solidFill>
                  <a:srgbClr val="C00000"/>
                </a:solidFill>
              </a:rPr>
              <a:t>说明适配层工作具有通用性</a:t>
            </a:r>
          </a:p>
        </p:txBody>
      </p:sp>
      <p:sp>
        <p:nvSpPr>
          <p:cNvPr id="13" name="任意多边形: 形状 12">
            <a:extLst>
              <a:ext uri="{FF2B5EF4-FFF2-40B4-BE49-F238E27FC236}">
                <a16:creationId xmlns:a16="http://schemas.microsoft.com/office/drawing/2014/main" id="{46C8970B-6914-E032-4EF5-3FFAB1B2D8CE}"/>
              </a:ext>
            </a:extLst>
          </p:cNvPr>
          <p:cNvSpPr/>
          <p:nvPr/>
        </p:nvSpPr>
        <p:spPr>
          <a:xfrm>
            <a:off x="8303491" y="1302327"/>
            <a:ext cx="831273" cy="979055"/>
          </a:xfrm>
          <a:custGeom>
            <a:avLst/>
            <a:gdLst>
              <a:gd name="connsiteX0" fmla="*/ 831273 w 831273"/>
              <a:gd name="connsiteY0" fmla="*/ 0 h 979055"/>
              <a:gd name="connsiteX1" fmla="*/ 508000 w 831273"/>
              <a:gd name="connsiteY1" fmla="*/ 646546 h 979055"/>
              <a:gd name="connsiteX2" fmla="*/ 0 w 831273"/>
              <a:gd name="connsiteY2" fmla="*/ 979055 h 979055"/>
            </a:gdLst>
            <a:ahLst/>
            <a:cxnLst>
              <a:cxn ang="0">
                <a:pos x="connsiteX0" y="connsiteY0"/>
              </a:cxn>
              <a:cxn ang="0">
                <a:pos x="connsiteX1" y="connsiteY1"/>
              </a:cxn>
              <a:cxn ang="0">
                <a:pos x="connsiteX2" y="connsiteY2"/>
              </a:cxn>
            </a:cxnLst>
            <a:rect l="l" t="t" r="r" b="b"/>
            <a:pathLst>
              <a:path w="831273" h="979055">
                <a:moveTo>
                  <a:pt x="831273" y="0"/>
                </a:moveTo>
                <a:cubicBezTo>
                  <a:pt x="738909" y="241685"/>
                  <a:pt x="646545" y="483370"/>
                  <a:pt x="508000" y="646546"/>
                </a:cubicBezTo>
                <a:cubicBezTo>
                  <a:pt x="369455" y="809722"/>
                  <a:pt x="184727" y="894388"/>
                  <a:pt x="0" y="979055"/>
                </a:cubicBezTo>
              </a:path>
            </a:pathLst>
          </a:custGeom>
          <a:noFill/>
          <a:ln>
            <a:solidFill>
              <a:srgbClr val="C00000"/>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FD02C355-1AEF-BEF5-E4AF-BA3600914E9D}"/>
              </a:ext>
            </a:extLst>
          </p:cNvPr>
          <p:cNvSpPr/>
          <p:nvPr/>
        </p:nvSpPr>
        <p:spPr>
          <a:xfrm>
            <a:off x="1883532" y="6395322"/>
            <a:ext cx="5256584" cy="317785"/>
          </a:xfrm>
          <a:prstGeom prst="round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rgbClr val="0070C0"/>
                </a:solidFill>
              </a:rPr>
              <a:t>需要根据</a:t>
            </a:r>
            <a:r>
              <a:rPr lang="en-US" altLang="zh-CN" sz="1600" b="1">
                <a:solidFill>
                  <a:srgbClr val="0070C0"/>
                </a:solidFill>
              </a:rPr>
              <a:t>Linux Moudles</a:t>
            </a:r>
            <a:r>
              <a:rPr lang="zh-CN" altLang="en-US" sz="1600" b="1">
                <a:solidFill>
                  <a:srgbClr val="0070C0"/>
                </a:solidFill>
              </a:rPr>
              <a:t>的要求来扩展</a:t>
            </a:r>
            <a:r>
              <a:rPr lang="en-US" altLang="zh-CN" sz="1600" b="1">
                <a:solidFill>
                  <a:srgbClr val="0070C0"/>
                </a:solidFill>
              </a:rPr>
              <a:t>LDS</a:t>
            </a:r>
            <a:endParaRPr lang="zh-CN" altLang="en-US" sz="1600" b="1">
              <a:solidFill>
                <a:srgbClr val="0070C0"/>
              </a:solidFill>
            </a:endParaRPr>
          </a:p>
        </p:txBody>
      </p:sp>
      <p:sp>
        <p:nvSpPr>
          <p:cNvPr id="15" name="文本框 14">
            <a:extLst>
              <a:ext uri="{FF2B5EF4-FFF2-40B4-BE49-F238E27FC236}">
                <a16:creationId xmlns:a16="http://schemas.microsoft.com/office/drawing/2014/main" id="{1D84A3FF-E137-F953-58EC-1F65E33FA509}"/>
              </a:ext>
            </a:extLst>
          </p:cNvPr>
          <p:cNvSpPr txBox="1"/>
          <p:nvPr/>
        </p:nvSpPr>
        <p:spPr>
          <a:xfrm>
            <a:off x="8436260" y="5363924"/>
            <a:ext cx="2329484" cy="369332"/>
          </a:xfrm>
          <a:prstGeom prst="rect">
            <a:avLst/>
          </a:prstGeom>
          <a:noFill/>
        </p:spPr>
        <p:txBody>
          <a:bodyPr wrap="none" rtlCol="0">
            <a:spAutoFit/>
          </a:bodyPr>
          <a:lstStyle/>
          <a:p>
            <a:r>
              <a:rPr lang="zh-CN" altLang="en-US" b="1">
                <a:solidFill>
                  <a:srgbClr val="0070C0"/>
                </a:solidFill>
              </a:rPr>
              <a:t>基本明确，比较简单</a:t>
            </a:r>
          </a:p>
        </p:txBody>
      </p:sp>
    </p:spTree>
    <p:extLst>
      <p:ext uri="{BB962C8B-B14F-4D97-AF65-F5344CB8AC3E}">
        <p14:creationId xmlns:p14="http://schemas.microsoft.com/office/powerpoint/2010/main" val="36210163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E0AAE-D31E-E3DA-6A0C-04352D9914B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3C0E87B-3AC9-7CF8-8C83-5DBF36394D92}"/>
              </a:ext>
            </a:extLst>
          </p:cNvPr>
          <p:cNvSpPr txBox="1"/>
          <p:nvPr/>
        </p:nvSpPr>
        <p:spPr>
          <a:xfrm>
            <a:off x="4403812" y="584684"/>
            <a:ext cx="3618298" cy="830997"/>
          </a:xfrm>
          <a:prstGeom prst="rect">
            <a:avLst/>
          </a:prstGeom>
          <a:noFill/>
        </p:spPr>
        <p:txBody>
          <a:bodyPr wrap="none" rtlCol="0">
            <a:spAutoFit/>
          </a:bodyPr>
          <a:lstStyle/>
          <a:p>
            <a:r>
              <a:rPr lang="en-US" altLang="zh-CN" sz="4800"/>
              <a:t>7</a:t>
            </a:r>
            <a:r>
              <a:rPr lang="zh-CN" altLang="en-US" sz="4800"/>
              <a:t>月</a:t>
            </a:r>
            <a:r>
              <a:rPr lang="en-US" altLang="zh-CN" sz="4800"/>
              <a:t>18</a:t>
            </a:r>
            <a:r>
              <a:rPr lang="zh-CN" altLang="en-US" sz="4800"/>
              <a:t>日报告</a:t>
            </a:r>
          </a:p>
        </p:txBody>
      </p:sp>
      <p:sp>
        <p:nvSpPr>
          <p:cNvPr id="2" name="文本框 1">
            <a:extLst>
              <a:ext uri="{FF2B5EF4-FFF2-40B4-BE49-F238E27FC236}">
                <a16:creationId xmlns:a16="http://schemas.microsoft.com/office/drawing/2014/main" id="{3D8C597C-847D-80B8-4F72-2E98F980AB36}"/>
              </a:ext>
            </a:extLst>
          </p:cNvPr>
          <p:cNvSpPr txBox="1"/>
          <p:nvPr/>
        </p:nvSpPr>
        <p:spPr>
          <a:xfrm>
            <a:off x="1091444" y="1592796"/>
            <a:ext cx="10441160" cy="4893647"/>
          </a:xfrm>
          <a:prstGeom prst="rect">
            <a:avLst/>
          </a:prstGeom>
          <a:noFill/>
        </p:spPr>
        <p:txBody>
          <a:bodyPr wrap="square" rtlCol="0">
            <a:spAutoFit/>
          </a:bodyPr>
          <a:lstStyle/>
          <a:p>
            <a:r>
              <a:rPr lang="zh-CN" altLang="en-US" sz="2400"/>
              <a:t>本周进展：</a:t>
            </a:r>
            <a:endParaRPr lang="en-US" altLang="zh-CN" sz="2400"/>
          </a:p>
          <a:p>
            <a:r>
              <a:rPr lang="en-US" altLang="zh-CN" sz="2400"/>
              <a:t>1. </a:t>
            </a:r>
            <a:r>
              <a:rPr lang="zh-CN" altLang="en-US" sz="2400"/>
              <a:t>验证在一个版本内部，</a:t>
            </a:r>
            <a:r>
              <a:rPr lang="en-US" altLang="zh-CN" sz="2400"/>
              <a:t>Linux Modules</a:t>
            </a:r>
            <a:r>
              <a:rPr lang="zh-CN" altLang="en-US" sz="2400"/>
              <a:t>之间兼容，即是否可以直接替换升级。</a:t>
            </a:r>
            <a:endParaRPr lang="en-US" altLang="zh-CN" sz="2400"/>
          </a:p>
          <a:p>
            <a:r>
              <a:rPr lang="en-US" altLang="zh-CN" sz="2400" b="1">
                <a:solidFill>
                  <a:srgbClr val="FF0000"/>
                </a:solidFill>
              </a:rPr>
              <a:t>5.9.1 -&gt; 5.9.16: </a:t>
            </a:r>
            <a:r>
              <a:rPr lang="zh-CN" altLang="en-US" sz="2400" b="1"/>
              <a:t>理论上接口兼容；实验结果是替换后可编译通过，可以运行，所以证明</a:t>
            </a:r>
            <a:r>
              <a:rPr lang="zh-CN" altLang="en-US" sz="2400" b="1">
                <a:solidFill>
                  <a:srgbClr val="C00000"/>
                </a:solidFill>
              </a:rPr>
              <a:t>上层接口兼容</a:t>
            </a:r>
            <a:r>
              <a:rPr lang="zh-CN" altLang="en-US" sz="2400" b="1"/>
              <a:t>。</a:t>
            </a:r>
            <a:endParaRPr lang="en-US" altLang="zh-CN" sz="2400" b="1"/>
          </a:p>
          <a:p>
            <a:r>
              <a:rPr lang="zh-CN" altLang="en-US" sz="2400"/>
              <a:t>（注：</a:t>
            </a:r>
            <a:r>
              <a:rPr lang="en-US" altLang="zh-CN" sz="2400"/>
              <a:t>5.9.16</a:t>
            </a:r>
            <a:r>
              <a:rPr lang="zh-CN" altLang="en-US" sz="2400"/>
              <a:t>的</a:t>
            </a:r>
            <a:r>
              <a:rPr lang="en-US" altLang="zh-CN" sz="2400"/>
              <a:t>Ext4</a:t>
            </a:r>
            <a:r>
              <a:rPr lang="zh-CN" altLang="en-US" sz="2400"/>
              <a:t>只是额外增加了对</a:t>
            </a:r>
            <a:r>
              <a:rPr lang="en-US" altLang="zh-CN" sz="2400"/>
              <a:t>iomap_swapfile_activate</a:t>
            </a:r>
            <a:r>
              <a:rPr lang="zh-CN" altLang="en-US" sz="2400"/>
              <a:t>的调用）</a:t>
            </a:r>
            <a:endParaRPr lang="en-US" altLang="zh-CN" sz="2400"/>
          </a:p>
          <a:p>
            <a:endParaRPr lang="en-US" altLang="zh-CN" sz="2400"/>
          </a:p>
          <a:p>
            <a:r>
              <a:rPr lang="en-US" altLang="zh-CN" sz="2400"/>
              <a:t>2. </a:t>
            </a:r>
            <a:r>
              <a:rPr lang="zh-CN" altLang="en-US" sz="2400"/>
              <a:t>验证跨越版本的</a:t>
            </a:r>
            <a:r>
              <a:rPr lang="en-US" altLang="zh-CN" sz="2400"/>
              <a:t>Linux Modules</a:t>
            </a:r>
            <a:r>
              <a:rPr lang="zh-CN" altLang="en-US" sz="2400"/>
              <a:t>之间兼容性，即是否可以直接替换升级</a:t>
            </a:r>
            <a:endParaRPr lang="en-US" altLang="zh-CN" sz="2400"/>
          </a:p>
          <a:p>
            <a:r>
              <a:rPr lang="en-US" altLang="zh-CN" sz="2400" b="1">
                <a:solidFill>
                  <a:srgbClr val="FF0000"/>
                </a:solidFill>
              </a:rPr>
              <a:t>5.9.1 -&gt; 6.12.39(recent</a:t>
            </a:r>
            <a:r>
              <a:rPr lang="zh-CN" altLang="en-US" sz="2400" b="1">
                <a:solidFill>
                  <a:srgbClr val="FF0000"/>
                </a:solidFill>
              </a:rPr>
              <a:t> </a:t>
            </a:r>
            <a:r>
              <a:rPr lang="en-US" altLang="zh-CN" sz="2400" b="1">
                <a:solidFill>
                  <a:srgbClr val="FF0000"/>
                </a:solidFill>
              </a:rPr>
              <a:t>lts): </a:t>
            </a:r>
            <a:r>
              <a:rPr lang="zh-CN" altLang="en-US" sz="2400" b="1"/>
              <a:t>调用流程和方式基本一致，但是上层接口的形式</a:t>
            </a:r>
            <a:endParaRPr lang="en-US" altLang="zh-CN" sz="2400"/>
          </a:p>
          <a:p>
            <a:r>
              <a:rPr lang="zh-CN" altLang="en-US" sz="2400" b="1"/>
              <a:t>变化很大。结论是</a:t>
            </a:r>
            <a:r>
              <a:rPr lang="zh-CN" altLang="en-US" sz="2400" b="1">
                <a:solidFill>
                  <a:srgbClr val="C00000"/>
                </a:solidFill>
              </a:rPr>
              <a:t>上层接口不兼容，</a:t>
            </a:r>
            <a:r>
              <a:rPr lang="zh-CN" altLang="en-US" sz="2400" b="1"/>
              <a:t>但是机制有很强的延续性。</a:t>
            </a:r>
            <a:endParaRPr lang="en-US" altLang="zh-CN" sz="2400" b="1"/>
          </a:p>
          <a:p>
            <a:endParaRPr lang="en-US" altLang="zh-CN" sz="2400"/>
          </a:p>
          <a:p>
            <a:r>
              <a:rPr lang="zh-CN" altLang="en-US" sz="2400"/>
              <a:t>下周计划：</a:t>
            </a:r>
            <a:endParaRPr lang="en-US" altLang="zh-CN" sz="2400"/>
          </a:p>
          <a:p>
            <a:r>
              <a:rPr lang="en-US" altLang="zh-CN" sz="2400"/>
              <a:t>1. </a:t>
            </a:r>
            <a:r>
              <a:rPr lang="zh-CN" altLang="en-US" sz="2400"/>
              <a:t>把适配层升级到</a:t>
            </a:r>
            <a:r>
              <a:rPr lang="zh-CN" altLang="en-US" sz="2400">
                <a:solidFill>
                  <a:srgbClr val="C00000"/>
                </a:solidFill>
              </a:rPr>
              <a:t>兼容</a:t>
            </a:r>
            <a:r>
              <a:rPr lang="en-US" altLang="zh-CN" sz="2400" b="1">
                <a:solidFill>
                  <a:srgbClr val="C00000"/>
                </a:solidFill>
              </a:rPr>
              <a:t>Linux 6.12.X</a:t>
            </a:r>
            <a:r>
              <a:rPr lang="zh-CN" altLang="en-US" sz="2400"/>
              <a:t>，策略是随着</a:t>
            </a:r>
            <a:r>
              <a:rPr lang="en-US" altLang="zh-CN" sz="2400"/>
              <a:t>Linux LTS</a:t>
            </a:r>
            <a:r>
              <a:rPr lang="zh-CN" altLang="en-US" sz="2400"/>
              <a:t>升级。</a:t>
            </a:r>
            <a:endParaRPr lang="en-US" altLang="zh-CN" sz="2400"/>
          </a:p>
          <a:p>
            <a:r>
              <a:rPr lang="en-US" altLang="zh-CN" sz="2400"/>
              <a:t>2. </a:t>
            </a:r>
            <a:r>
              <a:rPr lang="zh-CN" altLang="en-US" sz="2400"/>
              <a:t>完善</a:t>
            </a:r>
            <a:r>
              <a:rPr lang="en-US" altLang="zh-CN" sz="2400"/>
              <a:t>PerCPU</a:t>
            </a:r>
            <a:r>
              <a:rPr lang="zh-CN" altLang="en-US" sz="2400"/>
              <a:t>和</a:t>
            </a:r>
            <a:r>
              <a:rPr lang="en-US" altLang="zh-CN" sz="2400"/>
              <a:t>Preempt</a:t>
            </a:r>
            <a:r>
              <a:rPr lang="zh-CN" altLang="en-US" sz="2400"/>
              <a:t>的兼容机制。</a:t>
            </a:r>
            <a:endParaRPr lang="en-US" altLang="zh-CN" sz="2400"/>
          </a:p>
        </p:txBody>
      </p:sp>
    </p:spTree>
    <p:extLst>
      <p:ext uri="{BB962C8B-B14F-4D97-AF65-F5344CB8AC3E}">
        <p14:creationId xmlns:p14="http://schemas.microsoft.com/office/powerpoint/2010/main" val="327054627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20FB2E4-0715-B109-FD84-AB227BBEAB35}"/>
              </a:ext>
            </a:extLst>
          </p:cNvPr>
          <p:cNvSpPr txBox="1"/>
          <p:nvPr/>
        </p:nvSpPr>
        <p:spPr>
          <a:xfrm>
            <a:off x="479376" y="368660"/>
            <a:ext cx="3384376" cy="584775"/>
          </a:xfrm>
          <a:prstGeom prst="rect">
            <a:avLst/>
          </a:prstGeom>
          <a:noFill/>
        </p:spPr>
        <p:txBody>
          <a:bodyPr wrap="square">
            <a:spAutoFit/>
          </a:bodyPr>
          <a:lstStyle/>
          <a:p>
            <a:r>
              <a:rPr lang="zh-CN" altLang="en-US" sz="3200"/>
              <a:t>适配机制</a:t>
            </a:r>
            <a:endParaRPr lang="en-US" altLang="zh-CN" sz="3200"/>
          </a:p>
        </p:txBody>
      </p:sp>
      <p:pic>
        <p:nvPicPr>
          <p:cNvPr id="6" name="图片 5">
            <a:extLst>
              <a:ext uri="{FF2B5EF4-FFF2-40B4-BE49-F238E27FC236}">
                <a16:creationId xmlns:a16="http://schemas.microsoft.com/office/drawing/2014/main" id="{C25C062E-D2C5-3D9C-6744-D4B5D7BAE755}"/>
              </a:ext>
            </a:extLst>
          </p:cNvPr>
          <p:cNvPicPr>
            <a:picLocks noChangeAspect="1"/>
          </p:cNvPicPr>
          <p:nvPr/>
        </p:nvPicPr>
        <p:blipFill>
          <a:blip r:embed="rId2"/>
          <a:stretch>
            <a:fillRect/>
          </a:stretch>
        </p:blipFill>
        <p:spPr>
          <a:xfrm>
            <a:off x="0" y="1882913"/>
            <a:ext cx="12192000" cy="3092174"/>
          </a:xfrm>
          <a:prstGeom prst="rect">
            <a:avLst/>
          </a:prstGeom>
        </p:spPr>
      </p:pic>
      <p:sp>
        <p:nvSpPr>
          <p:cNvPr id="7" name="文本框 6">
            <a:extLst>
              <a:ext uri="{FF2B5EF4-FFF2-40B4-BE49-F238E27FC236}">
                <a16:creationId xmlns:a16="http://schemas.microsoft.com/office/drawing/2014/main" id="{F2CE0D45-A720-231D-287E-CE1D319A2B52}"/>
              </a:ext>
            </a:extLst>
          </p:cNvPr>
          <p:cNvSpPr txBox="1"/>
          <p:nvPr/>
        </p:nvSpPr>
        <p:spPr>
          <a:xfrm>
            <a:off x="479376" y="1220556"/>
            <a:ext cx="10554492" cy="400110"/>
          </a:xfrm>
          <a:prstGeom prst="rect">
            <a:avLst/>
          </a:prstGeom>
          <a:noFill/>
        </p:spPr>
        <p:txBody>
          <a:bodyPr wrap="none" rtlCol="0">
            <a:spAutoFit/>
          </a:bodyPr>
          <a:lstStyle/>
          <a:p>
            <a:r>
              <a:rPr lang="en-US" altLang="zh-CN" sz="2000"/>
              <a:t>Linux Modules</a:t>
            </a:r>
            <a:r>
              <a:rPr lang="zh-CN" altLang="en-US" sz="2000"/>
              <a:t>运行在</a:t>
            </a:r>
            <a:r>
              <a:rPr lang="en-US" altLang="zh-CN" sz="2000"/>
              <a:t>Linux</a:t>
            </a:r>
            <a:r>
              <a:rPr lang="zh-CN" altLang="en-US" sz="2000"/>
              <a:t>世界中，保持不变；要求适配层完成关键基础设施的转换和协调。</a:t>
            </a:r>
          </a:p>
        </p:txBody>
      </p:sp>
      <p:sp>
        <p:nvSpPr>
          <p:cNvPr id="8" name="文本框 7">
            <a:extLst>
              <a:ext uri="{FF2B5EF4-FFF2-40B4-BE49-F238E27FC236}">
                <a16:creationId xmlns:a16="http://schemas.microsoft.com/office/drawing/2014/main" id="{E4BA38A2-D092-98C5-79BF-1157953F7CBF}"/>
              </a:ext>
            </a:extLst>
          </p:cNvPr>
          <p:cNvSpPr txBox="1"/>
          <p:nvPr/>
        </p:nvSpPr>
        <p:spPr>
          <a:xfrm>
            <a:off x="1009066" y="5581399"/>
            <a:ext cx="1162498" cy="646331"/>
          </a:xfrm>
          <a:prstGeom prst="rect">
            <a:avLst/>
          </a:prstGeom>
          <a:noFill/>
        </p:spPr>
        <p:txBody>
          <a:bodyPr wrap="none" rtlCol="0">
            <a:spAutoFit/>
          </a:bodyPr>
          <a:lstStyle/>
          <a:p>
            <a:r>
              <a:rPr lang="en-US" altLang="zh-CN"/>
              <a:t>read_iter</a:t>
            </a:r>
          </a:p>
          <a:p>
            <a:r>
              <a:rPr lang="en-US" altLang="zh-CN"/>
              <a:t>read_folio</a:t>
            </a:r>
            <a:endParaRPr lang="zh-CN" altLang="en-US"/>
          </a:p>
        </p:txBody>
      </p:sp>
      <p:sp>
        <p:nvSpPr>
          <p:cNvPr id="9" name="文本框 8">
            <a:extLst>
              <a:ext uri="{FF2B5EF4-FFF2-40B4-BE49-F238E27FC236}">
                <a16:creationId xmlns:a16="http://schemas.microsoft.com/office/drawing/2014/main" id="{C565B76F-5947-2E04-3755-538FC770F729}"/>
              </a:ext>
            </a:extLst>
          </p:cNvPr>
          <p:cNvSpPr txBox="1"/>
          <p:nvPr/>
        </p:nvSpPr>
        <p:spPr>
          <a:xfrm>
            <a:off x="2423592" y="5571163"/>
            <a:ext cx="1770036" cy="646331"/>
          </a:xfrm>
          <a:prstGeom prst="rect">
            <a:avLst/>
          </a:prstGeom>
          <a:noFill/>
        </p:spPr>
        <p:txBody>
          <a:bodyPr wrap="none" rtlCol="0">
            <a:spAutoFit/>
          </a:bodyPr>
          <a:lstStyle/>
          <a:p>
            <a:r>
              <a:rPr lang="en-US" altLang="zh-CN"/>
              <a:t>va_pa_offset</a:t>
            </a:r>
          </a:p>
          <a:p>
            <a:r>
              <a:rPr lang="en-US" altLang="zh-CN"/>
              <a:t>kernel_mapping</a:t>
            </a:r>
            <a:endParaRPr lang="zh-CN" altLang="en-US"/>
          </a:p>
        </p:txBody>
      </p:sp>
      <p:sp>
        <p:nvSpPr>
          <p:cNvPr id="10" name="文本框 9">
            <a:extLst>
              <a:ext uri="{FF2B5EF4-FFF2-40B4-BE49-F238E27FC236}">
                <a16:creationId xmlns:a16="http://schemas.microsoft.com/office/drawing/2014/main" id="{6BE45017-D3FD-7F41-93E1-6DC4AFD528AA}"/>
              </a:ext>
            </a:extLst>
          </p:cNvPr>
          <p:cNvSpPr txBox="1"/>
          <p:nvPr/>
        </p:nvSpPr>
        <p:spPr>
          <a:xfrm>
            <a:off x="10308468" y="5644740"/>
            <a:ext cx="1856598" cy="646331"/>
          </a:xfrm>
          <a:prstGeom prst="rect">
            <a:avLst/>
          </a:prstGeom>
          <a:noFill/>
        </p:spPr>
        <p:txBody>
          <a:bodyPr wrap="none" rtlCol="0">
            <a:spAutoFit/>
          </a:bodyPr>
          <a:lstStyle/>
          <a:p>
            <a:r>
              <a:rPr lang="en-US" altLang="zh-CN"/>
              <a:t>rbtree/radix-tree</a:t>
            </a:r>
          </a:p>
          <a:p>
            <a:r>
              <a:rPr lang="en-US" altLang="zh-CN"/>
              <a:t>maple_tree</a:t>
            </a:r>
            <a:endParaRPr lang="zh-CN" altLang="en-US"/>
          </a:p>
        </p:txBody>
      </p:sp>
      <p:sp>
        <p:nvSpPr>
          <p:cNvPr id="11" name="矩形: 圆角 10">
            <a:extLst>
              <a:ext uri="{FF2B5EF4-FFF2-40B4-BE49-F238E27FC236}">
                <a16:creationId xmlns:a16="http://schemas.microsoft.com/office/drawing/2014/main" id="{274509C4-698F-1363-D7EE-56FB14DC39A0}"/>
              </a:ext>
            </a:extLst>
          </p:cNvPr>
          <p:cNvSpPr/>
          <p:nvPr/>
        </p:nvSpPr>
        <p:spPr>
          <a:xfrm>
            <a:off x="8508268" y="2672916"/>
            <a:ext cx="3683732" cy="2412268"/>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Tree>
    <p:extLst>
      <p:ext uri="{BB962C8B-B14F-4D97-AF65-F5344CB8AC3E}">
        <p14:creationId xmlns:p14="http://schemas.microsoft.com/office/powerpoint/2010/main" val="46711915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B44C4-BEA2-CD01-A06C-A1FFEF39418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C968403-8619-545C-4721-013A1BD64B02}"/>
              </a:ext>
            </a:extLst>
          </p:cNvPr>
          <p:cNvSpPr txBox="1"/>
          <p:nvPr/>
        </p:nvSpPr>
        <p:spPr>
          <a:xfrm>
            <a:off x="4403812" y="584684"/>
            <a:ext cx="3618298" cy="830997"/>
          </a:xfrm>
          <a:prstGeom prst="rect">
            <a:avLst/>
          </a:prstGeom>
          <a:noFill/>
        </p:spPr>
        <p:txBody>
          <a:bodyPr wrap="none" rtlCol="0">
            <a:spAutoFit/>
          </a:bodyPr>
          <a:lstStyle/>
          <a:p>
            <a:r>
              <a:rPr lang="en-US" altLang="zh-CN" sz="4800"/>
              <a:t>7</a:t>
            </a:r>
            <a:r>
              <a:rPr lang="zh-CN" altLang="en-US" sz="4800"/>
              <a:t>月</a:t>
            </a:r>
            <a:r>
              <a:rPr lang="en-US" altLang="zh-CN" sz="4800"/>
              <a:t>25</a:t>
            </a:r>
            <a:r>
              <a:rPr lang="zh-CN" altLang="en-US" sz="4800"/>
              <a:t>日报告</a:t>
            </a:r>
          </a:p>
        </p:txBody>
      </p:sp>
      <p:sp>
        <p:nvSpPr>
          <p:cNvPr id="2" name="文本框 1">
            <a:extLst>
              <a:ext uri="{FF2B5EF4-FFF2-40B4-BE49-F238E27FC236}">
                <a16:creationId xmlns:a16="http://schemas.microsoft.com/office/drawing/2014/main" id="{ACC58BD8-F7E3-2863-07EC-FC58949D2062}"/>
              </a:ext>
            </a:extLst>
          </p:cNvPr>
          <p:cNvSpPr txBox="1"/>
          <p:nvPr/>
        </p:nvSpPr>
        <p:spPr>
          <a:xfrm>
            <a:off x="1091444" y="1592796"/>
            <a:ext cx="10441160" cy="3046988"/>
          </a:xfrm>
          <a:prstGeom prst="rect">
            <a:avLst/>
          </a:prstGeom>
          <a:noFill/>
        </p:spPr>
        <p:txBody>
          <a:bodyPr wrap="square" rtlCol="0">
            <a:spAutoFit/>
          </a:bodyPr>
          <a:lstStyle/>
          <a:p>
            <a:r>
              <a:rPr lang="zh-CN" altLang="en-US" sz="2400"/>
              <a:t>本周进展：</a:t>
            </a:r>
            <a:endParaRPr lang="en-US" altLang="zh-CN" sz="2400"/>
          </a:p>
          <a:p>
            <a:r>
              <a:rPr lang="zh-CN" altLang="en-US" sz="2400"/>
              <a:t>对</a:t>
            </a:r>
            <a:r>
              <a:rPr lang="en-US" altLang="zh-CN" sz="2400"/>
              <a:t>Linux Modules</a:t>
            </a:r>
            <a:r>
              <a:rPr lang="zh-CN" altLang="en-US" sz="2400"/>
              <a:t>的支持从</a:t>
            </a:r>
            <a:r>
              <a:rPr lang="en-US" altLang="zh-CN" sz="2400" b="1">
                <a:solidFill>
                  <a:srgbClr val="FF0000"/>
                </a:solidFill>
              </a:rPr>
              <a:t>5.9.1 -&gt; 6.12(recent lts)</a:t>
            </a:r>
            <a:r>
              <a:rPr lang="zh-CN" altLang="en-US" sz="2400" b="1">
                <a:solidFill>
                  <a:srgbClr val="FF0000"/>
                </a:solidFill>
              </a:rPr>
              <a:t> </a:t>
            </a:r>
            <a:r>
              <a:rPr lang="en-US" altLang="zh-CN" sz="2400"/>
              <a:t>: </a:t>
            </a:r>
          </a:p>
          <a:p>
            <a:r>
              <a:rPr lang="en-US" altLang="zh-CN" sz="2400"/>
              <a:t>1) </a:t>
            </a:r>
            <a:r>
              <a:rPr lang="zh-CN" altLang="en-US" sz="2400"/>
              <a:t>适配层中：内存分配、分页、中断、调度和等待队列等都调整完成。</a:t>
            </a:r>
            <a:endParaRPr lang="en-US" altLang="zh-CN" sz="2400"/>
          </a:p>
          <a:p>
            <a:r>
              <a:rPr lang="en-US" altLang="zh-CN" sz="2400"/>
              <a:t>2) VirtBlk</a:t>
            </a:r>
            <a:r>
              <a:rPr lang="zh-CN" altLang="en-US" sz="2400"/>
              <a:t>块设备的调整基本完成。</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支持</a:t>
            </a:r>
            <a:r>
              <a:rPr lang="en-US" altLang="zh-CN" sz="2400" b="1">
                <a:solidFill>
                  <a:srgbClr val="FF0000"/>
                </a:solidFill>
              </a:rPr>
              <a:t>6.12</a:t>
            </a:r>
            <a:r>
              <a:rPr lang="zh-CN" altLang="en-US" sz="2400" b="1">
                <a:solidFill>
                  <a:srgbClr val="FF0000"/>
                </a:solidFill>
              </a:rPr>
              <a:t>的</a:t>
            </a:r>
            <a:r>
              <a:rPr lang="en-US" altLang="zh-CN" sz="2400"/>
              <a:t>Ext4</a:t>
            </a:r>
            <a:r>
              <a:rPr lang="zh-CN" altLang="en-US" sz="2400" b="1"/>
              <a:t>。</a:t>
            </a:r>
            <a:endParaRPr lang="en-US" altLang="zh-CN" sz="2400" b="1"/>
          </a:p>
          <a:p>
            <a:r>
              <a:rPr lang="en-US" altLang="zh-CN" sz="2400"/>
              <a:t>2. </a:t>
            </a:r>
            <a:r>
              <a:rPr lang="zh-CN" altLang="en-US" sz="2400"/>
              <a:t>完善对</a:t>
            </a:r>
            <a:r>
              <a:rPr lang="en-US" altLang="zh-CN" sz="2400"/>
              <a:t>PerCPU</a:t>
            </a:r>
            <a:r>
              <a:rPr lang="zh-CN" altLang="en-US" sz="2400"/>
              <a:t>和</a:t>
            </a:r>
            <a:r>
              <a:rPr lang="en-US" altLang="zh-CN" sz="2400"/>
              <a:t>Preempt</a:t>
            </a:r>
            <a:r>
              <a:rPr lang="zh-CN" altLang="en-US" sz="2400"/>
              <a:t>的兼容机制。</a:t>
            </a:r>
            <a:endParaRPr lang="en-US" altLang="zh-CN" sz="2400"/>
          </a:p>
        </p:txBody>
      </p:sp>
    </p:spTree>
    <p:extLst>
      <p:ext uri="{BB962C8B-B14F-4D97-AF65-F5344CB8AC3E}">
        <p14:creationId xmlns:p14="http://schemas.microsoft.com/office/powerpoint/2010/main" val="63182759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CAE4F-BE9C-69EB-1127-9BF61E5B7BB8}"/>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5CFFD143-19F5-5B15-F223-B85F2FE4DC93}"/>
              </a:ext>
            </a:extLst>
          </p:cNvPr>
          <p:cNvSpPr txBox="1"/>
          <p:nvPr/>
        </p:nvSpPr>
        <p:spPr>
          <a:xfrm>
            <a:off x="4403812" y="584684"/>
            <a:ext cx="3294492" cy="830997"/>
          </a:xfrm>
          <a:prstGeom prst="rect">
            <a:avLst/>
          </a:prstGeom>
          <a:noFill/>
        </p:spPr>
        <p:txBody>
          <a:bodyPr wrap="none" rtlCol="0">
            <a:spAutoFit/>
          </a:bodyPr>
          <a:lstStyle/>
          <a:p>
            <a:r>
              <a:rPr lang="en-US" altLang="zh-CN" sz="4800"/>
              <a:t>8</a:t>
            </a:r>
            <a:r>
              <a:rPr lang="zh-CN" altLang="en-US" sz="4800"/>
              <a:t>月</a:t>
            </a:r>
            <a:r>
              <a:rPr lang="en-US" altLang="zh-CN" sz="4800"/>
              <a:t>1</a:t>
            </a:r>
            <a:r>
              <a:rPr lang="zh-CN" altLang="en-US" sz="4800"/>
              <a:t>日报告</a:t>
            </a:r>
          </a:p>
        </p:txBody>
      </p:sp>
      <p:sp>
        <p:nvSpPr>
          <p:cNvPr id="2" name="文本框 1">
            <a:extLst>
              <a:ext uri="{FF2B5EF4-FFF2-40B4-BE49-F238E27FC236}">
                <a16:creationId xmlns:a16="http://schemas.microsoft.com/office/drawing/2014/main" id="{DA2B71B5-B294-727B-406C-5B66B10D6A77}"/>
              </a:ext>
            </a:extLst>
          </p:cNvPr>
          <p:cNvSpPr txBox="1"/>
          <p:nvPr/>
        </p:nvSpPr>
        <p:spPr>
          <a:xfrm>
            <a:off x="1091444" y="1592796"/>
            <a:ext cx="10441160" cy="2308324"/>
          </a:xfrm>
          <a:prstGeom prst="rect">
            <a:avLst/>
          </a:prstGeom>
          <a:noFill/>
        </p:spPr>
        <p:txBody>
          <a:bodyPr wrap="square" rtlCol="0">
            <a:spAutoFit/>
          </a:bodyPr>
          <a:lstStyle/>
          <a:p>
            <a:r>
              <a:rPr lang="zh-CN" altLang="en-US" sz="2400"/>
              <a:t>本周进展：</a:t>
            </a:r>
            <a:endParaRPr lang="en-US" altLang="zh-CN" sz="2400"/>
          </a:p>
          <a:p>
            <a:r>
              <a:rPr lang="zh-CN" altLang="en-US" sz="2400"/>
              <a:t>对</a:t>
            </a:r>
            <a:r>
              <a:rPr lang="en-US" altLang="zh-CN" sz="2400"/>
              <a:t>Linux</a:t>
            </a:r>
            <a:r>
              <a:rPr lang="zh-CN" altLang="en-US" sz="2400"/>
              <a:t>适配层已经从</a:t>
            </a:r>
            <a:r>
              <a:rPr lang="en-US" altLang="zh-CN" sz="2400"/>
              <a:t>5.9</a:t>
            </a:r>
            <a:r>
              <a:rPr lang="zh-CN" altLang="en-US" sz="2400"/>
              <a:t>升级到</a:t>
            </a:r>
            <a:r>
              <a:rPr lang="en-US" altLang="zh-CN" sz="2400"/>
              <a:t>6.12</a:t>
            </a:r>
            <a:r>
              <a:rPr lang="zh-CN" altLang="en-US" sz="2400"/>
              <a:t>。升级后发现</a:t>
            </a:r>
            <a:r>
              <a:rPr lang="en-US" altLang="zh-CN" sz="2400"/>
              <a:t>Journal</a:t>
            </a:r>
            <a:r>
              <a:rPr lang="zh-CN" altLang="en-US" sz="2400"/>
              <a:t>回写出了点问题，正在分析定位，预计还要一两天。</a:t>
            </a:r>
            <a:endParaRPr lang="en-US" altLang="zh-CN" sz="2400"/>
          </a:p>
          <a:p>
            <a:endParaRPr lang="en-US" altLang="zh-CN" sz="2400"/>
          </a:p>
          <a:p>
            <a:r>
              <a:rPr lang="zh-CN" altLang="en-US" sz="2400"/>
              <a:t>下周计划：</a:t>
            </a:r>
            <a:endParaRPr lang="en-US" altLang="zh-CN" sz="2400"/>
          </a:p>
          <a:p>
            <a:r>
              <a:rPr lang="zh-CN" altLang="en-US" sz="2400"/>
              <a:t>完成阶段总结。</a:t>
            </a:r>
            <a:endParaRPr lang="en-US" altLang="zh-CN" sz="2400"/>
          </a:p>
        </p:txBody>
      </p:sp>
    </p:spTree>
    <p:extLst>
      <p:ext uri="{BB962C8B-B14F-4D97-AF65-F5344CB8AC3E}">
        <p14:creationId xmlns:p14="http://schemas.microsoft.com/office/powerpoint/2010/main" val="114970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19CB7D-F014-86EC-F064-39D5E6034EC5}"/>
              </a:ext>
            </a:extLst>
          </p:cNvPr>
          <p:cNvSpPr txBox="1"/>
          <p:nvPr/>
        </p:nvSpPr>
        <p:spPr>
          <a:xfrm>
            <a:off x="515380" y="327273"/>
            <a:ext cx="8748972" cy="584775"/>
          </a:xfrm>
          <a:prstGeom prst="rect">
            <a:avLst/>
          </a:prstGeom>
          <a:noFill/>
        </p:spPr>
        <p:txBody>
          <a:bodyPr wrap="square">
            <a:spAutoFit/>
          </a:bodyPr>
          <a:lstStyle/>
          <a:p>
            <a:r>
              <a:rPr lang="zh-CN" altLang="en-US" sz="3200"/>
              <a:t>组件分配方案的对照 </a:t>
            </a:r>
            <a:r>
              <a:rPr lang="en-US" altLang="zh-CN" sz="3200"/>
              <a:t>- </a:t>
            </a:r>
            <a:r>
              <a:rPr lang="zh-CN" altLang="en-US" sz="3200"/>
              <a:t>原始</a:t>
            </a:r>
            <a:r>
              <a:rPr lang="en-US" altLang="zh-CN" sz="3200"/>
              <a:t>Linux</a:t>
            </a:r>
            <a:r>
              <a:rPr lang="zh-CN" altLang="en-US" sz="3200"/>
              <a:t>方式</a:t>
            </a:r>
            <a:endParaRPr lang="en-US" altLang="zh-CN" sz="3200"/>
          </a:p>
        </p:txBody>
      </p:sp>
      <p:pic>
        <p:nvPicPr>
          <p:cNvPr id="6" name="图片 5">
            <a:extLst>
              <a:ext uri="{FF2B5EF4-FFF2-40B4-BE49-F238E27FC236}">
                <a16:creationId xmlns:a16="http://schemas.microsoft.com/office/drawing/2014/main" id="{9CD12265-AB98-62D4-67BB-078D237A16F2}"/>
              </a:ext>
            </a:extLst>
          </p:cNvPr>
          <p:cNvPicPr>
            <a:picLocks noChangeAspect="1"/>
          </p:cNvPicPr>
          <p:nvPr/>
        </p:nvPicPr>
        <p:blipFill>
          <a:blip r:embed="rId2"/>
          <a:stretch>
            <a:fillRect/>
          </a:stretch>
        </p:blipFill>
        <p:spPr>
          <a:xfrm>
            <a:off x="3026659" y="1476073"/>
            <a:ext cx="6138682" cy="4155416"/>
          </a:xfrm>
          <a:prstGeom prst="rect">
            <a:avLst/>
          </a:prstGeom>
        </p:spPr>
      </p:pic>
      <p:cxnSp>
        <p:nvCxnSpPr>
          <p:cNvPr id="10" name="直接箭头连接符 9">
            <a:extLst>
              <a:ext uri="{FF2B5EF4-FFF2-40B4-BE49-F238E27FC236}">
                <a16:creationId xmlns:a16="http://schemas.microsoft.com/office/drawing/2014/main" id="{688348B1-1221-C17A-ACC9-2FC064FC4C47}"/>
              </a:ext>
            </a:extLst>
          </p:cNvPr>
          <p:cNvCxnSpPr/>
          <p:nvPr/>
        </p:nvCxnSpPr>
        <p:spPr>
          <a:xfrm flipH="1">
            <a:off x="1919536" y="2744924"/>
            <a:ext cx="110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3AD56F57-147E-7E4A-C5A2-65658D64474A}"/>
              </a:ext>
            </a:extLst>
          </p:cNvPr>
          <p:cNvCxnSpPr/>
          <p:nvPr/>
        </p:nvCxnSpPr>
        <p:spPr>
          <a:xfrm>
            <a:off x="1919536" y="3429000"/>
            <a:ext cx="110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3529426A-6512-4C7C-5298-5C8F34316B31}"/>
              </a:ext>
            </a:extLst>
          </p:cNvPr>
          <p:cNvSpPr txBox="1"/>
          <p:nvPr/>
        </p:nvSpPr>
        <p:spPr>
          <a:xfrm>
            <a:off x="587388" y="2528900"/>
            <a:ext cx="1107996" cy="369332"/>
          </a:xfrm>
          <a:prstGeom prst="rect">
            <a:avLst/>
          </a:prstGeom>
          <a:noFill/>
        </p:spPr>
        <p:txBody>
          <a:bodyPr wrap="none" rtlCol="0">
            <a:spAutoFit/>
          </a:bodyPr>
          <a:lstStyle/>
          <a:p>
            <a:r>
              <a:rPr lang="zh-CN" altLang="en-US"/>
              <a:t>引用外部</a:t>
            </a:r>
          </a:p>
        </p:txBody>
      </p:sp>
      <p:sp>
        <p:nvSpPr>
          <p:cNvPr id="14" name="文本框 13">
            <a:extLst>
              <a:ext uri="{FF2B5EF4-FFF2-40B4-BE49-F238E27FC236}">
                <a16:creationId xmlns:a16="http://schemas.microsoft.com/office/drawing/2014/main" id="{BB809E8B-6DE7-DFBF-1CC8-F1F060F85030}"/>
              </a:ext>
            </a:extLst>
          </p:cNvPr>
          <p:cNvSpPr txBox="1"/>
          <p:nvPr/>
        </p:nvSpPr>
        <p:spPr>
          <a:xfrm>
            <a:off x="587388" y="3244334"/>
            <a:ext cx="1338828" cy="369332"/>
          </a:xfrm>
          <a:prstGeom prst="rect">
            <a:avLst/>
          </a:prstGeom>
          <a:noFill/>
        </p:spPr>
        <p:txBody>
          <a:bodyPr wrap="none" rtlCol="0">
            <a:spAutoFit/>
          </a:bodyPr>
          <a:lstStyle/>
          <a:p>
            <a:r>
              <a:rPr lang="zh-CN" altLang="en-US"/>
              <a:t>被外部引用</a:t>
            </a:r>
          </a:p>
        </p:txBody>
      </p:sp>
    </p:spTree>
    <p:extLst>
      <p:ext uri="{BB962C8B-B14F-4D97-AF65-F5344CB8AC3E}">
        <p14:creationId xmlns:p14="http://schemas.microsoft.com/office/powerpoint/2010/main" val="155417842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5302D-B1ED-15AD-42CA-687D37B0294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3CB2573-EE69-721D-A9F5-544838F746EB}"/>
              </a:ext>
            </a:extLst>
          </p:cNvPr>
          <p:cNvSpPr txBox="1"/>
          <p:nvPr/>
        </p:nvSpPr>
        <p:spPr>
          <a:xfrm>
            <a:off x="4403812" y="584684"/>
            <a:ext cx="3294492" cy="830997"/>
          </a:xfrm>
          <a:prstGeom prst="rect">
            <a:avLst/>
          </a:prstGeom>
          <a:noFill/>
        </p:spPr>
        <p:txBody>
          <a:bodyPr wrap="none" rtlCol="0">
            <a:spAutoFit/>
          </a:bodyPr>
          <a:lstStyle/>
          <a:p>
            <a:r>
              <a:rPr lang="en-US" altLang="zh-CN" sz="4800"/>
              <a:t>8</a:t>
            </a:r>
            <a:r>
              <a:rPr lang="zh-CN" altLang="en-US" sz="4800"/>
              <a:t>月</a:t>
            </a:r>
            <a:r>
              <a:rPr lang="en-US" altLang="zh-CN" sz="4800"/>
              <a:t>8</a:t>
            </a:r>
            <a:r>
              <a:rPr lang="zh-CN" altLang="en-US" sz="4800"/>
              <a:t>日报告</a:t>
            </a:r>
          </a:p>
        </p:txBody>
      </p:sp>
      <p:sp>
        <p:nvSpPr>
          <p:cNvPr id="2" name="文本框 1">
            <a:extLst>
              <a:ext uri="{FF2B5EF4-FFF2-40B4-BE49-F238E27FC236}">
                <a16:creationId xmlns:a16="http://schemas.microsoft.com/office/drawing/2014/main" id="{75CB6C63-3435-3D28-EA4F-2136DCF8AC2E}"/>
              </a:ext>
            </a:extLst>
          </p:cNvPr>
          <p:cNvSpPr txBox="1"/>
          <p:nvPr/>
        </p:nvSpPr>
        <p:spPr>
          <a:xfrm>
            <a:off x="1091444" y="1592796"/>
            <a:ext cx="10441160" cy="3416320"/>
          </a:xfrm>
          <a:prstGeom prst="rect">
            <a:avLst/>
          </a:prstGeom>
          <a:noFill/>
        </p:spPr>
        <p:txBody>
          <a:bodyPr wrap="square" rtlCol="0">
            <a:spAutoFit/>
          </a:bodyPr>
          <a:lstStyle/>
          <a:p>
            <a:r>
              <a:rPr lang="zh-CN" altLang="en-US" sz="2400"/>
              <a:t>本周进展：</a:t>
            </a:r>
            <a:endParaRPr lang="en-US" altLang="zh-CN" sz="2400"/>
          </a:p>
          <a:p>
            <a:r>
              <a:rPr lang="en-US" altLang="zh-CN" sz="2400"/>
              <a:t>1) </a:t>
            </a:r>
            <a:r>
              <a:rPr lang="zh-CN" altLang="en-US" sz="2400"/>
              <a:t>发现并修复了栈溢出等问题。</a:t>
            </a:r>
            <a:endParaRPr lang="en-US" altLang="zh-CN" sz="2400"/>
          </a:p>
          <a:p>
            <a:r>
              <a:rPr lang="en-US" altLang="zh-CN" sz="2400"/>
              <a:t>2) </a:t>
            </a:r>
            <a:r>
              <a:rPr lang="zh-CN" altLang="en-US" sz="2400"/>
              <a:t>通过支持</a:t>
            </a:r>
            <a:r>
              <a:rPr lang="en-US" altLang="zh-CN" sz="2400"/>
              <a:t>WorkQueue</a:t>
            </a:r>
            <a:r>
              <a:rPr lang="zh-CN" altLang="en-US" sz="2400"/>
              <a:t>，解决了自旋锁死锁的问题。</a:t>
            </a:r>
            <a:endParaRPr lang="en-US" altLang="zh-CN" sz="2400"/>
          </a:p>
          <a:p>
            <a:r>
              <a:rPr lang="en-US" altLang="zh-CN" sz="2400"/>
              <a:t>3)</a:t>
            </a:r>
            <a:r>
              <a:rPr lang="zh-CN" altLang="en-US" sz="2400"/>
              <a:t> 把</a:t>
            </a:r>
            <a:r>
              <a:rPr lang="en-US" altLang="zh-CN" sz="2400"/>
              <a:t>Linux Ext4</a:t>
            </a:r>
            <a:r>
              <a:rPr lang="zh-CN" altLang="en-US" sz="2400"/>
              <a:t>的接口适配到</a:t>
            </a:r>
            <a:r>
              <a:rPr lang="en-US" altLang="zh-CN" sz="2400"/>
              <a:t>ArceOS </a:t>
            </a:r>
            <a:r>
              <a:rPr lang="zh-CN" altLang="en-US" sz="2400"/>
              <a:t>的</a:t>
            </a:r>
            <a:r>
              <a:rPr lang="en-US" altLang="zh-CN" sz="2400"/>
              <a:t>axfs</a:t>
            </a:r>
            <a:r>
              <a:rPr lang="zh-CN" altLang="en-US" sz="2400"/>
              <a:t>，测试转移到</a:t>
            </a:r>
            <a:r>
              <a:rPr lang="en-US" altLang="zh-CN" sz="2400"/>
              <a:t>ArceOS Apps</a:t>
            </a:r>
            <a:r>
              <a:rPr lang="zh-CN" altLang="en-US" sz="2400"/>
              <a:t>层。目前可以支持遍历目录，创建目录和文件，读写文件（带</a:t>
            </a:r>
            <a:r>
              <a:rPr lang="en-US" altLang="zh-CN" sz="2400"/>
              <a:t>Journal</a:t>
            </a:r>
            <a:r>
              <a:rPr lang="zh-CN" altLang="en-US" sz="2400"/>
              <a:t>）</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完成阶段总结。</a:t>
            </a:r>
            <a:endParaRPr lang="en-US" altLang="zh-CN" sz="2400"/>
          </a:p>
          <a:p>
            <a:r>
              <a:rPr lang="en-US" altLang="zh-CN" sz="2400"/>
              <a:t>2. </a:t>
            </a:r>
            <a:r>
              <a:rPr lang="zh-CN" altLang="en-US" sz="2400"/>
              <a:t>引入测试工具完善针对</a:t>
            </a:r>
            <a:r>
              <a:rPr lang="en-US" altLang="zh-CN" sz="2400"/>
              <a:t>ext4(journal)</a:t>
            </a:r>
            <a:r>
              <a:rPr lang="zh-CN" altLang="en-US" sz="2400"/>
              <a:t>测试。</a:t>
            </a:r>
            <a:endParaRPr lang="en-US" altLang="zh-CN" sz="2400"/>
          </a:p>
        </p:txBody>
      </p:sp>
    </p:spTree>
    <p:extLst>
      <p:ext uri="{BB962C8B-B14F-4D97-AF65-F5344CB8AC3E}">
        <p14:creationId xmlns:p14="http://schemas.microsoft.com/office/powerpoint/2010/main" val="32391513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0D03B23-092C-31C0-003B-731316964612}"/>
              </a:ext>
            </a:extLst>
          </p:cNvPr>
          <p:cNvSpPr txBox="1"/>
          <p:nvPr/>
        </p:nvSpPr>
        <p:spPr>
          <a:xfrm>
            <a:off x="479376" y="368660"/>
            <a:ext cx="10549172" cy="584775"/>
          </a:xfrm>
          <a:prstGeom prst="rect">
            <a:avLst/>
          </a:prstGeom>
          <a:noFill/>
        </p:spPr>
        <p:txBody>
          <a:bodyPr wrap="square">
            <a:spAutoFit/>
          </a:bodyPr>
          <a:lstStyle/>
          <a:p>
            <a:r>
              <a:rPr lang="zh-CN" altLang="en-US" sz="3200"/>
              <a:t>当前进展 </a:t>
            </a:r>
            <a:r>
              <a:rPr lang="en-US" altLang="zh-CN" sz="3200"/>
              <a:t>- </a:t>
            </a:r>
            <a:r>
              <a:rPr lang="zh-CN" altLang="en-US" sz="3200"/>
              <a:t>在</a:t>
            </a:r>
            <a:r>
              <a:rPr lang="en-US" altLang="zh-CN" sz="3200"/>
              <a:t>ArceOS</a:t>
            </a:r>
            <a:r>
              <a:rPr lang="zh-CN" altLang="en-US" sz="3200"/>
              <a:t>的</a:t>
            </a:r>
            <a:r>
              <a:rPr lang="en-US" altLang="zh-CN" sz="3200"/>
              <a:t>App</a:t>
            </a:r>
            <a:r>
              <a:rPr lang="zh-CN" altLang="en-US" sz="3200"/>
              <a:t>层对</a:t>
            </a:r>
            <a:r>
              <a:rPr lang="en-US" altLang="zh-CN" sz="3200"/>
              <a:t>Linux Ext4</a:t>
            </a:r>
            <a:r>
              <a:rPr lang="zh-CN" altLang="en-US" sz="3200"/>
              <a:t>进行测试</a:t>
            </a:r>
            <a:endParaRPr lang="en-US" altLang="zh-CN" sz="3200"/>
          </a:p>
        </p:txBody>
      </p:sp>
      <p:pic>
        <p:nvPicPr>
          <p:cNvPr id="5" name="图片 4">
            <a:extLst>
              <a:ext uri="{FF2B5EF4-FFF2-40B4-BE49-F238E27FC236}">
                <a16:creationId xmlns:a16="http://schemas.microsoft.com/office/drawing/2014/main" id="{D296BAA7-F14E-CC1B-56C4-57529E082F5B}"/>
              </a:ext>
            </a:extLst>
          </p:cNvPr>
          <p:cNvPicPr>
            <a:picLocks noChangeAspect="1"/>
          </p:cNvPicPr>
          <p:nvPr/>
        </p:nvPicPr>
        <p:blipFill>
          <a:blip r:embed="rId2"/>
          <a:stretch>
            <a:fillRect/>
          </a:stretch>
        </p:blipFill>
        <p:spPr>
          <a:xfrm>
            <a:off x="629458" y="2390072"/>
            <a:ext cx="6668697" cy="4387300"/>
          </a:xfrm>
          <a:prstGeom prst="rect">
            <a:avLst/>
          </a:prstGeom>
        </p:spPr>
      </p:pic>
      <p:cxnSp>
        <p:nvCxnSpPr>
          <p:cNvPr id="7" name="直接连接符 6">
            <a:extLst>
              <a:ext uri="{FF2B5EF4-FFF2-40B4-BE49-F238E27FC236}">
                <a16:creationId xmlns:a16="http://schemas.microsoft.com/office/drawing/2014/main" id="{D6B53D0C-A38E-013B-79A2-CE0531184EEB}"/>
              </a:ext>
            </a:extLst>
          </p:cNvPr>
          <p:cNvCxnSpPr/>
          <p:nvPr/>
        </p:nvCxnSpPr>
        <p:spPr>
          <a:xfrm>
            <a:off x="695400" y="2204864"/>
            <a:ext cx="6228692"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矩形: 圆角 7">
            <a:extLst>
              <a:ext uri="{FF2B5EF4-FFF2-40B4-BE49-F238E27FC236}">
                <a16:creationId xmlns:a16="http://schemas.microsoft.com/office/drawing/2014/main" id="{44C95495-FD98-E379-97C7-B1F3BA60E0F0}"/>
              </a:ext>
            </a:extLst>
          </p:cNvPr>
          <p:cNvSpPr/>
          <p:nvPr/>
        </p:nvSpPr>
        <p:spPr>
          <a:xfrm>
            <a:off x="2639616" y="1160747"/>
            <a:ext cx="2988332" cy="39604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examples/fstest</a:t>
            </a:r>
            <a:endParaRPr lang="zh-CN" altLang="en-US" b="1">
              <a:solidFill>
                <a:schemeClr val="tx1"/>
              </a:solidFill>
            </a:endParaRPr>
          </a:p>
        </p:txBody>
      </p:sp>
      <p:sp>
        <p:nvSpPr>
          <p:cNvPr id="9" name="矩形: 圆角 8">
            <a:extLst>
              <a:ext uri="{FF2B5EF4-FFF2-40B4-BE49-F238E27FC236}">
                <a16:creationId xmlns:a16="http://schemas.microsoft.com/office/drawing/2014/main" id="{3D2D8DEF-336A-AFC7-EA53-0575D6B301B5}"/>
              </a:ext>
            </a:extLst>
          </p:cNvPr>
          <p:cNvSpPr/>
          <p:nvPr/>
        </p:nvSpPr>
        <p:spPr>
          <a:xfrm>
            <a:off x="2639616" y="1664804"/>
            <a:ext cx="2988332" cy="39604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rPr>
              <a:t>modules(axfs/axdriver/…)</a:t>
            </a:r>
            <a:endParaRPr lang="zh-CN" altLang="en-US" b="1">
              <a:solidFill>
                <a:schemeClr val="tx1"/>
              </a:solidFill>
            </a:endParaRPr>
          </a:p>
        </p:txBody>
      </p:sp>
      <p:sp>
        <p:nvSpPr>
          <p:cNvPr id="10" name="文本框 9">
            <a:extLst>
              <a:ext uri="{FF2B5EF4-FFF2-40B4-BE49-F238E27FC236}">
                <a16:creationId xmlns:a16="http://schemas.microsoft.com/office/drawing/2014/main" id="{4CA44E6B-8471-575B-8D1D-733617C0BC3C}"/>
              </a:ext>
            </a:extLst>
          </p:cNvPr>
          <p:cNvSpPr txBox="1"/>
          <p:nvPr/>
        </p:nvSpPr>
        <p:spPr>
          <a:xfrm>
            <a:off x="7860196" y="2600908"/>
            <a:ext cx="3518912" cy="400110"/>
          </a:xfrm>
          <a:prstGeom prst="rect">
            <a:avLst/>
          </a:prstGeom>
          <a:noFill/>
        </p:spPr>
        <p:txBody>
          <a:bodyPr wrap="none" rtlCol="0">
            <a:spAutoFit/>
          </a:bodyPr>
          <a:lstStyle/>
          <a:p>
            <a:r>
              <a:rPr lang="zh-CN" altLang="en-US" sz="2000">
                <a:solidFill>
                  <a:srgbClr val="FF0000"/>
                </a:solidFill>
              </a:rPr>
              <a:t>为保持兼容性，严格保持不变</a:t>
            </a:r>
          </a:p>
        </p:txBody>
      </p:sp>
      <p:sp>
        <p:nvSpPr>
          <p:cNvPr id="11" name="文本框 10">
            <a:extLst>
              <a:ext uri="{FF2B5EF4-FFF2-40B4-BE49-F238E27FC236}">
                <a16:creationId xmlns:a16="http://schemas.microsoft.com/office/drawing/2014/main" id="{A5F2C6A4-9209-75B9-F6D8-C7F99A88A00E}"/>
              </a:ext>
            </a:extLst>
          </p:cNvPr>
          <p:cNvSpPr txBox="1"/>
          <p:nvPr/>
        </p:nvSpPr>
        <p:spPr>
          <a:xfrm>
            <a:off x="7860196" y="5913276"/>
            <a:ext cx="2749471" cy="707886"/>
          </a:xfrm>
          <a:prstGeom prst="rect">
            <a:avLst/>
          </a:prstGeom>
          <a:noFill/>
        </p:spPr>
        <p:txBody>
          <a:bodyPr wrap="none" rtlCol="0">
            <a:spAutoFit/>
          </a:bodyPr>
          <a:lstStyle/>
          <a:p>
            <a:r>
              <a:rPr lang="zh-CN" altLang="en-US" sz="2000">
                <a:solidFill>
                  <a:srgbClr val="FF0000"/>
                </a:solidFill>
              </a:rPr>
              <a:t>保证原有机制不被破坏</a:t>
            </a:r>
            <a:endParaRPr lang="en-US" altLang="zh-CN" sz="2000">
              <a:solidFill>
                <a:srgbClr val="FF0000"/>
              </a:solidFill>
            </a:endParaRPr>
          </a:p>
          <a:p>
            <a:r>
              <a:rPr lang="zh-CN" altLang="en-US" sz="2000">
                <a:solidFill>
                  <a:srgbClr val="FF0000"/>
                </a:solidFill>
              </a:rPr>
              <a:t>适当进行扩展</a:t>
            </a:r>
          </a:p>
        </p:txBody>
      </p:sp>
      <p:sp>
        <p:nvSpPr>
          <p:cNvPr id="12" name="文本框 11">
            <a:extLst>
              <a:ext uri="{FF2B5EF4-FFF2-40B4-BE49-F238E27FC236}">
                <a16:creationId xmlns:a16="http://schemas.microsoft.com/office/drawing/2014/main" id="{DCCAF74A-9A0A-BB28-7AE9-B91BD0D36252}"/>
              </a:ext>
            </a:extLst>
          </p:cNvPr>
          <p:cNvSpPr txBox="1"/>
          <p:nvPr/>
        </p:nvSpPr>
        <p:spPr>
          <a:xfrm>
            <a:off x="7864292" y="4583722"/>
            <a:ext cx="3506088" cy="400110"/>
          </a:xfrm>
          <a:prstGeom prst="rect">
            <a:avLst/>
          </a:prstGeom>
          <a:noFill/>
        </p:spPr>
        <p:txBody>
          <a:bodyPr wrap="none" rtlCol="0">
            <a:spAutoFit/>
          </a:bodyPr>
          <a:lstStyle/>
          <a:p>
            <a:r>
              <a:rPr lang="zh-CN" altLang="en-US" sz="2000">
                <a:solidFill>
                  <a:srgbClr val="FF0000"/>
                </a:solidFill>
              </a:rPr>
              <a:t>最小实现                  最大实现</a:t>
            </a:r>
          </a:p>
        </p:txBody>
      </p:sp>
      <p:cxnSp>
        <p:nvCxnSpPr>
          <p:cNvPr id="14" name="直接箭头连接符 13">
            <a:extLst>
              <a:ext uri="{FF2B5EF4-FFF2-40B4-BE49-F238E27FC236}">
                <a16:creationId xmlns:a16="http://schemas.microsoft.com/office/drawing/2014/main" id="{DB11F1EB-926B-7771-860F-66CA9CA2DEC3}"/>
              </a:ext>
            </a:extLst>
          </p:cNvPr>
          <p:cNvCxnSpPr/>
          <p:nvPr/>
        </p:nvCxnSpPr>
        <p:spPr>
          <a:xfrm flipH="1">
            <a:off x="9012324" y="4783777"/>
            <a:ext cx="360040"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81D79D45-E26F-AA66-5A2F-AEDA90C1F4EE}"/>
              </a:ext>
            </a:extLst>
          </p:cNvPr>
          <p:cNvCxnSpPr/>
          <p:nvPr/>
        </p:nvCxnSpPr>
        <p:spPr>
          <a:xfrm>
            <a:off x="9617336" y="4783777"/>
            <a:ext cx="43910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38217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3CEF285-0F50-1B90-99E1-2C2201FD6455}"/>
              </a:ext>
            </a:extLst>
          </p:cNvPr>
          <p:cNvSpPr txBox="1"/>
          <p:nvPr/>
        </p:nvSpPr>
        <p:spPr>
          <a:xfrm>
            <a:off x="479376" y="368660"/>
            <a:ext cx="10549172" cy="584775"/>
          </a:xfrm>
          <a:prstGeom prst="rect">
            <a:avLst/>
          </a:prstGeom>
          <a:noFill/>
        </p:spPr>
        <p:txBody>
          <a:bodyPr wrap="square">
            <a:spAutoFit/>
          </a:bodyPr>
          <a:lstStyle/>
          <a:p>
            <a:r>
              <a:rPr lang="zh-CN" altLang="en-US" sz="3200"/>
              <a:t>工作过程</a:t>
            </a:r>
            <a:endParaRPr lang="en-US" altLang="zh-CN" sz="3200"/>
          </a:p>
        </p:txBody>
      </p:sp>
      <p:pic>
        <p:nvPicPr>
          <p:cNvPr id="6" name="图片 5">
            <a:extLst>
              <a:ext uri="{FF2B5EF4-FFF2-40B4-BE49-F238E27FC236}">
                <a16:creationId xmlns:a16="http://schemas.microsoft.com/office/drawing/2014/main" id="{58B21DAC-5FA8-ABB9-CA1B-46C974105E2A}"/>
              </a:ext>
            </a:extLst>
          </p:cNvPr>
          <p:cNvPicPr>
            <a:picLocks noChangeAspect="1"/>
          </p:cNvPicPr>
          <p:nvPr/>
        </p:nvPicPr>
        <p:blipFill>
          <a:blip r:embed="rId2"/>
          <a:stretch>
            <a:fillRect/>
          </a:stretch>
        </p:blipFill>
        <p:spPr>
          <a:xfrm>
            <a:off x="481565" y="3784265"/>
            <a:ext cx="7759294" cy="2705075"/>
          </a:xfrm>
          <a:prstGeom prst="rect">
            <a:avLst/>
          </a:prstGeom>
        </p:spPr>
      </p:pic>
      <p:sp>
        <p:nvSpPr>
          <p:cNvPr id="7" name="文本框 6">
            <a:extLst>
              <a:ext uri="{FF2B5EF4-FFF2-40B4-BE49-F238E27FC236}">
                <a16:creationId xmlns:a16="http://schemas.microsoft.com/office/drawing/2014/main" id="{D551BFFB-2C76-D510-FEBF-7ADED7921695}"/>
              </a:ext>
            </a:extLst>
          </p:cNvPr>
          <p:cNvSpPr txBox="1"/>
          <p:nvPr/>
        </p:nvSpPr>
        <p:spPr>
          <a:xfrm>
            <a:off x="479376" y="1052736"/>
            <a:ext cx="10301218" cy="2246769"/>
          </a:xfrm>
          <a:prstGeom prst="rect">
            <a:avLst/>
          </a:prstGeom>
          <a:noFill/>
        </p:spPr>
        <p:txBody>
          <a:bodyPr wrap="none" rtlCol="0">
            <a:spAutoFit/>
          </a:bodyPr>
          <a:lstStyle/>
          <a:p>
            <a:r>
              <a:rPr lang="zh-CN" altLang="en-US" sz="2000"/>
              <a:t>工作目标：以最小的代价引入</a:t>
            </a:r>
            <a:r>
              <a:rPr lang="en-US" altLang="zh-CN" sz="2000"/>
              <a:t>Linux Modules</a:t>
            </a:r>
            <a:r>
              <a:rPr lang="zh-CN" altLang="en-US" sz="2000"/>
              <a:t>来扩展</a:t>
            </a:r>
            <a:r>
              <a:rPr lang="en-US" altLang="zh-CN" sz="2000"/>
              <a:t>ArceOS</a:t>
            </a:r>
            <a:r>
              <a:rPr lang="zh-CN" altLang="en-US" sz="2000"/>
              <a:t>能力，且保持兼容性</a:t>
            </a:r>
            <a:endParaRPr lang="en-US" altLang="zh-CN" sz="2000"/>
          </a:p>
          <a:p>
            <a:endParaRPr lang="en-US" altLang="zh-CN" sz="2000"/>
          </a:p>
          <a:p>
            <a:r>
              <a:rPr lang="zh-CN" altLang="en-US" sz="2000"/>
              <a:t>初期设想：最简适配层</a:t>
            </a:r>
            <a:r>
              <a:rPr lang="en-US" altLang="zh-CN" sz="2000"/>
              <a:t>Adaptor</a:t>
            </a:r>
            <a:r>
              <a:rPr lang="zh-CN" altLang="en-US" sz="2000"/>
              <a:t>，尽量绕过并发机制</a:t>
            </a:r>
            <a:r>
              <a:rPr lang="en-US" altLang="zh-CN" sz="2000"/>
              <a:t>(</a:t>
            </a:r>
            <a:r>
              <a:rPr lang="zh-CN" altLang="en-US" sz="2000"/>
              <a:t>异步改同步</a:t>
            </a:r>
            <a:r>
              <a:rPr lang="en-US" altLang="zh-CN" sz="2000"/>
              <a:t>)</a:t>
            </a:r>
          </a:p>
          <a:p>
            <a:endParaRPr lang="en-US" altLang="zh-CN" sz="2000"/>
          </a:p>
          <a:p>
            <a:r>
              <a:rPr lang="zh-CN" altLang="en-US" sz="2000"/>
              <a:t>主要挑战：各种内存访问异常问题和并发问题</a:t>
            </a:r>
            <a:endParaRPr lang="en-US" altLang="zh-CN" sz="2000"/>
          </a:p>
          <a:p>
            <a:endParaRPr lang="en-US" altLang="zh-CN" sz="2000"/>
          </a:p>
          <a:p>
            <a:r>
              <a:rPr lang="zh-CN" altLang="en-US" sz="2000"/>
              <a:t>策略转变：从最简</a:t>
            </a:r>
            <a:r>
              <a:rPr lang="en-US" altLang="zh-CN" sz="2000"/>
              <a:t>Adaptor</a:t>
            </a:r>
            <a:r>
              <a:rPr lang="zh-CN" altLang="en-US" sz="2000"/>
              <a:t>的实现策略 </a:t>
            </a:r>
            <a:r>
              <a:rPr lang="en-US" altLang="zh-CN" sz="2000"/>
              <a:t>-&gt; </a:t>
            </a:r>
            <a:r>
              <a:rPr lang="zh-CN" altLang="en-US" sz="2000"/>
              <a:t>尽量完整的引入</a:t>
            </a:r>
            <a:r>
              <a:rPr lang="en-US" altLang="zh-CN" sz="2000"/>
              <a:t>Linux Modules</a:t>
            </a:r>
            <a:r>
              <a:rPr lang="zh-CN" altLang="en-US" sz="2000"/>
              <a:t>依赖的模块和机制</a:t>
            </a:r>
          </a:p>
        </p:txBody>
      </p:sp>
    </p:spTree>
    <p:extLst>
      <p:ext uri="{BB962C8B-B14F-4D97-AF65-F5344CB8AC3E}">
        <p14:creationId xmlns:p14="http://schemas.microsoft.com/office/powerpoint/2010/main" val="35998137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632AA47-4E8B-7C8E-88B1-3D6F22113607}"/>
              </a:ext>
            </a:extLst>
          </p:cNvPr>
          <p:cNvSpPr txBox="1"/>
          <p:nvPr/>
        </p:nvSpPr>
        <p:spPr>
          <a:xfrm>
            <a:off x="479376" y="368660"/>
            <a:ext cx="10549172" cy="584775"/>
          </a:xfrm>
          <a:prstGeom prst="rect">
            <a:avLst/>
          </a:prstGeom>
          <a:noFill/>
        </p:spPr>
        <p:txBody>
          <a:bodyPr wrap="square">
            <a:spAutoFit/>
          </a:bodyPr>
          <a:lstStyle/>
          <a:p>
            <a:r>
              <a:rPr lang="en-US" altLang="zh-CN" sz="3200"/>
              <a:t>WorkQueue - </a:t>
            </a:r>
            <a:r>
              <a:rPr lang="zh-CN" altLang="en-US" sz="3200"/>
              <a:t>从简化的同步恢复到原始的异步机制</a:t>
            </a:r>
            <a:endParaRPr lang="en-US" altLang="zh-CN" sz="3200"/>
          </a:p>
        </p:txBody>
      </p:sp>
      <p:pic>
        <p:nvPicPr>
          <p:cNvPr id="6" name="图片 5">
            <a:extLst>
              <a:ext uri="{FF2B5EF4-FFF2-40B4-BE49-F238E27FC236}">
                <a16:creationId xmlns:a16="http://schemas.microsoft.com/office/drawing/2014/main" id="{E91017AA-2239-06A4-3414-FFFDA48ACE00}"/>
              </a:ext>
            </a:extLst>
          </p:cNvPr>
          <p:cNvPicPr>
            <a:picLocks noChangeAspect="1"/>
          </p:cNvPicPr>
          <p:nvPr/>
        </p:nvPicPr>
        <p:blipFill>
          <a:blip r:embed="rId2"/>
          <a:stretch>
            <a:fillRect/>
          </a:stretch>
        </p:blipFill>
        <p:spPr>
          <a:xfrm>
            <a:off x="2639616" y="2299637"/>
            <a:ext cx="6913128" cy="3276364"/>
          </a:xfrm>
          <a:prstGeom prst="rect">
            <a:avLst/>
          </a:prstGeom>
        </p:spPr>
      </p:pic>
      <p:sp>
        <p:nvSpPr>
          <p:cNvPr id="7" name="文本框 6">
            <a:extLst>
              <a:ext uri="{FF2B5EF4-FFF2-40B4-BE49-F238E27FC236}">
                <a16:creationId xmlns:a16="http://schemas.microsoft.com/office/drawing/2014/main" id="{EE267FCB-6F27-B283-5891-39C39A433A42}"/>
              </a:ext>
            </a:extLst>
          </p:cNvPr>
          <p:cNvSpPr txBox="1"/>
          <p:nvPr/>
        </p:nvSpPr>
        <p:spPr>
          <a:xfrm>
            <a:off x="6096000" y="5859387"/>
            <a:ext cx="2313454" cy="369332"/>
          </a:xfrm>
          <a:prstGeom prst="rect">
            <a:avLst/>
          </a:prstGeom>
          <a:noFill/>
        </p:spPr>
        <p:txBody>
          <a:bodyPr wrap="none" rtlCol="0">
            <a:spAutoFit/>
          </a:bodyPr>
          <a:lstStyle/>
          <a:p>
            <a:r>
              <a:rPr lang="en-US" altLang="zh-CN"/>
              <a:t>Linux</a:t>
            </a:r>
            <a:r>
              <a:rPr lang="zh-CN" altLang="en-US"/>
              <a:t>原始的异步机制</a:t>
            </a:r>
          </a:p>
        </p:txBody>
      </p:sp>
      <p:sp>
        <p:nvSpPr>
          <p:cNvPr id="8" name="文本框 7">
            <a:extLst>
              <a:ext uri="{FF2B5EF4-FFF2-40B4-BE49-F238E27FC236}">
                <a16:creationId xmlns:a16="http://schemas.microsoft.com/office/drawing/2014/main" id="{D79DA9EF-136C-A6FA-4153-8383B9417FAB}"/>
              </a:ext>
            </a:extLst>
          </p:cNvPr>
          <p:cNvSpPr txBox="1"/>
          <p:nvPr/>
        </p:nvSpPr>
        <p:spPr>
          <a:xfrm>
            <a:off x="2603319" y="5867980"/>
            <a:ext cx="1800493" cy="369332"/>
          </a:xfrm>
          <a:prstGeom prst="rect">
            <a:avLst/>
          </a:prstGeom>
          <a:noFill/>
        </p:spPr>
        <p:txBody>
          <a:bodyPr wrap="none" rtlCol="0">
            <a:spAutoFit/>
          </a:bodyPr>
          <a:lstStyle/>
          <a:p>
            <a:r>
              <a:rPr lang="zh-CN" altLang="en-US"/>
              <a:t>简化的同步机制</a:t>
            </a:r>
          </a:p>
        </p:txBody>
      </p:sp>
      <p:sp>
        <p:nvSpPr>
          <p:cNvPr id="9" name="文本框 8">
            <a:extLst>
              <a:ext uri="{FF2B5EF4-FFF2-40B4-BE49-F238E27FC236}">
                <a16:creationId xmlns:a16="http://schemas.microsoft.com/office/drawing/2014/main" id="{632A01B6-99E4-3DE6-94F9-065180EA619D}"/>
              </a:ext>
            </a:extLst>
          </p:cNvPr>
          <p:cNvSpPr txBox="1"/>
          <p:nvPr/>
        </p:nvSpPr>
        <p:spPr>
          <a:xfrm>
            <a:off x="515380" y="1196752"/>
            <a:ext cx="7632848" cy="1015663"/>
          </a:xfrm>
          <a:prstGeom prst="rect">
            <a:avLst/>
          </a:prstGeom>
          <a:noFill/>
        </p:spPr>
        <p:txBody>
          <a:bodyPr wrap="square" rtlCol="0">
            <a:spAutoFit/>
          </a:bodyPr>
          <a:lstStyle/>
          <a:p>
            <a:r>
              <a:rPr lang="zh-CN" altLang="en-US" sz="2000"/>
              <a:t>简化后暴露的问题：</a:t>
            </a:r>
            <a:endParaRPr lang="en-US" altLang="zh-CN" sz="2000"/>
          </a:p>
          <a:p>
            <a:r>
              <a:rPr lang="en-US" altLang="zh-CN" sz="2000"/>
              <a:t>1. </a:t>
            </a:r>
            <a:r>
              <a:rPr lang="zh-CN" altLang="en-US" sz="2000"/>
              <a:t>自旋锁嵌套死锁</a:t>
            </a:r>
            <a:endParaRPr lang="en-US" altLang="zh-CN" sz="2000"/>
          </a:p>
          <a:p>
            <a:r>
              <a:rPr lang="en-US" altLang="zh-CN" sz="2000"/>
              <a:t>2. </a:t>
            </a:r>
            <a:r>
              <a:rPr lang="zh-CN" altLang="en-US" sz="2000"/>
              <a:t>原本希望简化，实际发现需要做的调整越来越多</a:t>
            </a:r>
          </a:p>
        </p:txBody>
      </p:sp>
    </p:spTree>
    <p:extLst>
      <p:ext uri="{BB962C8B-B14F-4D97-AF65-F5344CB8AC3E}">
        <p14:creationId xmlns:p14="http://schemas.microsoft.com/office/powerpoint/2010/main" val="32545994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0FDE38-D801-6A75-5C7F-D9B491A22D9B}"/>
              </a:ext>
            </a:extLst>
          </p:cNvPr>
          <p:cNvSpPr txBox="1"/>
          <p:nvPr/>
        </p:nvSpPr>
        <p:spPr>
          <a:xfrm>
            <a:off x="479376" y="368660"/>
            <a:ext cx="10549172" cy="584775"/>
          </a:xfrm>
          <a:prstGeom prst="rect">
            <a:avLst/>
          </a:prstGeom>
          <a:noFill/>
        </p:spPr>
        <p:txBody>
          <a:bodyPr wrap="square">
            <a:spAutoFit/>
          </a:bodyPr>
          <a:lstStyle/>
          <a:p>
            <a:r>
              <a:rPr lang="zh-CN" altLang="en-US" sz="3200"/>
              <a:t>对</a:t>
            </a:r>
            <a:r>
              <a:rPr lang="en-US" altLang="zh-CN" sz="3200"/>
              <a:t>Current Task</a:t>
            </a:r>
            <a:r>
              <a:rPr lang="zh-CN" altLang="en-US" sz="3200"/>
              <a:t>的协调</a:t>
            </a:r>
            <a:endParaRPr lang="en-US" altLang="zh-CN" sz="3200"/>
          </a:p>
        </p:txBody>
      </p:sp>
      <p:pic>
        <p:nvPicPr>
          <p:cNvPr id="6" name="图片 5">
            <a:extLst>
              <a:ext uri="{FF2B5EF4-FFF2-40B4-BE49-F238E27FC236}">
                <a16:creationId xmlns:a16="http://schemas.microsoft.com/office/drawing/2014/main" id="{EA6C5B42-AE14-F418-3D74-1B6FF1600653}"/>
              </a:ext>
            </a:extLst>
          </p:cNvPr>
          <p:cNvPicPr>
            <a:picLocks noChangeAspect="1"/>
          </p:cNvPicPr>
          <p:nvPr/>
        </p:nvPicPr>
        <p:blipFill>
          <a:blip r:embed="rId2"/>
          <a:stretch>
            <a:fillRect/>
          </a:stretch>
        </p:blipFill>
        <p:spPr>
          <a:xfrm>
            <a:off x="2515462" y="2060848"/>
            <a:ext cx="6477000" cy="3238500"/>
          </a:xfrm>
          <a:prstGeom prst="rect">
            <a:avLst/>
          </a:prstGeom>
        </p:spPr>
      </p:pic>
      <p:sp>
        <p:nvSpPr>
          <p:cNvPr id="7" name="文本框 6">
            <a:extLst>
              <a:ext uri="{FF2B5EF4-FFF2-40B4-BE49-F238E27FC236}">
                <a16:creationId xmlns:a16="http://schemas.microsoft.com/office/drawing/2014/main" id="{293E51F2-5068-55D1-6029-88FCA7FBAA6E}"/>
              </a:ext>
            </a:extLst>
          </p:cNvPr>
          <p:cNvSpPr txBox="1"/>
          <p:nvPr/>
        </p:nvSpPr>
        <p:spPr>
          <a:xfrm>
            <a:off x="5015880" y="1206285"/>
            <a:ext cx="2552302" cy="707886"/>
          </a:xfrm>
          <a:prstGeom prst="rect">
            <a:avLst/>
          </a:prstGeom>
          <a:noFill/>
        </p:spPr>
        <p:txBody>
          <a:bodyPr wrap="none" rtlCol="0">
            <a:spAutoFit/>
          </a:bodyPr>
          <a:lstStyle/>
          <a:p>
            <a:r>
              <a:rPr lang="en-US" altLang="zh-CN" sz="2000"/>
              <a:t>current (based on TP)</a:t>
            </a:r>
          </a:p>
          <a:p>
            <a:r>
              <a:rPr lang="zh-CN" altLang="en-US" sz="2000"/>
              <a:t>切换</a:t>
            </a:r>
            <a:r>
              <a:rPr lang="en-US" altLang="zh-CN" sz="2000"/>
              <a:t>task</a:t>
            </a:r>
            <a:r>
              <a:rPr lang="zh-CN" altLang="en-US" sz="2000"/>
              <a:t>时切换</a:t>
            </a:r>
            <a:r>
              <a:rPr lang="en-US" altLang="zh-CN" sz="2000"/>
              <a:t>tp</a:t>
            </a:r>
            <a:endParaRPr lang="zh-CN" altLang="en-US" sz="2000"/>
          </a:p>
        </p:txBody>
      </p:sp>
      <p:sp>
        <p:nvSpPr>
          <p:cNvPr id="8" name="文本框 7">
            <a:extLst>
              <a:ext uri="{FF2B5EF4-FFF2-40B4-BE49-F238E27FC236}">
                <a16:creationId xmlns:a16="http://schemas.microsoft.com/office/drawing/2014/main" id="{FB827D3C-FD8F-F660-6388-1C62C6C87A0A}"/>
              </a:ext>
            </a:extLst>
          </p:cNvPr>
          <p:cNvSpPr txBox="1"/>
          <p:nvPr/>
        </p:nvSpPr>
        <p:spPr>
          <a:xfrm>
            <a:off x="4354948" y="5493346"/>
            <a:ext cx="3453189" cy="707886"/>
          </a:xfrm>
          <a:prstGeom prst="rect">
            <a:avLst/>
          </a:prstGeom>
          <a:noFill/>
        </p:spPr>
        <p:txBody>
          <a:bodyPr wrap="none" rtlCol="0">
            <a:spAutoFit/>
          </a:bodyPr>
          <a:lstStyle/>
          <a:p>
            <a:r>
              <a:rPr lang="en-US" altLang="zh-CN" sz="2000"/>
              <a:t>current (based on percpu var)</a:t>
            </a:r>
          </a:p>
          <a:p>
            <a:r>
              <a:rPr lang="zh-CN" altLang="en-US" sz="2000"/>
              <a:t>借用</a:t>
            </a:r>
            <a:r>
              <a:rPr lang="en-US" altLang="zh-CN" sz="2000"/>
              <a:t>tls</a:t>
            </a:r>
            <a:r>
              <a:rPr lang="zh-CN" altLang="en-US" sz="2000"/>
              <a:t>，切换</a:t>
            </a:r>
            <a:r>
              <a:rPr lang="en-US" altLang="zh-CN" sz="2000"/>
              <a:t>task</a:t>
            </a:r>
            <a:r>
              <a:rPr lang="zh-CN" altLang="en-US" sz="2000"/>
              <a:t>时切换</a:t>
            </a:r>
            <a:r>
              <a:rPr lang="en-US" altLang="zh-CN" sz="2000"/>
              <a:t>tp</a:t>
            </a:r>
            <a:endParaRPr lang="zh-CN" altLang="en-US" sz="2000"/>
          </a:p>
        </p:txBody>
      </p:sp>
    </p:spTree>
    <p:extLst>
      <p:ext uri="{BB962C8B-B14F-4D97-AF65-F5344CB8AC3E}">
        <p14:creationId xmlns:p14="http://schemas.microsoft.com/office/powerpoint/2010/main" val="3144561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9AA58-E548-99B8-096A-30D6C82A64F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F778E85-0DB1-E385-A091-3D14FB4EDE89}"/>
              </a:ext>
            </a:extLst>
          </p:cNvPr>
          <p:cNvSpPr txBox="1"/>
          <p:nvPr/>
        </p:nvSpPr>
        <p:spPr>
          <a:xfrm>
            <a:off x="515380" y="327273"/>
            <a:ext cx="8748972" cy="584775"/>
          </a:xfrm>
          <a:prstGeom prst="rect">
            <a:avLst/>
          </a:prstGeom>
          <a:noFill/>
        </p:spPr>
        <p:txBody>
          <a:bodyPr wrap="square">
            <a:spAutoFit/>
          </a:bodyPr>
          <a:lstStyle/>
          <a:p>
            <a:r>
              <a:rPr lang="zh-CN" altLang="en-US" sz="3200"/>
              <a:t>组件分配方案的对照 </a:t>
            </a:r>
            <a:r>
              <a:rPr lang="en-US" altLang="zh-CN" sz="3200"/>
              <a:t>- cLinux</a:t>
            </a:r>
            <a:r>
              <a:rPr lang="zh-CN" altLang="en-US" sz="3200"/>
              <a:t>的方案</a:t>
            </a:r>
            <a:endParaRPr lang="en-US" altLang="zh-CN" sz="3200"/>
          </a:p>
        </p:txBody>
      </p:sp>
      <p:pic>
        <p:nvPicPr>
          <p:cNvPr id="2" name="图片 1">
            <a:extLst>
              <a:ext uri="{FF2B5EF4-FFF2-40B4-BE49-F238E27FC236}">
                <a16:creationId xmlns:a16="http://schemas.microsoft.com/office/drawing/2014/main" id="{372D64D5-0E47-81A7-D768-B1A37917EDF1}"/>
              </a:ext>
            </a:extLst>
          </p:cNvPr>
          <p:cNvPicPr>
            <a:picLocks noChangeAspect="1"/>
          </p:cNvPicPr>
          <p:nvPr/>
        </p:nvPicPr>
        <p:blipFill>
          <a:blip r:embed="rId2"/>
          <a:stretch>
            <a:fillRect/>
          </a:stretch>
        </p:blipFill>
        <p:spPr>
          <a:xfrm>
            <a:off x="623392" y="1556792"/>
            <a:ext cx="8748972" cy="2948263"/>
          </a:xfrm>
          <a:prstGeom prst="rect">
            <a:avLst/>
          </a:prstGeom>
        </p:spPr>
      </p:pic>
      <p:sp>
        <p:nvSpPr>
          <p:cNvPr id="3" name="文本框 2">
            <a:extLst>
              <a:ext uri="{FF2B5EF4-FFF2-40B4-BE49-F238E27FC236}">
                <a16:creationId xmlns:a16="http://schemas.microsoft.com/office/drawing/2014/main" id="{1C773340-40BE-E601-3F42-AB436A0C342C}"/>
              </a:ext>
            </a:extLst>
          </p:cNvPr>
          <p:cNvSpPr txBox="1"/>
          <p:nvPr/>
        </p:nvSpPr>
        <p:spPr>
          <a:xfrm>
            <a:off x="623392" y="1016732"/>
            <a:ext cx="8545929" cy="369332"/>
          </a:xfrm>
          <a:prstGeom prst="rect">
            <a:avLst/>
          </a:prstGeom>
          <a:noFill/>
        </p:spPr>
        <p:txBody>
          <a:bodyPr wrap="none" rtlCol="0">
            <a:spAutoFit/>
          </a:bodyPr>
          <a:lstStyle/>
          <a:p>
            <a:r>
              <a:rPr lang="zh-CN" altLang="en-US"/>
              <a:t>在</a:t>
            </a:r>
            <a:r>
              <a:rPr lang="en-US" altLang="zh-CN"/>
              <a:t>Linux</a:t>
            </a:r>
            <a:r>
              <a:rPr lang="zh-CN" altLang="en-US"/>
              <a:t>中因为功能内聚形成的文件，按照阶段分离，编译后就形成了不同的组件。</a:t>
            </a:r>
          </a:p>
        </p:txBody>
      </p:sp>
      <p:pic>
        <p:nvPicPr>
          <p:cNvPr id="7" name="图片 6">
            <a:extLst>
              <a:ext uri="{FF2B5EF4-FFF2-40B4-BE49-F238E27FC236}">
                <a16:creationId xmlns:a16="http://schemas.microsoft.com/office/drawing/2014/main" id="{892E1D89-DFBB-AA6F-6EE8-633DA6BA3211}"/>
              </a:ext>
            </a:extLst>
          </p:cNvPr>
          <p:cNvPicPr>
            <a:picLocks noChangeAspect="1"/>
          </p:cNvPicPr>
          <p:nvPr/>
        </p:nvPicPr>
        <p:blipFill>
          <a:blip r:embed="rId3"/>
          <a:stretch>
            <a:fillRect/>
          </a:stretch>
        </p:blipFill>
        <p:spPr>
          <a:xfrm>
            <a:off x="731404" y="5149799"/>
            <a:ext cx="3048000" cy="1524000"/>
          </a:xfrm>
          <a:prstGeom prst="rect">
            <a:avLst/>
          </a:prstGeom>
        </p:spPr>
      </p:pic>
      <p:sp>
        <p:nvSpPr>
          <p:cNvPr id="9" name="文本框 8">
            <a:extLst>
              <a:ext uri="{FF2B5EF4-FFF2-40B4-BE49-F238E27FC236}">
                <a16:creationId xmlns:a16="http://schemas.microsoft.com/office/drawing/2014/main" id="{3FE58EC3-4BF0-6D5C-319A-510793604705}"/>
              </a:ext>
            </a:extLst>
          </p:cNvPr>
          <p:cNvSpPr txBox="1"/>
          <p:nvPr/>
        </p:nvSpPr>
        <p:spPr>
          <a:xfrm>
            <a:off x="515380" y="4675783"/>
            <a:ext cx="5724644" cy="369332"/>
          </a:xfrm>
          <a:prstGeom prst="rect">
            <a:avLst/>
          </a:prstGeom>
          <a:noFill/>
        </p:spPr>
        <p:txBody>
          <a:bodyPr wrap="none" rtlCol="0">
            <a:spAutoFit/>
          </a:bodyPr>
          <a:lstStyle/>
          <a:p>
            <a:r>
              <a:rPr lang="zh-CN" altLang="en-US"/>
              <a:t>由此达成的效果，多个资源组件之间消除了相互依赖。</a:t>
            </a:r>
          </a:p>
        </p:txBody>
      </p:sp>
    </p:spTree>
    <p:extLst>
      <p:ext uri="{BB962C8B-B14F-4D97-AF65-F5344CB8AC3E}">
        <p14:creationId xmlns:p14="http://schemas.microsoft.com/office/powerpoint/2010/main" val="1617742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DC1E45-BFCC-748F-79CD-215FCC39A8AC}"/>
              </a:ext>
            </a:extLst>
          </p:cNvPr>
          <p:cNvSpPr txBox="1"/>
          <p:nvPr/>
        </p:nvSpPr>
        <p:spPr>
          <a:xfrm>
            <a:off x="515380" y="327273"/>
            <a:ext cx="8748972" cy="584775"/>
          </a:xfrm>
          <a:prstGeom prst="rect">
            <a:avLst/>
          </a:prstGeom>
          <a:noFill/>
        </p:spPr>
        <p:txBody>
          <a:bodyPr wrap="square">
            <a:spAutoFit/>
          </a:bodyPr>
          <a:lstStyle/>
          <a:p>
            <a:r>
              <a:rPr lang="zh-CN" altLang="en-US" sz="3200"/>
              <a:t>通过实践对</a:t>
            </a:r>
            <a:r>
              <a:rPr lang="en-US" altLang="zh-CN" sz="3200"/>
              <a:t>Linux</a:t>
            </a:r>
            <a:r>
              <a:rPr lang="zh-CN" altLang="en-US" sz="3200"/>
              <a:t>组件化后的预想</a:t>
            </a:r>
            <a:endParaRPr lang="en-US" altLang="zh-CN" sz="3200"/>
          </a:p>
        </p:txBody>
      </p:sp>
      <p:pic>
        <p:nvPicPr>
          <p:cNvPr id="6" name="图片 5">
            <a:extLst>
              <a:ext uri="{FF2B5EF4-FFF2-40B4-BE49-F238E27FC236}">
                <a16:creationId xmlns:a16="http://schemas.microsoft.com/office/drawing/2014/main" id="{8ABDEB16-1CA7-B638-B153-922965773289}"/>
              </a:ext>
            </a:extLst>
          </p:cNvPr>
          <p:cNvPicPr>
            <a:picLocks noChangeAspect="1"/>
          </p:cNvPicPr>
          <p:nvPr/>
        </p:nvPicPr>
        <p:blipFill>
          <a:blip r:embed="rId2"/>
          <a:stretch>
            <a:fillRect/>
          </a:stretch>
        </p:blipFill>
        <p:spPr>
          <a:xfrm>
            <a:off x="2684674" y="2636912"/>
            <a:ext cx="6585962" cy="2952328"/>
          </a:xfrm>
          <a:prstGeom prst="rect">
            <a:avLst/>
          </a:prstGeom>
        </p:spPr>
      </p:pic>
      <p:sp>
        <p:nvSpPr>
          <p:cNvPr id="7" name="文本框 6">
            <a:extLst>
              <a:ext uri="{FF2B5EF4-FFF2-40B4-BE49-F238E27FC236}">
                <a16:creationId xmlns:a16="http://schemas.microsoft.com/office/drawing/2014/main" id="{28EAE33B-DD6B-5F07-D191-4A7BFA5851BD}"/>
              </a:ext>
            </a:extLst>
          </p:cNvPr>
          <p:cNvSpPr txBox="1"/>
          <p:nvPr/>
        </p:nvSpPr>
        <p:spPr>
          <a:xfrm>
            <a:off x="731404" y="1160748"/>
            <a:ext cx="10909212" cy="923330"/>
          </a:xfrm>
          <a:prstGeom prst="rect">
            <a:avLst/>
          </a:prstGeom>
          <a:noFill/>
        </p:spPr>
        <p:txBody>
          <a:bodyPr wrap="square" rtlCol="0">
            <a:spAutoFit/>
          </a:bodyPr>
          <a:lstStyle/>
          <a:p>
            <a:r>
              <a:rPr lang="en-US" altLang="zh-CN"/>
              <a:t>Linux</a:t>
            </a:r>
            <a:r>
              <a:rPr lang="zh-CN" altLang="en-US"/>
              <a:t>组件化之后，除了</a:t>
            </a:r>
            <a:r>
              <a:rPr lang="en-US" altLang="zh-CN"/>
              <a:t>drivers</a:t>
            </a:r>
            <a:r>
              <a:rPr lang="zh-CN" altLang="en-US"/>
              <a:t>等少数目录，组件总数有可能是对应</a:t>
            </a:r>
            <a:r>
              <a:rPr lang="en-US" altLang="zh-CN"/>
              <a:t>.o</a:t>
            </a:r>
            <a:r>
              <a:rPr lang="zh-CN" altLang="en-US"/>
              <a:t>文件的</a:t>
            </a:r>
            <a:r>
              <a:rPr lang="en-US" altLang="zh-CN"/>
              <a:t>2~3</a:t>
            </a:r>
            <a:r>
              <a:rPr lang="zh-CN" altLang="en-US"/>
              <a:t>倍。</a:t>
            </a:r>
            <a:endParaRPr lang="en-US" altLang="zh-CN"/>
          </a:p>
          <a:p>
            <a:r>
              <a:rPr lang="en-US" altLang="zh-CN"/>
              <a:t>riscv defconfig</a:t>
            </a:r>
            <a:r>
              <a:rPr lang="zh-CN" altLang="en-US"/>
              <a:t>产生的</a:t>
            </a:r>
            <a:r>
              <a:rPr lang="en-US" altLang="zh-CN"/>
              <a:t>*.o</a:t>
            </a:r>
            <a:r>
              <a:rPr lang="zh-CN" altLang="en-US"/>
              <a:t>总数是</a:t>
            </a:r>
            <a:r>
              <a:rPr lang="en-US" altLang="zh-CN"/>
              <a:t>1460</a:t>
            </a:r>
            <a:r>
              <a:rPr lang="zh-CN" altLang="en-US"/>
              <a:t>，刨去</a:t>
            </a:r>
            <a:r>
              <a:rPr lang="en-US" altLang="zh-CN"/>
              <a:t>drivers</a:t>
            </a:r>
            <a:r>
              <a:rPr lang="zh-CN" altLang="en-US"/>
              <a:t>中的</a:t>
            </a:r>
            <a:r>
              <a:rPr lang="en-US" altLang="zh-CN"/>
              <a:t>564</a:t>
            </a:r>
            <a:r>
              <a:rPr lang="zh-CN" altLang="en-US"/>
              <a:t>个（因为它们都已经是</a:t>
            </a:r>
            <a:r>
              <a:rPr lang="en-US" altLang="zh-CN"/>
              <a:t>modules</a:t>
            </a:r>
            <a:r>
              <a:rPr lang="zh-CN" altLang="en-US"/>
              <a:t>）以及其它</a:t>
            </a:r>
            <a:r>
              <a:rPr lang="en-US" altLang="zh-CN"/>
              <a:t>modules</a:t>
            </a:r>
            <a:r>
              <a:rPr lang="zh-CN" altLang="en-US"/>
              <a:t>，我们需要分解的原始文件总数大约是</a:t>
            </a:r>
            <a:r>
              <a:rPr lang="en-US" altLang="zh-CN"/>
              <a:t>800</a:t>
            </a:r>
            <a:r>
              <a:rPr lang="zh-CN" altLang="en-US"/>
              <a:t>多个，新产生组件总量在</a:t>
            </a:r>
            <a:r>
              <a:rPr lang="en-US" altLang="zh-CN"/>
              <a:t>2000</a:t>
            </a:r>
            <a:r>
              <a:rPr lang="zh-CN" altLang="en-US"/>
              <a:t>上下。</a:t>
            </a:r>
          </a:p>
        </p:txBody>
      </p:sp>
      <p:sp>
        <p:nvSpPr>
          <p:cNvPr id="8" name="文本框 7">
            <a:extLst>
              <a:ext uri="{FF2B5EF4-FFF2-40B4-BE49-F238E27FC236}">
                <a16:creationId xmlns:a16="http://schemas.microsoft.com/office/drawing/2014/main" id="{B91E90FA-D1C9-DD23-44F2-A22697617B7A}"/>
              </a:ext>
            </a:extLst>
          </p:cNvPr>
          <p:cNvSpPr txBox="1"/>
          <p:nvPr/>
        </p:nvSpPr>
        <p:spPr>
          <a:xfrm>
            <a:off x="947428" y="5877272"/>
            <a:ext cx="9648795" cy="369332"/>
          </a:xfrm>
          <a:prstGeom prst="rect">
            <a:avLst/>
          </a:prstGeom>
          <a:noFill/>
        </p:spPr>
        <p:txBody>
          <a:bodyPr wrap="none" rtlCol="0">
            <a:spAutoFit/>
          </a:bodyPr>
          <a:lstStyle/>
          <a:p>
            <a:r>
              <a:rPr lang="zh-CN" altLang="en-US"/>
              <a:t>另外，按照阶段分解出来的组件之间关系，更准确的表示是包含关系，而非简单的协作依赖。</a:t>
            </a:r>
          </a:p>
        </p:txBody>
      </p:sp>
    </p:spTree>
    <p:extLst>
      <p:ext uri="{BB962C8B-B14F-4D97-AF65-F5344CB8AC3E}">
        <p14:creationId xmlns:p14="http://schemas.microsoft.com/office/powerpoint/2010/main" val="148619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A010585-FCF6-6A71-5D24-43080915666F}"/>
              </a:ext>
            </a:extLst>
          </p:cNvPr>
          <p:cNvSpPr txBox="1"/>
          <p:nvPr/>
        </p:nvSpPr>
        <p:spPr>
          <a:xfrm>
            <a:off x="515380" y="327273"/>
            <a:ext cx="8748972" cy="584775"/>
          </a:xfrm>
          <a:prstGeom prst="rect">
            <a:avLst/>
          </a:prstGeom>
          <a:noFill/>
        </p:spPr>
        <p:txBody>
          <a:bodyPr wrap="square">
            <a:spAutoFit/>
          </a:bodyPr>
          <a:lstStyle/>
          <a:p>
            <a:r>
              <a:rPr lang="zh-CN" altLang="en-US" sz="3200"/>
              <a:t>对内核内部耦合性的度量</a:t>
            </a:r>
            <a:endParaRPr lang="en-US" altLang="zh-CN" sz="3200"/>
          </a:p>
        </p:txBody>
      </p:sp>
      <p:sp>
        <p:nvSpPr>
          <p:cNvPr id="5" name="文本框 4">
            <a:extLst>
              <a:ext uri="{FF2B5EF4-FFF2-40B4-BE49-F238E27FC236}">
                <a16:creationId xmlns:a16="http://schemas.microsoft.com/office/drawing/2014/main" id="{5617E9B8-06C6-36A3-179A-001D67ECD7E2}"/>
              </a:ext>
            </a:extLst>
          </p:cNvPr>
          <p:cNvSpPr txBox="1"/>
          <p:nvPr/>
        </p:nvSpPr>
        <p:spPr>
          <a:xfrm>
            <a:off x="515380" y="1196752"/>
            <a:ext cx="8460940" cy="1477328"/>
          </a:xfrm>
          <a:prstGeom prst="rect">
            <a:avLst/>
          </a:prstGeom>
          <a:noFill/>
        </p:spPr>
        <p:txBody>
          <a:bodyPr wrap="square" rtlCol="0">
            <a:spAutoFit/>
          </a:bodyPr>
          <a:lstStyle/>
          <a:p>
            <a:r>
              <a:rPr lang="zh-CN" altLang="en-US"/>
              <a:t>量化指标：内核“耦合熵” </a:t>
            </a:r>
            <a:r>
              <a:rPr lang="en-US" altLang="zh-CN"/>
              <a:t>= sum(</a:t>
            </a:r>
            <a:r>
              <a:rPr lang="zh-CN" altLang="en-US"/>
              <a:t>组件间依赖“环”的长度</a:t>
            </a:r>
            <a:r>
              <a:rPr lang="en-US" altLang="zh-CN"/>
              <a:t>) / </a:t>
            </a:r>
            <a:r>
              <a:rPr lang="zh-CN" altLang="en-US"/>
              <a:t>组件总数</a:t>
            </a:r>
          </a:p>
          <a:p>
            <a:r>
              <a:rPr lang="zh-CN" altLang="en-US"/>
              <a:t>两个关键因素：</a:t>
            </a:r>
          </a:p>
          <a:p>
            <a:r>
              <a:rPr lang="en-US" altLang="zh-CN"/>
              <a:t>1. “</a:t>
            </a:r>
            <a:r>
              <a:rPr lang="zh-CN" altLang="en-US"/>
              <a:t>环”的数量：数量越多，耦合性越高</a:t>
            </a:r>
          </a:p>
          <a:p>
            <a:r>
              <a:rPr lang="en-US" altLang="zh-CN"/>
              <a:t>2. “</a:t>
            </a:r>
            <a:r>
              <a:rPr lang="zh-CN" altLang="en-US"/>
              <a:t>环</a:t>
            </a:r>
            <a:r>
              <a:rPr lang="en-US" altLang="zh-CN"/>
              <a:t>"</a:t>
            </a:r>
            <a:r>
              <a:rPr lang="zh-CN" altLang="en-US"/>
              <a:t>的长度：长度越长，耦合性越高</a:t>
            </a:r>
          </a:p>
          <a:p>
            <a:r>
              <a:rPr lang="zh-CN" altLang="en-US"/>
              <a:t>对于最”有序“的实现方案，它的“耦合熵”等于</a:t>
            </a:r>
            <a:r>
              <a:rPr lang="en-US" altLang="zh-CN"/>
              <a:t>0</a:t>
            </a:r>
            <a:r>
              <a:rPr lang="zh-CN" altLang="en-US"/>
              <a:t>。</a:t>
            </a:r>
          </a:p>
        </p:txBody>
      </p:sp>
      <p:pic>
        <p:nvPicPr>
          <p:cNvPr id="7" name="图片 6">
            <a:extLst>
              <a:ext uri="{FF2B5EF4-FFF2-40B4-BE49-F238E27FC236}">
                <a16:creationId xmlns:a16="http://schemas.microsoft.com/office/drawing/2014/main" id="{9E8BBEDE-DD9A-4D2C-E0A7-373793776CDF}"/>
              </a:ext>
            </a:extLst>
          </p:cNvPr>
          <p:cNvPicPr>
            <a:picLocks noChangeAspect="1"/>
          </p:cNvPicPr>
          <p:nvPr/>
        </p:nvPicPr>
        <p:blipFill>
          <a:blip r:embed="rId2"/>
          <a:stretch>
            <a:fillRect/>
          </a:stretch>
        </p:blipFill>
        <p:spPr>
          <a:xfrm>
            <a:off x="515380" y="4183921"/>
            <a:ext cx="4953000" cy="1971675"/>
          </a:xfrm>
          <a:prstGeom prst="rect">
            <a:avLst/>
          </a:prstGeom>
        </p:spPr>
      </p:pic>
      <p:sp>
        <p:nvSpPr>
          <p:cNvPr id="8" name="文本框 7">
            <a:extLst>
              <a:ext uri="{FF2B5EF4-FFF2-40B4-BE49-F238E27FC236}">
                <a16:creationId xmlns:a16="http://schemas.microsoft.com/office/drawing/2014/main" id="{36D9DF90-7F67-E83E-85BB-690E0E7AC923}"/>
              </a:ext>
            </a:extLst>
          </p:cNvPr>
          <p:cNvSpPr txBox="1"/>
          <p:nvPr/>
        </p:nvSpPr>
        <p:spPr>
          <a:xfrm>
            <a:off x="515380" y="3681028"/>
            <a:ext cx="5724644" cy="369332"/>
          </a:xfrm>
          <a:prstGeom prst="rect">
            <a:avLst/>
          </a:prstGeom>
          <a:noFill/>
        </p:spPr>
        <p:txBody>
          <a:bodyPr wrap="none" rtlCol="0">
            <a:spAutoFit/>
          </a:bodyPr>
          <a:lstStyle/>
          <a:p>
            <a:r>
              <a:rPr lang="zh-CN" altLang="en-US"/>
              <a:t>渐进式实现宏内核方案的整个过程进度是可以度量的。</a:t>
            </a:r>
          </a:p>
        </p:txBody>
      </p:sp>
    </p:spTree>
    <p:extLst>
      <p:ext uri="{BB962C8B-B14F-4D97-AF65-F5344CB8AC3E}">
        <p14:creationId xmlns:p14="http://schemas.microsoft.com/office/powerpoint/2010/main" val="4049457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5269521-887A-9413-EC74-4B19826390FD}"/>
              </a:ext>
            </a:extLst>
          </p:cNvPr>
          <p:cNvSpPr txBox="1"/>
          <p:nvPr/>
        </p:nvSpPr>
        <p:spPr>
          <a:xfrm>
            <a:off x="515380" y="327273"/>
            <a:ext cx="8748972" cy="584775"/>
          </a:xfrm>
          <a:prstGeom prst="rect">
            <a:avLst/>
          </a:prstGeom>
          <a:noFill/>
        </p:spPr>
        <p:txBody>
          <a:bodyPr wrap="square">
            <a:spAutoFit/>
          </a:bodyPr>
          <a:lstStyle/>
          <a:p>
            <a:r>
              <a:rPr lang="zh-CN" altLang="en-US" sz="3200"/>
              <a:t>对内核内部耦合性的度量 </a:t>
            </a:r>
            <a:r>
              <a:rPr lang="en-US" altLang="zh-CN" sz="3200"/>
              <a:t>- </a:t>
            </a:r>
            <a:r>
              <a:rPr lang="zh-CN" altLang="en-US" sz="3200"/>
              <a:t>与其它方式对比</a:t>
            </a:r>
            <a:endParaRPr lang="en-US" altLang="zh-CN" sz="3200"/>
          </a:p>
        </p:txBody>
      </p:sp>
      <p:sp>
        <p:nvSpPr>
          <p:cNvPr id="5" name="文本框 4">
            <a:extLst>
              <a:ext uri="{FF2B5EF4-FFF2-40B4-BE49-F238E27FC236}">
                <a16:creationId xmlns:a16="http://schemas.microsoft.com/office/drawing/2014/main" id="{A24E0568-141F-1B35-4EFD-71C485AC4C4A}"/>
              </a:ext>
            </a:extLst>
          </p:cNvPr>
          <p:cNvSpPr txBox="1"/>
          <p:nvPr/>
        </p:nvSpPr>
        <p:spPr>
          <a:xfrm>
            <a:off x="515380" y="1340768"/>
            <a:ext cx="10765196" cy="3416320"/>
          </a:xfrm>
          <a:prstGeom prst="rect">
            <a:avLst/>
          </a:prstGeom>
          <a:noFill/>
        </p:spPr>
        <p:txBody>
          <a:bodyPr wrap="square" rtlCol="0">
            <a:spAutoFit/>
          </a:bodyPr>
          <a:lstStyle/>
          <a:p>
            <a:r>
              <a:rPr lang="en-US" altLang="zh-CN"/>
              <a:t>1. </a:t>
            </a:r>
            <a:r>
              <a:rPr lang="zh-CN" altLang="en-US"/>
              <a:t>以改造模块</a:t>
            </a:r>
            <a:r>
              <a:rPr lang="en-US" altLang="zh-CN"/>
              <a:t>/</a:t>
            </a:r>
            <a:r>
              <a:rPr lang="zh-CN" altLang="en-US"/>
              <a:t>组件间边界为目的</a:t>
            </a:r>
          </a:p>
          <a:p>
            <a:endParaRPr lang="zh-CN" altLang="en-US"/>
          </a:p>
          <a:p>
            <a:r>
              <a:rPr lang="zh-CN" altLang="en-US"/>
              <a:t>例如：</a:t>
            </a:r>
            <a:r>
              <a:rPr lang="en-US" altLang="zh-CN"/>
              <a:t>Ksplit</a:t>
            </a:r>
            <a:r>
              <a:rPr lang="zh-CN" altLang="en-US"/>
              <a:t>（</a:t>
            </a:r>
            <a:r>
              <a:rPr lang="en-US" altLang="zh-CN"/>
              <a:t>https://www.usenix.org/conference/osdi22/presentation/huang-yongzhe</a:t>
            </a:r>
            <a:r>
              <a:rPr lang="zh-CN" altLang="en-US"/>
              <a:t>）</a:t>
            </a:r>
            <a:endParaRPr lang="en-US" altLang="zh-CN"/>
          </a:p>
          <a:p>
            <a:r>
              <a:rPr lang="zh-CN" altLang="en-US"/>
              <a:t>它的分析目标主要在边界形式上，发现不安全的边界交互，替换以安全方式。</a:t>
            </a:r>
            <a:endParaRPr lang="en-US" altLang="zh-CN"/>
          </a:p>
          <a:p>
            <a:r>
              <a:rPr lang="zh-CN" altLang="en-US"/>
              <a:t>而</a:t>
            </a:r>
            <a:r>
              <a:rPr lang="en-US" altLang="zh-CN"/>
              <a:t>cLinux</a:t>
            </a:r>
            <a:r>
              <a:rPr lang="zh-CN" altLang="en-US"/>
              <a:t>不关心边界形式，只是需要发现边界的形式。发现后至多是改回调，其实形式保持不变。</a:t>
            </a:r>
          </a:p>
          <a:p>
            <a:endParaRPr lang="zh-CN" altLang="en-US"/>
          </a:p>
          <a:p>
            <a:r>
              <a:rPr lang="zh-CN" altLang="en-US"/>
              <a:t>   </a:t>
            </a:r>
          </a:p>
          <a:p>
            <a:endParaRPr lang="zh-CN" altLang="en-US"/>
          </a:p>
          <a:p>
            <a:r>
              <a:rPr lang="en-US" altLang="zh-CN"/>
              <a:t>2. </a:t>
            </a:r>
            <a:r>
              <a:rPr lang="zh-CN" altLang="en-US"/>
              <a:t>发现模块</a:t>
            </a:r>
            <a:r>
              <a:rPr lang="en-US" altLang="zh-CN"/>
              <a:t>/</a:t>
            </a:r>
            <a:r>
              <a:rPr lang="zh-CN" altLang="en-US"/>
              <a:t>组件之间的关联紧密性</a:t>
            </a:r>
          </a:p>
          <a:p>
            <a:endParaRPr lang="zh-CN" altLang="en-US"/>
          </a:p>
          <a:p>
            <a:r>
              <a:rPr lang="zh-CN" altLang="en-US"/>
              <a:t>例如：一些基于”信息熵“概念的检查方法，基于组件边界接口之间传输信息的信息量，可称为“流量”。</a:t>
            </a:r>
            <a:endParaRPr lang="en-US" altLang="zh-CN"/>
          </a:p>
          <a:p>
            <a:r>
              <a:rPr lang="zh-CN" altLang="en-US"/>
              <a:t>但</a:t>
            </a:r>
            <a:r>
              <a:rPr lang="en-US" altLang="zh-CN"/>
              <a:t>cLinux</a:t>
            </a:r>
            <a:r>
              <a:rPr lang="zh-CN" altLang="en-US"/>
              <a:t>不关心“流量”，关心的是耦合方面的复杂性。</a:t>
            </a:r>
          </a:p>
        </p:txBody>
      </p:sp>
    </p:spTree>
    <p:extLst>
      <p:ext uri="{BB962C8B-B14F-4D97-AF65-F5344CB8AC3E}">
        <p14:creationId xmlns:p14="http://schemas.microsoft.com/office/powerpoint/2010/main" val="339464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D34710A-6E0F-ADF8-C1DD-9888F1481715}"/>
              </a:ext>
            </a:extLst>
          </p:cNvPr>
          <p:cNvSpPr txBox="1"/>
          <p:nvPr/>
        </p:nvSpPr>
        <p:spPr>
          <a:xfrm>
            <a:off x="515380" y="327273"/>
            <a:ext cx="8748972" cy="584775"/>
          </a:xfrm>
          <a:prstGeom prst="rect">
            <a:avLst/>
          </a:prstGeom>
          <a:noFill/>
        </p:spPr>
        <p:txBody>
          <a:bodyPr wrap="square">
            <a:spAutoFit/>
          </a:bodyPr>
          <a:lstStyle/>
          <a:p>
            <a:r>
              <a:rPr lang="zh-CN" altLang="en-US" sz="3200"/>
              <a:t>打破“环”的经验 </a:t>
            </a:r>
            <a:r>
              <a:rPr lang="en-US" altLang="zh-CN" sz="3200"/>
              <a:t>-</a:t>
            </a:r>
            <a:r>
              <a:rPr lang="zh-CN" altLang="en-US" sz="3200"/>
              <a:t>依赖关系大于协作关系</a:t>
            </a:r>
            <a:endParaRPr lang="en-US" altLang="zh-CN" sz="3200"/>
          </a:p>
        </p:txBody>
      </p:sp>
      <p:sp>
        <p:nvSpPr>
          <p:cNvPr id="5" name="文本框 4">
            <a:extLst>
              <a:ext uri="{FF2B5EF4-FFF2-40B4-BE49-F238E27FC236}">
                <a16:creationId xmlns:a16="http://schemas.microsoft.com/office/drawing/2014/main" id="{B5250472-B082-9193-3224-B7D1744B88D1}"/>
              </a:ext>
            </a:extLst>
          </p:cNvPr>
          <p:cNvSpPr txBox="1"/>
          <p:nvPr/>
        </p:nvSpPr>
        <p:spPr>
          <a:xfrm>
            <a:off x="515380" y="1196752"/>
            <a:ext cx="6444716" cy="5078313"/>
          </a:xfrm>
          <a:prstGeom prst="rect">
            <a:avLst/>
          </a:prstGeom>
          <a:noFill/>
        </p:spPr>
        <p:txBody>
          <a:bodyPr wrap="square" rtlCol="0">
            <a:spAutoFit/>
          </a:bodyPr>
          <a:lstStyle/>
          <a:p>
            <a:r>
              <a:rPr lang="zh-CN" altLang="en-US"/>
              <a:t>示例：从</a:t>
            </a:r>
            <a:r>
              <a:rPr lang="en-US" altLang="zh-CN"/>
              <a:t>slub</a:t>
            </a:r>
            <a:r>
              <a:rPr lang="zh-CN" altLang="en-US"/>
              <a:t>出现了依赖环</a:t>
            </a:r>
          </a:p>
          <a:p>
            <a:r>
              <a:rPr lang="en-US" altLang="zh-CN"/>
              <a:t>Cyclic chain: </a:t>
            </a:r>
          </a:p>
          <a:p>
            <a:r>
              <a:rPr lang="en-US" altLang="zh-CN"/>
              <a:t>top_linux -&gt; cpu -&gt; of_fdt -&gt; driver_base -&gt; slub -&gt; page_alloc -&gt; workqueue -&gt; idr -&gt; radix_tree -&gt; slub</a:t>
            </a:r>
          </a:p>
          <a:p>
            <a:endParaRPr lang="en-US" altLang="zh-CN"/>
          </a:p>
          <a:p>
            <a:r>
              <a:rPr lang="en-US" altLang="zh-CN"/>
              <a:t>slub</a:t>
            </a:r>
            <a:r>
              <a:rPr lang="zh-CN" altLang="en-US"/>
              <a:t>对</a:t>
            </a:r>
            <a:r>
              <a:rPr lang="en-US" altLang="zh-CN"/>
              <a:t>page_alloc</a:t>
            </a:r>
            <a:r>
              <a:rPr lang="zh-CN" altLang="en-US"/>
              <a:t>是明显的依赖关系，后者是前者的直接基础和存储来源，但是</a:t>
            </a:r>
            <a:r>
              <a:rPr lang="en-US" altLang="zh-CN"/>
              <a:t>page_alloc</a:t>
            </a:r>
            <a:r>
              <a:rPr lang="zh-CN" altLang="en-US"/>
              <a:t>和</a:t>
            </a:r>
            <a:r>
              <a:rPr lang="en-US" altLang="zh-CN"/>
              <a:t>workqueue</a:t>
            </a:r>
            <a:r>
              <a:rPr lang="zh-CN" altLang="en-US"/>
              <a:t>之间是个协作关系。</a:t>
            </a:r>
            <a:r>
              <a:rPr lang="en-US" altLang="zh-CN"/>
              <a:t>page_alloc</a:t>
            </a:r>
            <a:r>
              <a:rPr lang="zh-CN" altLang="en-US"/>
              <a:t>有个</a:t>
            </a:r>
            <a:r>
              <a:rPr lang="en-US" altLang="zh-CN"/>
              <a:t>drain_all_pages</a:t>
            </a:r>
            <a:r>
              <a:rPr lang="zh-CN" altLang="en-US"/>
              <a:t>的方法，是通过建立一个“</a:t>
            </a:r>
            <a:r>
              <a:rPr lang="en-US" altLang="zh-CN"/>
              <a:t>work”</a:t>
            </a:r>
            <a:r>
              <a:rPr lang="zh-CN" altLang="en-US"/>
              <a:t>然后委托给</a:t>
            </a:r>
            <a:r>
              <a:rPr lang="en-US" altLang="zh-CN"/>
              <a:t>workqueue</a:t>
            </a:r>
            <a:r>
              <a:rPr lang="zh-CN" altLang="en-US"/>
              <a:t>来执行的，这两个机制本身是并列的，利用</a:t>
            </a:r>
            <a:r>
              <a:rPr lang="en-US" altLang="zh-CN"/>
              <a:t>workqueue</a:t>
            </a:r>
            <a:r>
              <a:rPr lang="zh-CN" altLang="en-US"/>
              <a:t>对页面分配来说是一个优化机制。因此，从此处切断环是相对合理的。</a:t>
            </a:r>
          </a:p>
          <a:p>
            <a:endParaRPr lang="zh-CN" altLang="en-US"/>
          </a:p>
          <a:p>
            <a:r>
              <a:rPr lang="zh-CN" altLang="en-US"/>
              <a:t>切断的方式是：引入了一个</a:t>
            </a:r>
            <a:r>
              <a:rPr lang="en-US" altLang="zh-CN"/>
              <a:t>workqueue_itf</a:t>
            </a:r>
            <a:r>
              <a:rPr lang="zh-CN" altLang="en-US"/>
              <a:t>，作为注册回调的底座，切断环。</a:t>
            </a:r>
            <a:endParaRPr lang="en-US" altLang="zh-CN"/>
          </a:p>
          <a:p>
            <a:endParaRPr lang="en-US" altLang="zh-CN"/>
          </a:p>
          <a:p>
            <a:r>
              <a:rPr lang="zh-CN" altLang="en-US"/>
              <a:t>组件</a:t>
            </a:r>
            <a:r>
              <a:rPr lang="en-US" altLang="zh-CN"/>
              <a:t>workqueue_itf</a:t>
            </a:r>
            <a:r>
              <a:rPr lang="zh-CN" altLang="en-US"/>
              <a:t>作为回调基础底座，目前的默认实现是</a:t>
            </a:r>
            <a:r>
              <a:rPr lang="en-US" altLang="zh-CN"/>
              <a:t>panic</a:t>
            </a:r>
            <a:r>
              <a:rPr lang="zh-CN" altLang="en-US"/>
              <a:t>。下步准备改造成同步机制。即默认以同步方式调用</a:t>
            </a:r>
            <a:r>
              <a:rPr lang="en-US" altLang="zh-CN"/>
              <a:t>work</a:t>
            </a:r>
            <a:r>
              <a:rPr lang="zh-CN" altLang="en-US"/>
              <a:t>方法，以支持各个组件的测试。</a:t>
            </a:r>
          </a:p>
        </p:txBody>
      </p:sp>
      <p:pic>
        <p:nvPicPr>
          <p:cNvPr id="7" name="图片 6">
            <a:extLst>
              <a:ext uri="{FF2B5EF4-FFF2-40B4-BE49-F238E27FC236}">
                <a16:creationId xmlns:a16="http://schemas.microsoft.com/office/drawing/2014/main" id="{C731442F-C214-752A-9777-BD33A8615008}"/>
              </a:ext>
            </a:extLst>
          </p:cNvPr>
          <p:cNvPicPr>
            <a:picLocks noChangeAspect="1"/>
          </p:cNvPicPr>
          <p:nvPr/>
        </p:nvPicPr>
        <p:blipFill>
          <a:blip r:embed="rId2"/>
          <a:stretch>
            <a:fillRect/>
          </a:stretch>
        </p:blipFill>
        <p:spPr>
          <a:xfrm>
            <a:off x="7392144" y="1196752"/>
            <a:ext cx="4124325" cy="4953000"/>
          </a:xfrm>
          <a:prstGeom prst="rect">
            <a:avLst/>
          </a:prstGeom>
        </p:spPr>
      </p:pic>
    </p:spTree>
    <p:extLst>
      <p:ext uri="{BB962C8B-B14F-4D97-AF65-F5344CB8AC3E}">
        <p14:creationId xmlns:p14="http://schemas.microsoft.com/office/powerpoint/2010/main" val="23209514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5428750B-9502-FE20-1354-9C3688E8295B}"/>
              </a:ext>
            </a:extLst>
          </p:cNvPr>
          <p:cNvPicPr>
            <a:picLocks noChangeAspect="1"/>
          </p:cNvPicPr>
          <p:nvPr/>
        </p:nvPicPr>
        <p:blipFill>
          <a:blip r:embed="rId2"/>
          <a:stretch>
            <a:fillRect/>
          </a:stretch>
        </p:blipFill>
        <p:spPr>
          <a:xfrm>
            <a:off x="5072352" y="1196752"/>
            <a:ext cx="6934319" cy="5142677"/>
          </a:xfrm>
          <a:prstGeom prst="rect">
            <a:avLst/>
          </a:prstGeom>
        </p:spPr>
      </p:pic>
      <p:sp>
        <p:nvSpPr>
          <p:cNvPr id="4" name="文本框 3">
            <a:extLst>
              <a:ext uri="{FF2B5EF4-FFF2-40B4-BE49-F238E27FC236}">
                <a16:creationId xmlns:a16="http://schemas.microsoft.com/office/drawing/2014/main" id="{03BA8E0C-AEED-BE47-0DC5-2E4074C1B064}"/>
              </a:ext>
            </a:extLst>
          </p:cNvPr>
          <p:cNvSpPr txBox="1"/>
          <p:nvPr/>
        </p:nvSpPr>
        <p:spPr>
          <a:xfrm>
            <a:off x="515380" y="327273"/>
            <a:ext cx="8748972" cy="584775"/>
          </a:xfrm>
          <a:prstGeom prst="rect">
            <a:avLst/>
          </a:prstGeom>
          <a:noFill/>
        </p:spPr>
        <p:txBody>
          <a:bodyPr wrap="square">
            <a:spAutoFit/>
          </a:bodyPr>
          <a:lstStyle/>
          <a:p>
            <a:r>
              <a:rPr lang="zh-CN" altLang="en-US" sz="3200"/>
              <a:t>打破“环”的经验 </a:t>
            </a:r>
            <a:r>
              <a:rPr lang="en-US" altLang="zh-CN" sz="3200"/>
              <a:t>-</a:t>
            </a:r>
            <a:r>
              <a:rPr lang="zh-CN" altLang="en-US" sz="3200"/>
              <a:t>按照启动阶段多级分解</a:t>
            </a:r>
            <a:endParaRPr lang="en-US" altLang="zh-CN" sz="3200"/>
          </a:p>
        </p:txBody>
      </p:sp>
      <p:sp>
        <p:nvSpPr>
          <p:cNvPr id="6" name="文本框 5">
            <a:extLst>
              <a:ext uri="{FF2B5EF4-FFF2-40B4-BE49-F238E27FC236}">
                <a16:creationId xmlns:a16="http://schemas.microsoft.com/office/drawing/2014/main" id="{0D0AD9A5-076B-F931-825D-9F9EC8E2D0A7}"/>
              </a:ext>
            </a:extLst>
          </p:cNvPr>
          <p:cNvSpPr txBox="1"/>
          <p:nvPr/>
        </p:nvSpPr>
        <p:spPr>
          <a:xfrm>
            <a:off x="515380" y="1124744"/>
            <a:ext cx="4556972" cy="1477328"/>
          </a:xfrm>
          <a:prstGeom prst="rect">
            <a:avLst/>
          </a:prstGeom>
          <a:noFill/>
        </p:spPr>
        <p:txBody>
          <a:bodyPr wrap="square">
            <a:spAutoFit/>
          </a:bodyPr>
          <a:lstStyle/>
          <a:p>
            <a:r>
              <a:rPr lang="zh-CN" altLang="en-US"/>
              <a:t>示例：</a:t>
            </a:r>
            <a:r>
              <a:rPr lang="en-US" altLang="zh-CN"/>
              <a:t>sched</a:t>
            </a:r>
            <a:r>
              <a:rPr lang="zh-CN" altLang="en-US"/>
              <a:t>组件按照阶段分为两个组件：</a:t>
            </a:r>
            <a:endParaRPr lang="en-US" altLang="zh-CN"/>
          </a:p>
          <a:p>
            <a:r>
              <a:rPr lang="zh-CN" altLang="en-US"/>
              <a:t>用于单线引导阶段的</a:t>
            </a:r>
            <a:r>
              <a:rPr lang="en-US" altLang="zh-CN"/>
              <a:t>early_sched</a:t>
            </a:r>
            <a:r>
              <a:rPr lang="zh-CN" altLang="en-US"/>
              <a:t>和用于并发正式阶段的</a:t>
            </a:r>
            <a:r>
              <a:rPr lang="en-US" altLang="zh-CN"/>
              <a:t>sched</a:t>
            </a:r>
            <a:r>
              <a:rPr lang="zh-CN" altLang="en-US"/>
              <a:t>。前者默认存在，支持单任务环境下各个组件的正常运行；后者被选用时，将会</a:t>
            </a:r>
            <a:r>
              <a:rPr lang="zh-CN" altLang="en-US" b="1">
                <a:solidFill>
                  <a:srgbClr val="FF0000"/>
                </a:solidFill>
              </a:rPr>
              <a:t>覆盖</a:t>
            </a:r>
            <a:r>
              <a:rPr lang="zh-CN" altLang="en-US"/>
              <a:t>前者，提供正式多任务支持。</a:t>
            </a:r>
          </a:p>
        </p:txBody>
      </p:sp>
      <p:sp>
        <p:nvSpPr>
          <p:cNvPr id="8" name="文本框 7">
            <a:extLst>
              <a:ext uri="{FF2B5EF4-FFF2-40B4-BE49-F238E27FC236}">
                <a16:creationId xmlns:a16="http://schemas.microsoft.com/office/drawing/2014/main" id="{449ABE76-6372-3A08-68DB-9E894996E2A5}"/>
              </a:ext>
            </a:extLst>
          </p:cNvPr>
          <p:cNvSpPr txBox="1"/>
          <p:nvPr/>
        </p:nvSpPr>
        <p:spPr>
          <a:xfrm>
            <a:off x="521335" y="2960948"/>
            <a:ext cx="6301820" cy="3693319"/>
          </a:xfrm>
          <a:prstGeom prst="rect">
            <a:avLst/>
          </a:prstGeom>
          <a:noFill/>
        </p:spPr>
        <p:txBody>
          <a:bodyPr wrap="square">
            <a:spAutoFit/>
          </a:bodyPr>
          <a:lstStyle/>
          <a:p>
            <a:r>
              <a:rPr lang="zh-CN" altLang="en-US"/>
              <a:t>默认调度组件</a:t>
            </a:r>
            <a:r>
              <a:rPr lang="en-US" altLang="zh-CN"/>
              <a:t>early_sched</a:t>
            </a:r>
            <a:r>
              <a:rPr lang="zh-CN" altLang="en-US"/>
              <a:t>，提供单任务环境的支持。对于</a:t>
            </a:r>
            <a:r>
              <a:rPr lang="en-US" altLang="zh-CN"/>
              <a:t>wait/sleep</a:t>
            </a:r>
            <a:r>
              <a:rPr lang="zh-CN" altLang="en-US"/>
              <a:t>类的可能睡眠的函数，其实现就是</a:t>
            </a:r>
            <a:r>
              <a:rPr lang="en-US" altLang="zh-CN"/>
              <a:t>panic</a:t>
            </a:r>
            <a:r>
              <a:rPr lang="zh-CN" altLang="en-US"/>
              <a:t>；对于</a:t>
            </a:r>
            <a:r>
              <a:rPr lang="en-US" altLang="zh-CN"/>
              <a:t>schedule</a:t>
            </a:r>
            <a:r>
              <a:rPr lang="zh-CN" altLang="en-US"/>
              <a:t>等函数，实现为空。</a:t>
            </a:r>
            <a:endParaRPr lang="en-US" altLang="zh-CN"/>
          </a:p>
          <a:p>
            <a:r>
              <a:rPr lang="zh-CN" altLang="en-US"/>
              <a:t>目前采取保守策略 </a:t>
            </a:r>
            <a:r>
              <a:rPr lang="en-US" altLang="zh-CN"/>
              <a:t>- </a:t>
            </a:r>
            <a:r>
              <a:rPr lang="zh-CN" altLang="en-US"/>
              <a:t>也是</a:t>
            </a:r>
            <a:r>
              <a:rPr lang="en-US" altLang="zh-CN"/>
              <a:t>panic</a:t>
            </a:r>
            <a:r>
              <a:rPr lang="zh-CN" altLang="en-US"/>
              <a:t>。</a:t>
            </a:r>
          </a:p>
          <a:p>
            <a:endParaRPr lang="zh-CN" altLang="en-US"/>
          </a:p>
          <a:p>
            <a:r>
              <a:rPr lang="zh-CN" altLang="en-US"/>
              <a:t>正式调度组件</a:t>
            </a:r>
            <a:r>
              <a:rPr lang="en-US" altLang="zh-CN"/>
              <a:t>sched</a:t>
            </a:r>
            <a:r>
              <a:rPr lang="zh-CN" altLang="en-US"/>
              <a:t>就是</a:t>
            </a:r>
            <a:r>
              <a:rPr lang="en-US" altLang="zh-CN"/>
              <a:t>Linux</a:t>
            </a:r>
            <a:r>
              <a:rPr lang="zh-CN" altLang="en-US"/>
              <a:t>的现有完整实现。</a:t>
            </a:r>
            <a:endParaRPr lang="en-US" altLang="zh-CN"/>
          </a:p>
          <a:p>
            <a:r>
              <a:rPr lang="zh-CN" altLang="en-US"/>
              <a:t>当</a:t>
            </a:r>
            <a:r>
              <a:rPr lang="en-US" altLang="zh-CN"/>
              <a:t>top</a:t>
            </a:r>
            <a:r>
              <a:rPr lang="zh-CN" altLang="en-US"/>
              <a:t>组件选择它时，它会覆盖</a:t>
            </a:r>
            <a:r>
              <a:rPr lang="en-US" altLang="zh-CN"/>
              <a:t>early_sched</a:t>
            </a:r>
            <a:r>
              <a:rPr lang="zh-CN" altLang="en-US"/>
              <a:t>。</a:t>
            </a:r>
          </a:p>
          <a:p>
            <a:endParaRPr lang="zh-CN" altLang="en-US"/>
          </a:p>
          <a:p>
            <a:r>
              <a:rPr lang="zh-CN" altLang="en-US"/>
              <a:t>这样做的意义：</a:t>
            </a:r>
          </a:p>
          <a:p>
            <a:r>
              <a:rPr lang="en-US" altLang="zh-CN"/>
              <a:t>1. </a:t>
            </a:r>
            <a:r>
              <a:rPr lang="zh-CN" altLang="en-US"/>
              <a:t>打破</a:t>
            </a:r>
            <a:r>
              <a:rPr lang="en-US" altLang="zh-CN"/>
              <a:t>sched</a:t>
            </a:r>
            <a:r>
              <a:rPr lang="zh-CN" altLang="en-US"/>
              <a:t>和大量其它组件之间的相互依赖。</a:t>
            </a:r>
          </a:p>
          <a:p>
            <a:r>
              <a:rPr lang="en-US" altLang="zh-CN"/>
              <a:t>2. </a:t>
            </a:r>
            <a:r>
              <a:rPr lang="zh-CN" altLang="en-US"/>
              <a:t>对于组件，可以提供单任务和多任务两种测试运行环境。例如，</a:t>
            </a:r>
            <a:r>
              <a:rPr lang="en-US" altLang="zh-CN"/>
              <a:t>Linux</a:t>
            </a:r>
            <a:r>
              <a:rPr lang="zh-CN" altLang="en-US"/>
              <a:t>内核的启动过程几乎都是在单任务环境下，</a:t>
            </a:r>
            <a:r>
              <a:rPr lang="en-US" altLang="zh-CN"/>
              <a:t>early_sched</a:t>
            </a:r>
            <a:r>
              <a:rPr lang="zh-CN" altLang="en-US"/>
              <a:t>就可以满足需要。</a:t>
            </a:r>
          </a:p>
        </p:txBody>
      </p:sp>
    </p:spTree>
    <p:extLst>
      <p:ext uri="{BB962C8B-B14F-4D97-AF65-F5344CB8AC3E}">
        <p14:creationId xmlns:p14="http://schemas.microsoft.com/office/powerpoint/2010/main" val="220624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7A42A5-EABA-7CD6-4BBA-E75AF22DF165}"/>
              </a:ext>
            </a:extLst>
          </p:cNvPr>
          <p:cNvSpPr txBox="1"/>
          <p:nvPr/>
        </p:nvSpPr>
        <p:spPr>
          <a:xfrm>
            <a:off x="1125411" y="1412776"/>
            <a:ext cx="7850909" cy="2677656"/>
          </a:xfrm>
          <a:prstGeom prst="rect">
            <a:avLst/>
          </a:prstGeom>
          <a:noFill/>
        </p:spPr>
        <p:txBody>
          <a:bodyPr wrap="square">
            <a:spAutoFit/>
          </a:bodyPr>
          <a:lstStyle/>
          <a:p>
            <a:r>
              <a:rPr lang="en-US" altLang="zh-CN" sz="2400"/>
              <a:t>1. </a:t>
            </a:r>
            <a:r>
              <a:rPr lang="zh-CN" altLang="en-US" sz="2400"/>
              <a:t>长期目标和里程碑的考虑</a:t>
            </a:r>
            <a:endParaRPr lang="en-US" altLang="zh-CN" sz="2400"/>
          </a:p>
          <a:p>
            <a:endParaRPr lang="en-US" altLang="zh-CN" sz="2400"/>
          </a:p>
          <a:p>
            <a:r>
              <a:rPr lang="en-US" altLang="zh-CN" sz="2400"/>
              <a:t>2. </a:t>
            </a:r>
            <a:r>
              <a:rPr lang="zh-CN" altLang="en-US" sz="2400"/>
              <a:t>与</a:t>
            </a:r>
            <a:r>
              <a:rPr lang="en-US" altLang="zh-CN" sz="2400"/>
              <a:t>ArceOS</a:t>
            </a:r>
            <a:r>
              <a:rPr lang="zh-CN" altLang="en-US" sz="2400"/>
              <a:t>等项目工作相结合的想法</a:t>
            </a:r>
            <a:endParaRPr lang="en-US" altLang="zh-CN" sz="2400"/>
          </a:p>
          <a:p>
            <a:endParaRPr lang="en-US" altLang="zh-CN" sz="2400"/>
          </a:p>
          <a:p>
            <a:r>
              <a:rPr lang="en-US" altLang="zh-CN" sz="2400"/>
              <a:t>3. </a:t>
            </a:r>
            <a:r>
              <a:rPr lang="zh-CN" altLang="en-US" sz="2400"/>
              <a:t>近期计划和当前进度</a:t>
            </a:r>
            <a:endParaRPr lang="en-US" altLang="zh-CN" sz="2400"/>
          </a:p>
          <a:p>
            <a:endParaRPr lang="en-US" altLang="zh-CN" sz="2400"/>
          </a:p>
          <a:p>
            <a:r>
              <a:rPr lang="en-US" altLang="zh-CN" sz="2400"/>
              <a:t>4. </a:t>
            </a:r>
            <a:r>
              <a:rPr lang="zh-CN" altLang="en-US" sz="2400"/>
              <a:t>近期工作的总结和产生的认识</a:t>
            </a:r>
            <a:endParaRPr lang="en-US" altLang="zh-CN" sz="2400"/>
          </a:p>
        </p:txBody>
      </p:sp>
      <p:sp>
        <p:nvSpPr>
          <p:cNvPr id="2" name="文本框 1">
            <a:extLst>
              <a:ext uri="{FF2B5EF4-FFF2-40B4-BE49-F238E27FC236}">
                <a16:creationId xmlns:a16="http://schemas.microsoft.com/office/drawing/2014/main" id="{655963AB-38D8-CBE9-A81C-EC8F948C85C3}"/>
              </a:ext>
            </a:extLst>
          </p:cNvPr>
          <p:cNvSpPr txBox="1"/>
          <p:nvPr/>
        </p:nvSpPr>
        <p:spPr>
          <a:xfrm>
            <a:off x="515380" y="327273"/>
            <a:ext cx="4284476" cy="584775"/>
          </a:xfrm>
          <a:prstGeom prst="rect">
            <a:avLst/>
          </a:prstGeom>
          <a:noFill/>
        </p:spPr>
        <p:txBody>
          <a:bodyPr wrap="square">
            <a:spAutoFit/>
          </a:bodyPr>
          <a:lstStyle/>
          <a:p>
            <a:r>
              <a:rPr lang="zh-CN" altLang="en-US" sz="3200"/>
              <a:t>纲要</a:t>
            </a:r>
            <a:endParaRPr lang="en-US" altLang="zh-CN" sz="3200"/>
          </a:p>
        </p:txBody>
      </p:sp>
    </p:spTree>
    <p:extLst>
      <p:ext uri="{BB962C8B-B14F-4D97-AF65-F5344CB8AC3E}">
        <p14:creationId xmlns:p14="http://schemas.microsoft.com/office/powerpoint/2010/main" val="2404102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15B340A-F042-0CFE-5CFE-1B5701576339}"/>
              </a:ext>
            </a:extLst>
          </p:cNvPr>
          <p:cNvSpPr txBox="1"/>
          <p:nvPr/>
        </p:nvSpPr>
        <p:spPr>
          <a:xfrm>
            <a:off x="515380" y="327273"/>
            <a:ext cx="11197244" cy="584775"/>
          </a:xfrm>
          <a:prstGeom prst="rect">
            <a:avLst/>
          </a:prstGeom>
          <a:noFill/>
        </p:spPr>
        <p:txBody>
          <a:bodyPr wrap="square">
            <a:spAutoFit/>
          </a:bodyPr>
          <a:lstStyle/>
          <a:p>
            <a:r>
              <a:rPr lang="zh-CN" altLang="en-US" sz="3200"/>
              <a:t>打破“环”的极端想法 </a:t>
            </a:r>
            <a:r>
              <a:rPr lang="en-US" altLang="zh-CN" sz="3200"/>
              <a:t>-</a:t>
            </a:r>
            <a:r>
              <a:rPr lang="zh-CN" altLang="en-US" sz="3200"/>
              <a:t> 为所有组件设置基于</a:t>
            </a:r>
            <a:r>
              <a:rPr lang="en-US" altLang="zh-CN" sz="3200"/>
              <a:t>weak</a:t>
            </a:r>
            <a:r>
              <a:rPr lang="zh-CN" altLang="en-US" sz="3200"/>
              <a:t>的回调</a:t>
            </a:r>
            <a:endParaRPr lang="en-US" altLang="zh-CN" sz="3200"/>
          </a:p>
        </p:txBody>
      </p:sp>
      <p:pic>
        <p:nvPicPr>
          <p:cNvPr id="6" name="图片 5">
            <a:extLst>
              <a:ext uri="{FF2B5EF4-FFF2-40B4-BE49-F238E27FC236}">
                <a16:creationId xmlns:a16="http://schemas.microsoft.com/office/drawing/2014/main" id="{68CAA2AC-499A-18A5-B2C6-885AD84BDAA0}"/>
              </a:ext>
            </a:extLst>
          </p:cNvPr>
          <p:cNvPicPr>
            <a:picLocks noChangeAspect="1"/>
          </p:cNvPicPr>
          <p:nvPr/>
        </p:nvPicPr>
        <p:blipFill>
          <a:blip r:embed="rId2"/>
          <a:stretch>
            <a:fillRect/>
          </a:stretch>
        </p:blipFill>
        <p:spPr>
          <a:xfrm>
            <a:off x="731404" y="2356656"/>
            <a:ext cx="10439400" cy="2476500"/>
          </a:xfrm>
          <a:prstGeom prst="rect">
            <a:avLst/>
          </a:prstGeom>
        </p:spPr>
      </p:pic>
      <p:sp>
        <p:nvSpPr>
          <p:cNvPr id="7" name="文本框 6">
            <a:extLst>
              <a:ext uri="{FF2B5EF4-FFF2-40B4-BE49-F238E27FC236}">
                <a16:creationId xmlns:a16="http://schemas.microsoft.com/office/drawing/2014/main" id="{9E0BED61-5964-1D74-9E70-E6A80A29E413}"/>
              </a:ext>
            </a:extLst>
          </p:cNvPr>
          <p:cNvSpPr txBox="1"/>
          <p:nvPr/>
        </p:nvSpPr>
        <p:spPr>
          <a:xfrm>
            <a:off x="623392" y="1016732"/>
            <a:ext cx="9983823" cy="1200329"/>
          </a:xfrm>
          <a:prstGeom prst="rect">
            <a:avLst/>
          </a:prstGeom>
          <a:noFill/>
        </p:spPr>
        <p:txBody>
          <a:bodyPr wrap="none" rtlCol="0">
            <a:spAutoFit/>
          </a:bodyPr>
          <a:lstStyle/>
          <a:p>
            <a:r>
              <a:rPr lang="zh-CN" altLang="en-US"/>
              <a:t>一种极端的处理方式是，为</a:t>
            </a:r>
            <a:r>
              <a:rPr lang="en-US" altLang="zh-CN"/>
              <a:t>Linux</a:t>
            </a:r>
            <a:r>
              <a:rPr lang="zh-CN" altLang="en-US"/>
              <a:t>每个</a:t>
            </a:r>
            <a:r>
              <a:rPr lang="en-US" altLang="zh-CN"/>
              <a:t>*.o</a:t>
            </a:r>
            <a:r>
              <a:rPr lang="zh-CN" altLang="en-US"/>
              <a:t>组件公开的函数，都定义一个</a:t>
            </a:r>
            <a:r>
              <a:rPr lang="en-US" altLang="zh-CN"/>
              <a:t>__weak</a:t>
            </a:r>
            <a:r>
              <a:rPr lang="zh-CN" altLang="en-US"/>
              <a:t>函数作为回调底座，</a:t>
            </a:r>
            <a:endParaRPr lang="en-US" altLang="zh-CN"/>
          </a:p>
          <a:p>
            <a:r>
              <a:rPr lang="zh-CN" altLang="en-US"/>
              <a:t>效果是全部组件都依赖与底座层，它们之间没有相互之间直接关联，打破了“环”。</a:t>
            </a:r>
            <a:endParaRPr lang="en-US" altLang="zh-CN"/>
          </a:p>
          <a:p>
            <a:r>
              <a:rPr lang="zh-CN" altLang="en-US"/>
              <a:t>这样似乎是一种快速实现组件分解的方式，但它本质上与</a:t>
            </a:r>
            <a:r>
              <a:rPr lang="en-US" altLang="zh-CN"/>
              <a:t>Linux</a:t>
            </a:r>
            <a:r>
              <a:rPr lang="zh-CN" altLang="en-US"/>
              <a:t>的原始状态一致，没有解决组件间</a:t>
            </a:r>
            <a:endParaRPr lang="en-US" altLang="zh-CN"/>
          </a:p>
          <a:p>
            <a:r>
              <a:rPr lang="zh-CN" altLang="en-US"/>
              <a:t>复杂的相互关系，无法提供构成上的层次化和单调性，无法为复杂性问题分解提供支持。</a:t>
            </a:r>
          </a:p>
        </p:txBody>
      </p:sp>
      <p:sp>
        <p:nvSpPr>
          <p:cNvPr id="8" name="文本框 7">
            <a:extLst>
              <a:ext uri="{FF2B5EF4-FFF2-40B4-BE49-F238E27FC236}">
                <a16:creationId xmlns:a16="http://schemas.microsoft.com/office/drawing/2014/main" id="{A1E87C3A-E955-037C-E4B1-026B66C4EAFD}"/>
              </a:ext>
            </a:extLst>
          </p:cNvPr>
          <p:cNvSpPr txBox="1"/>
          <p:nvPr/>
        </p:nvSpPr>
        <p:spPr>
          <a:xfrm>
            <a:off x="371364" y="5481228"/>
            <a:ext cx="11726287" cy="923330"/>
          </a:xfrm>
          <a:prstGeom prst="rect">
            <a:avLst/>
          </a:prstGeom>
          <a:noFill/>
        </p:spPr>
        <p:txBody>
          <a:bodyPr wrap="none" rtlCol="0">
            <a:spAutoFit/>
          </a:bodyPr>
          <a:lstStyle/>
          <a:p>
            <a:r>
              <a:rPr lang="zh-CN" altLang="en-US" b="1">
                <a:solidFill>
                  <a:srgbClr val="FF0000"/>
                </a:solidFill>
              </a:rPr>
              <a:t>组件化分解和单向依赖约束的根本目的：解决内核复杂性问题，包括构造、测试、验证、维护等各方面的复杂性。</a:t>
            </a:r>
            <a:endParaRPr lang="en-US" altLang="zh-CN" b="1">
              <a:solidFill>
                <a:srgbClr val="FF0000"/>
              </a:solidFill>
            </a:endParaRPr>
          </a:p>
          <a:p>
            <a:r>
              <a:rPr lang="zh-CN" altLang="en-US" b="1">
                <a:solidFill>
                  <a:srgbClr val="FF0000"/>
                </a:solidFill>
              </a:rPr>
              <a:t>解决的根本途径是：基于组件，可以从小到大逐级构建内核系统，构造过程具有单调性。</a:t>
            </a:r>
            <a:endParaRPr lang="en-US" altLang="zh-CN" b="1">
              <a:solidFill>
                <a:srgbClr val="FF0000"/>
              </a:solidFill>
            </a:endParaRPr>
          </a:p>
          <a:p>
            <a:r>
              <a:rPr lang="zh-CN" altLang="en-US" b="1">
                <a:solidFill>
                  <a:srgbClr val="FF0000"/>
                </a:solidFill>
              </a:rPr>
              <a:t>无论如何复杂的内核系统，它的复杂性被分解在这个单调构造过程的每一步中。</a:t>
            </a:r>
          </a:p>
        </p:txBody>
      </p:sp>
    </p:spTree>
    <p:extLst>
      <p:ext uri="{BB962C8B-B14F-4D97-AF65-F5344CB8AC3E}">
        <p14:creationId xmlns:p14="http://schemas.microsoft.com/office/powerpoint/2010/main" val="1412479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3F5C6-11D0-D098-D7B7-BF66B0C06E57}"/>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BEC03077-7CD3-9ED8-B736-1ADD1F867A5A}"/>
              </a:ext>
            </a:extLst>
          </p:cNvPr>
          <p:cNvSpPr txBox="1"/>
          <p:nvPr/>
        </p:nvSpPr>
        <p:spPr>
          <a:xfrm>
            <a:off x="515380" y="327273"/>
            <a:ext cx="4572508" cy="584775"/>
          </a:xfrm>
          <a:prstGeom prst="rect">
            <a:avLst/>
          </a:prstGeom>
          <a:noFill/>
        </p:spPr>
        <p:txBody>
          <a:bodyPr wrap="square">
            <a:spAutoFit/>
          </a:bodyPr>
          <a:lstStyle/>
          <a:p>
            <a:r>
              <a:rPr lang="zh-CN" altLang="en-US" sz="3200"/>
              <a:t>近期目标和当前进度</a:t>
            </a:r>
            <a:endParaRPr lang="en-US" altLang="zh-CN" sz="3200"/>
          </a:p>
        </p:txBody>
      </p:sp>
      <p:sp>
        <p:nvSpPr>
          <p:cNvPr id="7" name="文本框 6">
            <a:extLst>
              <a:ext uri="{FF2B5EF4-FFF2-40B4-BE49-F238E27FC236}">
                <a16:creationId xmlns:a16="http://schemas.microsoft.com/office/drawing/2014/main" id="{26FB548E-92E3-3493-BD60-C0AE1D2DBB77}"/>
              </a:ext>
            </a:extLst>
          </p:cNvPr>
          <p:cNvSpPr txBox="1"/>
          <p:nvPr/>
        </p:nvSpPr>
        <p:spPr>
          <a:xfrm>
            <a:off x="551384" y="1016732"/>
            <a:ext cx="11197244" cy="1015663"/>
          </a:xfrm>
          <a:prstGeom prst="rect">
            <a:avLst/>
          </a:prstGeom>
          <a:noFill/>
        </p:spPr>
        <p:txBody>
          <a:bodyPr wrap="square">
            <a:spAutoFit/>
          </a:bodyPr>
          <a:lstStyle/>
          <a:p>
            <a:r>
              <a:rPr lang="zh-CN" altLang="en-US" sz="2000"/>
              <a:t>近期目标：重现</a:t>
            </a:r>
            <a:r>
              <a:rPr lang="en-US" altLang="zh-CN" sz="2000"/>
              <a:t>Toy cLinux</a:t>
            </a:r>
            <a:r>
              <a:rPr lang="zh-CN" altLang="en-US" sz="2000"/>
              <a:t>的效果。但是本次是基于</a:t>
            </a:r>
            <a:r>
              <a:rPr lang="en-US" altLang="zh-CN" sz="2000"/>
              <a:t>riscv defconfig</a:t>
            </a:r>
            <a:r>
              <a:rPr lang="zh-CN" altLang="en-US" sz="2000"/>
              <a:t>，保留当前架构的下默认内核特性，保证整个启动过程中涉及功能的完整性。</a:t>
            </a:r>
            <a:r>
              <a:rPr lang="en-US" altLang="zh-CN" sz="2000"/>
              <a:t>Toy cLinux</a:t>
            </a:r>
            <a:r>
              <a:rPr lang="zh-CN" altLang="en-US" sz="2000"/>
              <a:t>的全部组件数量是</a:t>
            </a:r>
            <a:r>
              <a:rPr lang="en-US" altLang="zh-CN" sz="2000" b="1">
                <a:solidFill>
                  <a:srgbClr val="FF0000"/>
                </a:solidFill>
              </a:rPr>
              <a:t>50</a:t>
            </a:r>
            <a:r>
              <a:rPr lang="zh-CN" altLang="en-US" sz="2000"/>
              <a:t>多个。</a:t>
            </a:r>
            <a:endParaRPr lang="en-US" altLang="zh-CN" sz="2000"/>
          </a:p>
          <a:p>
            <a:endParaRPr lang="en-US" altLang="zh-CN" sz="2000"/>
          </a:p>
        </p:txBody>
      </p:sp>
      <p:sp>
        <p:nvSpPr>
          <p:cNvPr id="2" name="矩形: 圆角 1">
            <a:extLst>
              <a:ext uri="{FF2B5EF4-FFF2-40B4-BE49-F238E27FC236}">
                <a16:creationId xmlns:a16="http://schemas.microsoft.com/office/drawing/2014/main" id="{48199350-EBAC-1676-2D28-91FC8EB28FDB}"/>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778309AC-B4B8-DA4A-96D2-3CA349F474EA}"/>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EDDDF625-8A09-B619-A389-183635FBF68A}"/>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9804C7AD-9513-8DE8-5AD2-2881670904A8}"/>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20D27B4-0C55-CC42-30A9-F1F9A2FA88D9}"/>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AAC68F0D-6C0C-EAB2-72C0-BA2C5C07FD78}"/>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62A24CA7-1502-8AAE-BBCB-F3CB7B782FEB}"/>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B86535DA-6A81-9B25-1CF1-6EAC44926AE4}"/>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CF9EAE85-AB9D-E608-1A5F-61E6F288FE66}"/>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12CAF60-1F01-44D8-881F-3661A5618ABB}"/>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7770ED80-256D-5FEE-2B78-F253DC87447D}"/>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5E407A5B-777C-9855-A8D2-08B3A86C8A79}"/>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D3360ADF-0761-17E5-06D4-006ECB4387CD}"/>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DEC0A206-DCB0-E512-B41A-3843B4A6947F}"/>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FF0F0C77-5DDF-29C3-C082-BD43A8FDF24F}"/>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08CF29D1-E486-D2F9-48BD-12A61BA7DFDC}"/>
              </a:ext>
            </a:extLst>
          </p:cNvPr>
          <p:cNvCxnSpPr/>
          <p:nvPr/>
        </p:nvCxnSpPr>
        <p:spPr>
          <a:xfrm flipV="1">
            <a:off x="4223792" y="3800038"/>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80611A0-41B7-29EA-1FC8-DE641BD0F571}"/>
              </a:ext>
            </a:extLst>
          </p:cNvPr>
          <p:cNvCxnSpPr/>
          <p:nvPr/>
        </p:nvCxnSpPr>
        <p:spPr>
          <a:xfrm flipV="1">
            <a:off x="5798618" y="3789034"/>
            <a:ext cx="0" cy="12131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1E5F3755-E1DB-4F8A-0B19-A8A842450159}"/>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527EC246-5EEC-2EDA-A249-5585BFB10FB2}"/>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CE5BA069-295C-2650-DD4A-782831FF014D}"/>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39" name="文本框 38">
            <a:extLst>
              <a:ext uri="{FF2B5EF4-FFF2-40B4-BE49-F238E27FC236}">
                <a16:creationId xmlns:a16="http://schemas.microsoft.com/office/drawing/2014/main" id="{FF14FE94-807B-2334-354C-AA6C5D3F3ADE}"/>
              </a:ext>
            </a:extLst>
          </p:cNvPr>
          <p:cNvSpPr txBox="1"/>
          <p:nvPr/>
        </p:nvSpPr>
        <p:spPr>
          <a:xfrm>
            <a:off x="3547966" y="5140723"/>
            <a:ext cx="1351652" cy="646331"/>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60</a:t>
            </a:r>
            <a:r>
              <a:rPr lang="zh-CN" altLang="en-US"/>
              <a:t>多个</a:t>
            </a:r>
          </a:p>
        </p:txBody>
      </p:sp>
      <p:sp>
        <p:nvSpPr>
          <p:cNvPr id="40" name="文本框 39">
            <a:extLst>
              <a:ext uri="{FF2B5EF4-FFF2-40B4-BE49-F238E27FC236}">
                <a16:creationId xmlns:a16="http://schemas.microsoft.com/office/drawing/2014/main" id="{5138A2F2-7F05-2573-296B-059CE4126A90}"/>
              </a:ext>
            </a:extLst>
          </p:cNvPr>
          <p:cNvSpPr txBox="1"/>
          <p:nvPr/>
        </p:nvSpPr>
        <p:spPr>
          <a:xfrm>
            <a:off x="5248404" y="5141546"/>
            <a:ext cx="1492716" cy="646331"/>
          </a:xfrm>
          <a:prstGeom prst="rect">
            <a:avLst/>
          </a:prstGeom>
          <a:noFill/>
        </p:spPr>
        <p:txBody>
          <a:bodyPr wrap="none" rtlCol="0">
            <a:spAutoFit/>
          </a:bodyPr>
          <a:lstStyle/>
          <a:p>
            <a:r>
              <a:rPr lang="zh-CN" altLang="en-US"/>
              <a:t>当前进展</a:t>
            </a:r>
            <a:endParaRPr lang="en-US" altLang="zh-CN"/>
          </a:p>
          <a:p>
            <a:r>
              <a:rPr lang="zh-CN" altLang="en-US"/>
              <a:t>组件</a:t>
            </a:r>
            <a:r>
              <a:rPr lang="en-US" altLang="zh-CN" b="1">
                <a:solidFill>
                  <a:srgbClr val="FF0000"/>
                </a:solidFill>
              </a:rPr>
              <a:t>100</a:t>
            </a:r>
            <a:r>
              <a:rPr lang="zh-CN" altLang="en-US"/>
              <a:t>多个</a:t>
            </a:r>
          </a:p>
        </p:txBody>
      </p:sp>
      <p:cxnSp>
        <p:nvCxnSpPr>
          <p:cNvPr id="41" name="直接箭头连接符 40">
            <a:extLst>
              <a:ext uri="{FF2B5EF4-FFF2-40B4-BE49-F238E27FC236}">
                <a16:creationId xmlns:a16="http://schemas.microsoft.com/office/drawing/2014/main" id="{3D35BCAB-5CA4-CB1B-2339-ED32429ECA3D}"/>
              </a:ext>
            </a:extLst>
          </p:cNvPr>
          <p:cNvCxnSpPr/>
          <p:nvPr/>
        </p:nvCxnSpPr>
        <p:spPr>
          <a:xfrm flipV="1">
            <a:off x="8657217" y="3800038"/>
            <a:ext cx="0" cy="1213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779751C2-F7CF-5A86-9AB0-9E4D13C25C0C}"/>
              </a:ext>
            </a:extLst>
          </p:cNvPr>
          <p:cNvSpPr txBox="1"/>
          <p:nvPr/>
        </p:nvSpPr>
        <p:spPr>
          <a:xfrm>
            <a:off x="8060630" y="5119756"/>
            <a:ext cx="2262158" cy="1200329"/>
          </a:xfrm>
          <a:prstGeom prst="rect">
            <a:avLst/>
          </a:prstGeom>
          <a:noFill/>
        </p:spPr>
        <p:txBody>
          <a:bodyPr wrap="none" rtlCol="0">
            <a:spAutoFit/>
          </a:bodyPr>
          <a:lstStyle/>
          <a:p>
            <a:r>
              <a:rPr lang="zh-CN" altLang="en-US"/>
              <a:t>近期目标</a:t>
            </a:r>
            <a:endParaRPr lang="en-US" altLang="zh-CN"/>
          </a:p>
          <a:p>
            <a:r>
              <a:rPr lang="zh-CN" altLang="en-US"/>
              <a:t>重现</a:t>
            </a:r>
            <a:r>
              <a:rPr lang="en-US" altLang="zh-CN"/>
              <a:t>ToyLinux</a:t>
            </a:r>
          </a:p>
          <a:p>
            <a:r>
              <a:rPr lang="zh-CN" altLang="en-US"/>
              <a:t>但此次功能是完整的</a:t>
            </a:r>
            <a:endParaRPr lang="en-US" altLang="zh-CN"/>
          </a:p>
          <a:p>
            <a:r>
              <a:rPr lang="zh-CN" altLang="en-US" b="1"/>
              <a:t>预计组件总数</a:t>
            </a:r>
            <a:r>
              <a:rPr lang="en-US" altLang="zh-CN" b="1"/>
              <a:t>200</a:t>
            </a:r>
            <a:r>
              <a:rPr lang="zh-CN" altLang="en-US" b="1"/>
              <a:t>个</a:t>
            </a:r>
            <a:endParaRPr lang="en-US" altLang="zh-CN" b="1"/>
          </a:p>
        </p:txBody>
      </p:sp>
      <p:cxnSp>
        <p:nvCxnSpPr>
          <p:cNvPr id="44" name="直接箭头连接符 43">
            <a:extLst>
              <a:ext uri="{FF2B5EF4-FFF2-40B4-BE49-F238E27FC236}">
                <a16:creationId xmlns:a16="http://schemas.microsoft.com/office/drawing/2014/main" id="{26F5952E-9D30-91CA-8C2D-F1C25150A0C1}"/>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1DCE2C4D-EDFE-AB3E-51A6-32590EFABAC7}"/>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3438607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C734A-D6CD-F521-F48B-1331209BF1D3}"/>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95A04B97-85A4-AA10-6B19-A7886CC92014}"/>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8E003794-F154-3FFF-FF2E-EC741C065A18}"/>
              </a:ext>
            </a:extLst>
          </p:cNvPr>
          <p:cNvSpPr txBox="1"/>
          <p:nvPr/>
        </p:nvSpPr>
        <p:spPr>
          <a:xfrm>
            <a:off x="551384" y="1016732"/>
            <a:ext cx="11197244" cy="707886"/>
          </a:xfrm>
          <a:prstGeom prst="rect">
            <a:avLst/>
          </a:prstGeom>
          <a:noFill/>
        </p:spPr>
        <p:txBody>
          <a:bodyPr wrap="square">
            <a:spAutoFit/>
          </a:bodyPr>
          <a:lstStyle/>
          <a:p>
            <a:r>
              <a:rPr lang="zh-CN" altLang="en-US" sz="2000"/>
              <a:t>到达</a:t>
            </a:r>
            <a:r>
              <a:rPr lang="en-US" altLang="zh-CN" sz="2000"/>
              <a:t>mount</a:t>
            </a:r>
            <a:r>
              <a:rPr lang="zh-CN" altLang="en-US" sz="2000"/>
              <a:t>根文件系统这一步，后面主要是加载</a:t>
            </a:r>
            <a:r>
              <a:rPr lang="en-US" altLang="zh-CN" sz="2000"/>
              <a:t>ELF</a:t>
            </a:r>
            <a:r>
              <a:rPr lang="zh-CN" altLang="en-US" sz="2000"/>
              <a:t>文件和启动首个应用，预计还需要</a:t>
            </a:r>
            <a:r>
              <a:rPr lang="en-US" altLang="zh-CN" sz="2000"/>
              <a:t>1</a:t>
            </a:r>
            <a:r>
              <a:rPr lang="zh-CN" altLang="en-US" sz="2000"/>
              <a:t>周左右能够完成近期目标。然后开始试验在</a:t>
            </a:r>
            <a:r>
              <a:rPr lang="en-US" altLang="zh-CN" sz="2000"/>
              <a:t>ArceOS</a:t>
            </a:r>
            <a:r>
              <a:rPr lang="zh-CN" altLang="en-US" sz="2000"/>
              <a:t>中使用原始的</a:t>
            </a:r>
            <a:r>
              <a:rPr lang="en-US" altLang="zh-CN" sz="2000"/>
              <a:t>Linux Modules</a:t>
            </a:r>
            <a:r>
              <a:rPr lang="zh-CN" altLang="en-US" sz="2000"/>
              <a:t>作为扩展的组件。</a:t>
            </a:r>
            <a:endParaRPr lang="en-US" altLang="zh-CN" sz="2000"/>
          </a:p>
        </p:txBody>
      </p:sp>
      <p:sp>
        <p:nvSpPr>
          <p:cNvPr id="2" name="矩形: 圆角 1">
            <a:extLst>
              <a:ext uri="{FF2B5EF4-FFF2-40B4-BE49-F238E27FC236}">
                <a16:creationId xmlns:a16="http://schemas.microsoft.com/office/drawing/2014/main" id="{31A3EBE0-DC72-0CC1-CC30-F37B502D2203}"/>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C1036DC2-DF62-E41C-1C89-887F08010ECB}"/>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BE92CDF2-0C7C-F343-3B3D-B25DED56F5A6}"/>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770E6540-1E88-0451-BE5B-5E0B934076E4}"/>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1ADDF4BB-E34F-F247-07A8-E3FC8534762D}"/>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2031DC8-D985-971B-E9AE-D941125BC190}"/>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CAA4F946-8C46-933B-6BAC-FFF313B8C15C}"/>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1B79C4C5-E2E7-5B52-B14D-1C8ACB1501C3}"/>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A1417D54-EA35-89B1-D9EF-F20E1B7ED698}"/>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6D307BEE-990C-48F6-9FEE-A7EDEA09E4E9}"/>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CB47CF0D-A6FA-F201-B65A-5A4CD3E6F566}"/>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A89BC831-BF2A-74A1-E51D-C8B7C1655863}"/>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557AE27C-2344-E794-58E7-74BCEA007C86}"/>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DA43EFB5-C3D5-89E8-A431-EA727F9D5BF2}"/>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FDBD1E77-5F06-4EBA-02B3-E598A156F74F}"/>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4" name="直接箭头连接符 33">
            <a:extLst>
              <a:ext uri="{FF2B5EF4-FFF2-40B4-BE49-F238E27FC236}">
                <a16:creationId xmlns:a16="http://schemas.microsoft.com/office/drawing/2014/main" id="{0C9EAED8-6ED3-1661-132B-C8BBE8C4A90A}"/>
              </a:ext>
            </a:extLst>
          </p:cNvPr>
          <p:cNvCxnSpPr/>
          <p:nvPr/>
        </p:nvCxnSpPr>
        <p:spPr>
          <a:xfrm flipV="1">
            <a:off x="5744210" y="3800038"/>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8E791D37-B75C-EBF9-F94B-679A4E2D84B9}"/>
              </a:ext>
            </a:extLst>
          </p:cNvPr>
          <p:cNvCxnSpPr/>
          <p:nvPr/>
        </p:nvCxnSpPr>
        <p:spPr>
          <a:xfrm flipV="1">
            <a:off x="7474306" y="3789034"/>
            <a:ext cx="0" cy="12131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3ED477CC-D4C6-2D7F-EBEB-A99E5818B84D}"/>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1D87B3C4-C259-07B7-52CC-33362B95C9AC}"/>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E5AA6FD4-938D-120E-27CC-E93157330EA7}"/>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39" name="文本框 38">
            <a:extLst>
              <a:ext uri="{FF2B5EF4-FFF2-40B4-BE49-F238E27FC236}">
                <a16:creationId xmlns:a16="http://schemas.microsoft.com/office/drawing/2014/main" id="{39E4B144-D34D-893C-9A65-9B5F310608BA}"/>
              </a:ext>
            </a:extLst>
          </p:cNvPr>
          <p:cNvSpPr txBox="1"/>
          <p:nvPr/>
        </p:nvSpPr>
        <p:spPr>
          <a:xfrm>
            <a:off x="5068384" y="5140723"/>
            <a:ext cx="1492716" cy="646331"/>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100</a:t>
            </a:r>
            <a:r>
              <a:rPr lang="zh-CN" altLang="en-US"/>
              <a:t>多个</a:t>
            </a:r>
          </a:p>
        </p:txBody>
      </p:sp>
      <p:sp>
        <p:nvSpPr>
          <p:cNvPr id="40" name="文本框 39">
            <a:extLst>
              <a:ext uri="{FF2B5EF4-FFF2-40B4-BE49-F238E27FC236}">
                <a16:creationId xmlns:a16="http://schemas.microsoft.com/office/drawing/2014/main" id="{B18166BC-2C9E-FF8A-BDC6-9B51D8CB55F2}"/>
              </a:ext>
            </a:extLst>
          </p:cNvPr>
          <p:cNvSpPr txBox="1"/>
          <p:nvPr/>
        </p:nvSpPr>
        <p:spPr>
          <a:xfrm>
            <a:off x="6924092" y="5141546"/>
            <a:ext cx="1492716" cy="646331"/>
          </a:xfrm>
          <a:prstGeom prst="rect">
            <a:avLst/>
          </a:prstGeom>
          <a:noFill/>
        </p:spPr>
        <p:txBody>
          <a:bodyPr wrap="none" rtlCol="0">
            <a:spAutoFit/>
          </a:bodyPr>
          <a:lstStyle/>
          <a:p>
            <a:r>
              <a:rPr lang="zh-CN" altLang="en-US"/>
              <a:t>当前进展</a:t>
            </a:r>
            <a:endParaRPr lang="en-US" altLang="zh-CN"/>
          </a:p>
          <a:p>
            <a:r>
              <a:rPr lang="zh-CN" altLang="en-US"/>
              <a:t>组件</a:t>
            </a:r>
            <a:r>
              <a:rPr lang="en-US" altLang="zh-CN" b="1">
                <a:solidFill>
                  <a:srgbClr val="FF0000"/>
                </a:solidFill>
              </a:rPr>
              <a:t>180</a:t>
            </a:r>
            <a:r>
              <a:rPr lang="zh-CN" altLang="en-US"/>
              <a:t>多个</a:t>
            </a:r>
          </a:p>
        </p:txBody>
      </p:sp>
      <p:cxnSp>
        <p:nvCxnSpPr>
          <p:cNvPr id="41" name="直接箭头连接符 40">
            <a:extLst>
              <a:ext uri="{FF2B5EF4-FFF2-40B4-BE49-F238E27FC236}">
                <a16:creationId xmlns:a16="http://schemas.microsoft.com/office/drawing/2014/main" id="{C1AE9948-4C89-3455-D853-BC390BB4E293}"/>
              </a:ext>
            </a:extLst>
          </p:cNvPr>
          <p:cNvCxnSpPr/>
          <p:nvPr/>
        </p:nvCxnSpPr>
        <p:spPr>
          <a:xfrm flipV="1">
            <a:off x="9254965" y="3800038"/>
            <a:ext cx="0" cy="12131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A7D10CA1-FF74-4591-AB96-03A1E1728EAF}"/>
              </a:ext>
            </a:extLst>
          </p:cNvPr>
          <p:cNvSpPr txBox="1"/>
          <p:nvPr/>
        </p:nvSpPr>
        <p:spPr>
          <a:xfrm>
            <a:off x="8658378" y="5119756"/>
            <a:ext cx="2262158" cy="1200329"/>
          </a:xfrm>
          <a:prstGeom prst="rect">
            <a:avLst/>
          </a:prstGeom>
          <a:noFill/>
        </p:spPr>
        <p:txBody>
          <a:bodyPr wrap="none" rtlCol="0">
            <a:spAutoFit/>
          </a:bodyPr>
          <a:lstStyle/>
          <a:p>
            <a:r>
              <a:rPr lang="zh-CN" altLang="en-US"/>
              <a:t>近期目标</a:t>
            </a:r>
            <a:endParaRPr lang="en-US" altLang="zh-CN"/>
          </a:p>
          <a:p>
            <a:r>
              <a:rPr lang="zh-CN" altLang="en-US"/>
              <a:t>重现</a:t>
            </a:r>
            <a:r>
              <a:rPr lang="en-US" altLang="zh-CN"/>
              <a:t>ToyLinux</a:t>
            </a:r>
          </a:p>
          <a:p>
            <a:r>
              <a:rPr lang="zh-CN" altLang="en-US"/>
              <a:t>但此次功能是完整的</a:t>
            </a:r>
            <a:endParaRPr lang="en-US" altLang="zh-CN"/>
          </a:p>
          <a:p>
            <a:r>
              <a:rPr lang="zh-CN" altLang="en-US" b="1"/>
              <a:t>预计组件总数</a:t>
            </a:r>
            <a:r>
              <a:rPr lang="en-US" altLang="zh-CN" b="1"/>
              <a:t>200</a:t>
            </a:r>
            <a:r>
              <a:rPr lang="zh-CN" altLang="en-US" b="1"/>
              <a:t>个</a:t>
            </a:r>
            <a:endParaRPr lang="en-US" altLang="zh-CN" b="1"/>
          </a:p>
        </p:txBody>
      </p:sp>
      <p:cxnSp>
        <p:nvCxnSpPr>
          <p:cNvPr id="44" name="直接箭头连接符 43">
            <a:extLst>
              <a:ext uri="{FF2B5EF4-FFF2-40B4-BE49-F238E27FC236}">
                <a16:creationId xmlns:a16="http://schemas.microsoft.com/office/drawing/2014/main" id="{EFF46CC6-719B-C7B8-78CE-9813F1222925}"/>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C5644CEA-EEA4-050D-5023-48C335E427BD}"/>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707387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7008-1D3F-8AD4-DE2A-482BA99A4ABD}"/>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4C026058-6096-33BE-81EA-CFD2E5A19C27}"/>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BE4AA3AE-15D2-2D70-2553-CDA58663CA0C}"/>
              </a:ext>
            </a:extLst>
          </p:cNvPr>
          <p:cNvSpPr txBox="1"/>
          <p:nvPr/>
        </p:nvSpPr>
        <p:spPr>
          <a:xfrm>
            <a:off x="551384" y="1016732"/>
            <a:ext cx="11197244" cy="707886"/>
          </a:xfrm>
          <a:prstGeom prst="rect">
            <a:avLst/>
          </a:prstGeom>
          <a:noFill/>
        </p:spPr>
        <p:txBody>
          <a:bodyPr wrap="square">
            <a:spAutoFit/>
          </a:bodyPr>
          <a:lstStyle/>
          <a:p>
            <a:r>
              <a:rPr lang="zh-CN" altLang="en-US" sz="2000"/>
              <a:t>重现了</a:t>
            </a:r>
            <a:r>
              <a:rPr lang="en-US" altLang="zh-CN" sz="2000"/>
              <a:t>Toy cLinux</a:t>
            </a:r>
            <a:r>
              <a:rPr lang="zh-CN" altLang="en-US" sz="2000"/>
              <a:t>。本次保留了</a:t>
            </a:r>
            <a:r>
              <a:rPr lang="en-US" altLang="zh-CN" sz="2000"/>
              <a:t>riscv</a:t>
            </a:r>
            <a:r>
              <a:rPr lang="zh-CN" altLang="en-US" sz="2000"/>
              <a:t>默认配置下的功能，基本没有裁剪</a:t>
            </a:r>
            <a:r>
              <a:rPr lang="en-US" altLang="zh-CN" sz="2000"/>
              <a:t>(</a:t>
            </a:r>
            <a:r>
              <a:rPr lang="zh-CN" altLang="en-US" sz="2000"/>
              <a:t>仅关闭了</a:t>
            </a:r>
            <a:r>
              <a:rPr lang="en-US" altLang="zh-CN" sz="2000"/>
              <a:t>eBPF</a:t>
            </a:r>
            <a:r>
              <a:rPr lang="zh-CN" altLang="en-US" sz="2000"/>
              <a:t>和</a:t>
            </a:r>
            <a:r>
              <a:rPr lang="en-US" altLang="zh-CN" sz="2000"/>
              <a:t>initramfs)</a:t>
            </a:r>
            <a:r>
              <a:rPr lang="zh-CN" altLang="en-US" sz="2000"/>
              <a:t>，功能与原始</a:t>
            </a:r>
            <a:r>
              <a:rPr lang="en-US" altLang="zh-CN" sz="2000"/>
              <a:t>Linux5.9.1</a:t>
            </a:r>
            <a:r>
              <a:rPr lang="zh-CN" altLang="en-US" sz="2000"/>
              <a:t>是对等的。</a:t>
            </a:r>
            <a:endParaRPr lang="en-US" altLang="zh-CN" sz="2000"/>
          </a:p>
        </p:txBody>
      </p:sp>
      <p:sp>
        <p:nvSpPr>
          <p:cNvPr id="2" name="矩形: 圆角 1">
            <a:extLst>
              <a:ext uri="{FF2B5EF4-FFF2-40B4-BE49-F238E27FC236}">
                <a16:creationId xmlns:a16="http://schemas.microsoft.com/office/drawing/2014/main" id="{F7F42AAB-CCCD-A70C-9D32-19D17397A9AB}"/>
              </a:ext>
            </a:extLst>
          </p:cNvPr>
          <p:cNvSpPr/>
          <p:nvPr/>
        </p:nvSpPr>
        <p:spPr>
          <a:xfrm>
            <a:off x="721546" y="2913521"/>
            <a:ext cx="1944216"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asm_boot</a:t>
            </a:r>
            <a:endParaRPr lang="zh-CN" altLang="en-US" sz="2000" b="1">
              <a:solidFill>
                <a:schemeClr val="tx1"/>
              </a:solidFill>
            </a:endParaRPr>
          </a:p>
        </p:txBody>
      </p:sp>
      <p:sp>
        <p:nvSpPr>
          <p:cNvPr id="3" name="矩形: 圆角 2">
            <a:extLst>
              <a:ext uri="{FF2B5EF4-FFF2-40B4-BE49-F238E27FC236}">
                <a16:creationId xmlns:a16="http://schemas.microsoft.com/office/drawing/2014/main" id="{43CA9703-F089-3D1A-B36E-37E637F080B0}"/>
              </a:ext>
            </a:extLst>
          </p:cNvPr>
          <p:cNvSpPr/>
          <p:nvPr/>
        </p:nvSpPr>
        <p:spPr>
          <a:xfrm>
            <a:off x="2953793" y="2913520"/>
            <a:ext cx="2844825"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start_kernel</a:t>
            </a:r>
            <a:endParaRPr lang="zh-CN" altLang="en-US" sz="2000" b="1">
              <a:solidFill>
                <a:schemeClr val="tx1"/>
              </a:solidFill>
            </a:endParaRPr>
          </a:p>
        </p:txBody>
      </p:sp>
      <p:sp>
        <p:nvSpPr>
          <p:cNvPr id="4" name="矩形: 圆角 3">
            <a:extLst>
              <a:ext uri="{FF2B5EF4-FFF2-40B4-BE49-F238E27FC236}">
                <a16:creationId xmlns:a16="http://schemas.microsoft.com/office/drawing/2014/main" id="{6C4BB930-4AFF-2468-5FC3-4B1BAFC52341}"/>
              </a:ext>
            </a:extLst>
          </p:cNvPr>
          <p:cNvSpPr/>
          <p:nvPr/>
        </p:nvSpPr>
        <p:spPr>
          <a:xfrm>
            <a:off x="6266162" y="2913520"/>
            <a:ext cx="1656184" cy="47947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zh-CN" sz="2000" b="1">
                <a:solidFill>
                  <a:schemeClr val="tx1"/>
                </a:solidFill>
              </a:rPr>
              <a:t>kernel_init</a:t>
            </a:r>
            <a:endParaRPr lang="zh-CN" altLang="en-US" sz="2000" b="1">
              <a:solidFill>
                <a:schemeClr val="tx1"/>
              </a:solidFill>
            </a:endParaRPr>
          </a:p>
        </p:txBody>
      </p:sp>
      <p:cxnSp>
        <p:nvCxnSpPr>
          <p:cNvPr id="11" name="直接箭头连接符 10">
            <a:extLst>
              <a:ext uri="{FF2B5EF4-FFF2-40B4-BE49-F238E27FC236}">
                <a16:creationId xmlns:a16="http://schemas.microsoft.com/office/drawing/2014/main" id="{71020FE9-0AD7-8295-80E0-FF4C6A6AA6FA}"/>
              </a:ext>
            </a:extLst>
          </p:cNvPr>
          <p:cNvCxnSpPr>
            <a:stCxn id="3" idx="3"/>
            <a:endCxn id="4" idx="1"/>
          </p:cNvCxnSpPr>
          <p:nvPr/>
        </p:nvCxnSpPr>
        <p:spPr>
          <a:xfrm>
            <a:off x="5798618" y="3153258"/>
            <a:ext cx="46754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80FE23DE-F68F-3300-5C85-F1FB9CB3CAF5}"/>
              </a:ext>
            </a:extLst>
          </p:cNvPr>
          <p:cNvCxnSpPr/>
          <p:nvPr/>
        </p:nvCxnSpPr>
        <p:spPr>
          <a:xfrm flipV="1">
            <a:off x="5978130" y="2506466"/>
            <a:ext cx="0" cy="646792"/>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992E1606-5881-9392-6671-1C0173B531DD}"/>
              </a:ext>
            </a:extLst>
          </p:cNvPr>
          <p:cNvCxnSpPr/>
          <p:nvPr/>
        </p:nvCxnSpPr>
        <p:spPr>
          <a:xfrm>
            <a:off x="5978130" y="2506466"/>
            <a:ext cx="46805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93BE3C71-5E1A-DD08-9A80-2029C6484F6F}"/>
              </a:ext>
            </a:extLst>
          </p:cNvPr>
          <p:cNvSpPr txBox="1"/>
          <p:nvPr/>
        </p:nvSpPr>
        <p:spPr>
          <a:xfrm>
            <a:off x="6551156" y="2279798"/>
            <a:ext cx="922047" cy="400110"/>
          </a:xfrm>
          <a:prstGeom prst="rect">
            <a:avLst/>
          </a:prstGeom>
          <a:noFill/>
        </p:spPr>
        <p:txBody>
          <a:bodyPr wrap="none" rtlCol="0">
            <a:spAutoFit/>
          </a:bodyPr>
          <a:lstStyle/>
          <a:p>
            <a:r>
              <a:rPr lang="en-US" altLang="zh-CN" sz="2000" b="1"/>
              <a:t>idle(0)</a:t>
            </a:r>
            <a:endParaRPr lang="zh-CN" altLang="en-US" sz="2000" b="1"/>
          </a:p>
        </p:txBody>
      </p:sp>
      <p:sp>
        <p:nvSpPr>
          <p:cNvPr id="22" name="文本框 21">
            <a:extLst>
              <a:ext uri="{FF2B5EF4-FFF2-40B4-BE49-F238E27FC236}">
                <a16:creationId xmlns:a16="http://schemas.microsoft.com/office/drawing/2014/main" id="{7062B6DB-6AF3-ED2C-5FA2-0061FC9D2650}"/>
              </a:ext>
            </a:extLst>
          </p:cNvPr>
          <p:cNvSpPr txBox="1"/>
          <p:nvPr/>
        </p:nvSpPr>
        <p:spPr>
          <a:xfrm>
            <a:off x="8220239" y="2961956"/>
            <a:ext cx="873957" cy="400110"/>
          </a:xfrm>
          <a:prstGeom prst="rect">
            <a:avLst/>
          </a:prstGeom>
          <a:noFill/>
        </p:spPr>
        <p:txBody>
          <a:bodyPr wrap="none" rtlCol="0">
            <a:spAutoFit/>
          </a:bodyPr>
          <a:lstStyle/>
          <a:p>
            <a:r>
              <a:rPr lang="en-US" altLang="zh-CN" sz="2000" b="1"/>
              <a:t>init(1)</a:t>
            </a:r>
            <a:endParaRPr lang="zh-CN" altLang="en-US" sz="2000" b="1"/>
          </a:p>
        </p:txBody>
      </p:sp>
      <p:cxnSp>
        <p:nvCxnSpPr>
          <p:cNvPr id="24" name="直接箭头连接符 23">
            <a:extLst>
              <a:ext uri="{FF2B5EF4-FFF2-40B4-BE49-F238E27FC236}">
                <a16:creationId xmlns:a16="http://schemas.microsoft.com/office/drawing/2014/main" id="{29B1888F-5DD1-B1E0-CF04-CEA608BD69D1}"/>
              </a:ext>
            </a:extLst>
          </p:cNvPr>
          <p:cNvCxnSpPr>
            <a:stCxn id="4" idx="3"/>
            <a:endCxn id="22" idx="1"/>
          </p:cNvCxnSpPr>
          <p:nvPr/>
        </p:nvCxnSpPr>
        <p:spPr>
          <a:xfrm>
            <a:off x="7922346" y="3153258"/>
            <a:ext cx="297893" cy="87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FF00CE52-0612-6844-8106-80B1E3218676}"/>
              </a:ext>
            </a:extLst>
          </p:cNvPr>
          <p:cNvCxnSpPr>
            <a:stCxn id="2" idx="3"/>
            <a:endCxn id="3" idx="1"/>
          </p:cNvCxnSpPr>
          <p:nvPr/>
        </p:nvCxnSpPr>
        <p:spPr>
          <a:xfrm flipV="1">
            <a:off x="2665762" y="3153258"/>
            <a:ext cx="28803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4718657C-2DA2-93C2-A8FA-2A4A85E46B74}"/>
              </a:ext>
            </a:extLst>
          </p:cNvPr>
          <p:cNvSpPr/>
          <p:nvPr/>
        </p:nvSpPr>
        <p:spPr>
          <a:xfrm>
            <a:off x="9578529" y="2506466"/>
            <a:ext cx="2206103" cy="1138558"/>
          </a:xfrm>
          <a:prstGeom prst="rect">
            <a:avLst/>
          </a:prstGeom>
          <a:solidFill>
            <a:schemeClr val="bg1"/>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600" b="1">
                <a:solidFill>
                  <a:schemeClr val="tx1"/>
                </a:solidFill>
              </a:rPr>
              <a:t>让</a:t>
            </a:r>
            <a:r>
              <a:rPr lang="en-US" altLang="zh-CN" sz="1600" b="1">
                <a:solidFill>
                  <a:schemeClr val="tx1"/>
                </a:solidFill>
              </a:rPr>
              <a:t>Linux</a:t>
            </a:r>
            <a:r>
              <a:rPr lang="zh-CN" altLang="en-US" sz="1600" b="1">
                <a:solidFill>
                  <a:schemeClr val="tx1"/>
                </a:solidFill>
              </a:rPr>
              <a:t>模块</a:t>
            </a:r>
            <a:endParaRPr lang="en-US" altLang="zh-CN" sz="1600" b="1">
              <a:solidFill>
                <a:schemeClr val="tx1"/>
              </a:solidFill>
            </a:endParaRPr>
          </a:p>
          <a:p>
            <a:pPr algn="ctr"/>
            <a:r>
              <a:rPr lang="zh-CN" altLang="en-US" sz="1600" b="1">
                <a:solidFill>
                  <a:schemeClr val="tx1"/>
                </a:solidFill>
              </a:rPr>
              <a:t>直接被</a:t>
            </a:r>
            <a:r>
              <a:rPr lang="en-US" altLang="zh-CN" sz="1600" b="1">
                <a:solidFill>
                  <a:schemeClr val="tx1"/>
                </a:solidFill>
              </a:rPr>
              <a:t>ArceOS</a:t>
            </a:r>
            <a:r>
              <a:rPr lang="zh-CN" altLang="en-US" sz="1600" b="1">
                <a:solidFill>
                  <a:schemeClr val="tx1"/>
                </a:solidFill>
              </a:rPr>
              <a:t>使用</a:t>
            </a:r>
            <a:endParaRPr lang="en-US" altLang="zh-CN" sz="1600" b="1">
              <a:solidFill>
                <a:schemeClr val="tx1"/>
              </a:solidFill>
            </a:endParaRPr>
          </a:p>
          <a:p>
            <a:pPr algn="ctr"/>
            <a:r>
              <a:rPr lang="zh-CN" altLang="en-US" sz="1600" b="1">
                <a:solidFill>
                  <a:schemeClr val="tx1"/>
                </a:solidFill>
              </a:rPr>
              <a:t>先数据结构型</a:t>
            </a:r>
            <a:r>
              <a:rPr lang="en-US" altLang="zh-CN" sz="1600" b="1">
                <a:solidFill>
                  <a:schemeClr val="tx1"/>
                </a:solidFill>
              </a:rPr>
              <a:t>moudles</a:t>
            </a:r>
          </a:p>
          <a:p>
            <a:pPr algn="ctr"/>
            <a:r>
              <a:rPr lang="zh-CN" altLang="en-US" sz="1600" b="1">
                <a:solidFill>
                  <a:schemeClr val="tx1"/>
                </a:solidFill>
              </a:rPr>
              <a:t>然后是驱动</a:t>
            </a:r>
            <a:r>
              <a:rPr lang="en-US" altLang="zh-CN" sz="1600" b="1">
                <a:solidFill>
                  <a:schemeClr val="tx1"/>
                </a:solidFill>
              </a:rPr>
              <a:t>modules</a:t>
            </a:r>
            <a:endParaRPr lang="zh-CN" altLang="en-US" sz="1600" b="1">
              <a:solidFill>
                <a:schemeClr val="tx1"/>
              </a:solidFill>
            </a:endParaRPr>
          </a:p>
        </p:txBody>
      </p:sp>
      <p:cxnSp>
        <p:nvCxnSpPr>
          <p:cNvPr id="29" name="直接箭头连接符 28">
            <a:extLst>
              <a:ext uri="{FF2B5EF4-FFF2-40B4-BE49-F238E27FC236}">
                <a16:creationId xmlns:a16="http://schemas.microsoft.com/office/drawing/2014/main" id="{5817DB34-43CC-0AA4-C731-BBE0533D5169}"/>
              </a:ext>
            </a:extLst>
          </p:cNvPr>
          <p:cNvCxnSpPr>
            <a:stCxn id="22" idx="3"/>
          </p:cNvCxnSpPr>
          <p:nvPr/>
        </p:nvCxnSpPr>
        <p:spPr>
          <a:xfrm>
            <a:off x="9094196" y="3162011"/>
            <a:ext cx="48433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左大括号 29">
            <a:extLst>
              <a:ext uri="{FF2B5EF4-FFF2-40B4-BE49-F238E27FC236}">
                <a16:creationId xmlns:a16="http://schemas.microsoft.com/office/drawing/2014/main" id="{C0984C07-9BD1-2A4B-BC69-5E2A01EFA2E4}"/>
              </a:ext>
            </a:extLst>
          </p:cNvPr>
          <p:cNvSpPr/>
          <p:nvPr/>
        </p:nvSpPr>
        <p:spPr>
          <a:xfrm rot="16200000">
            <a:off x="2346658" y="2019912"/>
            <a:ext cx="144009" cy="339423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左大括号 30">
            <a:extLst>
              <a:ext uri="{FF2B5EF4-FFF2-40B4-BE49-F238E27FC236}">
                <a16:creationId xmlns:a16="http://schemas.microsoft.com/office/drawing/2014/main" id="{05F8295C-EF86-A7C8-C342-640B21675C54}"/>
              </a:ext>
            </a:extLst>
          </p:cNvPr>
          <p:cNvSpPr/>
          <p:nvPr/>
        </p:nvSpPr>
        <p:spPr>
          <a:xfrm rot="16200000">
            <a:off x="5015411" y="3016835"/>
            <a:ext cx="144004" cy="142241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2" name="左大括号 31">
            <a:extLst>
              <a:ext uri="{FF2B5EF4-FFF2-40B4-BE49-F238E27FC236}">
                <a16:creationId xmlns:a16="http://schemas.microsoft.com/office/drawing/2014/main" id="{5E3AEF38-42E3-8FA6-B2AE-E41BFDF5F0C3}"/>
              </a:ext>
            </a:extLst>
          </p:cNvPr>
          <p:cNvSpPr/>
          <p:nvPr/>
        </p:nvSpPr>
        <p:spPr>
          <a:xfrm rot="16200000">
            <a:off x="7034600" y="2912293"/>
            <a:ext cx="109663" cy="1665827"/>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5" name="直接箭头连接符 34">
            <a:extLst>
              <a:ext uri="{FF2B5EF4-FFF2-40B4-BE49-F238E27FC236}">
                <a16:creationId xmlns:a16="http://schemas.microsoft.com/office/drawing/2014/main" id="{476135F2-F4F3-1AF4-BCE6-C365265CB523}"/>
              </a:ext>
            </a:extLst>
          </p:cNvPr>
          <p:cNvCxnSpPr/>
          <p:nvPr/>
        </p:nvCxnSpPr>
        <p:spPr>
          <a:xfrm flipV="1">
            <a:off x="7474306" y="3789034"/>
            <a:ext cx="0" cy="121313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255EDB14-FAC7-BD90-81CB-049AB2EC540F}"/>
              </a:ext>
            </a:extLst>
          </p:cNvPr>
          <p:cNvSpPr txBox="1"/>
          <p:nvPr/>
        </p:nvSpPr>
        <p:spPr>
          <a:xfrm>
            <a:off x="2210301" y="3884760"/>
            <a:ext cx="537327" cy="369332"/>
          </a:xfrm>
          <a:prstGeom prst="rect">
            <a:avLst/>
          </a:prstGeom>
          <a:noFill/>
        </p:spPr>
        <p:txBody>
          <a:bodyPr wrap="none" rtlCol="0">
            <a:spAutoFit/>
          </a:bodyPr>
          <a:lstStyle/>
          <a:p>
            <a:r>
              <a:rPr lang="en-US" altLang="zh-CN"/>
              <a:t>2</a:t>
            </a:r>
            <a:r>
              <a:rPr lang="zh-CN" altLang="en-US"/>
              <a:t>周</a:t>
            </a:r>
          </a:p>
        </p:txBody>
      </p:sp>
      <p:sp>
        <p:nvSpPr>
          <p:cNvPr id="37" name="文本框 36">
            <a:extLst>
              <a:ext uri="{FF2B5EF4-FFF2-40B4-BE49-F238E27FC236}">
                <a16:creationId xmlns:a16="http://schemas.microsoft.com/office/drawing/2014/main" id="{AED33F54-169D-F640-1FD6-5A9DDA0F578A}"/>
              </a:ext>
            </a:extLst>
          </p:cNvPr>
          <p:cNvSpPr txBox="1"/>
          <p:nvPr/>
        </p:nvSpPr>
        <p:spPr>
          <a:xfrm>
            <a:off x="4802589" y="3868927"/>
            <a:ext cx="537327" cy="369332"/>
          </a:xfrm>
          <a:prstGeom prst="rect">
            <a:avLst/>
          </a:prstGeom>
          <a:noFill/>
        </p:spPr>
        <p:txBody>
          <a:bodyPr wrap="none" rtlCol="0">
            <a:spAutoFit/>
          </a:bodyPr>
          <a:lstStyle/>
          <a:p>
            <a:r>
              <a:rPr lang="en-US" altLang="zh-CN"/>
              <a:t>1</a:t>
            </a:r>
            <a:r>
              <a:rPr lang="zh-CN" altLang="en-US"/>
              <a:t>周</a:t>
            </a:r>
          </a:p>
        </p:txBody>
      </p:sp>
      <p:sp>
        <p:nvSpPr>
          <p:cNvPr id="38" name="文本框 37">
            <a:extLst>
              <a:ext uri="{FF2B5EF4-FFF2-40B4-BE49-F238E27FC236}">
                <a16:creationId xmlns:a16="http://schemas.microsoft.com/office/drawing/2014/main" id="{1E384E0D-F492-C33F-E189-4B4144350C96}"/>
              </a:ext>
            </a:extLst>
          </p:cNvPr>
          <p:cNvSpPr txBox="1"/>
          <p:nvPr/>
        </p:nvSpPr>
        <p:spPr>
          <a:xfrm>
            <a:off x="6589935" y="3867149"/>
            <a:ext cx="1274708" cy="369332"/>
          </a:xfrm>
          <a:prstGeom prst="rect">
            <a:avLst/>
          </a:prstGeom>
          <a:noFill/>
        </p:spPr>
        <p:txBody>
          <a:bodyPr wrap="none" rtlCol="0">
            <a:spAutoFit/>
          </a:bodyPr>
          <a:lstStyle/>
          <a:p>
            <a:r>
              <a:rPr lang="zh-CN" altLang="en-US"/>
              <a:t>大约</a:t>
            </a:r>
            <a:r>
              <a:rPr lang="en-US" altLang="zh-CN"/>
              <a:t>2~3</a:t>
            </a:r>
            <a:r>
              <a:rPr lang="zh-CN" altLang="en-US"/>
              <a:t>周</a:t>
            </a:r>
          </a:p>
        </p:txBody>
      </p:sp>
      <p:sp>
        <p:nvSpPr>
          <p:cNvPr id="40" name="文本框 39">
            <a:extLst>
              <a:ext uri="{FF2B5EF4-FFF2-40B4-BE49-F238E27FC236}">
                <a16:creationId xmlns:a16="http://schemas.microsoft.com/office/drawing/2014/main" id="{7A60C963-CA7F-135D-BC8A-5AE4C3D3DE6F}"/>
              </a:ext>
            </a:extLst>
          </p:cNvPr>
          <p:cNvSpPr txBox="1"/>
          <p:nvPr/>
        </p:nvSpPr>
        <p:spPr>
          <a:xfrm>
            <a:off x="6924092" y="5141546"/>
            <a:ext cx="1531188" cy="1200329"/>
          </a:xfrm>
          <a:prstGeom prst="rect">
            <a:avLst/>
          </a:prstGeom>
          <a:noFill/>
        </p:spPr>
        <p:txBody>
          <a:bodyPr wrap="none" rtlCol="0">
            <a:spAutoFit/>
          </a:bodyPr>
          <a:lstStyle/>
          <a:p>
            <a:r>
              <a:rPr lang="zh-CN" altLang="en-US"/>
              <a:t>上周末进展</a:t>
            </a:r>
            <a:endParaRPr lang="en-US" altLang="zh-CN"/>
          </a:p>
          <a:p>
            <a:r>
              <a:rPr lang="zh-CN" altLang="en-US"/>
              <a:t>组件</a:t>
            </a:r>
            <a:r>
              <a:rPr lang="en-US" altLang="zh-CN" b="1">
                <a:solidFill>
                  <a:srgbClr val="FF0000"/>
                </a:solidFill>
              </a:rPr>
              <a:t>180</a:t>
            </a:r>
            <a:r>
              <a:rPr lang="zh-CN" altLang="en-US"/>
              <a:t>多个</a:t>
            </a:r>
            <a:endParaRPr lang="en-US" altLang="zh-CN"/>
          </a:p>
          <a:p>
            <a:r>
              <a:rPr lang="en-US" altLang="zh-CN"/>
              <a:t>mount</a:t>
            </a:r>
            <a:r>
              <a:rPr lang="zh-CN" altLang="en-US"/>
              <a:t>根文件</a:t>
            </a:r>
            <a:endParaRPr lang="en-US" altLang="zh-CN"/>
          </a:p>
          <a:p>
            <a:r>
              <a:rPr lang="zh-CN" altLang="en-US"/>
              <a:t>系统</a:t>
            </a:r>
          </a:p>
        </p:txBody>
      </p:sp>
      <p:cxnSp>
        <p:nvCxnSpPr>
          <p:cNvPr id="41" name="直接箭头连接符 40">
            <a:extLst>
              <a:ext uri="{FF2B5EF4-FFF2-40B4-BE49-F238E27FC236}">
                <a16:creationId xmlns:a16="http://schemas.microsoft.com/office/drawing/2014/main" id="{28C226B2-7C0C-F17B-EE11-312F55B19444}"/>
              </a:ext>
            </a:extLst>
          </p:cNvPr>
          <p:cNvCxnSpPr/>
          <p:nvPr/>
        </p:nvCxnSpPr>
        <p:spPr>
          <a:xfrm flipV="1">
            <a:off x="9254965" y="3800038"/>
            <a:ext cx="0" cy="121313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2AB5F9D0-AF6F-02FC-0187-76D895E0DF5A}"/>
              </a:ext>
            </a:extLst>
          </p:cNvPr>
          <p:cNvSpPr txBox="1"/>
          <p:nvPr/>
        </p:nvSpPr>
        <p:spPr>
          <a:xfrm>
            <a:off x="8658378" y="5119756"/>
            <a:ext cx="2512226" cy="1200329"/>
          </a:xfrm>
          <a:prstGeom prst="rect">
            <a:avLst/>
          </a:prstGeom>
          <a:noFill/>
        </p:spPr>
        <p:txBody>
          <a:bodyPr wrap="none" rtlCol="0">
            <a:spAutoFit/>
          </a:bodyPr>
          <a:lstStyle/>
          <a:p>
            <a:r>
              <a:rPr lang="zh-CN" altLang="en-US" b="1">
                <a:solidFill>
                  <a:srgbClr val="FF0000"/>
                </a:solidFill>
              </a:rPr>
              <a:t>已经重现</a:t>
            </a:r>
            <a:r>
              <a:rPr lang="en-US" altLang="zh-CN"/>
              <a:t>ToyLinux</a:t>
            </a:r>
          </a:p>
          <a:p>
            <a:r>
              <a:rPr lang="zh-CN" altLang="en-US"/>
              <a:t>能够启动用户应用</a:t>
            </a:r>
            <a:r>
              <a:rPr lang="en-US" altLang="zh-CN"/>
              <a:t>hello</a:t>
            </a:r>
          </a:p>
          <a:p>
            <a:r>
              <a:rPr lang="zh-CN" altLang="en-US"/>
              <a:t>并且已经加载</a:t>
            </a:r>
            <a:r>
              <a:rPr lang="en-US" altLang="zh-CN"/>
              <a:t>virtio_net</a:t>
            </a:r>
          </a:p>
          <a:p>
            <a:r>
              <a:rPr lang="zh-CN" altLang="en-US" b="1"/>
              <a:t>组件总数</a:t>
            </a:r>
            <a:r>
              <a:rPr lang="en-US" altLang="zh-CN" b="1"/>
              <a:t>230</a:t>
            </a:r>
            <a:r>
              <a:rPr lang="zh-CN" altLang="en-US" b="1"/>
              <a:t>个</a:t>
            </a:r>
            <a:endParaRPr lang="en-US" altLang="zh-CN" b="1"/>
          </a:p>
        </p:txBody>
      </p:sp>
      <p:cxnSp>
        <p:nvCxnSpPr>
          <p:cNvPr id="44" name="直接箭头连接符 43">
            <a:extLst>
              <a:ext uri="{FF2B5EF4-FFF2-40B4-BE49-F238E27FC236}">
                <a16:creationId xmlns:a16="http://schemas.microsoft.com/office/drawing/2014/main" id="{78D3A441-08A0-1E92-439B-8D35C0037C13}"/>
              </a:ext>
            </a:extLst>
          </p:cNvPr>
          <p:cNvCxnSpPr>
            <a:cxnSpLocks/>
          </p:cNvCxnSpPr>
          <p:nvPr/>
        </p:nvCxnSpPr>
        <p:spPr>
          <a:xfrm>
            <a:off x="721545" y="2384884"/>
            <a:ext cx="303419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文本框 45">
            <a:extLst>
              <a:ext uri="{FF2B5EF4-FFF2-40B4-BE49-F238E27FC236}">
                <a16:creationId xmlns:a16="http://schemas.microsoft.com/office/drawing/2014/main" id="{0B9FD82C-3F41-1402-9219-0F916889FC08}"/>
              </a:ext>
            </a:extLst>
          </p:cNvPr>
          <p:cNvSpPr txBox="1"/>
          <p:nvPr/>
        </p:nvSpPr>
        <p:spPr>
          <a:xfrm>
            <a:off x="1487488" y="2032395"/>
            <a:ext cx="1620957" cy="369332"/>
          </a:xfrm>
          <a:prstGeom prst="rect">
            <a:avLst/>
          </a:prstGeom>
          <a:noFill/>
        </p:spPr>
        <p:txBody>
          <a:bodyPr wrap="none" rtlCol="0">
            <a:spAutoFit/>
          </a:bodyPr>
          <a:lstStyle/>
          <a:p>
            <a:r>
              <a:rPr lang="en-US" altLang="zh-CN"/>
              <a:t>Linux</a:t>
            </a:r>
            <a:r>
              <a:rPr lang="zh-CN" altLang="en-US"/>
              <a:t>启动过程</a:t>
            </a:r>
          </a:p>
        </p:txBody>
      </p:sp>
    </p:spTree>
    <p:extLst>
      <p:ext uri="{BB962C8B-B14F-4D97-AF65-F5344CB8AC3E}">
        <p14:creationId xmlns:p14="http://schemas.microsoft.com/office/powerpoint/2010/main" val="4129318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CB8C945-28CA-F9CA-6655-FD5256E2691F}"/>
              </a:ext>
            </a:extLst>
          </p:cNvPr>
          <p:cNvSpPr txBox="1"/>
          <p:nvPr/>
        </p:nvSpPr>
        <p:spPr>
          <a:xfrm>
            <a:off x="515380" y="327273"/>
            <a:ext cx="10477164" cy="584775"/>
          </a:xfrm>
          <a:prstGeom prst="rect">
            <a:avLst/>
          </a:prstGeom>
          <a:noFill/>
        </p:spPr>
        <p:txBody>
          <a:bodyPr wrap="square">
            <a:spAutoFit/>
          </a:bodyPr>
          <a:lstStyle/>
          <a:p>
            <a:r>
              <a:rPr lang="zh-CN" altLang="en-US" sz="3200"/>
              <a:t>下周计划 </a:t>
            </a:r>
            <a:r>
              <a:rPr lang="en-US" altLang="zh-CN" sz="3200"/>
              <a:t>- </a:t>
            </a:r>
            <a:r>
              <a:rPr lang="zh-CN" altLang="en-US" sz="3200"/>
              <a:t>在</a:t>
            </a:r>
            <a:r>
              <a:rPr lang="en-US" altLang="zh-CN" sz="3200"/>
              <a:t>ArceOS</a:t>
            </a:r>
            <a:r>
              <a:rPr lang="zh-CN" altLang="en-US" sz="3200"/>
              <a:t>支持原始的</a:t>
            </a:r>
            <a:r>
              <a:rPr lang="en-US" altLang="zh-CN" sz="3200"/>
              <a:t>Linux virtio_blk module</a:t>
            </a:r>
          </a:p>
        </p:txBody>
      </p:sp>
      <p:pic>
        <p:nvPicPr>
          <p:cNvPr id="6" name="图片 5">
            <a:extLst>
              <a:ext uri="{FF2B5EF4-FFF2-40B4-BE49-F238E27FC236}">
                <a16:creationId xmlns:a16="http://schemas.microsoft.com/office/drawing/2014/main" id="{2E7E2159-F61A-51B1-5E8C-4AA7E9C4096E}"/>
              </a:ext>
            </a:extLst>
          </p:cNvPr>
          <p:cNvPicPr>
            <a:picLocks noChangeAspect="1"/>
          </p:cNvPicPr>
          <p:nvPr/>
        </p:nvPicPr>
        <p:blipFill>
          <a:blip r:embed="rId2"/>
          <a:stretch>
            <a:fillRect/>
          </a:stretch>
        </p:blipFill>
        <p:spPr>
          <a:xfrm>
            <a:off x="1480733" y="3261320"/>
            <a:ext cx="8953500" cy="3048000"/>
          </a:xfrm>
          <a:prstGeom prst="rect">
            <a:avLst/>
          </a:prstGeom>
        </p:spPr>
      </p:pic>
      <p:sp>
        <p:nvSpPr>
          <p:cNvPr id="7" name="文本框 6">
            <a:extLst>
              <a:ext uri="{FF2B5EF4-FFF2-40B4-BE49-F238E27FC236}">
                <a16:creationId xmlns:a16="http://schemas.microsoft.com/office/drawing/2014/main" id="{7AF8FE82-E303-695E-2B68-D3A588FF8B30}"/>
              </a:ext>
            </a:extLst>
          </p:cNvPr>
          <p:cNvSpPr txBox="1"/>
          <p:nvPr/>
        </p:nvSpPr>
        <p:spPr>
          <a:xfrm>
            <a:off x="561615" y="1135118"/>
            <a:ext cx="10791737" cy="1631216"/>
          </a:xfrm>
          <a:prstGeom prst="rect">
            <a:avLst/>
          </a:prstGeom>
          <a:noFill/>
        </p:spPr>
        <p:txBody>
          <a:bodyPr wrap="none" rtlCol="0">
            <a:spAutoFit/>
          </a:bodyPr>
          <a:lstStyle/>
          <a:p>
            <a:r>
              <a:rPr lang="zh-CN" altLang="en-US" sz="2000"/>
              <a:t>在</a:t>
            </a:r>
            <a:r>
              <a:rPr lang="en-US" altLang="zh-CN" sz="2000"/>
              <a:t>ArceOS</a:t>
            </a:r>
            <a:r>
              <a:rPr lang="zh-CN" altLang="en-US" sz="2000"/>
              <a:t>扩展出一个</a:t>
            </a:r>
            <a:r>
              <a:rPr lang="en-US" altLang="zh-CN" sz="2000"/>
              <a:t>Adaptor</a:t>
            </a:r>
            <a:r>
              <a:rPr lang="zh-CN" altLang="en-US" sz="2000"/>
              <a:t>底座，可以运行原始的</a:t>
            </a:r>
            <a:r>
              <a:rPr lang="en-US" altLang="zh-CN" sz="2000"/>
              <a:t>Linux Module</a:t>
            </a:r>
            <a:r>
              <a:rPr lang="zh-CN" altLang="en-US" sz="2000"/>
              <a:t>，近期目标是支持</a:t>
            </a:r>
            <a:r>
              <a:rPr lang="en-US" altLang="zh-CN" sz="2000"/>
              <a:t>virtio_blk</a:t>
            </a:r>
            <a:r>
              <a:rPr lang="zh-CN" altLang="en-US" sz="2000"/>
              <a:t>。</a:t>
            </a:r>
            <a:endParaRPr lang="en-US" altLang="zh-CN" sz="2000"/>
          </a:p>
          <a:p>
            <a:r>
              <a:rPr lang="zh-CN" altLang="en-US" sz="2000"/>
              <a:t>就是把</a:t>
            </a:r>
            <a:r>
              <a:rPr lang="en-US" altLang="zh-CN" sz="2000"/>
              <a:t>Linux</a:t>
            </a:r>
            <a:r>
              <a:rPr lang="zh-CN" altLang="en-US" sz="2000"/>
              <a:t>的模块“嫁接”到</a:t>
            </a:r>
            <a:r>
              <a:rPr lang="en-US" altLang="zh-CN" sz="2000"/>
              <a:t>ArceOS</a:t>
            </a:r>
            <a:r>
              <a:rPr lang="zh-CN" altLang="en-US" sz="2000"/>
              <a:t>上面。</a:t>
            </a:r>
            <a:endParaRPr lang="en-US" altLang="zh-CN" sz="2000"/>
          </a:p>
          <a:p>
            <a:r>
              <a:rPr lang="zh-CN" altLang="en-US" sz="2000" b="1"/>
              <a:t>关键问题</a:t>
            </a:r>
            <a:r>
              <a:rPr lang="zh-CN" altLang="en-US" sz="2000"/>
              <a:t>：解决</a:t>
            </a:r>
            <a:r>
              <a:rPr lang="en-US" altLang="zh-CN" sz="2000"/>
              <a:t>Linux Modules</a:t>
            </a:r>
            <a:r>
              <a:rPr lang="zh-CN" altLang="en-US" sz="2000"/>
              <a:t>支撑部分与</a:t>
            </a:r>
            <a:r>
              <a:rPr lang="en-US" altLang="zh-CN" sz="2000"/>
              <a:t>ArceOS</a:t>
            </a:r>
            <a:r>
              <a:rPr lang="zh-CN" altLang="en-US" sz="2000"/>
              <a:t>系统的“</a:t>
            </a:r>
            <a:r>
              <a:rPr lang="zh-CN" altLang="en-US" sz="2000" b="1">
                <a:solidFill>
                  <a:srgbClr val="FF0000"/>
                </a:solidFill>
              </a:rPr>
              <a:t>冲突</a:t>
            </a:r>
            <a:r>
              <a:rPr lang="zh-CN" altLang="en-US" sz="2000"/>
              <a:t>”，主要是三类冲突，</a:t>
            </a:r>
            <a:endParaRPr lang="en-US" altLang="zh-CN" sz="2000"/>
          </a:p>
          <a:p>
            <a:r>
              <a:rPr lang="zh-CN" altLang="en-US" sz="2000"/>
              <a:t>调度，锁和页分配器。</a:t>
            </a:r>
            <a:endParaRPr lang="en-US" altLang="zh-CN" sz="2000"/>
          </a:p>
          <a:p>
            <a:r>
              <a:rPr lang="zh-CN" altLang="en-US" sz="2000" b="1"/>
              <a:t>预期时间：</a:t>
            </a:r>
            <a:r>
              <a:rPr lang="en-US" altLang="zh-CN" sz="2000" b="1">
                <a:solidFill>
                  <a:srgbClr val="FF0000"/>
                </a:solidFill>
              </a:rPr>
              <a:t>2</a:t>
            </a:r>
            <a:r>
              <a:rPr lang="zh-CN" altLang="en-US" sz="2000" b="1">
                <a:solidFill>
                  <a:srgbClr val="FF0000"/>
                </a:solidFill>
              </a:rPr>
              <a:t>周</a:t>
            </a:r>
            <a:r>
              <a:rPr lang="zh-CN" altLang="en-US" sz="2000" b="1"/>
              <a:t>达到运行起来的目标。</a:t>
            </a:r>
          </a:p>
        </p:txBody>
      </p:sp>
      <p:sp>
        <p:nvSpPr>
          <p:cNvPr id="8" name="文本框 7">
            <a:extLst>
              <a:ext uri="{FF2B5EF4-FFF2-40B4-BE49-F238E27FC236}">
                <a16:creationId xmlns:a16="http://schemas.microsoft.com/office/drawing/2014/main" id="{74712A18-B7E2-CD55-EAE1-6DC1CC20B92D}"/>
              </a:ext>
            </a:extLst>
          </p:cNvPr>
          <p:cNvSpPr txBox="1"/>
          <p:nvPr/>
        </p:nvSpPr>
        <p:spPr>
          <a:xfrm>
            <a:off x="10371440" y="4463824"/>
            <a:ext cx="1338828" cy="369332"/>
          </a:xfrm>
          <a:prstGeom prst="rect">
            <a:avLst/>
          </a:prstGeom>
          <a:noFill/>
        </p:spPr>
        <p:txBody>
          <a:bodyPr wrap="none" rtlCol="0">
            <a:spAutoFit/>
          </a:bodyPr>
          <a:lstStyle/>
          <a:p>
            <a:r>
              <a:rPr lang="zh-CN" altLang="en-US" b="1">
                <a:solidFill>
                  <a:srgbClr val="FF0000"/>
                </a:solidFill>
              </a:rPr>
              <a:t>适当的截面</a:t>
            </a:r>
          </a:p>
        </p:txBody>
      </p:sp>
    </p:spTree>
    <p:extLst>
      <p:ext uri="{BB962C8B-B14F-4D97-AF65-F5344CB8AC3E}">
        <p14:creationId xmlns:p14="http://schemas.microsoft.com/office/powerpoint/2010/main" val="3946955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6FACE0-F969-8576-2C40-49CF3A722278}"/>
              </a:ext>
            </a:extLst>
          </p:cNvPr>
          <p:cNvSpPr txBox="1"/>
          <p:nvPr/>
        </p:nvSpPr>
        <p:spPr>
          <a:xfrm>
            <a:off x="515380" y="327273"/>
            <a:ext cx="10477164" cy="584775"/>
          </a:xfrm>
          <a:prstGeom prst="rect">
            <a:avLst/>
          </a:prstGeom>
          <a:noFill/>
        </p:spPr>
        <p:txBody>
          <a:bodyPr wrap="square">
            <a:spAutoFit/>
          </a:bodyPr>
          <a:lstStyle/>
          <a:p>
            <a:r>
              <a:rPr lang="en-US" altLang="zh-CN" sz="3200"/>
              <a:t>Linux virtio_blk module</a:t>
            </a:r>
            <a:r>
              <a:rPr lang="zh-CN" altLang="en-US" sz="3200"/>
              <a:t>的依赖关系</a:t>
            </a:r>
            <a:endParaRPr lang="en-US" altLang="zh-CN" sz="3200"/>
          </a:p>
        </p:txBody>
      </p:sp>
      <p:sp>
        <p:nvSpPr>
          <p:cNvPr id="5" name="文本框 4">
            <a:extLst>
              <a:ext uri="{FF2B5EF4-FFF2-40B4-BE49-F238E27FC236}">
                <a16:creationId xmlns:a16="http://schemas.microsoft.com/office/drawing/2014/main" id="{AED6302C-9E0A-E148-3B3D-7BE289E4C15F}"/>
              </a:ext>
            </a:extLst>
          </p:cNvPr>
          <p:cNvSpPr txBox="1"/>
          <p:nvPr/>
        </p:nvSpPr>
        <p:spPr>
          <a:xfrm>
            <a:off x="1958511" y="2642713"/>
            <a:ext cx="7665881" cy="4062651"/>
          </a:xfrm>
          <a:prstGeom prst="rect">
            <a:avLst/>
          </a:prstGeom>
          <a:noFill/>
        </p:spPr>
        <p:txBody>
          <a:bodyPr wrap="none" rtlCol="0">
            <a:spAutoFit/>
          </a:bodyPr>
          <a:lstStyle/>
          <a:p>
            <a:r>
              <a:rPr lang="en-US" altLang="zh-CN" sz="1600"/>
              <a:t>[2025-03-07T02:38:20Z INFO  find_dep] virtio_blk -&gt; virtio:register_virtio_driver</a:t>
            </a:r>
          </a:p>
          <a:p>
            <a:r>
              <a:rPr lang="en-US" altLang="zh-CN" sz="1600"/>
              <a:t>[2025-03-07T02:38:20Z INFO  find_dep] virtio_blk -&gt; genhd:set_disk_ro</a:t>
            </a:r>
          </a:p>
          <a:p>
            <a:r>
              <a:rPr lang="en-US" altLang="zh-CN" sz="1600"/>
              <a:t>[2025-03-07T02:38:20Z INFO  find_dep] virtio_blk -&gt; idr:ida_alloc_range</a:t>
            </a:r>
          </a:p>
          <a:p>
            <a:r>
              <a:rPr lang="en-US" altLang="zh-CN" sz="1600"/>
              <a:t>[2025-03-07T02:38:20Z INFO  find_dep] virtio_blk -&gt; workqueue_itf:alloc_workqueue</a:t>
            </a:r>
          </a:p>
          <a:p>
            <a:r>
              <a:rPr lang="en-US" altLang="zh-CN" sz="1600"/>
              <a:t>[2025-03-07T02:38:20Z INFO  find_dep] virtio_blk -&gt; block:blk_get_request</a:t>
            </a:r>
          </a:p>
          <a:p>
            <a:r>
              <a:rPr lang="en-US" altLang="zh-CN" sz="1600"/>
              <a:t>[2025-03-07T02:38:20Z INFO  find_dep] virtio_blk -&gt; params:param_ops_uint</a:t>
            </a:r>
          </a:p>
          <a:p>
            <a:r>
              <a:rPr lang="en-US" altLang="zh-CN" sz="1600"/>
              <a:t>[2025-03-07T02:38:20Z INFO  find_dep] virtio_blk -&gt; lib:memmove</a:t>
            </a:r>
          </a:p>
          <a:p>
            <a:r>
              <a:rPr lang="en-US" altLang="zh-CN" sz="1600"/>
              <a:t>[2025-03-07T02:38:20Z INFO  find_dep] virtio_blk -&gt; mm_util:kfree</a:t>
            </a:r>
          </a:p>
          <a:p>
            <a:r>
              <a:rPr lang="en-US" altLang="zh-CN" sz="1600"/>
              <a:t>[2025-03-07T02:38:20Z INFO  find_dep] virtio_blk -&gt; scatterlist:sg_init_one</a:t>
            </a:r>
          </a:p>
          <a:p>
            <a:r>
              <a:rPr lang="en-US" altLang="zh-CN" sz="1600"/>
              <a:t>[2025-03-07T02:38:20Z INFO  find_dep] virtio_blk -&gt; spinlock:_raw_spin_lock_irqsave</a:t>
            </a:r>
          </a:p>
          <a:p>
            <a:r>
              <a:rPr lang="en-US" altLang="zh-CN" sz="1600"/>
              <a:t>[2025-03-07T02:38:20Z INFO  find_dep] virtio_blk -&gt; booter:va_pa_offset</a:t>
            </a:r>
          </a:p>
          <a:p>
            <a:r>
              <a:rPr lang="en-US" altLang="zh-CN" sz="1600"/>
              <a:t>[2025-03-07T02:38:20Z INFO  find_dep] virtio_blk -&gt; driver_base:_dev_err</a:t>
            </a:r>
          </a:p>
          <a:p>
            <a:r>
              <a:rPr lang="en-US" altLang="zh-CN" sz="1600"/>
              <a:t>[2025-03-07T02:38:20Z INFO  find_dep] virtio_blk -&gt; string_helpers:string_get_size</a:t>
            </a:r>
          </a:p>
          <a:p>
            <a:r>
              <a:rPr lang="en-US" altLang="zh-CN" sz="1600"/>
              <a:t>[2025-03-07T02:38:20Z INFO  find_dep] virtio_blk -&gt; mutex:mutex_lock</a:t>
            </a:r>
          </a:p>
          <a:p>
            <a:r>
              <a:rPr lang="en-US" altLang="zh-CN" sz="1600"/>
              <a:t>[2025-03-07T02:38:20Z INFO  find_dep] virtio_blk -&gt; early_sched:__might_sleep</a:t>
            </a:r>
          </a:p>
          <a:p>
            <a:r>
              <a:rPr lang="en-US" altLang="zh-CN" sz="1600"/>
              <a:t>[2025-03-07T02:38:20Z INFO  find_dep] virtio_blk -&gt; memblock:mem_map</a:t>
            </a:r>
          </a:p>
        </p:txBody>
      </p:sp>
      <p:sp>
        <p:nvSpPr>
          <p:cNvPr id="6" name="文本框 5">
            <a:extLst>
              <a:ext uri="{FF2B5EF4-FFF2-40B4-BE49-F238E27FC236}">
                <a16:creationId xmlns:a16="http://schemas.microsoft.com/office/drawing/2014/main" id="{968B57B9-BBB2-3AC4-40C8-57907EFE85DA}"/>
              </a:ext>
            </a:extLst>
          </p:cNvPr>
          <p:cNvSpPr txBox="1"/>
          <p:nvPr/>
        </p:nvSpPr>
        <p:spPr>
          <a:xfrm>
            <a:off x="515380" y="1016732"/>
            <a:ext cx="11452174" cy="1200329"/>
          </a:xfrm>
          <a:prstGeom prst="rect">
            <a:avLst/>
          </a:prstGeom>
          <a:noFill/>
        </p:spPr>
        <p:txBody>
          <a:bodyPr wrap="none" rtlCol="0">
            <a:spAutoFit/>
          </a:bodyPr>
          <a:lstStyle/>
          <a:p>
            <a:r>
              <a:rPr lang="en-US" altLang="zh-CN"/>
              <a:t>VirtioBlk</a:t>
            </a:r>
            <a:r>
              <a:rPr lang="zh-CN" altLang="en-US"/>
              <a:t>直接依赖的下级组件有</a:t>
            </a:r>
            <a:r>
              <a:rPr lang="en-US" altLang="zh-CN"/>
              <a:t>16</a:t>
            </a:r>
            <a:r>
              <a:rPr lang="zh-CN" altLang="en-US"/>
              <a:t>个，每个组件提供几个到几十个的公开函数，理论上只要</a:t>
            </a:r>
            <a:r>
              <a:rPr lang="en-US" altLang="zh-CN"/>
              <a:t>ArceOS</a:t>
            </a:r>
            <a:r>
              <a:rPr lang="zh-CN" altLang="en-US"/>
              <a:t>能够功能对等</a:t>
            </a:r>
            <a:endParaRPr lang="en-US" altLang="zh-CN"/>
          </a:p>
          <a:p>
            <a:r>
              <a:rPr lang="zh-CN" altLang="en-US"/>
              <a:t>平替这些组件，就能够把</a:t>
            </a:r>
            <a:r>
              <a:rPr lang="en-US" altLang="zh-CN"/>
              <a:t>Linux</a:t>
            </a:r>
            <a:r>
              <a:rPr lang="zh-CN" altLang="en-US"/>
              <a:t>原始</a:t>
            </a:r>
            <a:r>
              <a:rPr lang="en-US" altLang="zh-CN"/>
              <a:t>virtioblk module</a:t>
            </a:r>
            <a:r>
              <a:rPr lang="zh-CN" altLang="en-US"/>
              <a:t>引入进来。但实际需要考虑两点：</a:t>
            </a:r>
            <a:endParaRPr lang="en-US" altLang="zh-CN"/>
          </a:p>
          <a:p>
            <a:r>
              <a:rPr lang="en-US" altLang="zh-CN"/>
              <a:t>1. </a:t>
            </a:r>
            <a:r>
              <a:rPr lang="zh-CN" altLang="en-US"/>
              <a:t>冲突的支撑部分，必须替换，目前识别的三类，</a:t>
            </a:r>
            <a:r>
              <a:rPr lang="en-US" altLang="zh-CN"/>
              <a:t>sched</a:t>
            </a:r>
            <a:r>
              <a:rPr lang="zh-CN" altLang="en-US"/>
              <a:t>、</a:t>
            </a:r>
            <a:r>
              <a:rPr lang="en-US" altLang="zh-CN"/>
              <a:t>locking</a:t>
            </a:r>
            <a:r>
              <a:rPr lang="zh-CN" altLang="en-US"/>
              <a:t>和</a:t>
            </a:r>
            <a:r>
              <a:rPr lang="en-US" altLang="zh-CN"/>
              <a:t>buddy</a:t>
            </a:r>
            <a:r>
              <a:rPr lang="zh-CN" altLang="en-US"/>
              <a:t>页分配器。</a:t>
            </a:r>
            <a:endParaRPr lang="en-US" altLang="zh-CN"/>
          </a:p>
          <a:p>
            <a:r>
              <a:rPr lang="en-US" altLang="zh-CN"/>
              <a:t>2. </a:t>
            </a:r>
            <a:r>
              <a:rPr lang="zh-CN" altLang="en-US"/>
              <a:t>考虑较小的横截面工作量。</a:t>
            </a:r>
          </a:p>
        </p:txBody>
      </p:sp>
    </p:spTree>
    <p:extLst>
      <p:ext uri="{BB962C8B-B14F-4D97-AF65-F5344CB8AC3E}">
        <p14:creationId xmlns:p14="http://schemas.microsoft.com/office/powerpoint/2010/main" val="331559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A138CA7-6C21-FE80-140A-620BE1E20A51}"/>
              </a:ext>
            </a:extLst>
          </p:cNvPr>
          <p:cNvSpPr txBox="1"/>
          <p:nvPr/>
        </p:nvSpPr>
        <p:spPr>
          <a:xfrm>
            <a:off x="515380" y="327273"/>
            <a:ext cx="10477164" cy="584775"/>
          </a:xfrm>
          <a:prstGeom prst="rect">
            <a:avLst/>
          </a:prstGeom>
          <a:noFill/>
        </p:spPr>
        <p:txBody>
          <a:bodyPr wrap="square">
            <a:spAutoFit/>
          </a:bodyPr>
          <a:lstStyle/>
          <a:p>
            <a:r>
              <a:rPr lang="zh-CN" altLang="en-US" sz="3200"/>
              <a:t>内存管理层面的冲突部分</a:t>
            </a:r>
            <a:endParaRPr lang="en-US" altLang="zh-CN" sz="3200"/>
          </a:p>
        </p:txBody>
      </p:sp>
      <p:pic>
        <p:nvPicPr>
          <p:cNvPr id="6" name="图片 5">
            <a:extLst>
              <a:ext uri="{FF2B5EF4-FFF2-40B4-BE49-F238E27FC236}">
                <a16:creationId xmlns:a16="http://schemas.microsoft.com/office/drawing/2014/main" id="{0950B3AC-337E-D424-28A6-B151E7FF635F}"/>
              </a:ext>
            </a:extLst>
          </p:cNvPr>
          <p:cNvPicPr>
            <a:picLocks noChangeAspect="1"/>
          </p:cNvPicPr>
          <p:nvPr/>
        </p:nvPicPr>
        <p:blipFill>
          <a:blip r:embed="rId2"/>
          <a:stretch>
            <a:fillRect/>
          </a:stretch>
        </p:blipFill>
        <p:spPr>
          <a:xfrm>
            <a:off x="2667000" y="2722029"/>
            <a:ext cx="6858000" cy="2543175"/>
          </a:xfrm>
          <a:prstGeom prst="rect">
            <a:avLst/>
          </a:prstGeom>
        </p:spPr>
      </p:pic>
      <p:sp>
        <p:nvSpPr>
          <p:cNvPr id="7" name="文本框 6">
            <a:extLst>
              <a:ext uri="{FF2B5EF4-FFF2-40B4-BE49-F238E27FC236}">
                <a16:creationId xmlns:a16="http://schemas.microsoft.com/office/drawing/2014/main" id="{7587227E-1B92-67E1-ECBD-850ADB777A75}"/>
              </a:ext>
            </a:extLst>
          </p:cNvPr>
          <p:cNvSpPr txBox="1"/>
          <p:nvPr/>
        </p:nvSpPr>
        <p:spPr>
          <a:xfrm>
            <a:off x="515380" y="1016732"/>
            <a:ext cx="8640960" cy="923330"/>
          </a:xfrm>
          <a:prstGeom prst="rect">
            <a:avLst/>
          </a:prstGeom>
          <a:noFill/>
        </p:spPr>
        <p:txBody>
          <a:bodyPr wrap="square" rtlCol="0">
            <a:spAutoFit/>
          </a:bodyPr>
          <a:lstStyle/>
          <a:p>
            <a:r>
              <a:rPr lang="zh-CN" altLang="en-US"/>
              <a:t>正常情况下，每个系统中只能有一个页分配器，需要平替。</a:t>
            </a:r>
            <a:endParaRPr lang="en-US" altLang="zh-CN"/>
          </a:p>
          <a:p>
            <a:r>
              <a:rPr lang="zh-CN" altLang="en-US"/>
              <a:t>但字节分配器（内存缓冲层）本身就是多实例，增加</a:t>
            </a:r>
            <a:r>
              <a:rPr lang="en-US" altLang="zh-CN"/>
              <a:t>Linux Slub</a:t>
            </a:r>
            <a:r>
              <a:rPr lang="zh-CN" altLang="en-US"/>
              <a:t>不冲突。</a:t>
            </a:r>
            <a:endParaRPr lang="en-US" altLang="zh-CN"/>
          </a:p>
          <a:p>
            <a:r>
              <a:rPr lang="zh-CN" altLang="en-US"/>
              <a:t>所以内存部分应该只需要处理页分配器这一层。</a:t>
            </a:r>
          </a:p>
        </p:txBody>
      </p:sp>
    </p:spTree>
    <p:extLst>
      <p:ext uri="{BB962C8B-B14F-4D97-AF65-F5344CB8AC3E}">
        <p14:creationId xmlns:p14="http://schemas.microsoft.com/office/powerpoint/2010/main" val="1779188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D8960-8B5A-4F29-D091-DD813980BDB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1EBADB49-5469-DC1E-018C-6243E8B8FF05}"/>
              </a:ext>
            </a:extLst>
          </p:cNvPr>
          <p:cNvSpPr txBox="1"/>
          <p:nvPr/>
        </p:nvSpPr>
        <p:spPr>
          <a:xfrm>
            <a:off x="515380" y="327273"/>
            <a:ext cx="10477164" cy="584775"/>
          </a:xfrm>
          <a:prstGeom prst="rect">
            <a:avLst/>
          </a:prstGeom>
          <a:noFill/>
        </p:spPr>
        <p:txBody>
          <a:bodyPr wrap="square">
            <a:spAutoFit/>
          </a:bodyPr>
          <a:lstStyle/>
          <a:p>
            <a:r>
              <a:rPr lang="zh-CN" altLang="en-US" sz="3200"/>
              <a:t>调度层面和锁方面的冲突部分</a:t>
            </a:r>
            <a:endParaRPr lang="en-US" altLang="zh-CN" sz="3200"/>
          </a:p>
        </p:txBody>
      </p:sp>
      <p:sp>
        <p:nvSpPr>
          <p:cNvPr id="7" name="文本框 6">
            <a:extLst>
              <a:ext uri="{FF2B5EF4-FFF2-40B4-BE49-F238E27FC236}">
                <a16:creationId xmlns:a16="http://schemas.microsoft.com/office/drawing/2014/main" id="{F6CF5C74-25F4-F4C4-C100-293E22A68621}"/>
              </a:ext>
            </a:extLst>
          </p:cNvPr>
          <p:cNvSpPr txBox="1"/>
          <p:nvPr/>
        </p:nvSpPr>
        <p:spPr>
          <a:xfrm>
            <a:off x="531078" y="1160748"/>
            <a:ext cx="10173433" cy="1754326"/>
          </a:xfrm>
          <a:prstGeom prst="rect">
            <a:avLst/>
          </a:prstGeom>
          <a:noFill/>
        </p:spPr>
        <p:txBody>
          <a:bodyPr wrap="square" rtlCol="0">
            <a:spAutoFit/>
          </a:bodyPr>
          <a:lstStyle/>
          <a:p>
            <a:r>
              <a:rPr lang="zh-CN" altLang="en-US"/>
              <a:t>调度层面主要指</a:t>
            </a:r>
            <a:r>
              <a:rPr lang="en-US" altLang="zh-CN"/>
              <a:t>Linux </a:t>
            </a:r>
            <a:r>
              <a:rPr lang="zh-CN" altLang="en-US"/>
              <a:t>中的</a:t>
            </a:r>
            <a:r>
              <a:rPr lang="en-US" altLang="zh-CN"/>
              <a:t>schedule()</a:t>
            </a:r>
            <a:r>
              <a:rPr lang="zh-CN" altLang="en-US"/>
              <a:t>直接调度及其高级封装，例如</a:t>
            </a:r>
            <a:r>
              <a:rPr lang="en-US" altLang="zh-CN"/>
              <a:t>wait</a:t>
            </a:r>
            <a:r>
              <a:rPr lang="zh-CN" altLang="en-US"/>
              <a:t>、</a:t>
            </a:r>
            <a:r>
              <a:rPr lang="en-US" altLang="zh-CN"/>
              <a:t>mutex</a:t>
            </a:r>
            <a:r>
              <a:rPr lang="zh-CN" altLang="en-US"/>
              <a:t>之类间接触发的调度。在</a:t>
            </a:r>
            <a:r>
              <a:rPr lang="en-US" altLang="zh-CN"/>
              <a:t>ArceOS</a:t>
            </a:r>
            <a:r>
              <a:rPr lang="zh-CN" altLang="en-US"/>
              <a:t>中对应</a:t>
            </a:r>
            <a:r>
              <a:rPr lang="en-US" altLang="zh-CN"/>
              <a:t>yield()</a:t>
            </a:r>
            <a:r>
              <a:rPr lang="zh-CN" altLang="en-US"/>
              <a:t>以及相应的高级操作。</a:t>
            </a:r>
            <a:endParaRPr lang="en-US" altLang="zh-CN"/>
          </a:p>
          <a:p>
            <a:endParaRPr lang="en-US" altLang="zh-CN"/>
          </a:p>
          <a:p>
            <a:endParaRPr lang="en-US" altLang="zh-CN"/>
          </a:p>
          <a:p>
            <a:r>
              <a:rPr lang="zh-CN" altLang="en-US"/>
              <a:t>锁是跟多线并发关联的部分，为保证互斥，需要统一。主要包括自旋锁和睡眠锁等。</a:t>
            </a:r>
            <a:endParaRPr lang="en-US" altLang="zh-CN"/>
          </a:p>
          <a:p>
            <a:r>
              <a:rPr lang="zh-CN" altLang="en-US"/>
              <a:t>此外</a:t>
            </a:r>
            <a:r>
              <a:rPr lang="en-US" altLang="zh-CN"/>
              <a:t>percpu</a:t>
            </a:r>
            <a:r>
              <a:rPr lang="zh-CN" altLang="en-US"/>
              <a:t>可能是需要考虑的部分。</a:t>
            </a:r>
          </a:p>
        </p:txBody>
      </p:sp>
    </p:spTree>
    <p:extLst>
      <p:ext uri="{BB962C8B-B14F-4D97-AF65-F5344CB8AC3E}">
        <p14:creationId xmlns:p14="http://schemas.microsoft.com/office/powerpoint/2010/main" val="1044982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920D4-23FE-CE08-0194-55E163E0FEF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D9F69A0-B0F8-7E64-E7C8-C910FA62F7B8}"/>
              </a:ext>
            </a:extLst>
          </p:cNvPr>
          <p:cNvSpPr txBox="1"/>
          <p:nvPr/>
        </p:nvSpPr>
        <p:spPr>
          <a:xfrm>
            <a:off x="515380" y="327273"/>
            <a:ext cx="10477164" cy="584775"/>
          </a:xfrm>
          <a:prstGeom prst="rect">
            <a:avLst/>
          </a:prstGeom>
          <a:noFill/>
        </p:spPr>
        <p:txBody>
          <a:bodyPr wrap="square">
            <a:spAutoFit/>
          </a:bodyPr>
          <a:lstStyle/>
          <a:p>
            <a:r>
              <a:rPr lang="en-US" altLang="zh-CN" sz="3200"/>
              <a:t>cLinux</a:t>
            </a:r>
            <a:r>
              <a:rPr lang="zh-CN" altLang="en-US" sz="3200"/>
              <a:t>目前的两种组织方式</a:t>
            </a:r>
            <a:endParaRPr lang="en-US" altLang="zh-CN" sz="3200"/>
          </a:p>
        </p:txBody>
      </p:sp>
      <p:pic>
        <p:nvPicPr>
          <p:cNvPr id="3" name="图片 2">
            <a:extLst>
              <a:ext uri="{FF2B5EF4-FFF2-40B4-BE49-F238E27FC236}">
                <a16:creationId xmlns:a16="http://schemas.microsoft.com/office/drawing/2014/main" id="{2802ED56-C6E7-9B14-C92B-860BB5825CD8}"/>
              </a:ext>
            </a:extLst>
          </p:cNvPr>
          <p:cNvPicPr>
            <a:picLocks noChangeAspect="1"/>
          </p:cNvPicPr>
          <p:nvPr/>
        </p:nvPicPr>
        <p:blipFill>
          <a:blip r:embed="rId2"/>
          <a:stretch>
            <a:fillRect/>
          </a:stretch>
        </p:blipFill>
        <p:spPr>
          <a:xfrm>
            <a:off x="1428750" y="2024844"/>
            <a:ext cx="9334500" cy="3429000"/>
          </a:xfrm>
          <a:prstGeom prst="rect">
            <a:avLst/>
          </a:prstGeom>
        </p:spPr>
      </p:pic>
      <p:sp>
        <p:nvSpPr>
          <p:cNvPr id="5" name="文本框 4">
            <a:extLst>
              <a:ext uri="{FF2B5EF4-FFF2-40B4-BE49-F238E27FC236}">
                <a16:creationId xmlns:a16="http://schemas.microsoft.com/office/drawing/2014/main" id="{46001D8F-8177-2C77-12B8-9844F9035333}"/>
              </a:ext>
            </a:extLst>
          </p:cNvPr>
          <p:cNvSpPr txBox="1"/>
          <p:nvPr/>
        </p:nvSpPr>
        <p:spPr>
          <a:xfrm>
            <a:off x="1595500" y="1283780"/>
            <a:ext cx="2885726" cy="400110"/>
          </a:xfrm>
          <a:prstGeom prst="rect">
            <a:avLst/>
          </a:prstGeom>
          <a:noFill/>
        </p:spPr>
        <p:txBody>
          <a:bodyPr wrap="none" rtlCol="0">
            <a:spAutoFit/>
          </a:bodyPr>
          <a:lstStyle/>
          <a:p>
            <a:r>
              <a:rPr lang="en-US" altLang="zh-CN" sz="2000" b="1"/>
              <a:t>Legacy</a:t>
            </a:r>
            <a:r>
              <a:rPr lang="zh-CN" altLang="en-US" sz="2000" b="1"/>
              <a:t>：对</a:t>
            </a:r>
            <a:r>
              <a:rPr lang="en-US" altLang="zh-CN" sz="2000" b="1"/>
              <a:t>Linux</a:t>
            </a:r>
            <a:r>
              <a:rPr lang="zh-CN" altLang="en-US" sz="2000" b="1"/>
              <a:t>的兼容</a:t>
            </a:r>
          </a:p>
        </p:txBody>
      </p:sp>
      <p:sp>
        <p:nvSpPr>
          <p:cNvPr id="6" name="文本框 5">
            <a:extLst>
              <a:ext uri="{FF2B5EF4-FFF2-40B4-BE49-F238E27FC236}">
                <a16:creationId xmlns:a16="http://schemas.microsoft.com/office/drawing/2014/main" id="{8E3C1361-3B06-D185-D07F-E0E511ECC816}"/>
              </a:ext>
            </a:extLst>
          </p:cNvPr>
          <p:cNvSpPr txBox="1"/>
          <p:nvPr/>
        </p:nvSpPr>
        <p:spPr>
          <a:xfrm>
            <a:off x="6780267" y="1283780"/>
            <a:ext cx="2510624" cy="400110"/>
          </a:xfrm>
          <a:prstGeom prst="rect">
            <a:avLst/>
          </a:prstGeom>
          <a:noFill/>
        </p:spPr>
        <p:txBody>
          <a:bodyPr wrap="none" rtlCol="0">
            <a:spAutoFit/>
          </a:bodyPr>
          <a:lstStyle/>
          <a:p>
            <a:r>
              <a:rPr lang="zh-CN" altLang="en-US" sz="2000" b="1"/>
              <a:t>预想的未来主要方式</a:t>
            </a:r>
          </a:p>
        </p:txBody>
      </p:sp>
      <p:sp>
        <p:nvSpPr>
          <p:cNvPr id="8" name="文本框 7">
            <a:extLst>
              <a:ext uri="{FF2B5EF4-FFF2-40B4-BE49-F238E27FC236}">
                <a16:creationId xmlns:a16="http://schemas.microsoft.com/office/drawing/2014/main" id="{3218379B-B677-4EFB-9021-3EAF88B5CE5E}"/>
              </a:ext>
            </a:extLst>
          </p:cNvPr>
          <p:cNvSpPr txBox="1"/>
          <p:nvPr/>
        </p:nvSpPr>
        <p:spPr>
          <a:xfrm>
            <a:off x="7032104" y="5661248"/>
            <a:ext cx="3214341" cy="646331"/>
          </a:xfrm>
          <a:prstGeom prst="rect">
            <a:avLst/>
          </a:prstGeom>
          <a:noFill/>
        </p:spPr>
        <p:txBody>
          <a:bodyPr wrap="none" rtlCol="0">
            <a:spAutoFit/>
          </a:bodyPr>
          <a:lstStyle/>
          <a:p>
            <a:r>
              <a:rPr lang="zh-CN" altLang="en-US"/>
              <a:t>符合逐级嵌套构建内核的需要</a:t>
            </a:r>
            <a:endParaRPr lang="en-US" altLang="zh-CN"/>
          </a:p>
          <a:p>
            <a:r>
              <a:rPr lang="zh-CN" altLang="en-US"/>
              <a:t>符合内核进化的需要</a:t>
            </a:r>
          </a:p>
        </p:txBody>
      </p:sp>
      <p:sp>
        <p:nvSpPr>
          <p:cNvPr id="9" name="文本框 8">
            <a:extLst>
              <a:ext uri="{FF2B5EF4-FFF2-40B4-BE49-F238E27FC236}">
                <a16:creationId xmlns:a16="http://schemas.microsoft.com/office/drawing/2014/main" id="{BE478FD9-6136-DA07-B329-6EBCA5BBF912}"/>
              </a:ext>
            </a:extLst>
          </p:cNvPr>
          <p:cNvSpPr txBox="1"/>
          <p:nvPr/>
        </p:nvSpPr>
        <p:spPr>
          <a:xfrm>
            <a:off x="1163452" y="5799747"/>
            <a:ext cx="4152099" cy="369332"/>
          </a:xfrm>
          <a:prstGeom prst="rect">
            <a:avLst/>
          </a:prstGeom>
          <a:noFill/>
        </p:spPr>
        <p:txBody>
          <a:bodyPr wrap="none" rtlCol="0">
            <a:spAutoFit/>
          </a:bodyPr>
          <a:lstStyle/>
          <a:p>
            <a:r>
              <a:rPr lang="zh-CN" altLang="en-US"/>
              <a:t>目前为保持与</a:t>
            </a:r>
            <a:r>
              <a:rPr lang="en-US" altLang="zh-CN"/>
              <a:t>Linux Kernel</a:t>
            </a:r>
            <a:r>
              <a:rPr lang="zh-CN" altLang="en-US"/>
              <a:t>的功能一致性</a:t>
            </a:r>
          </a:p>
        </p:txBody>
      </p:sp>
    </p:spTree>
    <p:extLst>
      <p:ext uri="{BB962C8B-B14F-4D97-AF65-F5344CB8AC3E}">
        <p14:creationId xmlns:p14="http://schemas.microsoft.com/office/powerpoint/2010/main" val="34363364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2C5A956-7FF5-9116-B04B-BC92150694B0}"/>
              </a:ext>
            </a:extLst>
          </p:cNvPr>
          <p:cNvPicPr>
            <a:picLocks noChangeAspect="1"/>
          </p:cNvPicPr>
          <p:nvPr/>
        </p:nvPicPr>
        <p:blipFill>
          <a:blip r:embed="rId2"/>
          <a:stretch>
            <a:fillRect/>
          </a:stretch>
        </p:blipFill>
        <p:spPr>
          <a:xfrm>
            <a:off x="5807968" y="1196752"/>
            <a:ext cx="5638577" cy="5268160"/>
          </a:xfrm>
          <a:prstGeom prst="rect">
            <a:avLst/>
          </a:prstGeom>
        </p:spPr>
      </p:pic>
      <p:sp>
        <p:nvSpPr>
          <p:cNvPr id="6" name="文本框 5">
            <a:extLst>
              <a:ext uri="{FF2B5EF4-FFF2-40B4-BE49-F238E27FC236}">
                <a16:creationId xmlns:a16="http://schemas.microsoft.com/office/drawing/2014/main" id="{F33BD3A7-6143-B3D6-7F39-745743DDA1B4}"/>
              </a:ext>
            </a:extLst>
          </p:cNvPr>
          <p:cNvSpPr txBox="1"/>
          <p:nvPr/>
        </p:nvSpPr>
        <p:spPr>
          <a:xfrm>
            <a:off x="515380" y="327273"/>
            <a:ext cx="10477164" cy="584775"/>
          </a:xfrm>
          <a:prstGeom prst="rect">
            <a:avLst/>
          </a:prstGeom>
          <a:noFill/>
        </p:spPr>
        <p:txBody>
          <a:bodyPr wrap="square">
            <a:spAutoFit/>
          </a:bodyPr>
          <a:lstStyle/>
          <a:p>
            <a:r>
              <a:rPr lang="zh-CN" altLang="en-US" sz="3200"/>
              <a:t>长远目标的四条并行任务线</a:t>
            </a:r>
            <a:endParaRPr lang="en-US" altLang="zh-CN" sz="3200"/>
          </a:p>
        </p:txBody>
      </p:sp>
      <p:sp>
        <p:nvSpPr>
          <p:cNvPr id="7" name="矩形: 圆角 6">
            <a:extLst>
              <a:ext uri="{FF2B5EF4-FFF2-40B4-BE49-F238E27FC236}">
                <a16:creationId xmlns:a16="http://schemas.microsoft.com/office/drawing/2014/main" id="{CE87AAA6-AF4E-F6C4-704A-697FDE92AB5D}"/>
              </a:ext>
            </a:extLst>
          </p:cNvPr>
          <p:cNvSpPr/>
          <p:nvPr/>
        </p:nvSpPr>
        <p:spPr>
          <a:xfrm>
            <a:off x="5627948" y="2636912"/>
            <a:ext cx="5638576" cy="1224136"/>
          </a:xfrm>
          <a:prstGeom prst="round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8" name="文本框 7">
            <a:extLst>
              <a:ext uri="{FF2B5EF4-FFF2-40B4-BE49-F238E27FC236}">
                <a16:creationId xmlns:a16="http://schemas.microsoft.com/office/drawing/2014/main" id="{E3DAD8FB-B86E-3CFB-BA73-9533B065C8C3}"/>
              </a:ext>
            </a:extLst>
          </p:cNvPr>
          <p:cNvSpPr txBox="1"/>
          <p:nvPr/>
        </p:nvSpPr>
        <p:spPr>
          <a:xfrm>
            <a:off x="578410" y="2787315"/>
            <a:ext cx="4908716" cy="923330"/>
          </a:xfrm>
          <a:prstGeom prst="rect">
            <a:avLst/>
          </a:prstGeom>
          <a:noFill/>
        </p:spPr>
        <p:txBody>
          <a:bodyPr wrap="none" rtlCol="0">
            <a:spAutoFit/>
          </a:bodyPr>
          <a:lstStyle/>
          <a:p>
            <a:r>
              <a:rPr lang="zh-CN" altLang="en-US"/>
              <a:t>主线是组件化内核的渐进式替换。</a:t>
            </a:r>
            <a:endParaRPr lang="en-US" altLang="zh-CN"/>
          </a:p>
          <a:p>
            <a:r>
              <a:rPr lang="en-US" altLang="zh-CN"/>
              <a:t>1) </a:t>
            </a:r>
            <a:r>
              <a:rPr lang="zh-CN" altLang="en-US"/>
              <a:t>进度可见，有利于工程心理</a:t>
            </a:r>
            <a:endParaRPr lang="en-US" altLang="zh-CN"/>
          </a:p>
          <a:p>
            <a:r>
              <a:rPr lang="en-US" altLang="zh-CN"/>
              <a:t>2) </a:t>
            </a:r>
            <a:r>
              <a:rPr lang="zh-CN" altLang="en-US"/>
              <a:t>方便于任务分解</a:t>
            </a:r>
            <a:r>
              <a:rPr lang="en-US" altLang="zh-CN"/>
              <a:t>/</a:t>
            </a:r>
            <a:r>
              <a:rPr lang="zh-CN" altLang="en-US"/>
              <a:t>合并，有利于团队并行协作</a:t>
            </a:r>
            <a:endParaRPr lang="en-US" altLang="zh-CN"/>
          </a:p>
        </p:txBody>
      </p:sp>
      <p:sp>
        <p:nvSpPr>
          <p:cNvPr id="12" name="任意多边形: 形状 11">
            <a:extLst>
              <a:ext uri="{FF2B5EF4-FFF2-40B4-BE49-F238E27FC236}">
                <a16:creationId xmlns:a16="http://schemas.microsoft.com/office/drawing/2014/main" id="{5311D551-544E-A7A3-6A9F-5A784CEEFCC0}"/>
              </a:ext>
            </a:extLst>
          </p:cNvPr>
          <p:cNvSpPr/>
          <p:nvPr/>
        </p:nvSpPr>
        <p:spPr>
          <a:xfrm>
            <a:off x="5120781" y="1773382"/>
            <a:ext cx="624237" cy="1099127"/>
          </a:xfrm>
          <a:custGeom>
            <a:avLst/>
            <a:gdLst>
              <a:gd name="connsiteX0" fmla="*/ 624237 w 624237"/>
              <a:gd name="connsiteY0" fmla="*/ 0 h 1099127"/>
              <a:gd name="connsiteX1" fmla="*/ 5401 w 624237"/>
              <a:gd name="connsiteY1" fmla="*/ 572654 h 1099127"/>
              <a:gd name="connsiteX2" fmla="*/ 374855 w 624237"/>
              <a:gd name="connsiteY2" fmla="*/ 1099127 h 1099127"/>
            </a:gdLst>
            <a:ahLst/>
            <a:cxnLst>
              <a:cxn ang="0">
                <a:pos x="connsiteX0" y="connsiteY0"/>
              </a:cxn>
              <a:cxn ang="0">
                <a:pos x="connsiteX1" y="connsiteY1"/>
              </a:cxn>
              <a:cxn ang="0">
                <a:pos x="connsiteX2" y="connsiteY2"/>
              </a:cxn>
            </a:cxnLst>
            <a:rect l="l" t="t" r="r" b="b"/>
            <a:pathLst>
              <a:path w="624237" h="1099127">
                <a:moveTo>
                  <a:pt x="624237" y="0"/>
                </a:moveTo>
                <a:cubicBezTo>
                  <a:pt x="335601" y="194733"/>
                  <a:pt x="46965" y="389466"/>
                  <a:pt x="5401" y="572654"/>
                </a:cubicBezTo>
                <a:cubicBezTo>
                  <a:pt x="-36163" y="755842"/>
                  <a:pt x="169346" y="927484"/>
                  <a:pt x="374855" y="1099127"/>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B10E9F8-C8D3-38CA-461F-87106FC04991}"/>
              </a:ext>
            </a:extLst>
          </p:cNvPr>
          <p:cNvSpPr txBox="1"/>
          <p:nvPr/>
        </p:nvSpPr>
        <p:spPr>
          <a:xfrm>
            <a:off x="3359472" y="1196752"/>
            <a:ext cx="2385546" cy="923330"/>
          </a:xfrm>
          <a:prstGeom prst="rect">
            <a:avLst/>
          </a:prstGeom>
          <a:noFill/>
        </p:spPr>
        <p:txBody>
          <a:bodyPr wrap="square" rtlCol="0">
            <a:spAutoFit/>
          </a:bodyPr>
          <a:lstStyle/>
          <a:p>
            <a:r>
              <a:rPr lang="zh-CN" altLang="en-US"/>
              <a:t>自始至终约束和保持</a:t>
            </a:r>
            <a:endParaRPr lang="en-US" altLang="zh-CN"/>
          </a:p>
          <a:p>
            <a:r>
              <a:rPr lang="zh-CN" altLang="en-US"/>
              <a:t>内核的特性；</a:t>
            </a:r>
            <a:endParaRPr lang="en-US" altLang="zh-CN"/>
          </a:p>
          <a:p>
            <a:r>
              <a:rPr lang="zh-CN" altLang="en-US"/>
              <a:t>量化评估改进</a:t>
            </a:r>
            <a:r>
              <a:rPr lang="en-US" altLang="zh-CN"/>
              <a:t>/</a:t>
            </a:r>
            <a:r>
              <a:rPr lang="zh-CN" altLang="en-US"/>
              <a:t>倒退</a:t>
            </a:r>
          </a:p>
        </p:txBody>
      </p:sp>
      <p:sp>
        <p:nvSpPr>
          <p:cNvPr id="14" name="任意多边形: 形状 13">
            <a:extLst>
              <a:ext uri="{FF2B5EF4-FFF2-40B4-BE49-F238E27FC236}">
                <a16:creationId xmlns:a16="http://schemas.microsoft.com/office/drawing/2014/main" id="{18CB7A9E-5D75-D375-9B36-B738C6AA721F}"/>
              </a:ext>
            </a:extLst>
          </p:cNvPr>
          <p:cNvSpPr/>
          <p:nvPr/>
        </p:nvSpPr>
        <p:spPr>
          <a:xfrm>
            <a:off x="5410467" y="3860800"/>
            <a:ext cx="380733" cy="960582"/>
          </a:xfrm>
          <a:custGeom>
            <a:avLst/>
            <a:gdLst>
              <a:gd name="connsiteX0" fmla="*/ 380733 w 380733"/>
              <a:gd name="connsiteY0" fmla="*/ 960582 h 960582"/>
              <a:gd name="connsiteX1" fmla="*/ 11278 w 380733"/>
              <a:gd name="connsiteY1" fmla="*/ 563418 h 960582"/>
              <a:gd name="connsiteX2" fmla="*/ 131351 w 380733"/>
              <a:gd name="connsiteY2" fmla="*/ 0 h 960582"/>
            </a:gdLst>
            <a:ahLst/>
            <a:cxnLst>
              <a:cxn ang="0">
                <a:pos x="connsiteX0" y="connsiteY0"/>
              </a:cxn>
              <a:cxn ang="0">
                <a:pos x="connsiteX1" y="connsiteY1"/>
              </a:cxn>
              <a:cxn ang="0">
                <a:pos x="connsiteX2" y="connsiteY2"/>
              </a:cxn>
            </a:cxnLst>
            <a:rect l="l" t="t" r="r" b="b"/>
            <a:pathLst>
              <a:path w="380733" h="960582">
                <a:moveTo>
                  <a:pt x="380733" y="960582"/>
                </a:moveTo>
                <a:cubicBezTo>
                  <a:pt x="216787" y="842048"/>
                  <a:pt x="52842" y="723515"/>
                  <a:pt x="11278" y="563418"/>
                </a:cubicBezTo>
                <a:cubicBezTo>
                  <a:pt x="-30286" y="403321"/>
                  <a:pt x="50532" y="201660"/>
                  <a:pt x="131351" y="0"/>
                </a:cubicBezTo>
              </a:path>
            </a:pathLst>
          </a:custGeom>
          <a:noFill/>
          <a:ln w="38100">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27D3000-C3A0-2752-03D6-31779C5A791A}"/>
              </a:ext>
            </a:extLst>
          </p:cNvPr>
          <p:cNvSpPr txBox="1"/>
          <p:nvPr/>
        </p:nvSpPr>
        <p:spPr>
          <a:xfrm>
            <a:off x="3575720" y="5486507"/>
            <a:ext cx="2385546" cy="646331"/>
          </a:xfrm>
          <a:prstGeom prst="rect">
            <a:avLst/>
          </a:prstGeom>
          <a:noFill/>
        </p:spPr>
        <p:txBody>
          <a:bodyPr wrap="square" rtlCol="0">
            <a:spAutoFit/>
          </a:bodyPr>
          <a:lstStyle/>
          <a:p>
            <a:r>
              <a:rPr lang="zh-CN" altLang="en-US"/>
              <a:t>重点：基于内核进化</a:t>
            </a:r>
            <a:endParaRPr lang="en-US" altLang="zh-CN"/>
          </a:p>
          <a:p>
            <a:r>
              <a:rPr lang="zh-CN" altLang="en-US"/>
              <a:t>的多态内核自动构建</a:t>
            </a:r>
          </a:p>
        </p:txBody>
      </p:sp>
    </p:spTree>
    <p:extLst>
      <p:ext uri="{BB962C8B-B14F-4D97-AF65-F5344CB8AC3E}">
        <p14:creationId xmlns:p14="http://schemas.microsoft.com/office/powerpoint/2010/main" val="37595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63037-7507-7B9C-9269-B40EC07EE58A}"/>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D9137AF-9196-2AFB-1905-2B5A95A1790C}"/>
              </a:ext>
            </a:extLst>
          </p:cNvPr>
          <p:cNvSpPr txBox="1"/>
          <p:nvPr/>
        </p:nvSpPr>
        <p:spPr>
          <a:xfrm>
            <a:off x="515380" y="327273"/>
            <a:ext cx="11449272" cy="584775"/>
          </a:xfrm>
          <a:prstGeom prst="rect">
            <a:avLst/>
          </a:prstGeom>
          <a:noFill/>
        </p:spPr>
        <p:txBody>
          <a:bodyPr wrap="square">
            <a:spAutoFit/>
          </a:bodyPr>
          <a:lstStyle/>
          <a:p>
            <a:r>
              <a:rPr lang="zh-CN" altLang="en-US" sz="3200"/>
              <a:t>内核组件化工作的长期目标和里程碑</a:t>
            </a:r>
            <a:endParaRPr lang="en-US" altLang="zh-CN" sz="3200"/>
          </a:p>
        </p:txBody>
      </p:sp>
      <p:sp>
        <p:nvSpPr>
          <p:cNvPr id="5" name="文本框 4">
            <a:extLst>
              <a:ext uri="{FF2B5EF4-FFF2-40B4-BE49-F238E27FC236}">
                <a16:creationId xmlns:a16="http://schemas.microsoft.com/office/drawing/2014/main" id="{C0473673-0121-4E72-893B-562B7F775CB9}"/>
              </a:ext>
            </a:extLst>
          </p:cNvPr>
          <p:cNvSpPr txBox="1"/>
          <p:nvPr/>
        </p:nvSpPr>
        <p:spPr>
          <a:xfrm>
            <a:off x="551384" y="1016732"/>
            <a:ext cx="11125236" cy="2246769"/>
          </a:xfrm>
          <a:prstGeom prst="rect">
            <a:avLst/>
          </a:prstGeom>
          <a:noFill/>
        </p:spPr>
        <p:txBody>
          <a:bodyPr wrap="square">
            <a:spAutoFit/>
          </a:bodyPr>
          <a:lstStyle/>
          <a:p>
            <a:r>
              <a:rPr lang="zh-CN" altLang="en-US" sz="2000"/>
              <a:t>研究渐进式构造宏内核的方法，基于该方法所构建内核的特点：</a:t>
            </a:r>
            <a:endParaRPr lang="en-US" altLang="zh-CN" sz="2000"/>
          </a:p>
          <a:p>
            <a:r>
              <a:rPr lang="en-US" altLang="zh-CN" sz="2000"/>
              <a:t>(1) </a:t>
            </a:r>
            <a:r>
              <a:rPr lang="zh-CN" altLang="en-US" sz="2000"/>
              <a:t>抵抗复杂性随规模膨胀的问题。</a:t>
            </a:r>
            <a:endParaRPr lang="en-US" altLang="zh-CN" sz="2000"/>
          </a:p>
          <a:p>
            <a:r>
              <a:rPr lang="en-US" altLang="zh-CN" sz="2000"/>
              <a:t>(2) </a:t>
            </a:r>
            <a:r>
              <a:rPr lang="zh-CN" altLang="en-US" sz="2000"/>
              <a:t>有效应对内存问题和并发问题。</a:t>
            </a:r>
            <a:endParaRPr lang="en-US" altLang="zh-CN" sz="2000"/>
          </a:p>
          <a:p>
            <a:r>
              <a:rPr lang="en-US" altLang="zh-CN" sz="2000"/>
              <a:t>(3) </a:t>
            </a:r>
            <a:r>
              <a:rPr lang="zh-CN" altLang="en-US" sz="2000"/>
              <a:t>渐进式的、可度量的开发过程，开发维护工作容易分解、验收和合并，且能较好的支持团队协作多人并发。</a:t>
            </a:r>
            <a:endParaRPr lang="en-US" altLang="zh-CN" sz="2000"/>
          </a:p>
          <a:p>
            <a:r>
              <a:rPr lang="en-US" altLang="zh-CN" sz="2000"/>
              <a:t>(4) </a:t>
            </a:r>
            <a:r>
              <a:rPr lang="zh-CN" altLang="en-US" sz="2000"/>
              <a:t>直接兼容原始的</a:t>
            </a:r>
            <a:r>
              <a:rPr lang="en-US" altLang="zh-CN" sz="2000"/>
              <a:t>Linux</a:t>
            </a:r>
            <a:r>
              <a:rPr lang="zh-CN" altLang="en-US" sz="2000"/>
              <a:t>应用和驱动等模块。</a:t>
            </a:r>
            <a:endParaRPr lang="en-US" altLang="zh-CN" sz="2000"/>
          </a:p>
          <a:p>
            <a:r>
              <a:rPr lang="en-US" altLang="zh-CN" sz="2000"/>
              <a:t>(5) </a:t>
            </a:r>
            <a:r>
              <a:rPr lang="zh-CN" altLang="en-US" sz="2000"/>
              <a:t>尽量保留和继承</a:t>
            </a:r>
            <a:r>
              <a:rPr lang="en-US" altLang="zh-CN" sz="2000"/>
              <a:t>Linux</a:t>
            </a:r>
            <a:r>
              <a:rPr lang="zh-CN" altLang="en-US" sz="2000"/>
              <a:t>所积累经验。</a:t>
            </a:r>
            <a:endParaRPr lang="en-US" altLang="zh-CN" sz="2000"/>
          </a:p>
        </p:txBody>
      </p:sp>
      <p:pic>
        <p:nvPicPr>
          <p:cNvPr id="6" name="图片 5">
            <a:extLst>
              <a:ext uri="{FF2B5EF4-FFF2-40B4-BE49-F238E27FC236}">
                <a16:creationId xmlns:a16="http://schemas.microsoft.com/office/drawing/2014/main" id="{A18DFC13-C5AF-D31D-77C1-29BCC60CB716}"/>
              </a:ext>
            </a:extLst>
          </p:cNvPr>
          <p:cNvPicPr>
            <a:picLocks noChangeAspect="1"/>
          </p:cNvPicPr>
          <p:nvPr/>
        </p:nvPicPr>
        <p:blipFill>
          <a:blip r:embed="rId2"/>
          <a:stretch>
            <a:fillRect/>
          </a:stretch>
        </p:blipFill>
        <p:spPr>
          <a:xfrm>
            <a:off x="659396" y="3284984"/>
            <a:ext cx="10668000" cy="3371850"/>
          </a:xfrm>
          <a:prstGeom prst="rect">
            <a:avLst/>
          </a:prstGeom>
        </p:spPr>
      </p:pic>
    </p:spTree>
    <p:extLst>
      <p:ext uri="{BB962C8B-B14F-4D97-AF65-F5344CB8AC3E}">
        <p14:creationId xmlns:p14="http://schemas.microsoft.com/office/powerpoint/2010/main" val="2740172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0330E7C-9698-9948-90D0-F3B3842554A9}"/>
              </a:ext>
            </a:extLst>
          </p:cNvPr>
          <p:cNvSpPr txBox="1"/>
          <p:nvPr/>
        </p:nvSpPr>
        <p:spPr>
          <a:xfrm>
            <a:off x="515380" y="327273"/>
            <a:ext cx="10153128" cy="584775"/>
          </a:xfrm>
          <a:prstGeom prst="rect">
            <a:avLst/>
          </a:prstGeom>
          <a:noFill/>
        </p:spPr>
        <p:txBody>
          <a:bodyPr wrap="square">
            <a:spAutoFit/>
          </a:bodyPr>
          <a:lstStyle/>
          <a:p>
            <a:r>
              <a:rPr lang="zh-CN" altLang="en-US" sz="3200"/>
              <a:t>想法 </a:t>
            </a:r>
            <a:r>
              <a:rPr lang="en-US" altLang="zh-CN" sz="3200"/>
              <a:t>- </a:t>
            </a:r>
            <a:r>
              <a:rPr lang="zh-CN" altLang="en-US" sz="3200"/>
              <a:t>内核自动迭代演化和选择 </a:t>
            </a:r>
            <a:r>
              <a:rPr lang="en-US" altLang="zh-CN" sz="3200"/>
              <a:t>- </a:t>
            </a:r>
            <a:r>
              <a:rPr lang="zh-CN" altLang="en-US" sz="3200"/>
              <a:t>动机</a:t>
            </a:r>
            <a:endParaRPr lang="en-US" altLang="zh-CN" sz="3200"/>
          </a:p>
        </p:txBody>
      </p:sp>
      <p:sp>
        <p:nvSpPr>
          <p:cNvPr id="5" name="文本框 4">
            <a:extLst>
              <a:ext uri="{FF2B5EF4-FFF2-40B4-BE49-F238E27FC236}">
                <a16:creationId xmlns:a16="http://schemas.microsoft.com/office/drawing/2014/main" id="{49226DD8-BB76-3BF2-DF0E-08D452447245}"/>
              </a:ext>
            </a:extLst>
          </p:cNvPr>
          <p:cNvSpPr txBox="1"/>
          <p:nvPr/>
        </p:nvSpPr>
        <p:spPr>
          <a:xfrm>
            <a:off x="519909" y="1110794"/>
            <a:ext cx="10909212" cy="2246769"/>
          </a:xfrm>
          <a:prstGeom prst="rect">
            <a:avLst/>
          </a:prstGeom>
          <a:noFill/>
        </p:spPr>
        <p:txBody>
          <a:bodyPr wrap="square" rtlCol="0">
            <a:spAutoFit/>
          </a:bodyPr>
          <a:lstStyle/>
          <a:p>
            <a:r>
              <a:rPr lang="en-US" altLang="zh-CN" sz="2000"/>
              <a:t>1. </a:t>
            </a:r>
            <a:r>
              <a:rPr lang="zh-CN" altLang="en-US" sz="2000"/>
              <a:t>目前</a:t>
            </a:r>
            <a:r>
              <a:rPr lang="en-US" altLang="zh-CN" sz="2000"/>
              <a:t>cLinux</a:t>
            </a:r>
            <a:r>
              <a:rPr lang="zh-CN" altLang="en-US" sz="2000"/>
              <a:t>包含的组件已经超过</a:t>
            </a:r>
            <a:r>
              <a:rPr lang="en-US" altLang="zh-CN" sz="2000"/>
              <a:t>200</a:t>
            </a:r>
            <a:r>
              <a:rPr lang="zh-CN" altLang="en-US" sz="2000"/>
              <a:t>个，预计很快会突破</a:t>
            </a:r>
            <a:r>
              <a:rPr lang="en-US" altLang="zh-CN" sz="2000"/>
              <a:t>500+</a:t>
            </a:r>
            <a:r>
              <a:rPr lang="zh-CN" altLang="en-US" sz="2000"/>
              <a:t>。带来人工管理上的复杂性。</a:t>
            </a:r>
            <a:endParaRPr lang="en-US" altLang="zh-CN" sz="2000"/>
          </a:p>
          <a:p>
            <a:endParaRPr lang="en-US" altLang="zh-CN" sz="2000"/>
          </a:p>
          <a:p>
            <a:r>
              <a:rPr lang="en-US" altLang="zh-CN" sz="2000"/>
              <a:t>2. </a:t>
            </a:r>
            <a:r>
              <a:rPr lang="zh-CN" altLang="en-US" sz="2000"/>
              <a:t>将来会有很多相互替换的组件存在，即接口相同，内部实现不同的组件同时存在组件仓库中。</a:t>
            </a:r>
            <a:endParaRPr lang="en-US" altLang="zh-CN" sz="2000"/>
          </a:p>
          <a:p>
            <a:r>
              <a:rPr lang="zh-CN" altLang="en-US" sz="2000"/>
              <a:t>例如</a:t>
            </a:r>
            <a:r>
              <a:rPr lang="en-US" altLang="zh-CN" sz="2000"/>
              <a:t>slub/slab/slob</a:t>
            </a:r>
            <a:r>
              <a:rPr lang="zh-CN" altLang="en-US" sz="2000"/>
              <a:t>，</a:t>
            </a:r>
            <a:r>
              <a:rPr lang="en-US" altLang="zh-CN" sz="2000"/>
              <a:t>rbtree/wavl</a:t>
            </a:r>
            <a:r>
              <a:rPr lang="zh-CN" altLang="en-US" sz="2000"/>
              <a:t>等。意味着：实现同功能的内核，可能存在多种组合方案。对它们之间的功能、性能等方面的量化的对比评估是必要的。</a:t>
            </a:r>
            <a:endParaRPr lang="en-US" altLang="zh-CN" sz="2000"/>
          </a:p>
          <a:p>
            <a:endParaRPr lang="en-US" altLang="zh-CN" sz="2000"/>
          </a:p>
          <a:p>
            <a:r>
              <a:rPr lang="en-US" altLang="zh-CN" sz="2000"/>
              <a:t>3. </a:t>
            </a:r>
            <a:r>
              <a:rPr lang="zh-CN" altLang="en-US" sz="2000"/>
              <a:t>对于构造多种形态内核，找到满足需求的最小化组件集合的效率问题。</a:t>
            </a:r>
          </a:p>
        </p:txBody>
      </p:sp>
      <p:pic>
        <p:nvPicPr>
          <p:cNvPr id="6" name="图片 5">
            <a:extLst>
              <a:ext uri="{FF2B5EF4-FFF2-40B4-BE49-F238E27FC236}">
                <a16:creationId xmlns:a16="http://schemas.microsoft.com/office/drawing/2014/main" id="{A6A6F60E-5353-7554-8D11-F9E9F06805F3}"/>
              </a:ext>
            </a:extLst>
          </p:cNvPr>
          <p:cNvPicPr>
            <a:picLocks noChangeAspect="1"/>
          </p:cNvPicPr>
          <p:nvPr/>
        </p:nvPicPr>
        <p:blipFill>
          <a:blip r:embed="rId2"/>
          <a:stretch>
            <a:fillRect/>
          </a:stretch>
        </p:blipFill>
        <p:spPr>
          <a:xfrm>
            <a:off x="1622574" y="3570729"/>
            <a:ext cx="2448272" cy="2921843"/>
          </a:xfrm>
          <a:prstGeom prst="rect">
            <a:avLst/>
          </a:prstGeom>
        </p:spPr>
      </p:pic>
      <p:cxnSp>
        <p:nvCxnSpPr>
          <p:cNvPr id="8" name="直接连接符 7">
            <a:extLst>
              <a:ext uri="{FF2B5EF4-FFF2-40B4-BE49-F238E27FC236}">
                <a16:creationId xmlns:a16="http://schemas.microsoft.com/office/drawing/2014/main" id="{A27E81F8-FF03-2954-63D4-31C6190BA5AD}"/>
              </a:ext>
            </a:extLst>
          </p:cNvPr>
          <p:cNvCxnSpPr/>
          <p:nvPr/>
        </p:nvCxnSpPr>
        <p:spPr>
          <a:xfrm flipV="1">
            <a:off x="8092729" y="5877272"/>
            <a:ext cx="0" cy="36004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CF29F2F-E3E3-2512-4039-F5E1ED554621}"/>
              </a:ext>
            </a:extLst>
          </p:cNvPr>
          <p:cNvSpPr txBox="1"/>
          <p:nvPr/>
        </p:nvSpPr>
        <p:spPr>
          <a:xfrm>
            <a:off x="7665368" y="6269543"/>
            <a:ext cx="854721" cy="369332"/>
          </a:xfrm>
          <a:prstGeom prst="rect">
            <a:avLst/>
          </a:prstGeom>
          <a:noFill/>
        </p:spPr>
        <p:txBody>
          <a:bodyPr wrap="none" rtlCol="0">
            <a:spAutoFit/>
          </a:bodyPr>
          <a:lstStyle/>
          <a:p>
            <a:r>
              <a:rPr lang="en-US" altLang="zh-CN"/>
              <a:t>booter</a:t>
            </a:r>
            <a:endParaRPr lang="zh-CN" altLang="en-US"/>
          </a:p>
        </p:txBody>
      </p:sp>
      <p:cxnSp>
        <p:nvCxnSpPr>
          <p:cNvPr id="11" name="直接箭头连接符 10">
            <a:extLst>
              <a:ext uri="{FF2B5EF4-FFF2-40B4-BE49-F238E27FC236}">
                <a16:creationId xmlns:a16="http://schemas.microsoft.com/office/drawing/2014/main" id="{9742CCD0-79C4-3A94-48A7-656151917896}"/>
              </a:ext>
            </a:extLst>
          </p:cNvPr>
          <p:cNvCxnSpPr/>
          <p:nvPr/>
        </p:nvCxnSpPr>
        <p:spPr>
          <a:xfrm flipH="1" flipV="1">
            <a:off x="7665368" y="5661248"/>
            <a:ext cx="355353"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BFF16F1-39FF-584B-9678-2C9803C58C87}"/>
              </a:ext>
            </a:extLst>
          </p:cNvPr>
          <p:cNvCxnSpPr/>
          <p:nvPr/>
        </p:nvCxnSpPr>
        <p:spPr>
          <a:xfrm flipV="1">
            <a:off x="8200741" y="5661248"/>
            <a:ext cx="576064"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47C00164-F1FE-40E8-88A4-65DFF34D0BCA}"/>
              </a:ext>
            </a:extLst>
          </p:cNvPr>
          <p:cNvSpPr txBox="1"/>
          <p:nvPr/>
        </p:nvSpPr>
        <p:spPr>
          <a:xfrm>
            <a:off x="6629250" y="5232728"/>
            <a:ext cx="1213794" cy="369332"/>
          </a:xfrm>
          <a:prstGeom prst="rect">
            <a:avLst/>
          </a:prstGeom>
          <a:noFill/>
        </p:spPr>
        <p:txBody>
          <a:bodyPr wrap="none" rtlCol="0">
            <a:spAutoFit/>
          </a:bodyPr>
          <a:lstStyle/>
          <a:p>
            <a:r>
              <a:rPr lang="en-US" altLang="zh-CN"/>
              <a:t>unikernel1</a:t>
            </a:r>
            <a:endParaRPr lang="zh-CN" altLang="en-US"/>
          </a:p>
        </p:txBody>
      </p:sp>
      <p:sp>
        <p:nvSpPr>
          <p:cNvPr id="15" name="文本框 14">
            <a:extLst>
              <a:ext uri="{FF2B5EF4-FFF2-40B4-BE49-F238E27FC236}">
                <a16:creationId xmlns:a16="http://schemas.microsoft.com/office/drawing/2014/main" id="{861DB653-7D32-182D-F2FB-438C56F57A46}"/>
              </a:ext>
            </a:extLst>
          </p:cNvPr>
          <p:cNvSpPr txBox="1"/>
          <p:nvPr/>
        </p:nvSpPr>
        <p:spPr>
          <a:xfrm>
            <a:off x="8788564" y="5207207"/>
            <a:ext cx="1213794" cy="369332"/>
          </a:xfrm>
          <a:prstGeom prst="rect">
            <a:avLst/>
          </a:prstGeom>
          <a:noFill/>
        </p:spPr>
        <p:txBody>
          <a:bodyPr wrap="none" rtlCol="0">
            <a:spAutoFit/>
          </a:bodyPr>
          <a:lstStyle/>
          <a:p>
            <a:r>
              <a:rPr lang="en-US" altLang="zh-CN"/>
              <a:t>unikernel2</a:t>
            </a:r>
            <a:endParaRPr lang="zh-CN" altLang="en-US"/>
          </a:p>
        </p:txBody>
      </p:sp>
      <p:cxnSp>
        <p:nvCxnSpPr>
          <p:cNvPr id="17" name="直接箭头连接符 16">
            <a:extLst>
              <a:ext uri="{FF2B5EF4-FFF2-40B4-BE49-F238E27FC236}">
                <a16:creationId xmlns:a16="http://schemas.microsoft.com/office/drawing/2014/main" id="{481289BB-B094-7549-845C-E529AB8BC222}"/>
              </a:ext>
            </a:extLst>
          </p:cNvPr>
          <p:cNvCxnSpPr>
            <a:cxnSpLocks/>
          </p:cNvCxnSpPr>
          <p:nvPr/>
        </p:nvCxnSpPr>
        <p:spPr>
          <a:xfrm flipV="1">
            <a:off x="8128732" y="5085184"/>
            <a:ext cx="216025" cy="662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3A93EF7-0B36-63A1-5E22-81145984950B}"/>
              </a:ext>
            </a:extLst>
          </p:cNvPr>
          <p:cNvCxnSpPr/>
          <p:nvPr/>
        </p:nvCxnSpPr>
        <p:spPr>
          <a:xfrm flipH="1" flipV="1">
            <a:off x="7516665" y="4545124"/>
            <a:ext cx="720079" cy="5400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E5E818A8-DDD5-C1D1-0F7C-E433400C3961}"/>
              </a:ext>
            </a:extLst>
          </p:cNvPr>
          <p:cNvCxnSpPr/>
          <p:nvPr/>
        </p:nvCxnSpPr>
        <p:spPr>
          <a:xfrm flipV="1">
            <a:off x="8452768" y="4347387"/>
            <a:ext cx="684077" cy="673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9B1B48D0-4A5D-42E5-A95F-F571C4DF2088}"/>
              </a:ext>
            </a:extLst>
          </p:cNvPr>
          <p:cNvSpPr txBox="1"/>
          <p:nvPr/>
        </p:nvSpPr>
        <p:spPr>
          <a:xfrm>
            <a:off x="8776805" y="3852041"/>
            <a:ext cx="1213794" cy="369332"/>
          </a:xfrm>
          <a:prstGeom prst="rect">
            <a:avLst/>
          </a:prstGeom>
          <a:noFill/>
        </p:spPr>
        <p:txBody>
          <a:bodyPr wrap="none" rtlCol="0">
            <a:spAutoFit/>
          </a:bodyPr>
          <a:lstStyle/>
          <a:p>
            <a:r>
              <a:rPr lang="en-US" altLang="zh-CN"/>
              <a:t>hypervisor</a:t>
            </a:r>
            <a:endParaRPr lang="zh-CN" altLang="en-US"/>
          </a:p>
        </p:txBody>
      </p:sp>
      <p:sp>
        <p:nvSpPr>
          <p:cNvPr id="24" name="文本框 23">
            <a:extLst>
              <a:ext uri="{FF2B5EF4-FFF2-40B4-BE49-F238E27FC236}">
                <a16:creationId xmlns:a16="http://schemas.microsoft.com/office/drawing/2014/main" id="{278095EF-DD85-29AA-4466-A5F200D7C9E9}"/>
              </a:ext>
            </a:extLst>
          </p:cNvPr>
          <p:cNvSpPr txBox="1"/>
          <p:nvPr/>
        </p:nvSpPr>
        <p:spPr>
          <a:xfrm>
            <a:off x="7405809" y="3460929"/>
            <a:ext cx="1229824" cy="369332"/>
          </a:xfrm>
          <a:prstGeom prst="rect">
            <a:avLst/>
          </a:prstGeom>
          <a:noFill/>
        </p:spPr>
        <p:txBody>
          <a:bodyPr wrap="none" rtlCol="0">
            <a:spAutoFit/>
          </a:bodyPr>
          <a:lstStyle/>
          <a:p>
            <a:r>
              <a:rPr lang="en-US" altLang="zh-CN"/>
              <a:t>monolithic</a:t>
            </a:r>
            <a:endParaRPr lang="zh-CN" altLang="en-US"/>
          </a:p>
        </p:txBody>
      </p:sp>
      <p:cxnSp>
        <p:nvCxnSpPr>
          <p:cNvPr id="26" name="直接箭头连接符 25">
            <a:extLst>
              <a:ext uri="{FF2B5EF4-FFF2-40B4-BE49-F238E27FC236}">
                <a16:creationId xmlns:a16="http://schemas.microsoft.com/office/drawing/2014/main" id="{9FBE769D-22A4-51D5-74B9-9FB1207FEFFA}"/>
              </a:ext>
            </a:extLst>
          </p:cNvPr>
          <p:cNvCxnSpPr/>
          <p:nvPr/>
        </p:nvCxnSpPr>
        <p:spPr>
          <a:xfrm flipH="1" flipV="1">
            <a:off x="8200741" y="3969060"/>
            <a:ext cx="144016" cy="8460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A8FC694-7F31-CC66-039F-07B353219431}"/>
              </a:ext>
            </a:extLst>
          </p:cNvPr>
          <p:cNvSpPr txBox="1"/>
          <p:nvPr/>
        </p:nvSpPr>
        <p:spPr>
          <a:xfrm>
            <a:off x="6492044" y="4116604"/>
            <a:ext cx="1348446" cy="369332"/>
          </a:xfrm>
          <a:prstGeom prst="rect">
            <a:avLst/>
          </a:prstGeom>
          <a:noFill/>
        </p:spPr>
        <p:txBody>
          <a:bodyPr wrap="none" rtlCol="0">
            <a:spAutoFit/>
          </a:bodyPr>
          <a:lstStyle/>
          <a:p>
            <a:r>
              <a:rPr lang="en-US" altLang="zh-CN"/>
              <a:t>microkernel</a:t>
            </a:r>
            <a:endParaRPr lang="zh-CN" altLang="en-US"/>
          </a:p>
        </p:txBody>
      </p:sp>
      <p:sp>
        <p:nvSpPr>
          <p:cNvPr id="28" name="文本框 27">
            <a:extLst>
              <a:ext uri="{FF2B5EF4-FFF2-40B4-BE49-F238E27FC236}">
                <a16:creationId xmlns:a16="http://schemas.microsoft.com/office/drawing/2014/main" id="{9108C6F9-74AF-7208-4413-21ED987BE532}"/>
              </a:ext>
            </a:extLst>
          </p:cNvPr>
          <p:cNvSpPr txBox="1"/>
          <p:nvPr/>
        </p:nvSpPr>
        <p:spPr>
          <a:xfrm>
            <a:off x="4372493" y="4532767"/>
            <a:ext cx="1350050" cy="923330"/>
          </a:xfrm>
          <a:prstGeom prst="rect">
            <a:avLst/>
          </a:prstGeom>
          <a:noFill/>
        </p:spPr>
        <p:txBody>
          <a:bodyPr wrap="none" rtlCol="0">
            <a:spAutoFit/>
          </a:bodyPr>
          <a:lstStyle/>
          <a:p>
            <a:r>
              <a:rPr lang="zh-CN" altLang="en-US"/>
              <a:t>环境因素</a:t>
            </a:r>
            <a:endParaRPr lang="en-US" altLang="zh-CN"/>
          </a:p>
          <a:p>
            <a:r>
              <a:rPr lang="zh-CN" altLang="en-US"/>
              <a:t>自然选择</a:t>
            </a:r>
            <a:endParaRPr lang="en-US" altLang="zh-CN"/>
          </a:p>
          <a:p>
            <a:r>
              <a:rPr lang="zh-CN" altLang="en-US"/>
              <a:t>生物多样性</a:t>
            </a:r>
          </a:p>
        </p:txBody>
      </p:sp>
      <p:sp>
        <p:nvSpPr>
          <p:cNvPr id="29" name="文本框 28">
            <a:extLst>
              <a:ext uri="{FF2B5EF4-FFF2-40B4-BE49-F238E27FC236}">
                <a16:creationId xmlns:a16="http://schemas.microsoft.com/office/drawing/2014/main" id="{161B3BD0-F838-00CA-68CF-6C190A10C600}"/>
              </a:ext>
            </a:extLst>
          </p:cNvPr>
          <p:cNvSpPr txBox="1"/>
          <p:nvPr/>
        </p:nvSpPr>
        <p:spPr>
          <a:xfrm>
            <a:off x="10321242" y="4545124"/>
            <a:ext cx="1351652" cy="923330"/>
          </a:xfrm>
          <a:prstGeom prst="rect">
            <a:avLst/>
          </a:prstGeom>
          <a:noFill/>
        </p:spPr>
        <p:txBody>
          <a:bodyPr wrap="none" rtlCol="0">
            <a:spAutoFit/>
          </a:bodyPr>
          <a:lstStyle/>
          <a:p>
            <a:r>
              <a:rPr lang="zh-CN" altLang="en-US"/>
              <a:t>场景需求</a:t>
            </a:r>
            <a:endParaRPr lang="en-US" altLang="zh-CN"/>
          </a:p>
          <a:p>
            <a:r>
              <a:rPr lang="zh-CN" altLang="en-US"/>
              <a:t>评测选择</a:t>
            </a:r>
            <a:endParaRPr lang="en-US" altLang="zh-CN"/>
          </a:p>
          <a:p>
            <a:r>
              <a:rPr lang="zh-CN" altLang="en-US"/>
              <a:t>内核多样性</a:t>
            </a:r>
          </a:p>
        </p:txBody>
      </p:sp>
      <p:sp>
        <p:nvSpPr>
          <p:cNvPr id="30" name="文本框 29">
            <a:extLst>
              <a:ext uri="{FF2B5EF4-FFF2-40B4-BE49-F238E27FC236}">
                <a16:creationId xmlns:a16="http://schemas.microsoft.com/office/drawing/2014/main" id="{FF4317E0-0B5B-FB64-0010-9BFCFF926ED3}"/>
              </a:ext>
            </a:extLst>
          </p:cNvPr>
          <p:cNvSpPr txBox="1"/>
          <p:nvPr/>
        </p:nvSpPr>
        <p:spPr>
          <a:xfrm>
            <a:off x="10200456" y="5859270"/>
            <a:ext cx="1569660" cy="646331"/>
          </a:xfrm>
          <a:prstGeom prst="rect">
            <a:avLst/>
          </a:prstGeom>
          <a:noFill/>
        </p:spPr>
        <p:txBody>
          <a:bodyPr wrap="none" rtlCol="0">
            <a:spAutoFit/>
          </a:bodyPr>
          <a:lstStyle/>
          <a:p>
            <a:r>
              <a:rPr lang="zh-CN" altLang="en-US"/>
              <a:t>穷举所有可能</a:t>
            </a:r>
            <a:endParaRPr lang="en-US" altLang="zh-CN"/>
          </a:p>
          <a:p>
            <a:r>
              <a:rPr lang="zh-CN" altLang="en-US"/>
              <a:t>和自动筛选</a:t>
            </a:r>
          </a:p>
        </p:txBody>
      </p:sp>
    </p:spTree>
    <p:extLst>
      <p:ext uri="{BB962C8B-B14F-4D97-AF65-F5344CB8AC3E}">
        <p14:creationId xmlns:p14="http://schemas.microsoft.com/office/powerpoint/2010/main" val="3548939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2D5D338-E539-8FC0-B026-069EBA2741EE}"/>
              </a:ext>
            </a:extLst>
          </p:cNvPr>
          <p:cNvSpPr txBox="1"/>
          <p:nvPr/>
        </p:nvSpPr>
        <p:spPr>
          <a:xfrm>
            <a:off x="515380" y="327273"/>
            <a:ext cx="10153128" cy="584775"/>
          </a:xfrm>
          <a:prstGeom prst="rect">
            <a:avLst/>
          </a:prstGeom>
          <a:noFill/>
        </p:spPr>
        <p:txBody>
          <a:bodyPr wrap="square">
            <a:spAutoFit/>
          </a:bodyPr>
          <a:lstStyle/>
          <a:p>
            <a:r>
              <a:rPr lang="zh-CN" altLang="en-US" sz="3200"/>
              <a:t>组件化构造内核的一个想法 </a:t>
            </a:r>
            <a:r>
              <a:rPr lang="en-US" altLang="zh-CN" sz="3200"/>
              <a:t>- </a:t>
            </a:r>
            <a:r>
              <a:rPr lang="zh-CN" altLang="en-US" sz="3200"/>
              <a:t>内核自动迭代演化和选择</a:t>
            </a:r>
            <a:endParaRPr lang="en-US" altLang="zh-CN" sz="3200"/>
          </a:p>
        </p:txBody>
      </p:sp>
      <p:pic>
        <p:nvPicPr>
          <p:cNvPr id="6" name="图片 5">
            <a:extLst>
              <a:ext uri="{FF2B5EF4-FFF2-40B4-BE49-F238E27FC236}">
                <a16:creationId xmlns:a16="http://schemas.microsoft.com/office/drawing/2014/main" id="{D66BF8D6-7008-E45B-6765-33A6ADC66886}"/>
              </a:ext>
            </a:extLst>
          </p:cNvPr>
          <p:cNvPicPr>
            <a:picLocks noChangeAspect="1"/>
          </p:cNvPicPr>
          <p:nvPr/>
        </p:nvPicPr>
        <p:blipFill>
          <a:blip r:embed="rId2"/>
          <a:stretch>
            <a:fillRect/>
          </a:stretch>
        </p:blipFill>
        <p:spPr>
          <a:xfrm>
            <a:off x="5339916" y="1232756"/>
            <a:ext cx="6804756" cy="5408909"/>
          </a:xfrm>
          <a:prstGeom prst="rect">
            <a:avLst/>
          </a:prstGeom>
        </p:spPr>
      </p:pic>
      <p:sp>
        <p:nvSpPr>
          <p:cNvPr id="7" name="文本框 6">
            <a:extLst>
              <a:ext uri="{FF2B5EF4-FFF2-40B4-BE49-F238E27FC236}">
                <a16:creationId xmlns:a16="http://schemas.microsoft.com/office/drawing/2014/main" id="{CDF66C87-46EB-F042-B701-3E551D274AB8}"/>
              </a:ext>
            </a:extLst>
          </p:cNvPr>
          <p:cNvSpPr txBox="1"/>
          <p:nvPr/>
        </p:nvSpPr>
        <p:spPr>
          <a:xfrm>
            <a:off x="587388" y="1232756"/>
            <a:ext cx="4356483" cy="5324535"/>
          </a:xfrm>
          <a:prstGeom prst="rect">
            <a:avLst/>
          </a:prstGeom>
          <a:noFill/>
        </p:spPr>
        <p:txBody>
          <a:bodyPr wrap="square" rtlCol="0">
            <a:spAutoFit/>
          </a:bodyPr>
          <a:lstStyle/>
          <a:p>
            <a:r>
              <a:rPr lang="zh-CN" altLang="en-US" sz="2000"/>
              <a:t>基本原理：</a:t>
            </a:r>
            <a:endParaRPr lang="en-US" altLang="zh-CN" sz="2000"/>
          </a:p>
          <a:p>
            <a:r>
              <a:rPr lang="zh-CN" altLang="en-US" sz="2000"/>
              <a:t>基于组件仓库，让内核自动迭代，每轮随机</a:t>
            </a:r>
            <a:r>
              <a:rPr lang="en-US" altLang="zh-CN" sz="2000"/>
              <a:t>+1</a:t>
            </a:r>
            <a:r>
              <a:rPr lang="zh-CN" altLang="en-US" sz="2000"/>
              <a:t>组件，符合环境生存条件的保留，作为下轮迭代的基础。</a:t>
            </a:r>
            <a:endParaRPr lang="en-US" altLang="zh-CN" sz="2000"/>
          </a:p>
          <a:p>
            <a:endParaRPr lang="en-US" altLang="zh-CN" sz="2000"/>
          </a:p>
          <a:p>
            <a:r>
              <a:rPr lang="zh-CN" altLang="en-US" sz="2000"/>
              <a:t>生存条件</a:t>
            </a:r>
            <a:r>
              <a:rPr lang="en-US" altLang="zh-CN" sz="2000"/>
              <a:t>(</a:t>
            </a:r>
            <a:r>
              <a:rPr lang="zh-CN" altLang="en-US" sz="2000"/>
              <a:t>幸存</a:t>
            </a:r>
            <a:r>
              <a:rPr lang="en-US" altLang="zh-CN" sz="2000"/>
              <a:t>/</a:t>
            </a:r>
            <a:r>
              <a:rPr lang="zh-CN" altLang="en-US" sz="2000"/>
              <a:t>淘汰原则</a:t>
            </a:r>
            <a:r>
              <a:rPr lang="en-US" altLang="zh-CN" sz="2000"/>
              <a:t>)</a:t>
            </a:r>
            <a:r>
              <a:rPr lang="zh-CN" altLang="en-US" sz="2000"/>
              <a:t>：</a:t>
            </a:r>
            <a:endParaRPr lang="en-US" altLang="zh-CN" sz="2000"/>
          </a:p>
          <a:p>
            <a:r>
              <a:rPr lang="en-US" altLang="zh-CN" sz="2000"/>
              <a:t>0)</a:t>
            </a:r>
            <a:r>
              <a:rPr lang="zh-CN" altLang="en-US" sz="2000"/>
              <a:t> 目标环境：体系结构和平台</a:t>
            </a:r>
            <a:endParaRPr lang="en-US" altLang="zh-CN" sz="2000"/>
          </a:p>
          <a:p>
            <a:r>
              <a:rPr lang="en-US" altLang="zh-CN" sz="2000"/>
              <a:t>1) </a:t>
            </a:r>
            <a:r>
              <a:rPr lang="zh-CN" altLang="en-US" sz="2000"/>
              <a:t>能够构造出来</a:t>
            </a:r>
            <a:r>
              <a:rPr lang="en-US" altLang="zh-CN" sz="2000"/>
              <a:t>(</a:t>
            </a:r>
            <a:r>
              <a:rPr lang="zh-CN" altLang="en-US" sz="2000"/>
              <a:t>能</a:t>
            </a:r>
            <a:r>
              <a:rPr lang="en-US" altLang="zh-CN" sz="2000"/>
              <a:t>/</a:t>
            </a:r>
            <a:r>
              <a:rPr lang="zh-CN" altLang="en-US" sz="2000"/>
              <a:t>否</a:t>
            </a:r>
            <a:r>
              <a:rPr lang="en-US" altLang="zh-CN" sz="2000"/>
              <a:t>)</a:t>
            </a:r>
          </a:p>
          <a:p>
            <a:r>
              <a:rPr lang="en-US" altLang="zh-CN" sz="2000"/>
              <a:t>2) </a:t>
            </a:r>
            <a:r>
              <a:rPr lang="zh-CN" altLang="en-US" sz="2000"/>
              <a:t>能够运行起来</a:t>
            </a:r>
            <a:r>
              <a:rPr lang="en-US" altLang="zh-CN" sz="2000"/>
              <a:t>(</a:t>
            </a:r>
            <a:r>
              <a:rPr lang="zh-CN" altLang="en-US" sz="2000"/>
              <a:t>能</a:t>
            </a:r>
            <a:r>
              <a:rPr lang="en-US" altLang="zh-CN" sz="2000"/>
              <a:t>/</a:t>
            </a:r>
            <a:r>
              <a:rPr lang="zh-CN" altLang="en-US" sz="2000"/>
              <a:t>否</a:t>
            </a:r>
            <a:r>
              <a:rPr lang="en-US" altLang="zh-CN" sz="2000"/>
              <a:t>)</a:t>
            </a:r>
          </a:p>
          <a:p>
            <a:r>
              <a:rPr lang="en-US" altLang="zh-CN" sz="2000"/>
              <a:t>3) </a:t>
            </a:r>
            <a:r>
              <a:rPr lang="zh-CN" altLang="en-US" sz="2000"/>
              <a:t>能够通过测试或验证</a:t>
            </a:r>
            <a:r>
              <a:rPr lang="en-US" altLang="zh-CN" sz="2000"/>
              <a:t>(</a:t>
            </a:r>
            <a:r>
              <a:rPr lang="zh-CN" altLang="en-US" sz="2000"/>
              <a:t>通过率权值</a:t>
            </a:r>
            <a:r>
              <a:rPr lang="en-US" altLang="zh-CN" sz="2000"/>
              <a:t>)</a:t>
            </a:r>
          </a:p>
          <a:p>
            <a:endParaRPr lang="en-US" altLang="zh-CN" sz="2000"/>
          </a:p>
          <a:p>
            <a:r>
              <a:rPr lang="zh-CN" altLang="en-US" sz="2000"/>
              <a:t>终止结果：</a:t>
            </a:r>
            <a:endParaRPr lang="en-US" altLang="zh-CN" sz="2000"/>
          </a:p>
          <a:p>
            <a:r>
              <a:rPr lang="zh-CN" altLang="en-US" sz="2000"/>
              <a:t>所有迭代轮次幸存的内核总和，取决于生存条件。如果组件仓库特性丰富，在条件宽松时</a:t>
            </a:r>
            <a:r>
              <a:rPr lang="en-US" altLang="zh-CN" sz="2000"/>
              <a:t>(</a:t>
            </a:r>
            <a:r>
              <a:rPr lang="zh-CN" altLang="en-US" sz="2000"/>
              <a:t>条件</a:t>
            </a:r>
            <a:r>
              <a:rPr lang="en-US" altLang="zh-CN" sz="2000"/>
              <a:t>1</a:t>
            </a:r>
            <a:r>
              <a:rPr lang="zh-CN" altLang="en-US" sz="2000"/>
              <a:t>和</a:t>
            </a:r>
            <a:r>
              <a:rPr lang="en-US" altLang="zh-CN" sz="2000"/>
              <a:t>2)</a:t>
            </a:r>
            <a:r>
              <a:rPr lang="zh-CN" altLang="en-US" sz="2000"/>
              <a:t>，能够同时得到所有可能的</a:t>
            </a:r>
            <a:r>
              <a:rPr lang="en-US" altLang="zh-CN" sz="2000"/>
              <a:t>Unikernel</a:t>
            </a:r>
            <a:r>
              <a:rPr lang="zh-CN" altLang="en-US" sz="2000"/>
              <a:t>、宏</a:t>
            </a:r>
            <a:r>
              <a:rPr lang="en-US" altLang="zh-CN" sz="2000"/>
              <a:t>/</a:t>
            </a:r>
            <a:r>
              <a:rPr lang="zh-CN" altLang="en-US" sz="2000"/>
              <a:t>微内核以及</a:t>
            </a:r>
            <a:r>
              <a:rPr lang="en-US" altLang="zh-CN" sz="2000"/>
              <a:t>Hypervisors</a:t>
            </a:r>
            <a:r>
              <a:rPr lang="zh-CN" altLang="en-US" sz="2000"/>
              <a:t>等各种模式。</a:t>
            </a:r>
            <a:endParaRPr lang="en-US" altLang="zh-CN" sz="2000" dirty="0"/>
          </a:p>
        </p:txBody>
      </p:sp>
    </p:spTree>
    <p:extLst>
      <p:ext uri="{BB962C8B-B14F-4D97-AF65-F5344CB8AC3E}">
        <p14:creationId xmlns:p14="http://schemas.microsoft.com/office/powerpoint/2010/main" val="4211527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1F58DCA-B675-180E-28B3-FB70FDF6200B}"/>
              </a:ext>
            </a:extLst>
          </p:cNvPr>
          <p:cNvSpPr txBox="1"/>
          <p:nvPr/>
        </p:nvSpPr>
        <p:spPr>
          <a:xfrm>
            <a:off x="515380" y="327273"/>
            <a:ext cx="6876764" cy="584775"/>
          </a:xfrm>
          <a:prstGeom prst="rect">
            <a:avLst/>
          </a:prstGeom>
          <a:noFill/>
        </p:spPr>
        <p:txBody>
          <a:bodyPr wrap="square">
            <a:spAutoFit/>
          </a:bodyPr>
          <a:lstStyle/>
          <a:p>
            <a:r>
              <a:rPr lang="zh-CN" altLang="en-US" sz="3200"/>
              <a:t>该想法与内核传统构造方法的区别</a:t>
            </a:r>
            <a:endParaRPr lang="en-US" altLang="zh-CN" sz="3200"/>
          </a:p>
        </p:txBody>
      </p:sp>
      <p:pic>
        <p:nvPicPr>
          <p:cNvPr id="10" name="图片 9">
            <a:extLst>
              <a:ext uri="{FF2B5EF4-FFF2-40B4-BE49-F238E27FC236}">
                <a16:creationId xmlns:a16="http://schemas.microsoft.com/office/drawing/2014/main" id="{0A7AB4B7-E349-880A-977E-01D83CC0AF5C}"/>
              </a:ext>
            </a:extLst>
          </p:cNvPr>
          <p:cNvPicPr>
            <a:picLocks noChangeAspect="1"/>
          </p:cNvPicPr>
          <p:nvPr/>
        </p:nvPicPr>
        <p:blipFill>
          <a:blip r:embed="rId2"/>
          <a:stretch>
            <a:fillRect/>
          </a:stretch>
        </p:blipFill>
        <p:spPr>
          <a:xfrm>
            <a:off x="1713512" y="1015232"/>
            <a:ext cx="8945527" cy="4754512"/>
          </a:xfrm>
          <a:prstGeom prst="rect">
            <a:avLst/>
          </a:prstGeom>
        </p:spPr>
      </p:pic>
      <p:sp>
        <p:nvSpPr>
          <p:cNvPr id="11" name="文本框 10">
            <a:extLst>
              <a:ext uri="{FF2B5EF4-FFF2-40B4-BE49-F238E27FC236}">
                <a16:creationId xmlns:a16="http://schemas.microsoft.com/office/drawing/2014/main" id="{6C439925-AEC4-4AF0-3921-3794CE775460}"/>
              </a:ext>
            </a:extLst>
          </p:cNvPr>
          <p:cNvSpPr txBox="1"/>
          <p:nvPr/>
        </p:nvSpPr>
        <p:spPr>
          <a:xfrm>
            <a:off x="659397" y="5872928"/>
            <a:ext cx="10981220" cy="707886"/>
          </a:xfrm>
          <a:prstGeom prst="rect">
            <a:avLst/>
          </a:prstGeom>
          <a:noFill/>
        </p:spPr>
        <p:txBody>
          <a:bodyPr wrap="square" rtlCol="0">
            <a:spAutoFit/>
          </a:bodyPr>
          <a:lstStyle/>
          <a:p>
            <a:r>
              <a:rPr lang="zh-CN" altLang="en-US" sz="2000"/>
              <a:t>根据当前想法：人工指定生存条件之后，后续是工具自动完成的内核迭代演进过程；并且最终获得的可能是一组内核，它们的测试通过率权值可能不同，以此作为备选的参考。</a:t>
            </a:r>
            <a:endParaRPr lang="en-US" altLang="zh-CN" sz="2000" dirty="0"/>
          </a:p>
        </p:txBody>
      </p:sp>
    </p:spTree>
    <p:extLst>
      <p:ext uri="{BB962C8B-B14F-4D97-AF65-F5344CB8AC3E}">
        <p14:creationId xmlns:p14="http://schemas.microsoft.com/office/powerpoint/2010/main" val="419273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FA2A1-C6A3-379D-2E32-5CA040BF216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1FBD7AB-28FE-43E5-1CD3-54EEF81ED8D6}"/>
              </a:ext>
            </a:extLst>
          </p:cNvPr>
          <p:cNvSpPr txBox="1"/>
          <p:nvPr/>
        </p:nvSpPr>
        <p:spPr>
          <a:xfrm>
            <a:off x="515380" y="327273"/>
            <a:ext cx="9937104" cy="584775"/>
          </a:xfrm>
          <a:prstGeom prst="rect">
            <a:avLst/>
          </a:prstGeom>
          <a:noFill/>
        </p:spPr>
        <p:txBody>
          <a:bodyPr wrap="square">
            <a:spAutoFit/>
          </a:bodyPr>
          <a:lstStyle/>
          <a:p>
            <a:r>
              <a:rPr lang="zh-CN" altLang="en-US" sz="3200"/>
              <a:t>可行性分析 </a:t>
            </a:r>
            <a:r>
              <a:rPr lang="en-US" altLang="zh-CN" sz="3200"/>
              <a:t>- </a:t>
            </a:r>
            <a:r>
              <a:rPr lang="zh-CN" altLang="en-US" sz="3200"/>
              <a:t>自动评估筛选的方案</a:t>
            </a:r>
            <a:endParaRPr lang="en-US" altLang="zh-CN" sz="3200"/>
          </a:p>
        </p:txBody>
      </p:sp>
      <p:pic>
        <p:nvPicPr>
          <p:cNvPr id="7" name="图片 6">
            <a:extLst>
              <a:ext uri="{FF2B5EF4-FFF2-40B4-BE49-F238E27FC236}">
                <a16:creationId xmlns:a16="http://schemas.microsoft.com/office/drawing/2014/main" id="{29D2B178-3D82-9035-7FDB-25BC286B5BC9}"/>
              </a:ext>
            </a:extLst>
          </p:cNvPr>
          <p:cNvPicPr>
            <a:picLocks noChangeAspect="1"/>
          </p:cNvPicPr>
          <p:nvPr/>
        </p:nvPicPr>
        <p:blipFill>
          <a:blip r:embed="rId2"/>
          <a:stretch>
            <a:fillRect/>
          </a:stretch>
        </p:blipFill>
        <p:spPr>
          <a:xfrm>
            <a:off x="6924092" y="2200994"/>
            <a:ext cx="4000500" cy="4324350"/>
          </a:xfrm>
          <a:prstGeom prst="rect">
            <a:avLst/>
          </a:prstGeom>
        </p:spPr>
      </p:pic>
      <p:pic>
        <p:nvPicPr>
          <p:cNvPr id="9" name="图片 8">
            <a:extLst>
              <a:ext uri="{FF2B5EF4-FFF2-40B4-BE49-F238E27FC236}">
                <a16:creationId xmlns:a16="http://schemas.microsoft.com/office/drawing/2014/main" id="{D3C2BD30-611F-6241-47B5-B12BBC053938}"/>
              </a:ext>
            </a:extLst>
          </p:cNvPr>
          <p:cNvPicPr>
            <a:picLocks noChangeAspect="1"/>
          </p:cNvPicPr>
          <p:nvPr/>
        </p:nvPicPr>
        <p:blipFill>
          <a:blip r:embed="rId3"/>
          <a:stretch>
            <a:fillRect/>
          </a:stretch>
        </p:blipFill>
        <p:spPr>
          <a:xfrm>
            <a:off x="1267408" y="2708467"/>
            <a:ext cx="3810000" cy="3810000"/>
          </a:xfrm>
          <a:prstGeom prst="rect">
            <a:avLst/>
          </a:prstGeom>
        </p:spPr>
      </p:pic>
      <p:sp>
        <p:nvSpPr>
          <p:cNvPr id="2" name="文本框 1">
            <a:extLst>
              <a:ext uri="{FF2B5EF4-FFF2-40B4-BE49-F238E27FC236}">
                <a16:creationId xmlns:a16="http://schemas.microsoft.com/office/drawing/2014/main" id="{AAEA521F-B6E3-6CF7-6665-3471992B6536}"/>
              </a:ext>
            </a:extLst>
          </p:cNvPr>
          <p:cNvSpPr txBox="1"/>
          <p:nvPr/>
        </p:nvSpPr>
        <p:spPr>
          <a:xfrm>
            <a:off x="521130" y="1130611"/>
            <a:ext cx="9284914" cy="923330"/>
          </a:xfrm>
          <a:prstGeom prst="rect">
            <a:avLst/>
          </a:prstGeom>
          <a:noFill/>
        </p:spPr>
        <p:txBody>
          <a:bodyPr wrap="none" rtlCol="0">
            <a:spAutoFit/>
          </a:bodyPr>
          <a:lstStyle/>
          <a:p>
            <a:r>
              <a:rPr lang="zh-CN" altLang="en-US"/>
              <a:t>框架组件最后会调用一个特殊组件</a:t>
            </a:r>
            <a:r>
              <a:rPr lang="en-US" altLang="zh-CN"/>
              <a:t>(</a:t>
            </a:r>
            <a:r>
              <a:rPr lang="zh-CN" altLang="en-US"/>
              <a:t>应用</a:t>
            </a:r>
            <a:r>
              <a:rPr lang="en-US" altLang="zh-CN"/>
              <a:t>/Guest)</a:t>
            </a:r>
            <a:r>
              <a:rPr lang="zh-CN" altLang="en-US"/>
              <a:t>，它负责执行测试用例集合，产生通过率。</a:t>
            </a:r>
            <a:endParaRPr lang="en-US" altLang="zh-CN"/>
          </a:p>
          <a:p>
            <a:r>
              <a:rPr lang="zh-CN" altLang="en-US"/>
              <a:t>测试用例集合反映了目标内核的需求；</a:t>
            </a:r>
            <a:endParaRPr lang="en-US" altLang="zh-CN"/>
          </a:p>
          <a:p>
            <a:r>
              <a:rPr lang="zh-CN" altLang="en-US"/>
              <a:t>预先给出测试通过率标准，用于自动过滤候选内核，不符合标准的自动淘汰。</a:t>
            </a:r>
          </a:p>
        </p:txBody>
      </p:sp>
    </p:spTree>
    <p:extLst>
      <p:ext uri="{BB962C8B-B14F-4D97-AF65-F5344CB8AC3E}">
        <p14:creationId xmlns:p14="http://schemas.microsoft.com/office/powerpoint/2010/main" val="2778832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65570D-A05F-24D0-C281-21FC3E386232}"/>
              </a:ext>
            </a:extLst>
          </p:cNvPr>
          <p:cNvSpPr txBox="1"/>
          <p:nvPr/>
        </p:nvSpPr>
        <p:spPr>
          <a:xfrm>
            <a:off x="515380" y="327273"/>
            <a:ext cx="9937104" cy="584775"/>
          </a:xfrm>
          <a:prstGeom prst="rect">
            <a:avLst/>
          </a:prstGeom>
          <a:noFill/>
        </p:spPr>
        <p:txBody>
          <a:bodyPr wrap="square">
            <a:spAutoFit/>
          </a:bodyPr>
          <a:lstStyle/>
          <a:p>
            <a:r>
              <a:rPr lang="zh-CN" altLang="en-US" sz="3200"/>
              <a:t>组件分解目前的状态</a:t>
            </a:r>
            <a:endParaRPr lang="en-US" altLang="zh-CN" sz="3200"/>
          </a:p>
        </p:txBody>
      </p:sp>
      <p:sp>
        <p:nvSpPr>
          <p:cNvPr id="9" name="文本框 8">
            <a:extLst>
              <a:ext uri="{FF2B5EF4-FFF2-40B4-BE49-F238E27FC236}">
                <a16:creationId xmlns:a16="http://schemas.microsoft.com/office/drawing/2014/main" id="{F4A4A1D0-FDE4-B4F9-744B-32C80FEDDD56}"/>
              </a:ext>
            </a:extLst>
          </p:cNvPr>
          <p:cNvSpPr txBox="1"/>
          <p:nvPr/>
        </p:nvSpPr>
        <p:spPr>
          <a:xfrm>
            <a:off x="623392" y="1160748"/>
            <a:ext cx="10360529" cy="923330"/>
          </a:xfrm>
          <a:prstGeom prst="rect">
            <a:avLst/>
          </a:prstGeom>
          <a:noFill/>
        </p:spPr>
        <p:txBody>
          <a:bodyPr wrap="none" rtlCol="0">
            <a:spAutoFit/>
          </a:bodyPr>
          <a:lstStyle/>
          <a:p>
            <a:r>
              <a:rPr lang="zh-CN" altLang="en-US"/>
              <a:t>当前存在大量基于</a:t>
            </a:r>
            <a:r>
              <a:rPr lang="en-US" altLang="zh-CN"/>
              <a:t>weak</a:t>
            </a:r>
            <a:r>
              <a:rPr lang="zh-CN" altLang="en-US"/>
              <a:t>的回调，将来希望尽量消除，尽量是单纯的依赖关系。</a:t>
            </a:r>
            <a:endParaRPr lang="en-US" altLang="zh-CN"/>
          </a:p>
          <a:p>
            <a:r>
              <a:rPr lang="zh-CN" altLang="en-US"/>
              <a:t>当前把</a:t>
            </a:r>
            <a:r>
              <a:rPr lang="en-US" altLang="zh-CN"/>
              <a:t>include</a:t>
            </a:r>
            <a:r>
              <a:rPr lang="zh-CN" altLang="en-US"/>
              <a:t>目录的所有文件作为一个底层组件，将来需要精简它，尽量把结构定义和宏定义分配到</a:t>
            </a:r>
            <a:endParaRPr lang="en-US" altLang="zh-CN"/>
          </a:p>
          <a:p>
            <a:r>
              <a:rPr lang="zh-CN" altLang="en-US"/>
              <a:t>具体相关的结构里面。</a:t>
            </a:r>
          </a:p>
        </p:txBody>
      </p:sp>
      <p:pic>
        <p:nvPicPr>
          <p:cNvPr id="11" name="图片 10">
            <a:extLst>
              <a:ext uri="{FF2B5EF4-FFF2-40B4-BE49-F238E27FC236}">
                <a16:creationId xmlns:a16="http://schemas.microsoft.com/office/drawing/2014/main" id="{6AF7CECB-56C2-EFE3-0E4B-33DBD6775416}"/>
              </a:ext>
            </a:extLst>
          </p:cNvPr>
          <p:cNvPicPr>
            <a:picLocks noChangeAspect="1"/>
          </p:cNvPicPr>
          <p:nvPr/>
        </p:nvPicPr>
        <p:blipFill>
          <a:blip r:embed="rId2"/>
          <a:stretch>
            <a:fillRect/>
          </a:stretch>
        </p:blipFill>
        <p:spPr>
          <a:xfrm>
            <a:off x="2027548" y="2672916"/>
            <a:ext cx="7810500" cy="3619500"/>
          </a:xfrm>
          <a:prstGeom prst="rect">
            <a:avLst/>
          </a:prstGeom>
        </p:spPr>
      </p:pic>
    </p:spTree>
    <p:extLst>
      <p:ext uri="{BB962C8B-B14F-4D97-AF65-F5344CB8AC3E}">
        <p14:creationId xmlns:p14="http://schemas.microsoft.com/office/powerpoint/2010/main" val="2502921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8E70C-DC84-734F-C9AC-8B7DFC7F39EA}"/>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5286304C-37F9-694A-3344-105E00854F8F}"/>
              </a:ext>
            </a:extLst>
          </p:cNvPr>
          <p:cNvSpPr txBox="1"/>
          <p:nvPr/>
        </p:nvSpPr>
        <p:spPr>
          <a:xfrm>
            <a:off x="515380" y="327273"/>
            <a:ext cx="4572508" cy="584775"/>
          </a:xfrm>
          <a:prstGeom prst="rect">
            <a:avLst/>
          </a:prstGeom>
          <a:noFill/>
        </p:spPr>
        <p:txBody>
          <a:bodyPr wrap="square">
            <a:spAutoFit/>
          </a:bodyPr>
          <a:lstStyle/>
          <a:p>
            <a:r>
              <a:rPr lang="zh-CN" altLang="en-US" sz="3200"/>
              <a:t>近期计划</a:t>
            </a:r>
            <a:endParaRPr lang="en-US" altLang="zh-CN" sz="3200"/>
          </a:p>
        </p:txBody>
      </p:sp>
      <p:sp>
        <p:nvSpPr>
          <p:cNvPr id="7" name="文本框 6">
            <a:extLst>
              <a:ext uri="{FF2B5EF4-FFF2-40B4-BE49-F238E27FC236}">
                <a16:creationId xmlns:a16="http://schemas.microsoft.com/office/drawing/2014/main" id="{F4483280-9199-BE2B-C386-416901104F34}"/>
              </a:ext>
            </a:extLst>
          </p:cNvPr>
          <p:cNvSpPr txBox="1"/>
          <p:nvPr/>
        </p:nvSpPr>
        <p:spPr>
          <a:xfrm>
            <a:off x="551384" y="1016732"/>
            <a:ext cx="11197244" cy="707886"/>
          </a:xfrm>
          <a:prstGeom prst="rect">
            <a:avLst/>
          </a:prstGeom>
          <a:noFill/>
        </p:spPr>
        <p:txBody>
          <a:bodyPr wrap="square">
            <a:spAutoFit/>
          </a:bodyPr>
          <a:lstStyle/>
          <a:p>
            <a:r>
              <a:rPr lang="zh-CN" altLang="en-US" sz="2000"/>
              <a:t>在</a:t>
            </a:r>
            <a:r>
              <a:rPr lang="en-US" altLang="zh-CN" sz="2000"/>
              <a:t>ArceOS</a:t>
            </a:r>
            <a:r>
              <a:rPr lang="zh-CN" altLang="en-US" sz="2000"/>
              <a:t>上支持</a:t>
            </a:r>
            <a:r>
              <a:rPr lang="en-US" altLang="zh-CN" sz="2000"/>
              <a:t>virtio/virtio_blk/virtio_mmio/ext2/virtio_net</a:t>
            </a:r>
            <a:r>
              <a:rPr lang="zh-CN" altLang="en-US" sz="2000"/>
              <a:t>这些原始</a:t>
            </a:r>
            <a:r>
              <a:rPr lang="en-US" altLang="zh-CN" sz="2000"/>
              <a:t>Linux modules</a:t>
            </a:r>
            <a:r>
              <a:rPr lang="zh-CN" altLang="en-US" sz="2000"/>
              <a:t>的引入和运行。</a:t>
            </a:r>
            <a:endParaRPr lang="en-US" altLang="zh-CN" sz="2000"/>
          </a:p>
          <a:p>
            <a:r>
              <a:rPr lang="zh-CN" altLang="en-US" sz="2000"/>
              <a:t>预期</a:t>
            </a:r>
            <a:r>
              <a:rPr lang="en-US" altLang="zh-CN" sz="2000">
                <a:solidFill>
                  <a:srgbClr val="FF0000"/>
                </a:solidFill>
              </a:rPr>
              <a:t>3</a:t>
            </a:r>
            <a:r>
              <a:rPr lang="zh-CN" altLang="en-US" sz="2000">
                <a:solidFill>
                  <a:srgbClr val="FF0000"/>
                </a:solidFill>
              </a:rPr>
              <a:t>月底</a:t>
            </a:r>
            <a:r>
              <a:rPr lang="zh-CN" altLang="en-US" sz="2000"/>
              <a:t>完成前三个。</a:t>
            </a:r>
            <a:endParaRPr lang="en-US" altLang="zh-CN" sz="2000"/>
          </a:p>
        </p:txBody>
      </p:sp>
      <p:pic>
        <p:nvPicPr>
          <p:cNvPr id="8" name="图片 7">
            <a:extLst>
              <a:ext uri="{FF2B5EF4-FFF2-40B4-BE49-F238E27FC236}">
                <a16:creationId xmlns:a16="http://schemas.microsoft.com/office/drawing/2014/main" id="{9017168F-766D-301C-6636-E6D767257031}"/>
              </a:ext>
            </a:extLst>
          </p:cNvPr>
          <p:cNvPicPr>
            <a:picLocks noChangeAspect="1"/>
          </p:cNvPicPr>
          <p:nvPr/>
        </p:nvPicPr>
        <p:blipFill>
          <a:blip r:embed="rId2"/>
          <a:stretch>
            <a:fillRect/>
          </a:stretch>
        </p:blipFill>
        <p:spPr>
          <a:xfrm>
            <a:off x="2185987" y="2600908"/>
            <a:ext cx="7820025" cy="3171825"/>
          </a:xfrm>
          <a:prstGeom prst="rect">
            <a:avLst/>
          </a:prstGeom>
        </p:spPr>
      </p:pic>
    </p:spTree>
    <p:extLst>
      <p:ext uri="{BB962C8B-B14F-4D97-AF65-F5344CB8AC3E}">
        <p14:creationId xmlns:p14="http://schemas.microsoft.com/office/powerpoint/2010/main" val="35307784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90FC6-87CD-33CB-B3EC-AE2088DADF80}"/>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E51A7925-02DD-8CDB-0FD7-1B93734FC2A0}"/>
              </a:ext>
            </a:extLst>
          </p:cNvPr>
          <p:cNvSpPr txBox="1"/>
          <p:nvPr/>
        </p:nvSpPr>
        <p:spPr>
          <a:xfrm>
            <a:off x="515380" y="327273"/>
            <a:ext cx="4572508" cy="584775"/>
          </a:xfrm>
          <a:prstGeom prst="rect">
            <a:avLst/>
          </a:prstGeom>
          <a:noFill/>
        </p:spPr>
        <p:txBody>
          <a:bodyPr wrap="square">
            <a:spAutoFit/>
          </a:bodyPr>
          <a:lstStyle/>
          <a:p>
            <a:r>
              <a:rPr lang="zh-CN" altLang="en-US" sz="3200"/>
              <a:t>当前进度</a:t>
            </a:r>
            <a:endParaRPr lang="en-US" altLang="zh-CN" sz="3200"/>
          </a:p>
        </p:txBody>
      </p:sp>
      <p:sp>
        <p:nvSpPr>
          <p:cNvPr id="7" name="文本框 6">
            <a:extLst>
              <a:ext uri="{FF2B5EF4-FFF2-40B4-BE49-F238E27FC236}">
                <a16:creationId xmlns:a16="http://schemas.microsoft.com/office/drawing/2014/main" id="{C1083CE4-3E30-866B-126A-3968F7958B03}"/>
              </a:ext>
            </a:extLst>
          </p:cNvPr>
          <p:cNvSpPr txBox="1"/>
          <p:nvPr/>
        </p:nvSpPr>
        <p:spPr>
          <a:xfrm>
            <a:off x="551384" y="1016732"/>
            <a:ext cx="11197244" cy="1631216"/>
          </a:xfrm>
          <a:prstGeom prst="rect">
            <a:avLst/>
          </a:prstGeom>
          <a:noFill/>
        </p:spPr>
        <p:txBody>
          <a:bodyPr wrap="square">
            <a:spAutoFit/>
          </a:bodyPr>
          <a:lstStyle/>
          <a:p>
            <a:r>
              <a:rPr lang="zh-CN" altLang="en-US" sz="2000"/>
              <a:t>试验了两条路线：</a:t>
            </a:r>
            <a:r>
              <a:rPr lang="en-US" altLang="zh-CN" sz="2000"/>
              <a:t>1</a:t>
            </a:r>
            <a:r>
              <a:rPr lang="zh-CN" altLang="en-US" sz="2000"/>
              <a:t>）先建立相对“干净”的组件间单向依赖，适当的横截面上完成替换</a:t>
            </a:r>
            <a:endParaRPr lang="en-US" altLang="zh-CN" sz="2000"/>
          </a:p>
          <a:p>
            <a:r>
              <a:rPr lang="en-US" altLang="zh-CN" sz="2000"/>
              <a:t>2</a:t>
            </a:r>
            <a:r>
              <a:rPr lang="zh-CN" altLang="en-US" sz="2000"/>
              <a:t>）直接引入</a:t>
            </a:r>
            <a:r>
              <a:rPr lang="en-US" altLang="zh-CN" sz="2000"/>
              <a:t>linux module</a:t>
            </a:r>
            <a:r>
              <a:rPr lang="zh-CN" altLang="en-US" sz="2000"/>
              <a:t>，给所有</a:t>
            </a:r>
            <a:r>
              <a:rPr lang="en-US" altLang="zh-CN" sz="2000"/>
              <a:t>undef symbols</a:t>
            </a:r>
            <a:r>
              <a:rPr lang="zh-CN" altLang="en-US" sz="2000"/>
              <a:t>一个缺省实现 </a:t>
            </a:r>
            <a:r>
              <a:rPr lang="en-US" altLang="zh-CN" sz="2000"/>
              <a:t>- panic</a:t>
            </a:r>
            <a:r>
              <a:rPr lang="zh-CN" altLang="en-US" sz="2000"/>
              <a:t>，称为“埋雷”。</a:t>
            </a:r>
            <a:endParaRPr lang="en-US" altLang="zh-CN" sz="2000"/>
          </a:p>
          <a:p>
            <a:r>
              <a:rPr lang="zh-CN" altLang="en-US" sz="2000"/>
              <a:t>踩到的才实现。</a:t>
            </a:r>
            <a:endParaRPr lang="en-US" altLang="zh-CN" sz="2000"/>
          </a:p>
          <a:p>
            <a:endParaRPr lang="en-US" altLang="zh-CN" sz="2000"/>
          </a:p>
          <a:p>
            <a:r>
              <a:rPr lang="zh-CN" altLang="en-US" sz="2000"/>
              <a:t>第一种稳妥，但是进展较慢。目前改为第二种，以验证可行性为主。</a:t>
            </a:r>
            <a:endParaRPr lang="en-US" altLang="zh-CN" sz="2000"/>
          </a:p>
        </p:txBody>
      </p:sp>
      <p:pic>
        <p:nvPicPr>
          <p:cNvPr id="9" name="图片 8">
            <a:extLst>
              <a:ext uri="{FF2B5EF4-FFF2-40B4-BE49-F238E27FC236}">
                <a16:creationId xmlns:a16="http://schemas.microsoft.com/office/drawing/2014/main" id="{4DD32B0F-C506-6CF2-D3BC-59E593988693}"/>
              </a:ext>
            </a:extLst>
          </p:cNvPr>
          <p:cNvPicPr>
            <a:picLocks noChangeAspect="1"/>
          </p:cNvPicPr>
          <p:nvPr/>
        </p:nvPicPr>
        <p:blipFill>
          <a:blip r:embed="rId2"/>
          <a:stretch>
            <a:fillRect/>
          </a:stretch>
        </p:blipFill>
        <p:spPr>
          <a:xfrm>
            <a:off x="623392" y="3873388"/>
            <a:ext cx="6626742" cy="2255912"/>
          </a:xfrm>
          <a:prstGeom prst="rect">
            <a:avLst/>
          </a:prstGeom>
        </p:spPr>
      </p:pic>
      <p:sp>
        <p:nvSpPr>
          <p:cNvPr id="12" name="文本框 11">
            <a:extLst>
              <a:ext uri="{FF2B5EF4-FFF2-40B4-BE49-F238E27FC236}">
                <a16:creationId xmlns:a16="http://schemas.microsoft.com/office/drawing/2014/main" id="{52818925-BC5A-C453-1BBE-BDE29EC46838}"/>
              </a:ext>
            </a:extLst>
          </p:cNvPr>
          <p:cNvSpPr txBox="1"/>
          <p:nvPr/>
        </p:nvSpPr>
        <p:spPr>
          <a:xfrm>
            <a:off x="2135560" y="3183928"/>
            <a:ext cx="3778599" cy="369332"/>
          </a:xfrm>
          <a:prstGeom prst="rect">
            <a:avLst/>
          </a:prstGeom>
          <a:noFill/>
        </p:spPr>
        <p:txBody>
          <a:bodyPr wrap="none" rtlCol="0">
            <a:spAutoFit/>
          </a:bodyPr>
          <a:lstStyle/>
          <a:p>
            <a:r>
              <a:rPr lang="zh-CN" altLang="en-US"/>
              <a:t>路线</a:t>
            </a:r>
            <a:r>
              <a:rPr lang="en-US" altLang="zh-CN"/>
              <a:t>1 - </a:t>
            </a:r>
            <a:r>
              <a:rPr lang="zh-CN" altLang="en-US"/>
              <a:t>在适当的横截面上完成替换</a:t>
            </a:r>
          </a:p>
        </p:txBody>
      </p:sp>
      <p:sp>
        <p:nvSpPr>
          <p:cNvPr id="13" name="文本框 12">
            <a:extLst>
              <a:ext uri="{FF2B5EF4-FFF2-40B4-BE49-F238E27FC236}">
                <a16:creationId xmlns:a16="http://schemas.microsoft.com/office/drawing/2014/main" id="{5A9A75B5-BB17-5DDB-ACF4-A96F26B3B7B5}"/>
              </a:ext>
            </a:extLst>
          </p:cNvPr>
          <p:cNvSpPr txBox="1"/>
          <p:nvPr/>
        </p:nvSpPr>
        <p:spPr>
          <a:xfrm>
            <a:off x="1955540" y="4632012"/>
            <a:ext cx="1338828" cy="369332"/>
          </a:xfrm>
          <a:prstGeom prst="rect">
            <a:avLst/>
          </a:prstGeom>
          <a:noFill/>
        </p:spPr>
        <p:txBody>
          <a:bodyPr wrap="none" rtlCol="0">
            <a:spAutoFit/>
          </a:bodyPr>
          <a:lstStyle/>
          <a:p>
            <a:r>
              <a:rPr lang="zh-CN" altLang="en-US" b="1">
                <a:solidFill>
                  <a:srgbClr val="FF0000"/>
                </a:solidFill>
              </a:rPr>
              <a:t>适当的截面</a:t>
            </a:r>
          </a:p>
        </p:txBody>
      </p:sp>
      <p:pic>
        <p:nvPicPr>
          <p:cNvPr id="15" name="图片 14">
            <a:extLst>
              <a:ext uri="{FF2B5EF4-FFF2-40B4-BE49-F238E27FC236}">
                <a16:creationId xmlns:a16="http://schemas.microsoft.com/office/drawing/2014/main" id="{B5E24311-F6D7-52C3-EC32-3E4256FBFF15}"/>
              </a:ext>
            </a:extLst>
          </p:cNvPr>
          <p:cNvPicPr>
            <a:picLocks noChangeAspect="1"/>
          </p:cNvPicPr>
          <p:nvPr/>
        </p:nvPicPr>
        <p:blipFill>
          <a:blip r:embed="rId3"/>
          <a:stretch>
            <a:fillRect/>
          </a:stretch>
        </p:blipFill>
        <p:spPr>
          <a:xfrm>
            <a:off x="7748128" y="3081300"/>
            <a:ext cx="4000500" cy="3048000"/>
          </a:xfrm>
          <a:prstGeom prst="rect">
            <a:avLst/>
          </a:prstGeom>
        </p:spPr>
      </p:pic>
      <p:sp>
        <p:nvSpPr>
          <p:cNvPr id="16" name="文本框 15">
            <a:extLst>
              <a:ext uri="{FF2B5EF4-FFF2-40B4-BE49-F238E27FC236}">
                <a16:creationId xmlns:a16="http://schemas.microsoft.com/office/drawing/2014/main" id="{119F205A-6CE7-1D3E-365B-4F94F0E281C8}"/>
              </a:ext>
            </a:extLst>
          </p:cNvPr>
          <p:cNvSpPr txBox="1"/>
          <p:nvPr/>
        </p:nvSpPr>
        <p:spPr>
          <a:xfrm>
            <a:off x="8454924" y="2583559"/>
            <a:ext cx="2393604" cy="369332"/>
          </a:xfrm>
          <a:prstGeom prst="rect">
            <a:avLst/>
          </a:prstGeom>
          <a:noFill/>
        </p:spPr>
        <p:txBody>
          <a:bodyPr wrap="none" rtlCol="0">
            <a:spAutoFit/>
          </a:bodyPr>
          <a:lstStyle/>
          <a:p>
            <a:r>
              <a:rPr lang="zh-CN" altLang="en-US"/>
              <a:t>路线</a:t>
            </a:r>
            <a:r>
              <a:rPr lang="en-US" altLang="zh-CN"/>
              <a:t>2 - </a:t>
            </a:r>
            <a:r>
              <a:rPr lang="zh-CN" altLang="en-US"/>
              <a:t>踩地雷的方式</a:t>
            </a:r>
          </a:p>
        </p:txBody>
      </p:sp>
    </p:spTree>
    <p:extLst>
      <p:ext uri="{BB962C8B-B14F-4D97-AF65-F5344CB8AC3E}">
        <p14:creationId xmlns:p14="http://schemas.microsoft.com/office/powerpoint/2010/main" val="2004774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C4E4F-B853-429E-743C-DADFCB333886}"/>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72231B03-9BDF-5E36-1C21-F1B3F988CF81}"/>
              </a:ext>
            </a:extLst>
          </p:cNvPr>
          <p:cNvSpPr txBox="1"/>
          <p:nvPr/>
        </p:nvSpPr>
        <p:spPr>
          <a:xfrm>
            <a:off x="515380" y="327273"/>
            <a:ext cx="10873208" cy="584775"/>
          </a:xfrm>
          <a:prstGeom prst="rect">
            <a:avLst/>
          </a:prstGeom>
          <a:noFill/>
        </p:spPr>
        <p:txBody>
          <a:bodyPr wrap="square">
            <a:spAutoFit/>
          </a:bodyPr>
          <a:lstStyle/>
          <a:p>
            <a:r>
              <a:rPr lang="zh-CN" altLang="en-US" sz="3200"/>
              <a:t>当前进度 </a:t>
            </a:r>
            <a:r>
              <a:rPr lang="en-US" altLang="zh-CN" sz="3200"/>
              <a:t>- </a:t>
            </a:r>
            <a:r>
              <a:rPr lang="zh-CN" altLang="en-US" sz="3200"/>
              <a:t>在</a:t>
            </a:r>
            <a:r>
              <a:rPr lang="en-US" altLang="zh-CN" sz="3200"/>
              <a:t>ArceOS</a:t>
            </a:r>
            <a:r>
              <a:rPr lang="zh-CN" altLang="en-US" sz="3200"/>
              <a:t>直接运行</a:t>
            </a:r>
            <a:r>
              <a:rPr lang="en-US" altLang="zh-CN" sz="3200"/>
              <a:t>Linux VirtioBlk</a:t>
            </a:r>
            <a:r>
              <a:rPr lang="zh-CN" altLang="en-US" sz="3200"/>
              <a:t>试验路径已通</a:t>
            </a:r>
            <a:endParaRPr lang="en-US" altLang="zh-CN" sz="3200"/>
          </a:p>
        </p:txBody>
      </p:sp>
      <p:sp>
        <p:nvSpPr>
          <p:cNvPr id="7" name="文本框 6">
            <a:extLst>
              <a:ext uri="{FF2B5EF4-FFF2-40B4-BE49-F238E27FC236}">
                <a16:creationId xmlns:a16="http://schemas.microsoft.com/office/drawing/2014/main" id="{F2EC62A5-7899-94EA-9430-FAB0975CD2F4}"/>
              </a:ext>
            </a:extLst>
          </p:cNvPr>
          <p:cNvSpPr txBox="1"/>
          <p:nvPr/>
        </p:nvSpPr>
        <p:spPr>
          <a:xfrm>
            <a:off x="533891" y="1052736"/>
            <a:ext cx="10566665" cy="707886"/>
          </a:xfrm>
          <a:prstGeom prst="rect">
            <a:avLst/>
          </a:prstGeom>
          <a:noFill/>
        </p:spPr>
        <p:txBody>
          <a:bodyPr wrap="square">
            <a:spAutoFit/>
          </a:bodyPr>
          <a:lstStyle/>
          <a:p>
            <a:r>
              <a:rPr lang="zh-CN" altLang="en-US" sz="2000"/>
              <a:t>在原始的</a:t>
            </a:r>
            <a:r>
              <a:rPr lang="en-US" altLang="zh-CN" sz="2000"/>
              <a:t>Linux</a:t>
            </a:r>
            <a:r>
              <a:rPr lang="zh-CN" altLang="en-US" sz="2000"/>
              <a:t>框架上，划出两条分隔线，保持中间部分三个</a:t>
            </a:r>
            <a:r>
              <a:rPr lang="en-US" altLang="zh-CN" sz="2000"/>
              <a:t>Linux Modules</a:t>
            </a:r>
            <a:r>
              <a:rPr lang="zh-CN" altLang="en-US" sz="2000"/>
              <a:t>不变，左右两部分由</a:t>
            </a:r>
            <a:r>
              <a:rPr lang="en-US" altLang="zh-CN" sz="2000"/>
              <a:t>ArceOS</a:t>
            </a:r>
            <a:r>
              <a:rPr lang="zh-CN" altLang="en-US" sz="2000"/>
              <a:t>扩展的底座进行支撑，目前都是临时性的试验代码，可以对块设备完成一次读请求。</a:t>
            </a:r>
            <a:endParaRPr lang="en-US" altLang="zh-CN" sz="2000"/>
          </a:p>
        </p:txBody>
      </p:sp>
      <p:pic>
        <p:nvPicPr>
          <p:cNvPr id="3" name="图片 2">
            <a:extLst>
              <a:ext uri="{FF2B5EF4-FFF2-40B4-BE49-F238E27FC236}">
                <a16:creationId xmlns:a16="http://schemas.microsoft.com/office/drawing/2014/main" id="{73BEFED2-FC72-21DB-E1EF-D9ED78DD2D59}"/>
              </a:ext>
            </a:extLst>
          </p:cNvPr>
          <p:cNvPicPr>
            <a:picLocks noChangeAspect="1"/>
          </p:cNvPicPr>
          <p:nvPr/>
        </p:nvPicPr>
        <p:blipFill>
          <a:blip r:embed="rId2"/>
          <a:stretch>
            <a:fillRect/>
          </a:stretch>
        </p:blipFill>
        <p:spPr>
          <a:xfrm>
            <a:off x="1271464" y="2240868"/>
            <a:ext cx="9439275" cy="2857500"/>
          </a:xfrm>
          <a:prstGeom prst="rect">
            <a:avLst/>
          </a:prstGeom>
        </p:spPr>
      </p:pic>
      <p:sp>
        <p:nvSpPr>
          <p:cNvPr id="4" name="文本框 3">
            <a:extLst>
              <a:ext uri="{FF2B5EF4-FFF2-40B4-BE49-F238E27FC236}">
                <a16:creationId xmlns:a16="http://schemas.microsoft.com/office/drawing/2014/main" id="{70FF92D9-A5C8-17CD-4D09-9B77F7D13306}"/>
              </a:ext>
            </a:extLst>
          </p:cNvPr>
          <p:cNvSpPr txBox="1"/>
          <p:nvPr/>
        </p:nvSpPr>
        <p:spPr>
          <a:xfrm>
            <a:off x="1055440" y="5152837"/>
            <a:ext cx="2820003" cy="923330"/>
          </a:xfrm>
          <a:prstGeom prst="rect">
            <a:avLst/>
          </a:prstGeom>
          <a:noFill/>
        </p:spPr>
        <p:txBody>
          <a:bodyPr wrap="none" rtlCol="0">
            <a:spAutoFit/>
          </a:bodyPr>
          <a:lstStyle/>
          <a:p>
            <a:r>
              <a:rPr lang="zh-CN" altLang="en-US"/>
              <a:t>试验代码</a:t>
            </a:r>
            <a:r>
              <a:rPr lang="en-US" altLang="zh-CN"/>
              <a:t>1</a:t>
            </a:r>
          </a:p>
          <a:p>
            <a:r>
              <a:rPr lang="zh-CN" altLang="en-US"/>
              <a:t>把</a:t>
            </a:r>
            <a:r>
              <a:rPr lang="en-US" altLang="zh-CN"/>
              <a:t>virtio_blk</a:t>
            </a:r>
            <a:r>
              <a:rPr lang="zh-CN" altLang="en-US"/>
              <a:t>在</a:t>
            </a:r>
            <a:r>
              <a:rPr lang="en-US" altLang="zh-CN"/>
              <a:t>fdt</a:t>
            </a:r>
            <a:r>
              <a:rPr lang="zh-CN" altLang="en-US"/>
              <a:t>中对应的</a:t>
            </a:r>
            <a:endParaRPr lang="en-US" altLang="zh-CN"/>
          </a:p>
          <a:p>
            <a:r>
              <a:rPr lang="en-US" altLang="zh-CN"/>
              <a:t>fdt node</a:t>
            </a:r>
            <a:r>
              <a:rPr lang="zh-CN" altLang="en-US"/>
              <a:t>通过</a:t>
            </a:r>
            <a:r>
              <a:rPr lang="en-US" altLang="zh-CN"/>
              <a:t>probe</a:t>
            </a:r>
            <a:r>
              <a:rPr lang="zh-CN" altLang="en-US"/>
              <a:t>传入</a:t>
            </a:r>
          </a:p>
        </p:txBody>
      </p:sp>
      <p:sp>
        <p:nvSpPr>
          <p:cNvPr id="5" name="文本框 4">
            <a:extLst>
              <a:ext uri="{FF2B5EF4-FFF2-40B4-BE49-F238E27FC236}">
                <a16:creationId xmlns:a16="http://schemas.microsoft.com/office/drawing/2014/main" id="{F77E5E75-A0C2-C30B-8C1C-545F52BF673E}"/>
              </a:ext>
            </a:extLst>
          </p:cNvPr>
          <p:cNvSpPr txBox="1"/>
          <p:nvPr/>
        </p:nvSpPr>
        <p:spPr>
          <a:xfrm>
            <a:off x="8616280" y="5113195"/>
            <a:ext cx="2989921" cy="1200329"/>
          </a:xfrm>
          <a:prstGeom prst="rect">
            <a:avLst/>
          </a:prstGeom>
          <a:noFill/>
        </p:spPr>
        <p:txBody>
          <a:bodyPr wrap="none" rtlCol="0">
            <a:spAutoFit/>
          </a:bodyPr>
          <a:lstStyle/>
          <a:p>
            <a:r>
              <a:rPr lang="zh-CN" altLang="en-US"/>
              <a:t>试验代码</a:t>
            </a:r>
            <a:r>
              <a:rPr lang="en-US" altLang="zh-CN"/>
              <a:t>2</a:t>
            </a:r>
          </a:p>
          <a:p>
            <a:r>
              <a:rPr lang="zh-CN" altLang="en-US"/>
              <a:t>接受</a:t>
            </a:r>
            <a:r>
              <a:rPr lang="en-US" altLang="zh-CN"/>
              <a:t>virtio_blk</a:t>
            </a:r>
            <a:r>
              <a:rPr lang="zh-CN" altLang="en-US"/>
              <a:t>注册的</a:t>
            </a:r>
            <a:r>
              <a:rPr lang="en-US" altLang="zh-CN"/>
              <a:t>gendisk</a:t>
            </a:r>
          </a:p>
          <a:p>
            <a:r>
              <a:rPr lang="zh-CN" altLang="en-US"/>
              <a:t>通过</a:t>
            </a:r>
            <a:r>
              <a:rPr lang="en-US" altLang="zh-CN"/>
              <a:t>queue_rq</a:t>
            </a:r>
            <a:r>
              <a:rPr lang="zh-CN" altLang="en-US"/>
              <a:t>向它发读请求</a:t>
            </a:r>
            <a:endParaRPr lang="en-US" altLang="zh-CN"/>
          </a:p>
          <a:p>
            <a:r>
              <a:rPr lang="zh-CN" altLang="en-US"/>
              <a:t>并检查读取的内容</a:t>
            </a:r>
          </a:p>
        </p:txBody>
      </p:sp>
    </p:spTree>
    <p:extLst>
      <p:ext uri="{BB962C8B-B14F-4D97-AF65-F5344CB8AC3E}">
        <p14:creationId xmlns:p14="http://schemas.microsoft.com/office/powerpoint/2010/main" val="3396088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D60CC-C413-BE99-2108-1E1CFB9329B2}"/>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7C143D36-D40C-6594-03C1-0662B066EFC9}"/>
              </a:ext>
            </a:extLst>
          </p:cNvPr>
          <p:cNvSpPr txBox="1"/>
          <p:nvPr/>
        </p:nvSpPr>
        <p:spPr>
          <a:xfrm>
            <a:off x="515380" y="327273"/>
            <a:ext cx="5292588" cy="584775"/>
          </a:xfrm>
          <a:prstGeom prst="rect">
            <a:avLst/>
          </a:prstGeom>
          <a:noFill/>
        </p:spPr>
        <p:txBody>
          <a:bodyPr wrap="square">
            <a:spAutoFit/>
          </a:bodyPr>
          <a:lstStyle/>
          <a:p>
            <a:r>
              <a:rPr lang="zh-CN" altLang="en-US" sz="3200"/>
              <a:t>目前的局限和后面的计划</a:t>
            </a:r>
            <a:endParaRPr lang="en-US" altLang="zh-CN" sz="3200"/>
          </a:p>
        </p:txBody>
      </p:sp>
      <p:sp>
        <p:nvSpPr>
          <p:cNvPr id="7" name="文本框 6">
            <a:extLst>
              <a:ext uri="{FF2B5EF4-FFF2-40B4-BE49-F238E27FC236}">
                <a16:creationId xmlns:a16="http://schemas.microsoft.com/office/drawing/2014/main" id="{897B30B7-DC82-13A9-973F-39070B21AEB2}"/>
              </a:ext>
            </a:extLst>
          </p:cNvPr>
          <p:cNvSpPr txBox="1"/>
          <p:nvPr/>
        </p:nvSpPr>
        <p:spPr>
          <a:xfrm>
            <a:off x="4943873" y="1484784"/>
            <a:ext cx="7092788" cy="2554545"/>
          </a:xfrm>
          <a:prstGeom prst="rect">
            <a:avLst/>
          </a:prstGeom>
          <a:noFill/>
        </p:spPr>
        <p:txBody>
          <a:bodyPr wrap="square">
            <a:spAutoFit/>
          </a:bodyPr>
          <a:lstStyle/>
          <a:p>
            <a:r>
              <a:rPr lang="zh-CN" altLang="en-US" sz="2000"/>
              <a:t>当前试验局限性：</a:t>
            </a:r>
            <a:endParaRPr lang="en-US" altLang="zh-CN" sz="2000"/>
          </a:p>
          <a:p>
            <a:r>
              <a:rPr lang="en-US" altLang="zh-CN" sz="2000"/>
              <a:t>1. ArceOS</a:t>
            </a:r>
            <a:r>
              <a:rPr lang="zh-CN" altLang="en-US" sz="2000"/>
              <a:t>不支持</a:t>
            </a:r>
            <a:r>
              <a:rPr lang="en-US" altLang="zh-CN" sz="2000"/>
              <a:t>Plic</a:t>
            </a:r>
            <a:r>
              <a:rPr lang="zh-CN" altLang="en-US" sz="2000"/>
              <a:t>，考虑引入</a:t>
            </a:r>
            <a:r>
              <a:rPr lang="en-US" altLang="zh-CN" sz="2000">
                <a:solidFill>
                  <a:srgbClr val="FF0000"/>
                </a:solidFill>
              </a:rPr>
              <a:t>Linux irq-sifive-plic module</a:t>
            </a:r>
          </a:p>
          <a:p>
            <a:r>
              <a:rPr lang="en-US" altLang="zh-CN" sz="2000"/>
              <a:t>2. Linux4ArceOS Base</a:t>
            </a:r>
            <a:r>
              <a:rPr lang="zh-CN" altLang="en-US" sz="2000"/>
              <a:t>对</a:t>
            </a:r>
            <a:r>
              <a:rPr lang="en-US" altLang="zh-CN" sz="2000"/>
              <a:t>Linux</a:t>
            </a:r>
            <a:r>
              <a:rPr lang="zh-CN" altLang="en-US" sz="2000"/>
              <a:t>原始</a:t>
            </a:r>
            <a:r>
              <a:rPr lang="en-US" altLang="zh-CN" sz="2000"/>
              <a:t>modules</a:t>
            </a:r>
            <a:r>
              <a:rPr lang="zh-CN" altLang="en-US" sz="2000"/>
              <a:t>的接口简化和规范化</a:t>
            </a:r>
            <a:endParaRPr lang="en-US" altLang="zh-CN" sz="2000"/>
          </a:p>
          <a:p>
            <a:r>
              <a:rPr lang="en-US" altLang="zh-CN" sz="2000"/>
              <a:t>3. </a:t>
            </a:r>
            <a:r>
              <a:rPr lang="zh-CN" altLang="en-US" sz="2000"/>
              <a:t>加入针对块设备的各种用例，加强测试</a:t>
            </a:r>
            <a:endParaRPr lang="en-US" altLang="zh-CN" sz="2000"/>
          </a:p>
          <a:p>
            <a:r>
              <a:rPr lang="en-US" altLang="zh-CN" sz="2000"/>
              <a:t>4. </a:t>
            </a:r>
            <a:r>
              <a:rPr lang="zh-CN" altLang="en-US" sz="2000"/>
              <a:t>进一步支持</a:t>
            </a:r>
            <a:r>
              <a:rPr lang="en-US" altLang="zh-CN" sz="2000"/>
              <a:t>Linux Ext2</a:t>
            </a:r>
            <a:r>
              <a:rPr lang="zh-CN" altLang="en-US" sz="2000"/>
              <a:t>等原始</a:t>
            </a:r>
            <a:r>
              <a:rPr lang="en-US" altLang="zh-CN" sz="2000"/>
              <a:t>modules</a:t>
            </a:r>
          </a:p>
          <a:p>
            <a:r>
              <a:rPr lang="en-US" altLang="zh-CN" sz="2000"/>
              <a:t>5. </a:t>
            </a:r>
            <a:r>
              <a:rPr lang="zh-CN" altLang="en-US" sz="2000"/>
              <a:t>支持</a:t>
            </a:r>
            <a:r>
              <a:rPr lang="en-US" altLang="zh-CN" sz="2000"/>
              <a:t>ArceOS BlockTrait</a:t>
            </a:r>
            <a:r>
              <a:rPr lang="zh-CN" altLang="en-US" sz="2000"/>
              <a:t>，从而支持</a:t>
            </a:r>
            <a:r>
              <a:rPr lang="en-US" altLang="zh-CN" sz="2000"/>
              <a:t>ArceOS</a:t>
            </a:r>
            <a:r>
              <a:rPr lang="zh-CN" altLang="en-US" sz="2000"/>
              <a:t>原始的</a:t>
            </a:r>
            <a:r>
              <a:rPr lang="en-US" altLang="zh-CN" sz="2000"/>
              <a:t>FileSystems</a:t>
            </a:r>
          </a:p>
          <a:p>
            <a:endParaRPr lang="en-US" altLang="zh-CN" sz="2000"/>
          </a:p>
          <a:p>
            <a:r>
              <a:rPr lang="zh-CN" altLang="en-US" sz="2000"/>
              <a:t>目前采取的是第</a:t>
            </a:r>
            <a:r>
              <a:rPr lang="en-US" altLang="zh-CN" sz="2000"/>
              <a:t>2</a:t>
            </a:r>
            <a:r>
              <a:rPr lang="zh-CN" altLang="en-US" sz="2000"/>
              <a:t>条路线，存在的风险：</a:t>
            </a:r>
            <a:endParaRPr lang="en-US" altLang="zh-CN" sz="2000"/>
          </a:p>
        </p:txBody>
      </p:sp>
      <p:pic>
        <p:nvPicPr>
          <p:cNvPr id="8" name="图片 7">
            <a:extLst>
              <a:ext uri="{FF2B5EF4-FFF2-40B4-BE49-F238E27FC236}">
                <a16:creationId xmlns:a16="http://schemas.microsoft.com/office/drawing/2014/main" id="{BF2F93D0-3548-3227-6C2B-3039A809CC2B}"/>
              </a:ext>
            </a:extLst>
          </p:cNvPr>
          <p:cNvPicPr>
            <a:picLocks noChangeAspect="1"/>
          </p:cNvPicPr>
          <p:nvPr/>
        </p:nvPicPr>
        <p:blipFill>
          <a:blip r:embed="rId2"/>
          <a:stretch>
            <a:fillRect/>
          </a:stretch>
        </p:blipFill>
        <p:spPr>
          <a:xfrm>
            <a:off x="500216" y="1916832"/>
            <a:ext cx="3810000" cy="4000500"/>
          </a:xfrm>
          <a:prstGeom prst="rect">
            <a:avLst/>
          </a:prstGeom>
        </p:spPr>
      </p:pic>
      <p:sp>
        <p:nvSpPr>
          <p:cNvPr id="9" name="文本框 8">
            <a:extLst>
              <a:ext uri="{FF2B5EF4-FFF2-40B4-BE49-F238E27FC236}">
                <a16:creationId xmlns:a16="http://schemas.microsoft.com/office/drawing/2014/main" id="{FC5017C6-090A-CF58-FC66-1B2A606C39E1}"/>
              </a:ext>
            </a:extLst>
          </p:cNvPr>
          <p:cNvSpPr txBox="1"/>
          <p:nvPr/>
        </p:nvSpPr>
        <p:spPr>
          <a:xfrm>
            <a:off x="1504969" y="1427034"/>
            <a:ext cx="1800493" cy="369332"/>
          </a:xfrm>
          <a:prstGeom prst="rect">
            <a:avLst/>
          </a:prstGeom>
          <a:noFill/>
        </p:spPr>
        <p:txBody>
          <a:bodyPr wrap="none" rtlCol="0">
            <a:spAutoFit/>
          </a:bodyPr>
          <a:lstStyle/>
          <a:p>
            <a:r>
              <a:rPr lang="zh-CN" altLang="en-US"/>
              <a:t>当前的基本架构</a:t>
            </a:r>
          </a:p>
        </p:txBody>
      </p:sp>
      <p:sp>
        <p:nvSpPr>
          <p:cNvPr id="10" name="文本框 9">
            <a:extLst>
              <a:ext uri="{FF2B5EF4-FFF2-40B4-BE49-F238E27FC236}">
                <a16:creationId xmlns:a16="http://schemas.microsoft.com/office/drawing/2014/main" id="{9A6D7C19-9E07-D4BE-D7D8-33D7A08749A7}"/>
              </a:ext>
            </a:extLst>
          </p:cNvPr>
          <p:cNvSpPr txBox="1"/>
          <p:nvPr/>
        </p:nvSpPr>
        <p:spPr>
          <a:xfrm>
            <a:off x="1667508" y="3429000"/>
            <a:ext cx="1107996" cy="369332"/>
          </a:xfrm>
          <a:prstGeom prst="rect">
            <a:avLst/>
          </a:prstGeom>
          <a:noFill/>
        </p:spPr>
        <p:txBody>
          <a:bodyPr wrap="none" rtlCol="0">
            <a:spAutoFit/>
          </a:bodyPr>
          <a:lstStyle/>
          <a:p>
            <a:r>
              <a:rPr lang="zh-CN" altLang="en-US">
                <a:solidFill>
                  <a:srgbClr val="FF0000"/>
                </a:solidFill>
              </a:rPr>
              <a:t>接口边界</a:t>
            </a:r>
          </a:p>
        </p:txBody>
      </p:sp>
      <p:pic>
        <p:nvPicPr>
          <p:cNvPr id="12" name="图片 11">
            <a:extLst>
              <a:ext uri="{FF2B5EF4-FFF2-40B4-BE49-F238E27FC236}">
                <a16:creationId xmlns:a16="http://schemas.microsoft.com/office/drawing/2014/main" id="{8A7C0997-EA76-3F5E-5520-509A8F7F523C}"/>
              </a:ext>
            </a:extLst>
          </p:cNvPr>
          <p:cNvPicPr>
            <a:picLocks noChangeAspect="1"/>
          </p:cNvPicPr>
          <p:nvPr/>
        </p:nvPicPr>
        <p:blipFill>
          <a:blip r:embed="rId3"/>
          <a:stretch>
            <a:fillRect/>
          </a:stretch>
        </p:blipFill>
        <p:spPr>
          <a:xfrm>
            <a:off x="5447928" y="4420716"/>
            <a:ext cx="2857500" cy="1905000"/>
          </a:xfrm>
          <a:prstGeom prst="rect">
            <a:avLst/>
          </a:prstGeom>
        </p:spPr>
      </p:pic>
      <p:sp>
        <p:nvSpPr>
          <p:cNvPr id="13" name="文本框 12">
            <a:extLst>
              <a:ext uri="{FF2B5EF4-FFF2-40B4-BE49-F238E27FC236}">
                <a16:creationId xmlns:a16="http://schemas.microsoft.com/office/drawing/2014/main" id="{AE8E0A3E-E8F1-97E3-688B-02FBF313EE9C}"/>
              </a:ext>
            </a:extLst>
          </p:cNvPr>
          <p:cNvSpPr txBox="1"/>
          <p:nvPr/>
        </p:nvSpPr>
        <p:spPr>
          <a:xfrm>
            <a:off x="8580276" y="4622720"/>
            <a:ext cx="3111508" cy="1200329"/>
          </a:xfrm>
          <a:prstGeom prst="rect">
            <a:avLst/>
          </a:prstGeom>
          <a:noFill/>
        </p:spPr>
        <p:txBody>
          <a:bodyPr wrap="square" rtlCol="0">
            <a:spAutoFit/>
          </a:bodyPr>
          <a:lstStyle/>
          <a:p>
            <a:r>
              <a:rPr lang="zh-CN" altLang="en-US"/>
              <a:t>从</a:t>
            </a:r>
            <a:r>
              <a:rPr lang="en-US" altLang="zh-CN"/>
              <a:t>virtioblk</a:t>
            </a:r>
            <a:r>
              <a:rPr lang="zh-CN" altLang="en-US"/>
              <a:t>等</a:t>
            </a:r>
            <a:r>
              <a:rPr lang="en-US" altLang="zh-CN"/>
              <a:t>modules</a:t>
            </a:r>
          </a:p>
          <a:p>
            <a:r>
              <a:rPr lang="zh-CN" altLang="en-US"/>
              <a:t>直接依赖层次分割，</a:t>
            </a:r>
            <a:endParaRPr lang="en-US" altLang="zh-CN"/>
          </a:p>
          <a:p>
            <a:r>
              <a:rPr lang="zh-CN" altLang="en-US"/>
              <a:t>没有仔细分析更下层的隐晦的相互关系 </a:t>
            </a:r>
            <a:r>
              <a:rPr lang="en-US" altLang="zh-CN"/>
              <a:t>(</a:t>
            </a:r>
            <a:r>
              <a:rPr lang="zh-CN" altLang="en-US"/>
              <a:t>时间关系</a:t>
            </a:r>
            <a:r>
              <a:rPr lang="en-US" altLang="zh-CN"/>
              <a:t>)</a:t>
            </a:r>
            <a:endParaRPr lang="zh-CN" altLang="en-US"/>
          </a:p>
        </p:txBody>
      </p:sp>
    </p:spTree>
    <p:extLst>
      <p:ext uri="{BB962C8B-B14F-4D97-AF65-F5344CB8AC3E}">
        <p14:creationId xmlns:p14="http://schemas.microsoft.com/office/powerpoint/2010/main" val="519473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102FB-74B9-69B1-9D18-462E50BBCC5F}"/>
            </a:ext>
          </a:extLst>
        </p:cNvPr>
        <p:cNvGrpSpPr/>
        <p:nvPr/>
      </p:nvGrpSpPr>
      <p:grpSpPr>
        <a:xfrm>
          <a:off x="0" y="0"/>
          <a:ext cx="0" cy="0"/>
          <a:chOff x="0" y="0"/>
          <a:chExt cx="0" cy="0"/>
        </a:xfrm>
      </p:grpSpPr>
      <p:sp>
        <p:nvSpPr>
          <p:cNvPr id="6" name="文本框 5">
            <a:extLst>
              <a:ext uri="{FF2B5EF4-FFF2-40B4-BE49-F238E27FC236}">
                <a16:creationId xmlns:a16="http://schemas.microsoft.com/office/drawing/2014/main" id="{8CBDD714-1E7F-E271-7281-29B14C8E115C}"/>
              </a:ext>
            </a:extLst>
          </p:cNvPr>
          <p:cNvSpPr txBox="1"/>
          <p:nvPr/>
        </p:nvSpPr>
        <p:spPr>
          <a:xfrm>
            <a:off x="515380" y="327273"/>
            <a:ext cx="5292588" cy="584775"/>
          </a:xfrm>
          <a:prstGeom prst="rect">
            <a:avLst/>
          </a:prstGeom>
          <a:noFill/>
        </p:spPr>
        <p:txBody>
          <a:bodyPr wrap="square">
            <a:spAutoFit/>
          </a:bodyPr>
          <a:lstStyle/>
          <a:p>
            <a:r>
              <a:rPr lang="zh-CN" altLang="en-US" sz="3200"/>
              <a:t>缩小组件粒度的目的</a:t>
            </a:r>
            <a:endParaRPr lang="en-US" altLang="zh-CN" sz="3200"/>
          </a:p>
        </p:txBody>
      </p:sp>
      <p:sp>
        <p:nvSpPr>
          <p:cNvPr id="7" name="文本框 6">
            <a:extLst>
              <a:ext uri="{FF2B5EF4-FFF2-40B4-BE49-F238E27FC236}">
                <a16:creationId xmlns:a16="http://schemas.microsoft.com/office/drawing/2014/main" id="{0B494C53-C565-D4C9-B2CB-F2F4EEF5141D}"/>
              </a:ext>
            </a:extLst>
          </p:cNvPr>
          <p:cNvSpPr txBox="1"/>
          <p:nvPr/>
        </p:nvSpPr>
        <p:spPr>
          <a:xfrm>
            <a:off x="530137" y="1160011"/>
            <a:ext cx="7092788" cy="707886"/>
          </a:xfrm>
          <a:prstGeom prst="rect">
            <a:avLst/>
          </a:prstGeom>
          <a:noFill/>
        </p:spPr>
        <p:txBody>
          <a:bodyPr wrap="square">
            <a:spAutoFit/>
          </a:bodyPr>
          <a:lstStyle/>
          <a:p>
            <a:r>
              <a:rPr lang="en-US" altLang="zh-CN" sz="2000"/>
              <a:t>1. </a:t>
            </a:r>
            <a:r>
              <a:rPr lang="zh-CN" altLang="en-US" sz="2000"/>
              <a:t>有利于减少“环”，建立更纯粹的单向依赖关系</a:t>
            </a:r>
            <a:endParaRPr lang="en-US" altLang="zh-CN" sz="2000"/>
          </a:p>
          <a:p>
            <a:r>
              <a:rPr lang="en-US" altLang="zh-CN" sz="2000"/>
              <a:t>2. </a:t>
            </a:r>
            <a:r>
              <a:rPr lang="zh-CN" altLang="en-US" sz="2000"/>
              <a:t>减小“依赖宽度”</a:t>
            </a:r>
            <a:endParaRPr lang="en-US" altLang="zh-CN" sz="2000"/>
          </a:p>
        </p:txBody>
      </p:sp>
      <p:pic>
        <p:nvPicPr>
          <p:cNvPr id="3" name="图片 2">
            <a:extLst>
              <a:ext uri="{FF2B5EF4-FFF2-40B4-BE49-F238E27FC236}">
                <a16:creationId xmlns:a16="http://schemas.microsoft.com/office/drawing/2014/main" id="{11C5BB25-CF74-7EFE-F77B-FEF64222FCC4}"/>
              </a:ext>
            </a:extLst>
          </p:cNvPr>
          <p:cNvPicPr>
            <a:picLocks noChangeAspect="1"/>
          </p:cNvPicPr>
          <p:nvPr/>
        </p:nvPicPr>
        <p:blipFill>
          <a:blip r:embed="rId2"/>
          <a:stretch>
            <a:fillRect/>
          </a:stretch>
        </p:blipFill>
        <p:spPr>
          <a:xfrm>
            <a:off x="1143686" y="2405063"/>
            <a:ext cx="6477000" cy="1905000"/>
          </a:xfrm>
          <a:prstGeom prst="rect">
            <a:avLst/>
          </a:prstGeom>
        </p:spPr>
      </p:pic>
      <p:sp>
        <p:nvSpPr>
          <p:cNvPr id="4" name="文本框 3">
            <a:extLst>
              <a:ext uri="{FF2B5EF4-FFF2-40B4-BE49-F238E27FC236}">
                <a16:creationId xmlns:a16="http://schemas.microsoft.com/office/drawing/2014/main" id="{E1632B85-BDBA-B839-0898-88C99B00275C}"/>
              </a:ext>
            </a:extLst>
          </p:cNvPr>
          <p:cNvSpPr txBox="1"/>
          <p:nvPr/>
        </p:nvSpPr>
        <p:spPr>
          <a:xfrm>
            <a:off x="623392" y="4990104"/>
            <a:ext cx="7092788" cy="707886"/>
          </a:xfrm>
          <a:prstGeom prst="rect">
            <a:avLst/>
          </a:prstGeom>
          <a:noFill/>
        </p:spPr>
        <p:txBody>
          <a:bodyPr wrap="square">
            <a:spAutoFit/>
          </a:bodyPr>
          <a:lstStyle/>
          <a:p>
            <a:r>
              <a:rPr lang="zh-CN" altLang="en-US" sz="2000"/>
              <a:t>对于</a:t>
            </a:r>
            <a:r>
              <a:rPr lang="en-US" altLang="zh-CN" sz="2000"/>
              <a:t>Toy cLinux</a:t>
            </a:r>
            <a:r>
              <a:rPr lang="zh-CN" altLang="en-US" sz="2000"/>
              <a:t>，估计依赖宽度大约是</a:t>
            </a:r>
            <a:r>
              <a:rPr lang="en-US" altLang="zh-CN" sz="2000"/>
              <a:t>8 * 8</a:t>
            </a:r>
            <a:r>
              <a:rPr lang="zh-CN" altLang="en-US" sz="2000"/>
              <a:t>；</a:t>
            </a:r>
            <a:endParaRPr lang="en-US" altLang="zh-CN" sz="2000"/>
          </a:p>
          <a:p>
            <a:r>
              <a:rPr lang="zh-CN" altLang="en-US" sz="2000"/>
              <a:t>而目前拆分后的状态：依赖宽度大约</a:t>
            </a:r>
            <a:r>
              <a:rPr lang="en-US" altLang="zh-CN" sz="2000"/>
              <a:t>12 * 10</a:t>
            </a:r>
            <a:r>
              <a:rPr lang="zh-CN" altLang="en-US" sz="2000"/>
              <a:t>左右</a:t>
            </a:r>
            <a:r>
              <a:rPr lang="en-US" altLang="zh-CN" sz="2000"/>
              <a:t>;</a:t>
            </a:r>
          </a:p>
        </p:txBody>
      </p:sp>
    </p:spTree>
    <p:extLst>
      <p:ext uri="{BB962C8B-B14F-4D97-AF65-F5344CB8AC3E}">
        <p14:creationId xmlns:p14="http://schemas.microsoft.com/office/powerpoint/2010/main" val="295902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B9135DF-4F43-A26D-E661-9FC4834792D0}"/>
              </a:ext>
            </a:extLst>
          </p:cNvPr>
          <p:cNvSpPr txBox="1"/>
          <p:nvPr/>
        </p:nvSpPr>
        <p:spPr>
          <a:xfrm>
            <a:off x="515380" y="327273"/>
            <a:ext cx="11449272" cy="584775"/>
          </a:xfrm>
          <a:prstGeom prst="rect">
            <a:avLst/>
          </a:prstGeom>
          <a:noFill/>
        </p:spPr>
        <p:txBody>
          <a:bodyPr wrap="square">
            <a:spAutoFit/>
          </a:bodyPr>
          <a:lstStyle/>
          <a:p>
            <a:r>
              <a:rPr lang="zh-CN" altLang="en-US" sz="3200"/>
              <a:t>内核组件化工作与</a:t>
            </a:r>
            <a:r>
              <a:rPr lang="en-US" altLang="zh-CN" sz="3200"/>
              <a:t>ArceOS</a:t>
            </a:r>
            <a:r>
              <a:rPr lang="zh-CN" altLang="en-US" sz="3200"/>
              <a:t>等项目结合的想法</a:t>
            </a:r>
            <a:endParaRPr lang="en-US" altLang="zh-CN" sz="3200"/>
          </a:p>
        </p:txBody>
      </p:sp>
      <p:sp>
        <p:nvSpPr>
          <p:cNvPr id="5" name="文本框 4">
            <a:extLst>
              <a:ext uri="{FF2B5EF4-FFF2-40B4-BE49-F238E27FC236}">
                <a16:creationId xmlns:a16="http://schemas.microsoft.com/office/drawing/2014/main" id="{E8371786-EDE7-BDD5-96F2-DE0C16100D08}"/>
              </a:ext>
            </a:extLst>
          </p:cNvPr>
          <p:cNvSpPr txBox="1"/>
          <p:nvPr/>
        </p:nvSpPr>
        <p:spPr>
          <a:xfrm>
            <a:off x="551384" y="1016732"/>
            <a:ext cx="11197244" cy="2554545"/>
          </a:xfrm>
          <a:prstGeom prst="rect">
            <a:avLst/>
          </a:prstGeom>
          <a:noFill/>
        </p:spPr>
        <p:txBody>
          <a:bodyPr wrap="square">
            <a:spAutoFit/>
          </a:bodyPr>
          <a:lstStyle/>
          <a:p>
            <a:r>
              <a:rPr lang="zh-CN" altLang="en-US" sz="2000"/>
              <a:t>目前先进行阶段</a:t>
            </a:r>
            <a:r>
              <a:rPr lang="en-US" altLang="zh-CN" sz="2000"/>
              <a:t>1</a:t>
            </a:r>
            <a:r>
              <a:rPr lang="zh-CN" altLang="en-US" sz="2000"/>
              <a:t>的工作，进行</a:t>
            </a:r>
            <a:r>
              <a:rPr lang="en-US" altLang="zh-CN" sz="2000"/>
              <a:t>Linux</a:t>
            </a:r>
            <a:r>
              <a:rPr lang="zh-CN" altLang="en-US" sz="2000"/>
              <a:t>组件化分解，重点是证明方案的可行性。</a:t>
            </a:r>
            <a:endParaRPr lang="en-US" altLang="zh-CN" sz="2000"/>
          </a:p>
          <a:p>
            <a:r>
              <a:rPr lang="zh-CN" altLang="en-US" sz="2000"/>
              <a:t>阶段</a:t>
            </a:r>
            <a:r>
              <a:rPr lang="en-US" altLang="zh-CN" sz="2000"/>
              <a:t>1</a:t>
            </a:r>
            <a:r>
              <a:rPr lang="zh-CN" altLang="en-US" sz="2000"/>
              <a:t>工作内容与</a:t>
            </a:r>
            <a:r>
              <a:rPr lang="en-US" altLang="zh-CN" sz="2000"/>
              <a:t>ArceOS</a:t>
            </a:r>
            <a:r>
              <a:rPr lang="zh-CN" altLang="en-US" sz="2000"/>
              <a:t>等项目工作结合的想法如下：</a:t>
            </a:r>
            <a:endParaRPr lang="en-US" altLang="zh-CN" sz="2000"/>
          </a:p>
          <a:p>
            <a:r>
              <a:rPr lang="en-US" altLang="zh-CN" sz="2000"/>
              <a:t>(1) </a:t>
            </a:r>
            <a:r>
              <a:rPr lang="zh-CN" altLang="en-US" sz="2000"/>
              <a:t>对</a:t>
            </a:r>
            <a:r>
              <a:rPr lang="en-US" altLang="zh-CN" sz="2000"/>
              <a:t>Linux</a:t>
            </a:r>
            <a:r>
              <a:rPr lang="zh-CN" altLang="en-US" sz="2000"/>
              <a:t>分解组件的复用。从数据结构组件等简单组件入手，研究结合机制，扩展组件仓库，可以应用到</a:t>
            </a:r>
            <a:r>
              <a:rPr lang="en-US" altLang="zh-CN" sz="2000"/>
              <a:t>ArceOS</a:t>
            </a:r>
            <a:r>
              <a:rPr lang="zh-CN" altLang="en-US" sz="2000"/>
              <a:t>等内核项目中。</a:t>
            </a:r>
            <a:endParaRPr lang="en-US" altLang="zh-CN" sz="2000"/>
          </a:p>
          <a:p>
            <a:r>
              <a:rPr lang="en-US" altLang="zh-CN" sz="2000"/>
              <a:t>(2) </a:t>
            </a:r>
            <a:r>
              <a:rPr lang="zh-CN" altLang="en-US" sz="2000"/>
              <a:t>在</a:t>
            </a:r>
            <a:r>
              <a:rPr lang="en-US" altLang="zh-CN" sz="2000"/>
              <a:t>(1)</a:t>
            </a:r>
            <a:r>
              <a:rPr lang="zh-CN" altLang="en-US" sz="2000"/>
              <a:t>基础上，研究如何把原始的</a:t>
            </a:r>
            <a:r>
              <a:rPr lang="en-US" altLang="zh-CN" sz="2000"/>
              <a:t>Linux</a:t>
            </a:r>
            <a:r>
              <a:rPr lang="zh-CN" altLang="en-US" sz="2000"/>
              <a:t>驱动、文件系统等</a:t>
            </a:r>
            <a:r>
              <a:rPr lang="en-US" altLang="zh-CN" sz="2000"/>
              <a:t>Linux Modules</a:t>
            </a:r>
            <a:r>
              <a:rPr lang="zh-CN" altLang="en-US" sz="2000"/>
              <a:t>作为组件，可以被</a:t>
            </a:r>
            <a:r>
              <a:rPr lang="en-US" altLang="zh-CN" sz="2000"/>
              <a:t>ArceOS</a:t>
            </a:r>
            <a:r>
              <a:rPr lang="zh-CN" altLang="en-US" sz="2000"/>
              <a:t>等项目使用。解决南向资产兼容问题。</a:t>
            </a:r>
            <a:endParaRPr lang="en-US" altLang="zh-CN" sz="2000"/>
          </a:p>
          <a:p>
            <a:r>
              <a:rPr lang="en-US" altLang="zh-CN" sz="2000"/>
              <a:t>(3) </a:t>
            </a:r>
            <a:r>
              <a:rPr lang="zh-CN" altLang="en-US" sz="2000"/>
              <a:t>对比</a:t>
            </a:r>
            <a:r>
              <a:rPr lang="en-US" altLang="zh-CN" sz="2000"/>
              <a:t>C</a:t>
            </a:r>
            <a:r>
              <a:rPr lang="zh-CN" altLang="en-US" sz="2000"/>
              <a:t>组件与</a:t>
            </a:r>
            <a:r>
              <a:rPr lang="en-US" altLang="zh-CN" sz="2000"/>
              <a:t>Rust</a:t>
            </a:r>
            <a:r>
              <a:rPr lang="zh-CN" altLang="en-US" sz="2000"/>
              <a:t>组件实现机制，分析两种语言在描述能力、安全性等方面的优劣势，在相互自动转化、对比发现问题等方面寻求一些可能方向。</a:t>
            </a:r>
            <a:endParaRPr lang="en-US" altLang="zh-CN" sz="2000"/>
          </a:p>
        </p:txBody>
      </p:sp>
      <p:pic>
        <p:nvPicPr>
          <p:cNvPr id="7" name="图片 6">
            <a:extLst>
              <a:ext uri="{FF2B5EF4-FFF2-40B4-BE49-F238E27FC236}">
                <a16:creationId xmlns:a16="http://schemas.microsoft.com/office/drawing/2014/main" id="{33803969-8C69-248F-3C9B-74AB730B859C}"/>
              </a:ext>
            </a:extLst>
          </p:cNvPr>
          <p:cNvPicPr>
            <a:picLocks noChangeAspect="1"/>
          </p:cNvPicPr>
          <p:nvPr/>
        </p:nvPicPr>
        <p:blipFill>
          <a:blip r:embed="rId2"/>
          <a:stretch>
            <a:fillRect/>
          </a:stretch>
        </p:blipFill>
        <p:spPr>
          <a:xfrm>
            <a:off x="1451484" y="3891985"/>
            <a:ext cx="3667982" cy="2667623"/>
          </a:xfrm>
          <a:prstGeom prst="rect">
            <a:avLst/>
          </a:prstGeom>
        </p:spPr>
      </p:pic>
      <p:sp>
        <p:nvSpPr>
          <p:cNvPr id="8" name="文本框 7">
            <a:extLst>
              <a:ext uri="{FF2B5EF4-FFF2-40B4-BE49-F238E27FC236}">
                <a16:creationId xmlns:a16="http://schemas.microsoft.com/office/drawing/2014/main" id="{04BB8606-967D-3DEB-4AAF-331945F4C6DA}"/>
              </a:ext>
            </a:extLst>
          </p:cNvPr>
          <p:cNvSpPr txBox="1"/>
          <p:nvPr/>
        </p:nvSpPr>
        <p:spPr>
          <a:xfrm>
            <a:off x="5591944" y="3933056"/>
            <a:ext cx="6120680" cy="2585323"/>
          </a:xfrm>
          <a:prstGeom prst="rect">
            <a:avLst/>
          </a:prstGeom>
          <a:noFill/>
        </p:spPr>
        <p:txBody>
          <a:bodyPr wrap="square" rtlCol="0">
            <a:spAutoFit/>
          </a:bodyPr>
          <a:lstStyle/>
          <a:p>
            <a:r>
              <a:rPr lang="zh-CN" altLang="en-US"/>
              <a:t>通过</a:t>
            </a:r>
            <a:r>
              <a:rPr lang="en-US" altLang="zh-CN"/>
              <a:t>Linux</a:t>
            </a:r>
            <a:r>
              <a:rPr lang="zh-CN" altLang="en-US"/>
              <a:t>组件分解，可以明确调用依赖关系，更主要的是依赖的接口和提供的接口。</a:t>
            </a:r>
            <a:endParaRPr lang="en-US" altLang="zh-CN"/>
          </a:p>
          <a:p>
            <a:endParaRPr lang="en-US" altLang="zh-CN"/>
          </a:p>
          <a:p>
            <a:r>
              <a:rPr lang="zh-CN" altLang="en-US"/>
              <a:t>在</a:t>
            </a:r>
            <a:r>
              <a:rPr lang="en-US" altLang="zh-CN"/>
              <a:t>ArceOS</a:t>
            </a:r>
            <a:r>
              <a:rPr lang="zh-CN" altLang="en-US"/>
              <a:t>中提供必要的依赖接口的实现，就能够支撑拟复用组件的运行。</a:t>
            </a:r>
            <a:endParaRPr lang="en-US" altLang="zh-CN"/>
          </a:p>
          <a:p>
            <a:endParaRPr lang="en-US" altLang="zh-CN"/>
          </a:p>
          <a:p>
            <a:r>
              <a:rPr lang="zh-CN" altLang="en-US"/>
              <a:t>简单的数据结构型组件通常只需要基础库支持和字节分配器的支持，先从这类入手。</a:t>
            </a:r>
            <a:endParaRPr lang="en-US" altLang="zh-CN"/>
          </a:p>
          <a:p>
            <a:r>
              <a:rPr lang="zh-CN" altLang="en-US"/>
              <a:t>驱动的类别较多，先从相对简单的类别试验。例如</a:t>
            </a:r>
            <a:r>
              <a:rPr lang="en-US" altLang="zh-CN"/>
              <a:t>serial</a:t>
            </a:r>
          </a:p>
        </p:txBody>
      </p:sp>
    </p:spTree>
    <p:extLst>
      <p:ext uri="{BB962C8B-B14F-4D97-AF65-F5344CB8AC3E}">
        <p14:creationId xmlns:p14="http://schemas.microsoft.com/office/powerpoint/2010/main" val="16959222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2873285-D7A4-275B-3E0E-2B55A42CF5E7}"/>
              </a:ext>
            </a:extLst>
          </p:cNvPr>
          <p:cNvSpPr txBox="1"/>
          <p:nvPr/>
        </p:nvSpPr>
        <p:spPr>
          <a:xfrm>
            <a:off x="667780" y="479673"/>
            <a:ext cx="8344544" cy="584775"/>
          </a:xfrm>
          <a:prstGeom prst="rect">
            <a:avLst/>
          </a:prstGeom>
          <a:noFill/>
        </p:spPr>
        <p:txBody>
          <a:bodyPr wrap="square">
            <a:spAutoFit/>
          </a:bodyPr>
          <a:lstStyle/>
          <a:p>
            <a:r>
              <a:rPr lang="zh-CN" altLang="en-US" sz="3200"/>
              <a:t>切断与</a:t>
            </a:r>
            <a:r>
              <a:rPr lang="en-US" altLang="zh-CN" sz="3200"/>
              <a:t>Linux</a:t>
            </a:r>
            <a:r>
              <a:rPr lang="zh-CN" altLang="en-US" sz="3200"/>
              <a:t>原始环境的关联的挑战</a:t>
            </a:r>
            <a:endParaRPr lang="en-US" altLang="zh-CN" sz="3200"/>
          </a:p>
        </p:txBody>
      </p:sp>
      <p:pic>
        <p:nvPicPr>
          <p:cNvPr id="6" name="图片 5">
            <a:extLst>
              <a:ext uri="{FF2B5EF4-FFF2-40B4-BE49-F238E27FC236}">
                <a16:creationId xmlns:a16="http://schemas.microsoft.com/office/drawing/2014/main" id="{39711C6B-73D9-C496-E1AF-52BCC889C4E6}"/>
              </a:ext>
            </a:extLst>
          </p:cNvPr>
          <p:cNvPicPr>
            <a:picLocks noChangeAspect="1"/>
          </p:cNvPicPr>
          <p:nvPr/>
        </p:nvPicPr>
        <p:blipFill>
          <a:blip r:embed="rId2"/>
          <a:stretch>
            <a:fillRect/>
          </a:stretch>
        </p:blipFill>
        <p:spPr>
          <a:xfrm>
            <a:off x="952500" y="1714500"/>
            <a:ext cx="10287000" cy="3429000"/>
          </a:xfrm>
          <a:prstGeom prst="rect">
            <a:avLst/>
          </a:prstGeom>
        </p:spPr>
      </p:pic>
    </p:spTree>
    <p:extLst>
      <p:ext uri="{BB962C8B-B14F-4D97-AF65-F5344CB8AC3E}">
        <p14:creationId xmlns:p14="http://schemas.microsoft.com/office/powerpoint/2010/main" val="12689234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DE120BE-3D89-04FD-D7C5-57C8949A0DFE}"/>
              </a:ext>
            </a:extLst>
          </p:cNvPr>
          <p:cNvSpPr txBox="1"/>
          <p:nvPr/>
        </p:nvSpPr>
        <p:spPr>
          <a:xfrm>
            <a:off x="667780" y="479673"/>
            <a:ext cx="8344544" cy="584775"/>
          </a:xfrm>
          <a:prstGeom prst="rect">
            <a:avLst/>
          </a:prstGeom>
          <a:noFill/>
        </p:spPr>
        <p:txBody>
          <a:bodyPr wrap="square">
            <a:spAutoFit/>
          </a:bodyPr>
          <a:lstStyle/>
          <a:p>
            <a:r>
              <a:rPr lang="zh-CN" altLang="en-US" sz="3200"/>
              <a:t>陈老师提出的问题</a:t>
            </a:r>
            <a:endParaRPr lang="en-US" altLang="zh-CN" sz="3200"/>
          </a:p>
        </p:txBody>
      </p:sp>
      <p:sp>
        <p:nvSpPr>
          <p:cNvPr id="5" name="文本框 4">
            <a:extLst>
              <a:ext uri="{FF2B5EF4-FFF2-40B4-BE49-F238E27FC236}">
                <a16:creationId xmlns:a16="http://schemas.microsoft.com/office/drawing/2014/main" id="{90B7F78E-63A9-9DC5-C7B9-B911840CC98C}"/>
              </a:ext>
            </a:extLst>
          </p:cNvPr>
          <p:cNvSpPr txBox="1"/>
          <p:nvPr/>
        </p:nvSpPr>
        <p:spPr>
          <a:xfrm>
            <a:off x="657702" y="1124744"/>
            <a:ext cx="11234942" cy="5632311"/>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zh-CN" altLang="en-US" sz="2000"/>
              <a:t>内核开发的主要挑战：随着内核规模的扩大，复杂性将快速上升，最后会超出人类掌控的极限。</a:t>
            </a:r>
            <a:endParaRPr lang="en-US" altLang="zh-CN" sz="2000"/>
          </a:p>
          <a:p>
            <a:r>
              <a:rPr lang="zh-CN" altLang="en-US" sz="2000"/>
              <a:t>软件工程方法，开源社区组织形式等，所能发挥的作用是有效但也有限的。</a:t>
            </a:r>
            <a:endParaRPr lang="en-US" altLang="zh-CN" sz="2000"/>
          </a:p>
          <a:p>
            <a:r>
              <a:rPr lang="zh-CN" altLang="en-US" sz="2000"/>
              <a:t>基于组件的内核构造方法，核心思想是基于组件分解内核本身构成的复杂性和构造过程的复杂性。</a:t>
            </a:r>
            <a:endParaRPr lang="en-US" altLang="zh-CN" sz="2000"/>
          </a:p>
          <a:p>
            <a:r>
              <a:rPr lang="zh-CN" altLang="en-US" sz="2000"/>
              <a:t>从内核本身构成来看，组件化方法把内核看作是从小到大，逐级嵌套而构成的系统，每一级系统都是在稍小一级系统的基础上的增量，增量的表现形式是一到几个组件。</a:t>
            </a:r>
            <a:endParaRPr lang="en-US" altLang="zh-CN" sz="2000"/>
          </a:p>
          <a:p>
            <a:r>
              <a:rPr lang="zh-CN" altLang="en-US" sz="2000"/>
              <a:t>从内核构造过程来看，复杂内核的构造过程看作是一系列连续的、迭代式的构造阶段，每个阶段都能够在上一阶段成果的基础上构造出一个更高级的内核，并且每一阶段构造出的内核是可运行、可测试验证的。</a:t>
            </a:r>
            <a:endParaRPr lang="en-US" altLang="zh-CN" sz="2000"/>
          </a:p>
          <a:p>
            <a:r>
              <a:rPr lang="zh-CN" altLang="en-US" sz="2000"/>
              <a:t>综上两方面，基于嵌套的构成方式和迭代的构造过程，可以把复杂性分解到足够小的粒度上，成为一系列简单问题，便于单独研究分析和定位问题。</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zh-CN" altLang="en-US" sz="2000"/>
              <a:t>内核规模达到一定程度后，组件化方法会逐级体现出优势，而且规模越大，相对优势就越明显。</a:t>
            </a:r>
            <a:endParaRPr lang="en-US" altLang="zh-CN" sz="2000"/>
          </a:p>
          <a:p>
            <a:r>
              <a:rPr lang="zh-CN" altLang="en-US" sz="2000"/>
              <a:t>而当规模较小时，组件化方法不只是优势不明显，而且还有可能为组件化准备条件而付出额外代价。</a:t>
            </a:r>
            <a:endParaRPr lang="en-US" altLang="zh-CN" sz="2000"/>
          </a:p>
          <a:p>
            <a:r>
              <a:rPr lang="zh-CN" altLang="en-US" sz="2000"/>
              <a:t>具体的边界受很多因素影响，一般估计，</a:t>
            </a:r>
            <a:r>
              <a:rPr lang="en-US" altLang="zh-CN" sz="2000"/>
              <a:t>100,000+</a:t>
            </a:r>
            <a:r>
              <a:rPr lang="zh-CN" altLang="en-US" sz="2000"/>
              <a:t>可能是边界。</a:t>
            </a:r>
          </a:p>
        </p:txBody>
      </p:sp>
    </p:spTree>
    <p:extLst>
      <p:ext uri="{BB962C8B-B14F-4D97-AF65-F5344CB8AC3E}">
        <p14:creationId xmlns:p14="http://schemas.microsoft.com/office/powerpoint/2010/main" val="13159359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262C2-5B2B-E928-45D2-4AD184E5CAA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2B7681D-E289-4220-26E3-276ABE581256}"/>
              </a:ext>
            </a:extLst>
          </p:cNvPr>
          <p:cNvSpPr txBox="1"/>
          <p:nvPr/>
        </p:nvSpPr>
        <p:spPr>
          <a:xfrm>
            <a:off x="667780" y="479673"/>
            <a:ext cx="8344544" cy="584775"/>
          </a:xfrm>
          <a:prstGeom prst="rect">
            <a:avLst/>
          </a:prstGeom>
          <a:noFill/>
        </p:spPr>
        <p:txBody>
          <a:bodyPr wrap="square">
            <a:spAutoFit/>
          </a:bodyPr>
          <a:lstStyle/>
          <a:p>
            <a:r>
              <a:rPr lang="zh-CN" altLang="en-US" sz="3200"/>
              <a:t>何为复杂性？复杂的后果（解决的意义）？</a:t>
            </a:r>
            <a:endParaRPr lang="en-US" altLang="zh-CN" sz="3200"/>
          </a:p>
        </p:txBody>
      </p:sp>
      <p:sp>
        <p:nvSpPr>
          <p:cNvPr id="5" name="文本框 4">
            <a:extLst>
              <a:ext uri="{FF2B5EF4-FFF2-40B4-BE49-F238E27FC236}">
                <a16:creationId xmlns:a16="http://schemas.microsoft.com/office/drawing/2014/main" id="{06C71389-5234-EB0E-D63F-017944DA82FE}"/>
              </a:ext>
            </a:extLst>
          </p:cNvPr>
          <p:cNvSpPr txBox="1"/>
          <p:nvPr/>
        </p:nvSpPr>
        <p:spPr>
          <a:xfrm>
            <a:off x="657702" y="1088740"/>
            <a:ext cx="11090925" cy="5632311"/>
          </a:xfrm>
          <a:prstGeom prst="rect">
            <a:avLst/>
          </a:prstGeom>
          <a:noFill/>
        </p:spPr>
        <p:txBody>
          <a:bodyPr wrap="square" rtlCol="0">
            <a:spAutoFit/>
          </a:bodyPr>
          <a:lstStyle/>
          <a:p>
            <a:r>
              <a:rPr lang="zh-CN" altLang="en-US"/>
              <a:t>复杂性是个笼统的词，先尝试准确阐述清楚复杂性的一个方面，再将其量化。</a:t>
            </a:r>
            <a:endParaRPr lang="en-US" altLang="zh-CN"/>
          </a:p>
          <a:p>
            <a:r>
              <a:rPr lang="zh-CN" altLang="en-US"/>
              <a:t>通常说的复杂的意思，某个问题对于人来说，发现构成该问题的要素之间相互的关联关系很多，相互影响的条件和机制众多，导致人很难理解把握问题的本质核心和发展变化规律。</a:t>
            </a:r>
            <a:endParaRPr lang="en-US" altLang="zh-CN"/>
          </a:p>
          <a:p>
            <a:r>
              <a:rPr lang="zh-CN" altLang="en-US"/>
              <a:t>因此，这里的“复杂性”</a:t>
            </a:r>
            <a:r>
              <a:rPr lang="zh-CN" altLang="en-US" b="1"/>
              <a:t>不</a:t>
            </a:r>
            <a:r>
              <a:rPr lang="zh-CN" altLang="en-US"/>
              <a:t>等同于算法上的“复杂性”。</a:t>
            </a:r>
            <a:endParaRPr lang="en-US" altLang="zh-CN"/>
          </a:p>
          <a:p>
            <a:endParaRPr lang="en-US" altLang="zh-CN"/>
          </a:p>
          <a:p>
            <a:r>
              <a:rPr lang="zh-CN" altLang="en-US"/>
              <a:t>办法：对</a:t>
            </a:r>
            <a:r>
              <a:rPr lang="en-US" altLang="zh-CN"/>
              <a:t>Linux</a:t>
            </a:r>
            <a:r>
              <a:rPr lang="zh-CN" altLang="en-US"/>
              <a:t>的开发过程进行分析，从中发现复杂性的一个方面，尽量阐述清楚，再量化。</a:t>
            </a:r>
            <a:endParaRPr lang="en-US" altLang="zh-CN"/>
          </a:p>
          <a:p>
            <a:endParaRPr lang="en-US" altLang="zh-CN"/>
          </a:p>
          <a:p>
            <a:r>
              <a:rPr lang="en-US" altLang="zh-CN"/>
              <a:t>Linux</a:t>
            </a:r>
            <a:r>
              <a:rPr lang="zh-CN" altLang="en-US"/>
              <a:t>的开发过程：对</a:t>
            </a:r>
            <a:r>
              <a:rPr lang="en-US" altLang="zh-CN"/>
              <a:t>commit</a:t>
            </a:r>
            <a:r>
              <a:rPr lang="zh-CN" altLang="en-US"/>
              <a:t>的提交、审核、合并的过程。</a:t>
            </a:r>
            <a:endParaRPr lang="en-US" altLang="zh-CN"/>
          </a:p>
          <a:p>
            <a:r>
              <a:rPr lang="en-US" altLang="zh-CN"/>
              <a:t>1. </a:t>
            </a:r>
            <a:r>
              <a:rPr lang="zh-CN" altLang="en-US"/>
              <a:t>贡献者提交一个</a:t>
            </a:r>
            <a:r>
              <a:rPr lang="en-US" altLang="zh-CN"/>
              <a:t>commit</a:t>
            </a:r>
            <a:r>
              <a:rPr lang="zh-CN" altLang="en-US"/>
              <a:t>，它应该是完整的和最小化，即具有原子性。</a:t>
            </a:r>
            <a:endParaRPr lang="en-US" altLang="zh-CN"/>
          </a:p>
          <a:p>
            <a:r>
              <a:rPr lang="en-US" altLang="zh-CN"/>
              <a:t>2. </a:t>
            </a:r>
            <a:r>
              <a:rPr lang="zh-CN" altLang="en-US"/>
              <a:t>围绕该</a:t>
            </a:r>
            <a:r>
              <a:rPr lang="en-US" altLang="zh-CN"/>
              <a:t>commit</a:t>
            </a:r>
            <a:r>
              <a:rPr lang="zh-CN" altLang="en-US"/>
              <a:t>所进行的一系列交互过程</a:t>
            </a:r>
            <a:r>
              <a:rPr lang="en-US" altLang="zh-CN"/>
              <a:t>(</a:t>
            </a:r>
            <a:r>
              <a:rPr lang="zh-CN" altLang="en-US"/>
              <a:t>在贡献者和维护者之间的反复交互</a:t>
            </a:r>
            <a:r>
              <a:rPr lang="en-US" altLang="zh-CN"/>
              <a:t>)</a:t>
            </a:r>
            <a:r>
              <a:rPr lang="zh-CN" altLang="en-US"/>
              <a:t>，有两个焦点问题：</a:t>
            </a:r>
            <a:endParaRPr lang="en-US" altLang="zh-CN"/>
          </a:p>
          <a:p>
            <a:r>
              <a:rPr lang="zh-CN" altLang="en-US"/>
              <a:t>问题</a:t>
            </a:r>
            <a:r>
              <a:rPr lang="en-US" altLang="zh-CN"/>
              <a:t>1</a:t>
            </a:r>
            <a:r>
              <a:rPr lang="zh-CN" altLang="en-US"/>
              <a:t>：</a:t>
            </a:r>
            <a:r>
              <a:rPr lang="en-US" altLang="zh-CN"/>
              <a:t> </a:t>
            </a:r>
            <a:r>
              <a:rPr lang="zh-CN" altLang="en-US"/>
              <a:t>提交的有效性，对</a:t>
            </a:r>
            <a:r>
              <a:rPr lang="en-US" altLang="zh-CN"/>
              <a:t>Linux</a:t>
            </a:r>
            <a:r>
              <a:rPr lang="zh-CN" altLang="en-US"/>
              <a:t>是否有价值有意义有必要以及代价合理。前期重点。</a:t>
            </a:r>
            <a:endParaRPr lang="en-US" altLang="zh-CN"/>
          </a:p>
          <a:p>
            <a:r>
              <a:rPr lang="zh-CN" altLang="en-US"/>
              <a:t>问题</a:t>
            </a:r>
            <a:r>
              <a:rPr lang="en-US" altLang="zh-CN"/>
              <a:t>2</a:t>
            </a:r>
            <a:r>
              <a:rPr lang="zh-CN" altLang="en-US"/>
              <a:t>：</a:t>
            </a:r>
            <a:r>
              <a:rPr lang="en-US" altLang="zh-CN"/>
              <a:t> </a:t>
            </a:r>
            <a:r>
              <a:rPr lang="zh-CN" altLang="en-US"/>
              <a:t>提交的可靠性，对整个系统鲁棒性的影响。尽量避免引入</a:t>
            </a:r>
            <a:r>
              <a:rPr lang="en-US" altLang="zh-CN"/>
              <a:t>Bug</a:t>
            </a:r>
            <a:r>
              <a:rPr lang="zh-CN" altLang="en-US"/>
              <a:t>。后期重点。</a:t>
            </a:r>
            <a:endParaRPr lang="en-US" altLang="zh-CN"/>
          </a:p>
          <a:p>
            <a:r>
              <a:rPr lang="zh-CN" altLang="en-US"/>
              <a:t>我们关注的是第</a:t>
            </a:r>
            <a:r>
              <a:rPr lang="en-US" altLang="zh-CN"/>
              <a:t>2</a:t>
            </a:r>
            <a:r>
              <a:rPr lang="zh-CN" altLang="en-US"/>
              <a:t>个问题。贡献者如何说明和证明可靠性，维护者如何确认可靠性。</a:t>
            </a:r>
            <a:endParaRPr lang="en-US" altLang="zh-CN"/>
          </a:p>
          <a:p>
            <a:r>
              <a:rPr lang="en-US" altLang="zh-CN"/>
              <a:t>3. </a:t>
            </a:r>
            <a:r>
              <a:rPr lang="zh-CN" altLang="en-US"/>
              <a:t>说明、证明这一点的关键基础是该</a:t>
            </a:r>
            <a:r>
              <a:rPr lang="en-US" altLang="zh-CN"/>
              <a:t>commit</a:t>
            </a:r>
            <a:r>
              <a:rPr lang="zh-CN" altLang="en-US"/>
              <a:t>对整个系统的影响范围有多大。</a:t>
            </a:r>
            <a:endParaRPr lang="en-US" altLang="zh-CN"/>
          </a:p>
          <a:p>
            <a:r>
              <a:rPr lang="zh-CN" altLang="en-US"/>
              <a:t>双方主要在该</a:t>
            </a:r>
            <a:r>
              <a:rPr lang="en-US" altLang="zh-CN"/>
              <a:t>commit</a:t>
            </a:r>
            <a:r>
              <a:rPr lang="zh-CN" altLang="en-US"/>
              <a:t>可能的影响范围</a:t>
            </a:r>
            <a:r>
              <a:rPr lang="en-US" altLang="zh-CN"/>
              <a:t>(</a:t>
            </a:r>
            <a:r>
              <a:rPr lang="zh-CN" altLang="en-US"/>
              <a:t>潜在的破坏范围</a:t>
            </a:r>
            <a:r>
              <a:rPr lang="en-US" altLang="zh-CN"/>
              <a:t>)</a:t>
            </a:r>
            <a:r>
              <a:rPr lang="zh-CN" altLang="en-US"/>
              <a:t>内，讨论、检查、测试和验证该</a:t>
            </a:r>
            <a:r>
              <a:rPr lang="en-US" altLang="zh-CN"/>
              <a:t>commit</a:t>
            </a:r>
            <a:r>
              <a:rPr lang="zh-CN" altLang="en-US"/>
              <a:t>对系统的影响，所以这个影响范围的判断是一个关键，关系到工作量、工作难度和潜在风险程度。</a:t>
            </a:r>
            <a:endParaRPr lang="en-US" altLang="zh-CN"/>
          </a:p>
          <a:p>
            <a:r>
              <a:rPr lang="en-US" altLang="zh-CN"/>
              <a:t>4. </a:t>
            </a:r>
            <a:r>
              <a:rPr lang="zh-CN" altLang="en-US"/>
              <a:t>判断</a:t>
            </a:r>
            <a:r>
              <a:rPr lang="en-US" altLang="zh-CN"/>
              <a:t>commit</a:t>
            </a:r>
            <a:r>
              <a:rPr lang="zh-CN" altLang="en-US"/>
              <a:t>影响的准确性主要靠参与者的经验直觉。没有听说过有现实采用的辅助工具帮助完成。</a:t>
            </a:r>
            <a:endParaRPr lang="en-US" altLang="zh-CN"/>
          </a:p>
          <a:p>
            <a:r>
              <a:rPr lang="en-US" altLang="zh-CN"/>
              <a:t>5. </a:t>
            </a:r>
            <a:r>
              <a:rPr lang="zh-CN" altLang="en-US" b="1"/>
              <a:t>发现一点</a:t>
            </a:r>
            <a:r>
              <a:rPr lang="zh-CN" altLang="en-US"/>
              <a:t>：判断</a:t>
            </a:r>
            <a:r>
              <a:rPr lang="en-US" altLang="zh-CN"/>
              <a:t>commit</a:t>
            </a:r>
            <a:r>
              <a:rPr lang="zh-CN" altLang="en-US"/>
              <a:t>对内核系统的影响范围是复杂的，随着</a:t>
            </a:r>
            <a:r>
              <a:rPr lang="en-US" altLang="zh-CN"/>
              <a:t>Linux</a:t>
            </a:r>
            <a:r>
              <a:rPr lang="zh-CN" altLang="en-US"/>
              <a:t>内核系统的发展演进，该复杂性不断升高。复杂性升高后果是，审核难度增大，周期变长，判断失误导致的隐患越来越多而导致内核可靠性下降，最终必然突破人类的掌控能力上限，内核面临废弃的问题。</a:t>
            </a:r>
          </a:p>
        </p:txBody>
      </p:sp>
    </p:spTree>
    <p:extLst>
      <p:ext uri="{BB962C8B-B14F-4D97-AF65-F5344CB8AC3E}">
        <p14:creationId xmlns:p14="http://schemas.microsoft.com/office/powerpoint/2010/main" val="21453973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218CB-F35B-27A8-2011-56A66CE80A2E}"/>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8EA7BE7-17AB-4CE8-C2AD-9C85DF2875E7}"/>
              </a:ext>
            </a:extLst>
          </p:cNvPr>
          <p:cNvSpPr txBox="1"/>
          <p:nvPr/>
        </p:nvSpPr>
        <p:spPr>
          <a:xfrm>
            <a:off x="667780" y="479673"/>
            <a:ext cx="10216752" cy="584775"/>
          </a:xfrm>
          <a:prstGeom prst="rect">
            <a:avLst/>
          </a:prstGeom>
          <a:noFill/>
        </p:spPr>
        <p:txBody>
          <a:bodyPr wrap="square">
            <a:spAutoFit/>
          </a:bodyPr>
          <a:lstStyle/>
          <a:p>
            <a:r>
              <a:rPr lang="zh-CN" altLang="en-US" sz="3200"/>
              <a:t>复杂性的一个具体方面 </a:t>
            </a:r>
            <a:r>
              <a:rPr lang="en-US" altLang="zh-CN" sz="3200"/>
              <a:t>- </a:t>
            </a:r>
            <a:r>
              <a:rPr lang="zh-CN" altLang="en-US" sz="3200"/>
              <a:t>判断</a:t>
            </a:r>
            <a:r>
              <a:rPr lang="en-US" altLang="zh-CN" sz="3200"/>
              <a:t>commit</a:t>
            </a:r>
            <a:r>
              <a:rPr lang="zh-CN" altLang="en-US" sz="3200"/>
              <a:t>的影响范围</a:t>
            </a:r>
            <a:endParaRPr lang="en-US" altLang="zh-CN" sz="3200"/>
          </a:p>
        </p:txBody>
      </p:sp>
      <p:sp>
        <p:nvSpPr>
          <p:cNvPr id="5" name="文本框 4">
            <a:extLst>
              <a:ext uri="{FF2B5EF4-FFF2-40B4-BE49-F238E27FC236}">
                <a16:creationId xmlns:a16="http://schemas.microsoft.com/office/drawing/2014/main" id="{8C644C84-FAB8-E6F7-4F03-A6C11A896425}"/>
              </a:ext>
            </a:extLst>
          </p:cNvPr>
          <p:cNvSpPr txBox="1"/>
          <p:nvPr/>
        </p:nvSpPr>
        <p:spPr>
          <a:xfrm>
            <a:off x="657702" y="1088740"/>
            <a:ext cx="11090925" cy="3693319"/>
          </a:xfrm>
          <a:prstGeom prst="rect">
            <a:avLst/>
          </a:prstGeom>
          <a:noFill/>
        </p:spPr>
        <p:txBody>
          <a:bodyPr wrap="square" rtlCol="0">
            <a:spAutoFit/>
          </a:bodyPr>
          <a:lstStyle/>
          <a:p>
            <a:r>
              <a:rPr lang="zh-CN" altLang="en-US"/>
              <a:t>以具体示例归纳总结一下：</a:t>
            </a:r>
            <a:endParaRPr lang="en-US" altLang="zh-CN"/>
          </a:p>
          <a:p>
            <a:r>
              <a:rPr lang="zh-CN" altLang="en-US"/>
              <a:t>一个内核维护者，对于贡献者的</a:t>
            </a:r>
            <a:r>
              <a:rPr lang="en-US" altLang="zh-CN"/>
              <a:t>commit</a:t>
            </a:r>
            <a:r>
              <a:rPr lang="zh-CN" altLang="en-US"/>
              <a:t>，需要判断两方面：一是符合本项目的定位和原则，对发展有利；二是避免其对本项目的破坏性。对于第二点，首要前提是判断该</a:t>
            </a:r>
            <a:r>
              <a:rPr lang="en-US" altLang="zh-CN"/>
              <a:t>commit</a:t>
            </a:r>
            <a:r>
              <a:rPr lang="zh-CN" altLang="en-US"/>
              <a:t>的潜在影响范围，然后据此决定审核代码的重点范围和测试的重点方向，然后把有限的资源进行相对准确高效的投放。但是判断</a:t>
            </a:r>
            <a:r>
              <a:rPr lang="en-US" altLang="zh-CN"/>
              <a:t>commit</a:t>
            </a:r>
            <a:r>
              <a:rPr lang="zh-CN" altLang="en-US"/>
              <a:t>潜在影响范围的手段主要是靠人的直觉经验，这个不仅不可靠，并且效率低。考虑工具的支持，包括两个方面：第一是提供对</a:t>
            </a:r>
            <a:r>
              <a:rPr lang="en-US" altLang="zh-CN"/>
              <a:t>commit</a:t>
            </a:r>
            <a:r>
              <a:rPr lang="zh-CN" altLang="en-US"/>
              <a:t>影响范围的直观展示，二是量化工具。</a:t>
            </a:r>
            <a:endParaRPr lang="en-US" altLang="zh-CN"/>
          </a:p>
          <a:p>
            <a:endParaRPr lang="en-US" altLang="zh-CN"/>
          </a:p>
          <a:p>
            <a:r>
              <a:rPr lang="zh-CN" altLang="en-US"/>
              <a:t>重点是量化工具，能够衡量内核系统加入新的</a:t>
            </a:r>
            <a:r>
              <a:rPr lang="en-US" altLang="zh-CN"/>
              <a:t>commit</a:t>
            </a:r>
            <a:r>
              <a:rPr lang="zh-CN" altLang="en-US"/>
              <a:t>时，影响范围的大小。量化指标不是针对某一种或某一个</a:t>
            </a:r>
            <a:r>
              <a:rPr lang="en-US" altLang="zh-CN"/>
              <a:t>commit</a:t>
            </a:r>
            <a:r>
              <a:rPr lang="zh-CN" altLang="en-US"/>
              <a:t>，而是反映内核系统的情况。给量化指标起名，比较接近的词汇是“耦合性”。</a:t>
            </a:r>
            <a:endParaRPr lang="en-US" altLang="zh-CN"/>
          </a:p>
          <a:p>
            <a:endParaRPr lang="en-US" altLang="zh-CN"/>
          </a:p>
          <a:p>
            <a:r>
              <a:rPr lang="zh-CN" altLang="en-US"/>
              <a:t>举例：内核</a:t>
            </a:r>
            <a:r>
              <a:rPr lang="en-US" altLang="zh-CN"/>
              <a:t>A</a:t>
            </a:r>
            <a:r>
              <a:rPr lang="zh-CN" altLang="en-US"/>
              <a:t>和</a:t>
            </a:r>
            <a:r>
              <a:rPr lang="en-US" altLang="zh-CN"/>
              <a:t>B</a:t>
            </a:r>
            <a:r>
              <a:rPr lang="zh-CN" altLang="en-US"/>
              <a:t>具有相同的对外功能、性能、安全性等表现，但由于内部设计的不同，当同样的</a:t>
            </a:r>
            <a:r>
              <a:rPr lang="en-US" altLang="zh-CN"/>
              <a:t>commit</a:t>
            </a:r>
            <a:r>
              <a:rPr lang="zh-CN" altLang="en-US"/>
              <a:t>被提交时，受影响的</a:t>
            </a:r>
            <a:r>
              <a:rPr lang="en-US" altLang="zh-CN"/>
              <a:t>C</a:t>
            </a:r>
            <a:r>
              <a:rPr lang="zh-CN" altLang="en-US"/>
              <a:t>文件范围可能不同，维护者需要考虑纳入的工作范围不同，同时可能涉及审核的维护者小组数量不同，最终导致审核过程的工作量、难度和审查效果产生明显的差异。</a:t>
            </a:r>
          </a:p>
        </p:txBody>
      </p:sp>
    </p:spTree>
    <p:extLst>
      <p:ext uri="{BB962C8B-B14F-4D97-AF65-F5344CB8AC3E}">
        <p14:creationId xmlns:p14="http://schemas.microsoft.com/office/powerpoint/2010/main" val="23222601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513CEAA-0C2A-3BE5-53E3-D24A258ABDEE}"/>
              </a:ext>
            </a:extLst>
          </p:cNvPr>
          <p:cNvSpPr txBox="1"/>
          <p:nvPr/>
        </p:nvSpPr>
        <p:spPr>
          <a:xfrm>
            <a:off x="667780" y="479673"/>
            <a:ext cx="8344544" cy="584775"/>
          </a:xfrm>
          <a:prstGeom prst="rect">
            <a:avLst/>
          </a:prstGeom>
          <a:noFill/>
        </p:spPr>
        <p:txBody>
          <a:bodyPr wrap="square">
            <a:spAutoFit/>
          </a:bodyPr>
          <a:lstStyle/>
          <a:p>
            <a:r>
              <a:rPr lang="en-US" altLang="zh-CN" sz="3200"/>
              <a:t>Linux</a:t>
            </a:r>
            <a:r>
              <a:rPr lang="zh-CN" altLang="en-US" sz="3200"/>
              <a:t>内核的开发方式</a:t>
            </a:r>
            <a:endParaRPr lang="en-US" altLang="zh-CN" sz="3200"/>
          </a:p>
        </p:txBody>
      </p:sp>
      <p:sp>
        <p:nvSpPr>
          <p:cNvPr id="5" name="文本框 4">
            <a:extLst>
              <a:ext uri="{FF2B5EF4-FFF2-40B4-BE49-F238E27FC236}">
                <a16:creationId xmlns:a16="http://schemas.microsoft.com/office/drawing/2014/main" id="{602AE7E5-C6FC-BE44-08E7-142927A07193}"/>
              </a:ext>
            </a:extLst>
          </p:cNvPr>
          <p:cNvSpPr txBox="1"/>
          <p:nvPr/>
        </p:nvSpPr>
        <p:spPr>
          <a:xfrm>
            <a:off x="723198" y="1520788"/>
            <a:ext cx="11061434" cy="2862322"/>
          </a:xfrm>
          <a:prstGeom prst="rect">
            <a:avLst/>
          </a:prstGeom>
          <a:noFill/>
        </p:spPr>
        <p:txBody>
          <a:bodyPr wrap="square" rtlCol="0">
            <a:spAutoFit/>
          </a:bodyPr>
          <a:lstStyle/>
          <a:p>
            <a:r>
              <a:rPr lang="zh-CN" altLang="en-US"/>
              <a:t>贡献者和维护者</a:t>
            </a:r>
            <a:endParaRPr lang="en-US" altLang="zh-CN"/>
          </a:p>
          <a:p>
            <a:endParaRPr lang="en-US" altLang="zh-CN"/>
          </a:p>
          <a:p>
            <a:r>
              <a:rPr lang="zh-CN" altLang="en-US"/>
              <a:t>影响扩散</a:t>
            </a:r>
            <a:endParaRPr lang="en-US" altLang="zh-CN"/>
          </a:p>
          <a:p>
            <a:r>
              <a:rPr lang="zh-CN" altLang="en-US"/>
              <a:t>如果判断影响扩展的范围</a:t>
            </a:r>
            <a:endParaRPr lang="en-US" altLang="zh-CN"/>
          </a:p>
          <a:p>
            <a:r>
              <a:rPr lang="zh-CN" altLang="en-US"/>
              <a:t>挑战：</a:t>
            </a:r>
            <a:endParaRPr lang="en-US" altLang="zh-CN"/>
          </a:p>
          <a:p>
            <a:r>
              <a:rPr lang="en-US" altLang="zh-CN"/>
              <a:t>1. C</a:t>
            </a:r>
            <a:r>
              <a:rPr lang="zh-CN" altLang="en-US"/>
              <a:t>文件不是组件，没有清晰明确的接口边界</a:t>
            </a:r>
            <a:endParaRPr lang="en-US" altLang="zh-CN"/>
          </a:p>
          <a:p>
            <a:r>
              <a:rPr lang="en-US" altLang="zh-CN"/>
              <a:t>2. </a:t>
            </a:r>
            <a:r>
              <a:rPr lang="zh-CN" altLang="en-US"/>
              <a:t>人工判断扩散方向和范围是凭经验和直觉</a:t>
            </a:r>
            <a:endParaRPr lang="en-US" altLang="zh-CN"/>
          </a:p>
          <a:p>
            <a:r>
              <a:rPr lang="en-US" altLang="zh-CN"/>
              <a:t>2. </a:t>
            </a:r>
            <a:r>
              <a:rPr lang="zh-CN" altLang="en-US"/>
              <a:t>有没有自动测试工具，能够分析出修改点引起的扩散方向和范围，并以此为依据指导自己测试用例的产生</a:t>
            </a:r>
            <a:endParaRPr lang="en-US" altLang="zh-CN"/>
          </a:p>
          <a:p>
            <a:endParaRPr lang="en-US" altLang="zh-CN"/>
          </a:p>
          <a:p>
            <a:r>
              <a:rPr lang="zh-CN" altLang="en-US"/>
              <a:t>指标：扩散角度 </a:t>
            </a:r>
            <a:r>
              <a:rPr lang="en-US" altLang="zh-CN"/>
              <a:t>* </a:t>
            </a:r>
            <a:r>
              <a:rPr lang="zh-CN" altLang="en-US"/>
              <a:t>扩散半径</a:t>
            </a:r>
          </a:p>
        </p:txBody>
      </p:sp>
    </p:spTree>
    <p:extLst>
      <p:ext uri="{BB962C8B-B14F-4D97-AF65-F5344CB8AC3E}">
        <p14:creationId xmlns:p14="http://schemas.microsoft.com/office/powerpoint/2010/main" val="17061717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BCDE731-BDA4-0FBD-7A96-6E1CE88F39C9}"/>
              </a:ext>
            </a:extLst>
          </p:cNvPr>
          <p:cNvSpPr txBox="1"/>
          <p:nvPr/>
        </p:nvSpPr>
        <p:spPr>
          <a:xfrm>
            <a:off x="4403812" y="2922039"/>
            <a:ext cx="3618298" cy="830997"/>
          </a:xfrm>
          <a:prstGeom prst="rect">
            <a:avLst/>
          </a:prstGeom>
          <a:noFill/>
        </p:spPr>
        <p:txBody>
          <a:bodyPr wrap="none" rtlCol="0">
            <a:spAutoFit/>
          </a:bodyPr>
          <a:lstStyle/>
          <a:p>
            <a:r>
              <a:rPr lang="en-US" altLang="zh-CN" sz="4800"/>
              <a:t>3</a:t>
            </a:r>
            <a:r>
              <a:rPr lang="zh-CN" altLang="en-US" sz="4800"/>
              <a:t>月</a:t>
            </a:r>
            <a:r>
              <a:rPr lang="en-US" altLang="zh-CN" sz="4800"/>
              <a:t>28</a:t>
            </a:r>
            <a:r>
              <a:rPr lang="zh-CN" altLang="en-US" sz="4800"/>
              <a:t>日报告</a:t>
            </a:r>
          </a:p>
        </p:txBody>
      </p:sp>
    </p:spTree>
    <p:extLst>
      <p:ext uri="{BB962C8B-B14F-4D97-AF65-F5344CB8AC3E}">
        <p14:creationId xmlns:p14="http://schemas.microsoft.com/office/powerpoint/2010/main" val="31971684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DEADF-F4B1-298D-419F-18B9B5B47F0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23C8C318-3A03-F325-2242-F27AF86CDEC1}"/>
              </a:ext>
            </a:extLst>
          </p:cNvPr>
          <p:cNvSpPr txBox="1"/>
          <p:nvPr/>
        </p:nvSpPr>
        <p:spPr>
          <a:xfrm>
            <a:off x="667780" y="479673"/>
            <a:ext cx="8344544" cy="584775"/>
          </a:xfrm>
          <a:prstGeom prst="rect">
            <a:avLst/>
          </a:prstGeom>
          <a:noFill/>
        </p:spPr>
        <p:txBody>
          <a:bodyPr wrap="square">
            <a:spAutoFit/>
          </a:bodyPr>
          <a:lstStyle/>
          <a:p>
            <a:r>
              <a:rPr lang="zh-CN" altLang="en-US" sz="3200"/>
              <a:t>陈老师提出的问题</a:t>
            </a:r>
            <a:endParaRPr lang="en-US" altLang="zh-CN" sz="3200"/>
          </a:p>
        </p:txBody>
      </p:sp>
      <p:sp>
        <p:nvSpPr>
          <p:cNvPr id="5" name="文本框 4">
            <a:extLst>
              <a:ext uri="{FF2B5EF4-FFF2-40B4-BE49-F238E27FC236}">
                <a16:creationId xmlns:a16="http://schemas.microsoft.com/office/drawing/2014/main" id="{FF750F72-F5BA-C24D-192D-952CC4AA8148}"/>
              </a:ext>
            </a:extLst>
          </p:cNvPr>
          <p:cNvSpPr txBox="1"/>
          <p:nvPr/>
        </p:nvSpPr>
        <p:spPr>
          <a:xfrm>
            <a:off x="657702" y="1304764"/>
            <a:ext cx="11090925" cy="2554545"/>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en-US" altLang="zh-CN" sz="2000"/>
              <a:t>3. </a:t>
            </a:r>
            <a:r>
              <a:rPr lang="zh-CN" altLang="en-US" sz="2000"/>
              <a:t>如何以</a:t>
            </a:r>
            <a:r>
              <a:rPr lang="zh-CN" altLang="en-US" sz="2000" b="1">
                <a:solidFill>
                  <a:srgbClr val="FF0000"/>
                </a:solidFill>
              </a:rPr>
              <a:t>量化</a:t>
            </a:r>
            <a:r>
              <a:rPr lang="zh-CN" altLang="en-US" sz="2000"/>
              <a:t>的方式体现组件化方法相对</a:t>
            </a:r>
            <a:r>
              <a:rPr lang="en-US" altLang="zh-CN" sz="2000"/>
              <a:t>Linux</a:t>
            </a:r>
            <a:r>
              <a:rPr lang="zh-CN" altLang="en-US" sz="2000"/>
              <a:t>构造方法的优势？如果是复杂性方面，那么要给出一个适合内核领域的度量复杂性的指标和方法。</a:t>
            </a:r>
            <a:endParaRPr lang="en-US" altLang="zh-CN" sz="2000"/>
          </a:p>
          <a:p>
            <a:endParaRPr lang="en-US" altLang="zh-CN" sz="2000"/>
          </a:p>
          <a:p>
            <a:r>
              <a:rPr lang="en-US" altLang="zh-CN" sz="2000"/>
              <a:t>4. </a:t>
            </a:r>
            <a:r>
              <a:rPr lang="zh-CN" altLang="en-US" sz="2000"/>
              <a:t>单向依赖等组件化方式是否过于理想化？是否具有实用价值？</a:t>
            </a:r>
          </a:p>
        </p:txBody>
      </p:sp>
    </p:spTree>
    <p:extLst>
      <p:ext uri="{BB962C8B-B14F-4D97-AF65-F5344CB8AC3E}">
        <p14:creationId xmlns:p14="http://schemas.microsoft.com/office/powerpoint/2010/main" val="2427960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0B63-AFC1-F702-BC2E-EE0CDFCEC7A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45668AB2-84BB-501F-4E99-A1E94F4737E8}"/>
              </a:ext>
            </a:extLst>
          </p:cNvPr>
          <p:cNvSpPr txBox="1"/>
          <p:nvPr/>
        </p:nvSpPr>
        <p:spPr>
          <a:xfrm>
            <a:off x="667780" y="479673"/>
            <a:ext cx="8344544" cy="584775"/>
          </a:xfrm>
          <a:prstGeom prst="rect">
            <a:avLst/>
          </a:prstGeom>
          <a:noFill/>
        </p:spPr>
        <p:txBody>
          <a:bodyPr wrap="square">
            <a:spAutoFit/>
          </a:bodyPr>
          <a:lstStyle/>
          <a:p>
            <a:r>
              <a:rPr lang="zh-CN" altLang="en-US" sz="3200"/>
              <a:t>针对这些问题的分析和想法</a:t>
            </a:r>
            <a:endParaRPr lang="en-US" altLang="zh-CN" sz="3200"/>
          </a:p>
        </p:txBody>
      </p:sp>
      <p:sp>
        <p:nvSpPr>
          <p:cNvPr id="5" name="文本框 4">
            <a:extLst>
              <a:ext uri="{FF2B5EF4-FFF2-40B4-BE49-F238E27FC236}">
                <a16:creationId xmlns:a16="http://schemas.microsoft.com/office/drawing/2014/main" id="{A79D0934-E91C-05CF-34BA-0A7780581E38}"/>
              </a:ext>
            </a:extLst>
          </p:cNvPr>
          <p:cNvSpPr txBox="1"/>
          <p:nvPr/>
        </p:nvSpPr>
        <p:spPr>
          <a:xfrm>
            <a:off x="657702" y="1124744"/>
            <a:ext cx="11234942" cy="5632311"/>
          </a:xfrm>
          <a:prstGeom prst="rect">
            <a:avLst/>
          </a:prstGeom>
          <a:noFill/>
        </p:spPr>
        <p:txBody>
          <a:bodyPr wrap="square" rtlCol="0">
            <a:spAutoFit/>
          </a:bodyPr>
          <a:lstStyle/>
          <a:p>
            <a:r>
              <a:rPr lang="en-US" altLang="zh-CN" sz="2000"/>
              <a:t>1. </a:t>
            </a:r>
            <a:r>
              <a:rPr lang="zh-CN" altLang="en-US" sz="2000"/>
              <a:t>在构造方式上，组件化内核相对</a:t>
            </a:r>
            <a:r>
              <a:rPr lang="en-US" altLang="zh-CN" sz="2000"/>
              <a:t>Linux</a:t>
            </a:r>
            <a:r>
              <a:rPr lang="zh-CN" altLang="en-US" sz="2000"/>
              <a:t>内核有什么优势？</a:t>
            </a:r>
            <a:endParaRPr lang="en-US" altLang="zh-CN" sz="2000"/>
          </a:p>
          <a:p>
            <a:endParaRPr lang="en-US" altLang="zh-CN" sz="2000"/>
          </a:p>
          <a:p>
            <a:r>
              <a:rPr lang="zh-CN" altLang="en-US" sz="2000"/>
              <a:t>内核开发的主要挑战：</a:t>
            </a:r>
            <a:r>
              <a:rPr lang="zh-CN" altLang="en-US" sz="2000" b="1"/>
              <a:t>随着内核规模的扩大，复杂性将快速上升，最后会超出人类掌控的极限</a:t>
            </a:r>
            <a:r>
              <a:rPr lang="zh-CN" altLang="en-US" sz="2000"/>
              <a:t>。</a:t>
            </a:r>
            <a:endParaRPr lang="en-US" altLang="zh-CN" sz="2000"/>
          </a:p>
          <a:p>
            <a:r>
              <a:rPr lang="zh-CN" altLang="en-US" sz="2000"/>
              <a:t>软件工程方法，开源社区组织形式等，所能发挥的作用是有效但也有限的。</a:t>
            </a:r>
            <a:endParaRPr lang="en-US" altLang="zh-CN" sz="2000"/>
          </a:p>
          <a:p>
            <a:r>
              <a:rPr lang="zh-CN" altLang="en-US" sz="2000"/>
              <a:t>基于组件的内核构造方法，核心思想是基于组件分解内核本身构成的复杂性和构造过程的复杂性。</a:t>
            </a:r>
            <a:endParaRPr lang="en-US" altLang="zh-CN" sz="2000"/>
          </a:p>
          <a:p>
            <a:r>
              <a:rPr lang="zh-CN" altLang="en-US" sz="2000"/>
              <a:t>从内核本身构成来看，组件化方法把内核看作是从小到大，逐级嵌套而构成的系统，每一级系统都是在稍小一级系统的基础上的增量，增量的表现形式是一到几个组件。</a:t>
            </a:r>
            <a:endParaRPr lang="en-US" altLang="zh-CN" sz="2000"/>
          </a:p>
          <a:p>
            <a:r>
              <a:rPr lang="zh-CN" altLang="en-US" sz="2000"/>
              <a:t>从内核构造过程来看，复杂内核的构造过程看作是一系列连续的、迭代式的构造阶段，每个阶段都能够在上一阶段成果的基础上构造出一个更高级的内核，并且每一阶段构造出的内核是可运行、可测试验证的。</a:t>
            </a:r>
            <a:endParaRPr lang="en-US" altLang="zh-CN" sz="2000"/>
          </a:p>
          <a:p>
            <a:r>
              <a:rPr lang="zh-CN" altLang="en-US" sz="2000"/>
              <a:t>综上两方面，基于嵌套的构成方式和迭代的构造过程，可以把复杂性分解到足够小的粒度上，成为一系列简单问题，便于单独研究分析和定位问题。</a:t>
            </a:r>
            <a:endParaRPr lang="en-US" altLang="zh-CN" sz="2000"/>
          </a:p>
          <a:p>
            <a:endParaRPr lang="en-US" altLang="zh-CN" sz="2000"/>
          </a:p>
          <a:p>
            <a:r>
              <a:rPr lang="en-US" altLang="zh-CN" sz="2000"/>
              <a:t>2. </a:t>
            </a:r>
            <a:r>
              <a:rPr lang="zh-CN" altLang="en-US" sz="2000"/>
              <a:t>组件化构造内核方法体现优势的条件？</a:t>
            </a:r>
            <a:endParaRPr lang="en-US" altLang="zh-CN" sz="2000"/>
          </a:p>
          <a:p>
            <a:endParaRPr lang="en-US" altLang="zh-CN" sz="2000"/>
          </a:p>
          <a:p>
            <a:r>
              <a:rPr lang="zh-CN" altLang="en-US" sz="2000"/>
              <a:t>内核规模</a:t>
            </a:r>
            <a:r>
              <a:rPr lang="zh-CN" altLang="en-US" sz="2000" b="1"/>
              <a:t>达到一定程度后</a:t>
            </a:r>
            <a:r>
              <a:rPr lang="zh-CN" altLang="en-US" sz="2000"/>
              <a:t>，组件化方法会逐级体现出优势，而且</a:t>
            </a:r>
            <a:r>
              <a:rPr lang="zh-CN" altLang="en-US" sz="2000" b="1">
                <a:solidFill>
                  <a:srgbClr val="FF0000"/>
                </a:solidFill>
              </a:rPr>
              <a:t>规模越大，相对优势就越明显</a:t>
            </a:r>
            <a:r>
              <a:rPr lang="zh-CN" altLang="en-US" sz="2000"/>
              <a:t>。</a:t>
            </a:r>
            <a:endParaRPr lang="en-US" altLang="zh-CN" sz="2000"/>
          </a:p>
          <a:p>
            <a:r>
              <a:rPr lang="zh-CN" altLang="en-US" sz="2000"/>
              <a:t>而当规模较小时，组件化方法不只是优势不明显，而且还有可能为组件化准备条件而付出额外代价。</a:t>
            </a:r>
            <a:endParaRPr lang="en-US" altLang="zh-CN" sz="2000"/>
          </a:p>
          <a:p>
            <a:r>
              <a:rPr lang="zh-CN" altLang="en-US" sz="2000"/>
              <a:t>具体的边界受很多因素影响，一般估计，</a:t>
            </a:r>
            <a:r>
              <a:rPr lang="en-US" altLang="zh-CN" sz="2000"/>
              <a:t>100,000+</a:t>
            </a:r>
            <a:r>
              <a:rPr lang="zh-CN" altLang="en-US" sz="2000"/>
              <a:t>可能是边界。</a:t>
            </a:r>
          </a:p>
        </p:txBody>
      </p:sp>
    </p:spTree>
    <p:extLst>
      <p:ext uri="{BB962C8B-B14F-4D97-AF65-F5344CB8AC3E}">
        <p14:creationId xmlns:p14="http://schemas.microsoft.com/office/powerpoint/2010/main" val="18557403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ABB80-C67C-D4CE-BC84-4A51711AFCC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EF103F5C-13BB-F705-B942-EF27A6A9BCE1}"/>
              </a:ext>
            </a:extLst>
          </p:cNvPr>
          <p:cNvSpPr txBox="1"/>
          <p:nvPr/>
        </p:nvSpPr>
        <p:spPr>
          <a:xfrm>
            <a:off x="667780" y="479673"/>
            <a:ext cx="8344544" cy="584775"/>
          </a:xfrm>
          <a:prstGeom prst="rect">
            <a:avLst/>
          </a:prstGeom>
          <a:noFill/>
        </p:spPr>
        <p:txBody>
          <a:bodyPr wrap="square">
            <a:spAutoFit/>
          </a:bodyPr>
          <a:lstStyle/>
          <a:p>
            <a:r>
              <a:rPr lang="zh-CN" altLang="en-US" sz="3200"/>
              <a:t>何为复杂性？复杂的后果（解决的意义）？</a:t>
            </a:r>
            <a:endParaRPr lang="en-US" altLang="zh-CN" sz="3200"/>
          </a:p>
        </p:txBody>
      </p:sp>
      <p:sp>
        <p:nvSpPr>
          <p:cNvPr id="5" name="文本框 4">
            <a:extLst>
              <a:ext uri="{FF2B5EF4-FFF2-40B4-BE49-F238E27FC236}">
                <a16:creationId xmlns:a16="http://schemas.microsoft.com/office/drawing/2014/main" id="{68788743-4ADA-ACFD-8CD0-C2E101FDBAA0}"/>
              </a:ext>
            </a:extLst>
          </p:cNvPr>
          <p:cNvSpPr txBox="1"/>
          <p:nvPr/>
        </p:nvSpPr>
        <p:spPr>
          <a:xfrm>
            <a:off x="657702" y="1088740"/>
            <a:ext cx="11090925" cy="5632311"/>
          </a:xfrm>
          <a:prstGeom prst="rect">
            <a:avLst/>
          </a:prstGeom>
          <a:noFill/>
        </p:spPr>
        <p:txBody>
          <a:bodyPr wrap="square" rtlCol="0">
            <a:spAutoFit/>
          </a:bodyPr>
          <a:lstStyle/>
          <a:p>
            <a:r>
              <a:rPr lang="zh-CN" altLang="en-US"/>
              <a:t>复杂性是个笼统的词，先尝试准确阐述清楚复杂性的一个方面，再将其量化。</a:t>
            </a:r>
            <a:endParaRPr lang="en-US" altLang="zh-CN"/>
          </a:p>
          <a:p>
            <a:r>
              <a:rPr lang="zh-CN" altLang="en-US"/>
              <a:t>通常说的复杂的意思，某个问题对于人来说，发现构成该问题的要素之间相互的关联关系很多，相互影响的条件和机制众多，导致人很难理解把握问题的本质核心和发展变化规律。</a:t>
            </a:r>
            <a:endParaRPr lang="en-US" altLang="zh-CN"/>
          </a:p>
          <a:p>
            <a:r>
              <a:rPr lang="zh-CN" altLang="en-US"/>
              <a:t>因此，这里的“复杂性”</a:t>
            </a:r>
            <a:r>
              <a:rPr lang="zh-CN" altLang="en-US" b="1"/>
              <a:t>不</a:t>
            </a:r>
            <a:r>
              <a:rPr lang="zh-CN" altLang="en-US"/>
              <a:t>等同于算法上的“复杂性”。</a:t>
            </a:r>
            <a:endParaRPr lang="en-US" altLang="zh-CN"/>
          </a:p>
          <a:p>
            <a:endParaRPr lang="en-US" altLang="zh-CN"/>
          </a:p>
          <a:p>
            <a:r>
              <a:rPr lang="zh-CN" altLang="en-US"/>
              <a:t>办法：</a:t>
            </a:r>
            <a:r>
              <a:rPr lang="zh-CN" altLang="en-US" b="1">
                <a:solidFill>
                  <a:srgbClr val="FF0000"/>
                </a:solidFill>
              </a:rPr>
              <a:t>对</a:t>
            </a:r>
            <a:r>
              <a:rPr lang="en-US" altLang="zh-CN" b="1">
                <a:solidFill>
                  <a:srgbClr val="FF0000"/>
                </a:solidFill>
              </a:rPr>
              <a:t>Linux</a:t>
            </a:r>
            <a:r>
              <a:rPr lang="zh-CN" altLang="en-US" b="1">
                <a:solidFill>
                  <a:srgbClr val="FF0000"/>
                </a:solidFill>
              </a:rPr>
              <a:t>的开发过程进行分析</a:t>
            </a:r>
            <a:r>
              <a:rPr lang="zh-CN" altLang="en-US"/>
              <a:t>，</a:t>
            </a:r>
            <a:r>
              <a:rPr lang="zh-CN" altLang="en-US" b="1"/>
              <a:t>从中发现复杂性的一个方面，尽量阐述清楚，再量化</a:t>
            </a:r>
            <a:r>
              <a:rPr lang="zh-CN" altLang="en-US"/>
              <a:t>。</a:t>
            </a:r>
            <a:endParaRPr lang="en-US" altLang="zh-CN"/>
          </a:p>
          <a:p>
            <a:endParaRPr lang="en-US" altLang="zh-CN"/>
          </a:p>
          <a:p>
            <a:r>
              <a:rPr lang="en-US" altLang="zh-CN"/>
              <a:t>Linux</a:t>
            </a:r>
            <a:r>
              <a:rPr lang="zh-CN" altLang="en-US"/>
              <a:t>的开发过程：对</a:t>
            </a:r>
            <a:r>
              <a:rPr lang="en-US" altLang="zh-CN"/>
              <a:t>commit</a:t>
            </a:r>
            <a:r>
              <a:rPr lang="zh-CN" altLang="en-US"/>
              <a:t>的提交、审核、合并的过程。</a:t>
            </a:r>
            <a:endParaRPr lang="en-US" altLang="zh-CN"/>
          </a:p>
          <a:p>
            <a:r>
              <a:rPr lang="en-US" altLang="zh-CN"/>
              <a:t>1. </a:t>
            </a:r>
            <a:r>
              <a:rPr lang="zh-CN" altLang="en-US"/>
              <a:t>贡献者提交一个</a:t>
            </a:r>
            <a:r>
              <a:rPr lang="en-US" altLang="zh-CN"/>
              <a:t>commit</a:t>
            </a:r>
            <a:r>
              <a:rPr lang="zh-CN" altLang="en-US"/>
              <a:t>，它应该是完整的和最小化，即具有原子性。</a:t>
            </a:r>
            <a:endParaRPr lang="en-US" altLang="zh-CN"/>
          </a:p>
          <a:p>
            <a:r>
              <a:rPr lang="en-US" altLang="zh-CN"/>
              <a:t>2. </a:t>
            </a:r>
            <a:r>
              <a:rPr lang="zh-CN" altLang="en-US"/>
              <a:t>围绕该</a:t>
            </a:r>
            <a:r>
              <a:rPr lang="en-US" altLang="zh-CN"/>
              <a:t>commit</a:t>
            </a:r>
            <a:r>
              <a:rPr lang="zh-CN" altLang="en-US"/>
              <a:t>所进行的一系列交互过程</a:t>
            </a:r>
            <a:r>
              <a:rPr lang="en-US" altLang="zh-CN"/>
              <a:t>(</a:t>
            </a:r>
            <a:r>
              <a:rPr lang="zh-CN" altLang="en-US"/>
              <a:t>在贡献者和维护者之间的反复交互</a:t>
            </a:r>
            <a:r>
              <a:rPr lang="en-US" altLang="zh-CN"/>
              <a:t>)</a:t>
            </a:r>
            <a:r>
              <a:rPr lang="zh-CN" altLang="en-US"/>
              <a:t>，有两个焦点问题：</a:t>
            </a:r>
            <a:endParaRPr lang="en-US" altLang="zh-CN"/>
          </a:p>
          <a:p>
            <a:r>
              <a:rPr lang="zh-CN" altLang="en-US"/>
              <a:t>问题</a:t>
            </a:r>
            <a:r>
              <a:rPr lang="en-US" altLang="zh-CN"/>
              <a:t>1</a:t>
            </a:r>
            <a:r>
              <a:rPr lang="zh-CN" altLang="en-US"/>
              <a:t>：</a:t>
            </a:r>
            <a:r>
              <a:rPr lang="en-US" altLang="zh-CN"/>
              <a:t> </a:t>
            </a:r>
            <a:r>
              <a:rPr lang="zh-CN" altLang="en-US"/>
              <a:t>提交的有效性，对</a:t>
            </a:r>
            <a:r>
              <a:rPr lang="en-US" altLang="zh-CN"/>
              <a:t>Linux</a:t>
            </a:r>
            <a:r>
              <a:rPr lang="zh-CN" altLang="en-US"/>
              <a:t>是否有价值有意义有必要以及代价合理。前期重点。</a:t>
            </a:r>
            <a:endParaRPr lang="en-US" altLang="zh-CN"/>
          </a:p>
          <a:p>
            <a:r>
              <a:rPr lang="zh-CN" altLang="en-US"/>
              <a:t>问题</a:t>
            </a:r>
            <a:r>
              <a:rPr lang="en-US" altLang="zh-CN"/>
              <a:t>2</a:t>
            </a:r>
            <a:r>
              <a:rPr lang="zh-CN" altLang="en-US"/>
              <a:t>：</a:t>
            </a:r>
            <a:r>
              <a:rPr lang="en-US" altLang="zh-CN"/>
              <a:t> </a:t>
            </a:r>
            <a:r>
              <a:rPr lang="zh-CN" altLang="en-US"/>
              <a:t>提交的可靠性，对整个系统鲁棒性的影响。尽量避免引入</a:t>
            </a:r>
            <a:r>
              <a:rPr lang="en-US" altLang="zh-CN"/>
              <a:t>Bug</a:t>
            </a:r>
            <a:r>
              <a:rPr lang="zh-CN" altLang="en-US"/>
              <a:t>。后期重点。</a:t>
            </a:r>
            <a:endParaRPr lang="en-US" altLang="zh-CN"/>
          </a:p>
          <a:p>
            <a:r>
              <a:rPr lang="zh-CN" altLang="en-US"/>
              <a:t>我们关注的是第</a:t>
            </a:r>
            <a:r>
              <a:rPr lang="en-US" altLang="zh-CN"/>
              <a:t>2</a:t>
            </a:r>
            <a:r>
              <a:rPr lang="zh-CN" altLang="en-US"/>
              <a:t>个问题。贡献者如何说明和证明可靠性，维护者如何确认可靠性。</a:t>
            </a:r>
            <a:endParaRPr lang="en-US" altLang="zh-CN"/>
          </a:p>
          <a:p>
            <a:r>
              <a:rPr lang="en-US" altLang="zh-CN"/>
              <a:t>3. </a:t>
            </a:r>
            <a:r>
              <a:rPr lang="zh-CN" altLang="en-US"/>
              <a:t>说明、证明这一点的关键基础是该</a:t>
            </a:r>
            <a:r>
              <a:rPr lang="en-US" altLang="zh-CN"/>
              <a:t>commit</a:t>
            </a:r>
            <a:r>
              <a:rPr lang="zh-CN" altLang="en-US"/>
              <a:t>对整个系统的影响范围有多大。</a:t>
            </a:r>
            <a:endParaRPr lang="en-US" altLang="zh-CN"/>
          </a:p>
          <a:p>
            <a:r>
              <a:rPr lang="zh-CN" altLang="en-US"/>
              <a:t>双方主要在该</a:t>
            </a:r>
            <a:r>
              <a:rPr lang="en-US" altLang="zh-CN"/>
              <a:t>commit</a:t>
            </a:r>
            <a:r>
              <a:rPr lang="zh-CN" altLang="en-US"/>
              <a:t>可能的影响范围</a:t>
            </a:r>
            <a:r>
              <a:rPr lang="en-US" altLang="zh-CN"/>
              <a:t>(</a:t>
            </a:r>
            <a:r>
              <a:rPr lang="zh-CN" altLang="en-US"/>
              <a:t>潜在的破坏范围</a:t>
            </a:r>
            <a:r>
              <a:rPr lang="en-US" altLang="zh-CN"/>
              <a:t>)</a:t>
            </a:r>
            <a:r>
              <a:rPr lang="zh-CN" altLang="en-US"/>
              <a:t>内，讨论、检查、测试和验证该</a:t>
            </a:r>
            <a:r>
              <a:rPr lang="en-US" altLang="zh-CN"/>
              <a:t>commit</a:t>
            </a:r>
            <a:r>
              <a:rPr lang="zh-CN" altLang="en-US"/>
              <a:t>对系统的影响，所以这个影响范围的判断是一个关键，关系到工作量、工作难度和潜在风险程度。</a:t>
            </a:r>
            <a:endParaRPr lang="en-US" altLang="zh-CN"/>
          </a:p>
          <a:p>
            <a:r>
              <a:rPr lang="en-US" altLang="zh-CN"/>
              <a:t>4. </a:t>
            </a:r>
            <a:r>
              <a:rPr lang="zh-CN" altLang="en-US"/>
              <a:t>判断</a:t>
            </a:r>
            <a:r>
              <a:rPr lang="en-US" altLang="zh-CN"/>
              <a:t>commit</a:t>
            </a:r>
            <a:r>
              <a:rPr lang="zh-CN" altLang="en-US"/>
              <a:t>影响的准确性主要靠参与者的经验直觉。没有听说过有现实采用的辅助工具帮助完成。</a:t>
            </a:r>
            <a:endParaRPr lang="en-US" altLang="zh-CN"/>
          </a:p>
          <a:p>
            <a:r>
              <a:rPr lang="en-US" altLang="zh-CN"/>
              <a:t>5. </a:t>
            </a:r>
            <a:r>
              <a:rPr lang="zh-CN" altLang="en-US" b="1"/>
              <a:t>发现一点</a:t>
            </a:r>
            <a:r>
              <a:rPr lang="zh-CN" altLang="en-US"/>
              <a:t>：判断</a:t>
            </a:r>
            <a:r>
              <a:rPr lang="en-US" altLang="zh-CN"/>
              <a:t>commit</a:t>
            </a:r>
            <a:r>
              <a:rPr lang="zh-CN" altLang="en-US"/>
              <a:t>对内核系统的影响范围是复杂的，随着</a:t>
            </a:r>
            <a:r>
              <a:rPr lang="en-US" altLang="zh-CN"/>
              <a:t>Linux</a:t>
            </a:r>
            <a:r>
              <a:rPr lang="zh-CN" altLang="en-US"/>
              <a:t>内核系统的发展演进，该复杂性不断升高。复杂性升高后果是，审核难度增大，周期变长，判断失误导致的隐患越来越多而导致内核可靠性下降，最终必然突破人类的掌控能力上限，内核面临废弃的问题。</a:t>
            </a:r>
          </a:p>
        </p:txBody>
      </p:sp>
    </p:spTree>
    <p:extLst>
      <p:ext uri="{BB962C8B-B14F-4D97-AF65-F5344CB8AC3E}">
        <p14:creationId xmlns:p14="http://schemas.microsoft.com/office/powerpoint/2010/main" val="1746891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94E57-D472-65F9-B502-B234DE78A166}"/>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7E9A254-6F0F-9EF0-E50B-D1D97A8B5D5C}"/>
              </a:ext>
            </a:extLst>
          </p:cNvPr>
          <p:cNvSpPr txBox="1"/>
          <p:nvPr/>
        </p:nvSpPr>
        <p:spPr>
          <a:xfrm>
            <a:off x="667780" y="479673"/>
            <a:ext cx="10216752" cy="584775"/>
          </a:xfrm>
          <a:prstGeom prst="rect">
            <a:avLst/>
          </a:prstGeom>
          <a:noFill/>
        </p:spPr>
        <p:txBody>
          <a:bodyPr wrap="square">
            <a:spAutoFit/>
          </a:bodyPr>
          <a:lstStyle/>
          <a:p>
            <a:r>
              <a:rPr lang="zh-CN" altLang="en-US" sz="3200"/>
              <a:t>复杂性的一个具体方面 </a:t>
            </a:r>
            <a:r>
              <a:rPr lang="en-US" altLang="zh-CN" sz="3200"/>
              <a:t>- </a:t>
            </a:r>
            <a:r>
              <a:rPr lang="zh-CN" altLang="en-US" sz="3200"/>
              <a:t>判断</a:t>
            </a:r>
            <a:r>
              <a:rPr lang="en-US" altLang="zh-CN" sz="3200"/>
              <a:t>commit</a:t>
            </a:r>
            <a:r>
              <a:rPr lang="zh-CN" altLang="en-US" sz="3200"/>
              <a:t>的影响范围</a:t>
            </a:r>
            <a:endParaRPr lang="en-US" altLang="zh-CN" sz="3200"/>
          </a:p>
        </p:txBody>
      </p:sp>
      <p:sp>
        <p:nvSpPr>
          <p:cNvPr id="5" name="文本框 4">
            <a:extLst>
              <a:ext uri="{FF2B5EF4-FFF2-40B4-BE49-F238E27FC236}">
                <a16:creationId xmlns:a16="http://schemas.microsoft.com/office/drawing/2014/main" id="{F138DA3A-033D-2E8C-0E12-DFB10ECB5332}"/>
              </a:ext>
            </a:extLst>
          </p:cNvPr>
          <p:cNvSpPr txBox="1"/>
          <p:nvPr/>
        </p:nvSpPr>
        <p:spPr>
          <a:xfrm>
            <a:off x="657702" y="1088740"/>
            <a:ext cx="11090925" cy="3693319"/>
          </a:xfrm>
          <a:prstGeom prst="rect">
            <a:avLst/>
          </a:prstGeom>
          <a:noFill/>
        </p:spPr>
        <p:txBody>
          <a:bodyPr wrap="square" rtlCol="0">
            <a:spAutoFit/>
          </a:bodyPr>
          <a:lstStyle/>
          <a:p>
            <a:r>
              <a:rPr lang="zh-CN" altLang="en-US"/>
              <a:t>以具体示例归纳总结一下：</a:t>
            </a:r>
            <a:endParaRPr lang="en-US" altLang="zh-CN"/>
          </a:p>
          <a:p>
            <a:r>
              <a:rPr lang="zh-CN" altLang="en-US"/>
              <a:t>一个内核维护者，对于贡献者的</a:t>
            </a:r>
            <a:r>
              <a:rPr lang="en-US" altLang="zh-CN"/>
              <a:t>commit</a:t>
            </a:r>
            <a:r>
              <a:rPr lang="zh-CN" altLang="en-US"/>
              <a:t>，需要判断两方面：一是符合本项目的定位和原则，对发展有利；二是避免其对本项目的破坏性。对于第二点，首要前提是判断该</a:t>
            </a:r>
            <a:r>
              <a:rPr lang="en-US" altLang="zh-CN"/>
              <a:t>commit</a:t>
            </a:r>
            <a:r>
              <a:rPr lang="zh-CN" altLang="en-US"/>
              <a:t>的潜在影响范围，然后据此决定审核代码的重点范围和测试的重点方向，然后把有限的资源进行相对准确高效的投放。但是判断</a:t>
            </a:r>
            <a:r>
              <a:rPr lang="en-US" altLang="zh-CN"/>
              <a:t>commit</a:t>
            </a:r>
            <a:r>
              <a:rPr lang="zh-CN" altLang="en-US"/>
              <a:t>潜在影响范围的手段主要是靠人的直觉经验，这个不仅不可靠，并且效率低。考虑工具的支持，包括两个方面：第一是提供对</a:t>
            </a:r>
            <a:r>
              <a:rPr lang="en-US" altLang="zh-CN"/>
              <a:t>commit</a:t>
            </a:r>
            <a:r>
              <a:rPr lang="zh-CN" altLang="en-US"/>
              <a:t>影响范围的直观展示，二是量化工具。</a:t>
            </a:r>
            <a:endParaRPr lang="en-US" altLang="zh-CN"/>
          </a:p>
          <a:p>
            <a:endParaRPr lang="en-US" altLang="zh-CN"/>
          </a:p>
          <a:p>
            <a:r>
              <a:rPr lang="zh-CN" altLang="en-US"/>
              <a:t>重点是量化工具，能够衡量内核系统加入新的</a:t>
            </a:r>
            <a:r>
              <a:rPr lang="en-US" altLang="zh-CN"/>
              <a:t>commit</a:t>
            </a:r>
            <a:r>
              <a:rPr lang="zh-CN" altLang="en-US"/>
              <a:t>时，影响范围的大小。量化指标不是针对某一种或某一个</a:t>
            </a:r>
            <a:r>
              <a:rPr lang="en-US" altLang="zh-CN"/>
              <a:t>commit</a:t>
            </a:r>
            <a:r>
              <a:rPr lang="zh-CN" altLang="en-US"/>
              <a:t>，而是反映内核系统的情况。给量化指标起名，比较接近的词汇是“耦合性”。</a:t>
            </a:r>
            <a:endParaRPr lang="en-US" altLang="zh-CN"/>
          </a:p>
          <a:p>
            <a:endParaRPr lang="en-US" altLang="zh-CN"/>
          </a:p>
          <a:p>
            <a:r>
              <a:rPr lang="zh-CN" altLang="en-US"/>
              <a:t>举例：内核</a:t>
            </a:r>
            <a:r>
              <a:rPr lang="en-US" altLang="zh-CN"/>
              <a:t>A</a:t>
            </a:r>
            <a:r>
              <a:rPr lang="zh-CN" altLang="en-US"/>
              <a:t>和</a:t>
            </a:r>
            <a:r>
              <a:rPr lang="en-US" altLang="zh-CN"/>
              <a:t>B</a:t>
            </a:r>
            <a:r>
              <a:rPr lang="zh-CN" altLang="en-US"/>
              <a:t>具有相同的对外功能、性能、安全性等表现，但由于内部设计的不同，当同样的</a:t>
            </a:r>
            <a:r>
              <a:rPr lang="en-US" altLang="zh-CN"/>
              <a:t>commit</a:t>
            </a:r>
            <a:r>
              <a:rPr lang="zh-CN" altLang="en-US"/>
              <a:t>被提交时，受影响的</a:t>
            </a:r>
            <a:r>
              <a:rPr lang="en-US" altLang="zh-CN"/>
              <a:t>C</a:t>
            </a:r>
            <a:r>
              <a:rPr lang="zh-CN" altLang="en-US"/>
              <a:t>文件范围可能不同，维护者需要考虑纳入的工作范围不同，同时可能涉及审核的维护者小组数量不同，最终导致审核过程的工作量、难度和审查效果产生明显的差异。</a:t>
            </a:r>
          </a:p>
        </p:txBody>
      </p:sp>
    </p:spTree>
    <p:extLst>
      <p:ext uri="{BB962C8B-B14F-4D97-AF65-F5344CB8AC3E}">
        <p14:creationId xmlns:p14="http://schemas.microsoft.com/office/powerpoint/2010/main" val="234732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BB258F38-1A4E-3DCA-D807-3832AA267AAE}"/>
              </a:ext>
            </a:extLst>
          </p:cNvPr>
          <p:cNvPicPr>
            <a:picLocks noChangeAspect="1"/>
          </p:cNvPicPr>
          <p:nvPr/>
        </p:nvPicPr>
        <p:blipFill>
          <a:blip r:embed="rId2"/>
          <a:stretch>
            <a:fillRect/>
          </a:stretch>
        </p:blipFill>
        <p:spPr>
          <a:xfrm>
            <a:off x="0" y="3512622"/>
            <a:ext cx="12192000" cy="3336758"/>
          </a:xfrm>
          <a:prstGeom prst="rect">
            <a:avLst/>
          </a:prstGeom>
        </p:spPr>
      </p:pic>
      <p:pic>
        <p:nvPicPr>
          <p:cNvPr id="5" name="图片 4">
            <a:extLst>
              <a:ext uri="{FF2B5EF4-FFF2-40B4-BE49-F238E27FC236}">
                <a16:creationId xmlns:a16="http://schemas.microsoft.com/office/drawing/2014/main" id="{9E45FF99-4C60-327D-E51B-0DFE546833B6}"/>
              </a:ext>
            </a:extLst>
          </p:cNvPr>
          <p:cNvPicPr>
            <a:picLocks noChangeAspect="1"/>
          </p:cNvPicPr>
          <p:nvPr/>
        </p:nvPicPr>
        <p:blipFill>
          <a:blip r:embed="rId3"/>
          <a:stretch>
            <a:fillRect/>
          </a:stretch>
        </p:blipFill>
        <p:spPr>
          <a:xfrm>
            <a:off x="191344" y="1785975"/>
            <a:ext cx="4572509" cy="4919389"/>
          </a:xfrm>
          <a:prstGeom prst="rect">
            <a:avLst/>
          </a:prstGeom>
        </p:spPr>
      </p:pic>
      <p:sp>
        <p:nvSpPr>
          <p:cNvPr id="6" name="文本框 5">
            <a:extLst>
              <a:ext uri="{FF2B5EF4-FFF2-40B4-BE49-F238E27FC236}">
                <a16:creationId xmlns:a16="http://schemas.microsoft.com/office/drawing/2014/main" id="{273CB215-FC90-AF2D-8E9B-9E8258B8CB55}"/>
              </a:ext>
            </a:extLst>
          </p:cNvPr>
          <p:cNvSpPr txBox="1"/>
          <p:nvPr/>
        </p:nvSpPr>
        <p:spPr>
          <a:xfrm>
            <a:off x="515380" y="327273"/>
            <a:ext cx="4572508" cy="584775"/>
          </a:xfrm>
          <a:prstGeom prst="rect">
            <a:avLst/>
          </a:prstGeom>
          <a:noFill/>
        </p:spPr>
        <p:txBody>
          <a:bodyPr wrap="square">
            <a:spAutoFit/>
          </a:bodyPr>
          <a:lstStyle/>
          <a:p>
            <a:r>
              <a:rPr lang="zh-CN" altLang="en-US" sz="3200"/>
              <a:t>近期目标和当前进度</a:t>
            </a:r>
            <a:endParaRPr lang="en-US" altLang="zh-CN" sz="3200"/>
          </a:p>
        </p:txBody>
      </p:sp>
      <p:sp>
        <p:nvSpPr>
          <p:cNvPr id="7" name="文本框 6">
            <a:extLst>
              <a:ext uri="{FF2B5EF4-FFF2-40B4-BE49-F238E27FC236}">
                <a16:creationId xmlns:a16="http://schemas.microsoft.com/office/drawing/2014/main" id="{5A25F526-A615-C318-83EE-B0C21CD0CDCF}"/>
              </a:ext>
            </a:extLst>
          </p:cNvPr>
          <p:cNvSpPr txBox="1"/>
          <p:nvPr/>
        </p:nvSpPr>
        <p:spPr>
          <a:xfrm>
            <a:off x="551384" y="1016732"/>
            <a:ext cx="11197244" cy="707886"/>
          </a:xfrm>
          <a:prstGeom prst="rect">
            <a:avLst/>
          </a:prstGeom>
          <a:noFill/>
        </p:spPr>
        <p:txBody>
          <a:bodyPr wrap="square">
            <a:spAutoFit/>
          </a:bodyPr>
          <a:lstStyle/>
          <a:p>
            <a:r>
              <a:rPr lang="zh-CN" altLang="en-US" sz="2000"/>
              <a:t>近期目标：重现</a:t>
            </a:r>
            <a:r>
              <a:rPr lang="en-US" altLang="zh-CN" sz="2000"/>
              <a:t>Toy cLinux</a:t>
            </a:r>
            <a:r>
              <a:rPr lang="zh-CN" altLang="en-US" sz="2000"/>
              <a:t>的效果。但是本次是基于</a:t>
            </a:r>
            <a:r>
              <a:rPr lang="en-US" altLang="zh-CN" sz="2000"/>
              <a:t>riscv defconfig</a:t>
            </a:r>
            <a:r>
              <a:rPr lang="zh-CN" altLang="en-US" sz="2000"/>
              <a:t>，保留当前架构的下默认内核特性，保证整个启动过程中涉及功能的完整性。其中</a:t>
            </a:r>
            <a:r>
              <a:rPr lang="en-US" altLang="zh-CN" sz="2000"/>
              <a:t>start_kernel</a:t>
            </a:r>
            <a:r>
              <a:rPr lang="zh-CN" altLang="en-US" sz="2000"/>
              <a:t>超过</a:t>
            </a:r>
            <a:r>
              <a:rPr lang="en-US" altLang="zh-CN" sz="2000"/>
              <a:t>50%</a:t>
            </a:r>
            <a:r>
              <a:rPr lang="zh-CN" altLang="en-US" sz="2000"/>
              <a:t>，近期目标进度超过</a:t>
            </a:r>
            <a:r>
              <a:rPr lang="en-US" altLang="zh-CN" sz="2000"/>
              <a:t>30%</a:t>
            </a:r>
            <a:r>
              <a:rPr lang="zh-CN" altLang="en-US" sz="2000"/>
              <a:t>。</a:t>
            </a:r>
            <a:endParaRPr lang="en-US" altLang="zh-CN" sz="2000"/>
          </a:p>
        </p:txBody>
      </p:sp>
      <p:sp>
        <p:nvSpPr>
          <p:cNvPr id="10" name="文本框 9">
            <a:extLst>
              <a:ext uri="{FF2B5EF4-FFF2-40B4-BE49-F238E27FC236}">
                <a16:creationId xmlns:a16="http://schemas.microsoft.com/office/drawing/2014/main" id="{E53645E2-0234-8F64-FAB2-26379B263B4A}"/>
              </a:ext>
            </a:extLst>
          </p:cNvPr>
          <p:cNvSpPr txBox="1"/>
          <p:nvPr/>
        </p:nvSpPr>
        <p:spPr>
          <a:xfrm>
            <a:off x="5539650" y="2002967"/>
            <a:ext cx="6028957" cy="923330"/>
          </a:xfrm>
          <a:prstGeom prst="rect">
            <a:avLst/>
          </a:prstGeom>
          <a:noFill/>
        </p:spPr>
        <p:txBody>
          <a:bodyPr wrap="square" rtlCol="0">
            <a:spAutoFit/>
          </a:bodyPr>
          <a:lstStyle/>
          <a:p>
            <a:r>
              <a:rPr lang="en-US" altLang="zh-CN"/>
              <a:t>Toy cLinux</a:t>
            </a:r>
            <a:r>
              <a:rPr lang="zh-CN" altLang="en-US"/>
              <a:t>的全部组件数量是</a:t>
            </a:r>
            <a:r>
              <a:rPr lang="en-US" altLang="zh-CN"/>
              <a:t>50</a:t>
            </a:r>
            <a:r>
              <a:rPr lang="zh-CN" altLang="en-US"/>
              <a:t>多个</a:t>
            </a:r>
            <a:endParaRPr lang="en-US" altLang="zh-CN"/>
          </a:p>
          <a:p>
            <a:r>
              <a:rPr lang="zh-CN" altLang="en-US"/>
              <a:t>目前分解组件数量已经超过</a:t>
            </a:r>
            <a:r>
              <a:rPr lang="en-US" altLang="zh-CN"/>
              <a:t>60</a:t>
            </a:r>
            <a:r>
              <a:rPr lang="zh-CN" altLang="en-US"/>
              <a:t>个，预计达到近期目标时</a:t>
            </a:r>
            <a:endParaRPr lang="en-US" altLang="zh-CN"/>
          </a:p>
          <a:p>
            <a:r>
              <a:rPr lang="zh-CN" altLang="en-US"/>
              <a:t>组件总数可能在</a:t>
            </a:r>
            <a:r>
              <a:rPr lang="en-US" altLang="zh-CN"/>
              <a:t>150</a:t>
            </a:r>
            <a:r>
              <a:rPr lang="zh-CN" altLang="en-US"/>
              <a:t>个以上。预计还需要</a:t>
            </a:r>
            <a:r>
              <a:rPr lang="en-US" altLang="zh-CN"/>
              <a:t>1</a:t>
            </a:r>
            <a:r>
              <a:rPr lang="zh-CN" altLang="en-US"/>
              <a:t>个月左右时间。</a:t>
            </a:r>
          </a:p>
        </p:txBody>
      </p:sp>
    </p:spTree>
    <p:extLst>
      <p:ext uri="{BB962C8B-B14F-4D97-AF65-F5344CB8AC3E}">
        <p14:creationId xmlns:p14="http://schemas.microsoft.com/office/powerpoint/2010/main" val="41052671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061D4-CA00-F220-C9E7-02BE4BE8E92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57D045D-7760-AF03-1189-E2C3BDD9879F}"/>
              </a:ext>
            </a:extLst>
          </p:cNvPr>
          <p:cNvSpPr txBox="1"/>
          <p:nvPr/>
        </p:nvSpPr>
        <p:spPr>
          <a:xfrm>
            <a:off x="667780" y="479673"/>
            <a:ext cx="8344544" cy="584775"/>
          </a:xfrm>
          <a:prstGeom prst="rect">
            <a:avLst/>
          </a:prstGeom>
          <a:noFill/>
        </p:spPr>
        <p:txBody>
          <a:bodyPr wrap="square">
            <a:spAutoFit/>
          </a:bodyPr>
          <a:lstStyle/>
          <a:p>
            <a:r>
              <a:rPr lang="en-US" altLang="zh-CN" sz="3200"/>
              <a:t>Linux</a:t>
            </a:r>
            <a:r>
              <a:rPr lang="zh-CN" altLang="en-US" sz="3200"/>
              <a:t>内核的开发方式</a:t>
            </a:r>
            <a:endParaRPr lang="en-US" altLang="zh-CN" sz="3200"/>
          </a:p>
        </p:txBody>
      </p:sp>
      <p:sp>
        <p:nvSpPr>
          <p:cNvPr id="5" name="文本框 4">
            <a:extLst>
              <a:ext uri="{FF2B5EF4-FFF2-40B4-BE49-F238E27FC236}">
                <a16:creationId xmlns:a16="http://schemas.microsoft.com/office/drawing/2014/main" id="{4DB6E4E8-1B59-BA76-B383-166821669749}"/>
              </a:ext>
            </a:extLst>
          </p:cNvPr>
          <p:cNvSpPr txBox="1"/>
          <p:nvPr/>
        </p:nvSpPr>
        <p:spPr>
          <a:xfrm>
            <a:off x="723198" y="1520788"/>
            <a:ext cx="11061434" cy="2862322"/>
          </a:xfrm>
          <a:prstGeom prst="rect">
            <a:avLst/>
          </a:prstGeom>
          <a:noFill/>
        </p:spPr>
        <p:txBody>
          <a:bodyPr wrap="square" rtlCol="0">
            <a:spAutoFit/>
          </a:bodyPr>
          <a:lstStyle/>
          <a:p>
            <a:r>
              <a:rPr lang="zh-CN" altLang="en-US"/>
              <a:t>贡献者和维护者</a:t>
            </a:r>
            <a:endParaRPr lang="en-US" altLang="zh-CN"/>
          </a:p>
          <a:p>
            <a:endParaRPr lang="en-US" altLang="zh-CN"/>
          </a:p>
          <a:p>
            <a:r>
              <a:rPr lang="zh-CN" altLang="en-US"/>
              <a:t>影响扩散</a:t>
            </a:r>
            <a:endParaRPr lang="en-US" altLang="zh-CN"/>
          </a:p>
          <a:p>
            <a:r>
              <a:rPr lang="zh-CN" altLang="en-US"/>
              <a:t>如果判断影响扩展的范围</a:t>
            </a:r>
            <a:endParaRPr lang="en-US" altLang="zh-CN"/>
          </a:p>
          <a:p>
            <a:r>
              <a:rPr lang="zh-CN" altLang="en-US"/>
              <a:t>挑战：</a:t>
            </a:r>
            <a:endParaRPr lang="en-US" altLang="zh-CN"/>
          </a:p>
          <a:p>
            <a:r>
              <a:rPr lang="en-US" altLang="zh-CN"/>
              <a:t>1. C</a:t>
            </a:r>
            <a:r>
              <a:rPr lang="zh-CN" altLang="en-US"/>
              <a:t>文件不是组件，没有清晰明确的接口边界</a:t>
            </a:r>
            <a:endParaRPr lang="en-US" altLang="zh-CN"/>
          </a:p>
          <a:p>
            <a:r>
              <a:rPr lang="en-US" altLang="zh-CN"/>
              <a:t>2. </a:t>
            </a:r>
            <a:r>
              <a:rPr lang="zh-CN" altLang="en-US"/>
              <a:t>人工判断扩散方向和范围是凭经验和直觉</a:t>
            </a:r>
            <a:endParaRPr lang="en-US" altLang="zh-CN"/>
          </a:p>
          <a:p>
            <a:r>
              <a:rPr lang="en-US" altLang="zh-CN"/>
              <a:t>2. </a:t>
            </a:r>
            <a:r>
              <a:rPr lang="zh-CN" altLang="en-US"/>
              <a:t>有没有自动测试工具，能够分析出修改点引起的扩散方向和范围，并以此为依据指导自己测试用例的产生</a:t>
            </a:r>
            <a:endParaRPr lang="en-US" altLang="zh-CN"/>
          </a:p>
          <a:p>
            <a:endParaRPr lang="en-US" altLang="zh-CN"/>
          </a:p>
          <a:p>
            <a:r>
              <a:rPr lang="zh-CN" altLang="en-US"/>
              <a:t>指标：扩散角度 </a:t>
            </a:r>
            <a:r>
              <a:rPr lang="en-US" altLang="zh-CN"/>
              <a:t>* </a:t>
            </a:r>
            <a:r>
              <a:rPr lang="zh-CN" altLang="en-US"/>
              <a:t>扩散半径</a:t>
            </a:r>
          </a:p>
        </p:txBody>
      </p:sp>
    </p:spTree>
    <p:extLst>
      <p:ext uri="{BB962C8B-B14F-4D97-AF65-F5344CB8AC3E}">
        <p14:creationId xmlns:p14="http://schemas.microsoft.com/office/powerpoint/2010/main" val="10973534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FA437-93B8-4A61-F4B5-FC559BEDACD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FE91DAE-3BAC-B5F6-608E-A48B7862AEF9}"/>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扩散性 </a:t>
            </a:r>
            <a:r>
              <a:rPr lang="en-US" altLang="zh-CN" sz="3200"/>
              <a:t>- </a:t>
            </a:r>
            <a:r>
              <a:rPr lang="zh-CN" altLang="en-US" sz="3200"/>
              <a:t>基本分析</a:t>
            </a:r>
            <a:endParaRPr lang="en-US" altLang="zh-CN" sz="3200"/>
          </a:p>
        </p:txBody>
      </p:sp>
      <p:sp>
        <p:nvSpPr>
          <p:cNvPr id="2" name="文本框 1">
            <a:extLst>
              <a:ext uri="{FF2B5EF4-FFF2-40B4-BE49-F238E27FC236}">
                <a16:creationId xmlns:a16="http://schemas.microsoft.com/office/drawing/2014/main" id="{27430810-907F-9F8F-82FB-09B84846EE3B}"/>
              </a:ext>
            </a:extLst>
          </p:cNvPr>
          <p:cNvSpPr txBox="1"/>
          <p:nvPr/>
        </p:nvSpPr>
        <p:spPr>
          <a:xfrm>
            <a:off x="667780" y="1219106"/>
            <a:ext cx="10113666" cy="1631216"/>
          </a:xfrm>
          <a:prstGeom prst="rect">
            <a:avLst/>
          </a:prstGeom>
          <a:noFill/>
        </p:spPr>
        <p:txBody>
          <a:bodyPr wrap="none" rtlCol="0">
            <a:spAutoFit/>
          </a:bodyPr>
          <a:lstStyle/>
          <a:p>
            <a:r>
              <a:rPr lang="zh-CN" altLang="en-US" sz="2000"/>
              <a:t>基于“扩散扇形”建立一个指标，反映当对一个域进行修改时，对系统产生的扩散性影响，</a:t>
            </a:r>
            <a:endParaRPr lang="en-US" altLang="zh-CN" sz="2000"/>
          </a:p>
          <a:p>
            <a:r>
              <a:rPr lang="zh-CN" altLang="en-US" sz="2000"/>
              <a:t>进而以此指标反映内核构造和维护上的复杂性。</a:t>
            </a:r>
            <a:endParaRPr lang="en-US" altLang="zh-CN" sz="2000"/>
          </a:p>
          <a:p>
            <a:endParaRPr lang="en-US" altLang="zh-CN" sz="2000"/>
          </a:p>
          <a:p>
            <a:r>
              <a:rPr lang="zh-CN" altLang="en-US" sz="2000"/>
              <a:t>分析分两级：域和元素</a:t>
            </a:r>
            <a:endParaRPr lang="en-US" altLang="zh-CN" sz="2000"/>
          </a:p>
          <a:p>
            <a:r>
              <a:rPr lang="zh-CN" altLang="en-US" sz="2000"/>
              <a:t>关系分两级：域内关系和域间关系</a:t>
            </a:r>
          </a:p>
        </p:txBody>
      </p:sp>
      <p:sp>
        <p:nvSpPr>
          <p:cNvPr id="3" name="椭圆 2">
            <a:extLst>
              <a:ext uri="{FF2B5EF4-FFF2-40B4-BE49-F238E27FC236}">
                <a16:creationId xmlns:a16="http://schemas.microsoft.com/office/drawing/2014/main" id="{4A58201B-FB4E-CC43-1C7A-11A07A157643}"/>
              </a:ext>
            </a:extLst>
          </p:cNvPr>
          <p:cNvSpPr/>
          <p:nvPr/>
        </p:nvSpPr>
        <p:spPr>
          <a:xfrm>
            <a:off x="655363" y="3531065"/>
            <a:ext cx="2304256" cy="21596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7" name="矩形 6">
            <a:extLst>
              <a:ext uri="{FF2B5EF4-FFF2-40B4-BE49-F238E27FC236}">
                <a16:creationId xmlns:a16="http://schemas.microsoft.com/office/drawing/2014/main" id="{B75FE641-DA53-BFD4-4F7D-6FDAEDD63433}"/>
              </a:ext>
            </a:extLst>
          </p:cNvPr>
          <p:cNvSpPr/>
          <p:nvPr/>
        </p:nvSpPr>
        <p:spPr>
          <a:xfrm>
            <a:off x="916755" y="4250574"/>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0" name="矩形 9">
            <a:extLst>
              <a:ext uri="{FF2B5EF4-FFF2-40B4-BE49-F238E27FC236}">
                <a16:creationId xmlns:a16="http://schemas.microsoft.com/office/drawing/2014/main" id="{738752C3-1691-E081-CA3C-5E3CAB694AE5}"/>
              </a:ext>
            </a:extLst>
          </p:cNvPr>
          <p:cNvSpPr/>
          <p:nvPr/>
        </p:nvSpPr>
        <p:spPr>
          <a:xfrm>
            <a:off x="1883691" y="4244817"/>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2" name="矩形 11">
            <a:extLst>
              <a:ext uri="{FF2B5EF4-FFF2-40B4-BE49-F238E27FC236}">
                <a16:creationId xmlns:a16="http://schemas.microsoft.com/office/drawing/2014/main" id="{B4B92693-C6AC-BD38-204E-90C3D9865C2E}"/>
              </a:ext>
            </a:extLst>
          </p:cNvPr>
          <p:cNvSpPr/>
          <p:nvPr/>
        </p:nvSpPr>
        <p:spPr>
          <a:xfrm>
            <a:off x="1357441" y="4958569"/>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3" name="文本框 12">
            <a:extLst>
              <a:ext uri="{FF2B5EF4-FFF2-40B4-BE49-F238E27FC236}">
                <a16:creationId xmlns:a16="http://schemas.microsoft.com/office/drawing/2014/main" id="{F5537870-3F25-C2B9-C91A-0630AC3809E0}"/>
              </a:ext>
            </a:extLst>
          </p:cNvPr>
          <p:cNvSpPr txBox="1"/>
          <p:nvPr/>
        </p:nvSpPr>
        <p:spPr>
          <a:xfrm>
            <a:off x="1286412" y="3737797"/>
            <a:ext cx="1194558" cy="369332"/>
          </a:xfrm>
          <a:prstGeom prst="rect">
            <a:avLst/>
          </a:prstGeom>
          <a:noFill/>
        </p:spPr>
        <p:txBody>
          <a:bodyPr wrap="none" rtlCol="0">
            <a:spAutoFit/>
          </a:bodyPr>
          <a:lstStyle/>
          <a:p>
            <a:r>
              <a:rPr lang="zh-CN" altLang="en-US"/>
              <a:t>域</a:t>
            </a:r>
            <a:r>
              <a:rPr lang="en-US" altLang="zh-CN"/>
              <a:t>Domain</a:t>
            </a:r>
            <a:endParaRPr lang="zh-CN" altLang="en-US"/>
          </a:p>
        </p:txBody>
      </p:sp>
      <p:sp>
        <p:nvSpPr>
          <p:cNvPr id="14" name="椭圆 13">
            <a:extLst>
              <a:ext uri="{FF2B5EF4-FFF2-40B4-BE49-F238E27FC236}">
                <a16:creationId xmlns:a16="http://schemas.microsoft.com/office/drawing/2014/main" id="{E947588E-C447-1407-6D55-103738B478E1}"/>
              </a:ext>
            </a:extLst>
          </p:cNvPr>
          <p:cNvSpPr/>
          <p:nvPr/>
        </p:nvSpPr>
        <p:spPr>
          <a:xfrm>
            <a:off x="3590668" y="3537012"/>
            <a:ext cx="2304256" cy="2159669"/>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5" name="矩形 14">
            <a:extLst>
              <a:ext uri="{FF2B5EF4-FFF2-40B4-BE49-F238E27FC236}">
                <a16:creationId xmlns:a16="http://schemas.microsoft.com/office/drawing/2014/main" id="{FC041104-F110-DCAB-50D6-23E3AA172D0E}"/>
              </a:ext>
            </a:extLst>
          </p:cNvPr>
          <p:cNvSpPr/>
          <p:nvPr/>
        </p:nvSpPr>
        <p:spPr>
          <a:xfrm>
            <a:off x="3852060" y="4256521"/>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6" name="矩形 15">
            <a:extLst>
              <a:ext uri="{FF2B5EF4-FFF2-40B4-BE49-F238E27FC236}">
                <a16:creationId xmlns:a16="http://schemas.microsoft.com/office/drawing/2014/main" id="{44CB1F12-619A-DB9E-D984-9D0ED3247745}"/>
              </a:ext>
            </a:extLst>
          </p:cNvPr>
          <p:cNvSpPr/>
          <p:nvPr/>
        </p:nvSpPr>
        <p:spPr>
          <a:xfrm>
            <a:off x="4818996" y="4250764"/>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7" name="矩形 16">
            <a:extLst>
              <a:ext uri="{FF2B5EF4-FFF2-40B4-BE49-F238E27FC236}">
                <a16:creationId xmlns:a16="http://schemas.microsoft.com/office/drawing/2014/main" id="{196F6A58-ED15-24C9-6313-4884C82A1135}"/>
              </a:ext>
            </a:extLst>
          </p:cNvPr>
          <p:cNvSpPr/>
          <p:nvPr/>
        </p:nvSpPr>
        <p:spPr>
          <a:xfrm>
            <a:off x="4292746" y="4964516"/>
            <a:ext cx="900100" cy="57606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zh-CN" altLang="en-US" sz="1400">
                <a:solidFill>
                  <a:schemeClr val="tx1"/>
                </a:solidFill>
              </a:rPr>
              <a:t>元素</a:t>
            </a:r>
            <a:endParaRPr lang="en-US" altLang="zh-CN" sz="1400">
              <a:solidFill>
                <a:schemeClr val="tx1"/>
              </a:solidFill>
            </a:endParaRPr>
          </a:p>
          <a:p>
            <a:pPr algn="ctr"/>
            <a:r>
              <a:rPr lang="en-US" altLang="zh-CN" sz="1400">
                <a:solidFill>
                  <a:schemeClr val="tx1"/>
                </a:solidFill>
              </a:rPr>
              <a:t>element</a:t>
            </a:r>
            <a:endParaRPr lang="zh-CN" altLang="en-US" sz="1400">
              <a:solidFill>
                <a:schemeClr val="tx1"/>
              </a:solidFill>
            </a:endParaRPr>
          </a:p>
        </p:txBody>
      </p:sp>
      <p:sp>
        <p:nvSpPr>
          <p:cNvPr id="18" name="文本框 17">
            <a:extLst>
              <a:ext uri="{FF2B5EF4-FFF2-40B4-BE49-F238E27FC236}">
                <a16:creationId xmlns:a16="http://schemas.microsoft.com/office/drawing/2014/main" id="{6435200C-48C2-FA7D-0FFF-7B2095F54400}"/>
              </a:ext>
            </a:extLst>
          </p:cNvPr>
          <p:cNvSpPr txBox="1"/>
          <p:nvPr/>
        </p:nvSpPr>
        <p:spPr>
          <a:xfrm>
            <a:off x="4221717" y="3743744"/>
            <a:ext cx="1194558" cy="369332"/>
          </a:xfrm>
          <a:prstGeom prst="rect">
            <a:avLst/>
          </a:prstGeom>
          <a:noFill/>
        </p:spPr>
        <p:txBody>
          <a:bodyPr wrap="none" rtlCol="0">
            <a:spAutoFit/>
          </a:bodyPr>
          <a:lstStyle/>
          <a:p>
            <a:r>
              <a:rPr lang="zh-CN" altLang="en-US"/>
              <a:t>域</a:t>
            </a:r>
            <a:r>
              <a:rPr lang="en-US" altLang="zh-CN"/>
              <a:t>Domain</a:t>
            </a:r>
            <a:endParaRPr lang="zh-CN" altLang="en-US"/>
          </a:p>
        </p:txBody>
      </p:sp>
      <p:cxnSp>
        <p:nvCxnSpPr>
          <p:cNvPr id="20" name="直接箭头连接符 19">
            <a:extLst>
              <a:ext uri="{FF2B5EF4-FFF2-40B4-BE49-F238E27FC236}">
                <a16:creationId xmlns:a16="http://schemas.microsoft.com/office/drawing/2014/main" id="{14D25A41-A2AE-E10A-AE61-9F11E3A4B5CD}"/>
              </a:ext>
            </a:extLst>
          </p:cNvPr>
          <p:cNvCxnSpPr/>
          <p:nvPr/>
        </p:nvCxnSpPr>
        <p:spPr>
          <a:xfrm>
            <a:off x="3035660" y="4107129"/>
            <a:ext cx="4320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1130826-A4F5-4531-FBDF-02E74262C758}"/>
              </a:ext>
            </a:extLst>
          </p:cNvPr>
          <p:cNvCxnSpPr/>
          <p:nvPr/>
        </p:nvCxnSpPr>
        <p:spPr>
          <a:xfrm flipH="1">
            <a:off x="2959619" y="5121188"/>
            <a:ext cx="6310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723DD3F0-43B5-A8A0-9ED8-6C9D711C0314}"/>
              </a:ext>
            </a:extLst>
          </p:cNvPr>
          <p:cNvSpPr txBox="1"/>
          <p:nvPr/>
        </p:nvSpPr>
        <p:spPr>
          <a:xfrm>
            <a:off x="7765829" y="3236287"/>
            <a:ext cx="2492990" cy="923330"/>
          </a:xfrm>
          <a:prstGeom prst="rect">
            <a:avLst/>
          </a:prstGeom>
          <a:noFill/>
        </p:spPr>
        <p:txBody>
          <a:bodyPr wrap="none" rtlCol="0">
            <a:spAutoFit/>
          </a:bodyPr>
          <a:lstStyle/>
          <a:p>
            <a:r>
              <a:rPr lang="zh-CN" altLang="en-US"/>
              <a:t>元素：全局变量和函数</a:t>
            </a:r>
            <a:endParaRPr lang="en-US" altLang="zh-CN"/>
          </a:p>
          <a:p>
            <a:endParaRPr lang="en-US" altLang="zh-CN"/>
          </a:p>
          <a:p>
            <a:r>
              <a:rPr lang="zh-CN" altLang="en-US"/>
              <a:t>域：分别可以是</a:t>
            </a:r>
            <a:endParaRPr lang="en-US" altLang="zh-CN"/>
          </a:p>
        </p:txBody>
      </p:sp>
      <p:sp>
        <p:nvSpPr>
          <p:cNvPr id="24" name="文本框 23">
            <a:extLst>
              <a:ext uri="{FF2B5EF4-FFF2-40B4-BE49-F238E27FC236}">
                <a16:creationId xmlns:a16="http://schemas.microsoft.com/office/drawing/2014/main" id="{ABDB4817-F325-4637-A67D-B0A03200C82D}"/>
              </a:ext>
            </a:extLst>
          </p:cNvPr>
          <p:cNvSpPr txBox="1"/>
          <p:nvPr/>
        </p:nvSpPr>
        <p:spPr>
          <a:xfrm>
            <a:off x="7068108" y="4689140"/>
            <a:ext cx="1127232" cy="369332"/>
          </a:xfrm>
          <a:prstGeom prst="rect">
            <a:avLst/>
          </a:prstGeom>
          <a:noFill/>
        </p:spPr>
        <p:txBody>
          <a:bodyPr wrap="none" rtlCol="0">
            <a:spAutoFit/>
          </a:bodyPr>
          <a:lstStyle/>
          <a:p>
            <a:r>
              <a:rPr lang="zh-CN" altLang="en-US"/>
              <a:t>源文件</a:t>
            </a:r>
            <a:r>
              <a:rPr lang="en-US" altLang="zh-CN"/>
              <a:t>*.c</a:t>
            </a:r>
            <a:endParaRPr lang="zh-CN" altLang="en-US"/>
          </a:p>
        </p:txBody>
      </p:sp>
      <p:sp>
        <p:nvSpPr>
          <p:cNvPr id="25" name="文本框 24">
            <a:extLst>
              <a:ext uri="{FF2B5EF4-FFF2-40B4-BE49-F238E27FC236}">
                <a16:creationId xmlns:a16="http://schemas.microsoft.com/office/drawing/2014/main" id="{56615928-3601-2BE5-6588-5158BF7FAB46}"/>
              </a:ext>
            </a:extLst>
          </p:cNvPr>
          <p:cNvSpPr txBox="1"/>
          <p:nvPr/>
        </p:nvSpPr>
        <p:spPr>
          <a:xfrm>
            <a:off x="8400256" y="4689140"/>
            <a:ext cx="1386918" cy="369332"/>
          </a:xfrm>
          <a:prstGeom prst="rect">
            <a:avLst/>
          </a:prstGeom>
          <a:noFill/>
        </p:spPr>
        <p:txBody>
          <a:bodyPr wrap="none" rtlCol="0">
            <a:spAutoFit/>
          </a:bodyPr>
          <a:lstStyle/>
          <a:p>
            <a:r>
              <a:rPr lang="zh-CN" altLang="en-US"/>
              <a:t>目标文件</a:t>
            </a:r>
            <a:r>
              <a:rPr lang="en-US" altLang="zh-CN"/>
              <a:t>*.o</a:t>
            </a:r>
            <a:endParaRPr lang="zh-CN" altLang="en-US"/>
          </a:p>
        </p:txBody>
      </p:sp>
      <p:sp>
        <p:nvSpPr>
          <p:cNvPr id="26" name="文本框 25">
            <a:extLst>
              <a:ext uri="{FF2B5EF4-FFF2-40B4-BE49-F238E27FC236}">
                <a16:creationId xmlns:a16="http://schemas.microsoft.com/office/drawing/2014/main" id="{994E1FFB-6C0F-A626-ABCA-7ECF4BA25DB4}"/>
              </a:ext>
            </a:extLst>
          </p:cNvPr>
          <p:cNvSpPr txBox="1"/>
          <p:nvPr/>
        </p:nvSpPr>
        <p:spPr>
          <a:xfrm>
            <a:off x="10087987" y="4689140"/>
            <a:ext cx="1495922" cy="369332"/>
          </a:xfrm>
          <a:prstGeom prst="rect">
            <a:avLst/>
          </a:prstGeom>
          <a:noFill/>
        </p:spPr>
        <p:txBody>
          <a:bodyPr wrap="none" rtlCol="0">
            <a:spAutoFit/>
          </a:bodyPr>
          <a:lstStyle/>
          <a:p>
            <a:r>
              <a:rPr lang="zh-CN" altLang="en-US"/>
              <a:t>组件文件</a:t>
            </a:r>
            <a:r>
              <a:rPr lang="en-US" altLang="zh-CN"/>
              <a:t>*.ko</a:t>
            </a:r>
            <a:endParaRPr lang="zh-CN" altLang="en-US"/>
          </a:p>
        </p:txBody>
      </p:sp>
      <p:cxnSp>
        <p:nvCxnSpPr>
          <p:cNvPr id="28" name="直接连接符 27">
            <a:extLst>
              <a:ext uri="{FF2B5EF4-FFF2-40B4-BE49-F238E27FC236}">
                <a16:creationId xmlns:a16="http://schemas.microsoft.com/office/drawing/2014/main" id="{3802988D-3D0D-DBC2-357F-9DA311A71338}"/>
              </a:ext>
            </a:extLst>
          </p:cNvPr>
          <p:cNvCxnSpPr/>
          <p:nvPr/>
        </p:nvCxnSpPr>
        <p:spPr>
          <a:xfrm flipH="1">
            <a:off x="7765829" y="4244817"/>
            <a:ext cx="634427" cy="299736"/>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B887354E-CC35-2C87-0C98-C4F384A2D9A0}"/>
              </a:ext>
            </a:extLst>
          </p:cNvPr>
          <p:cNvCxnSpPr>
            <a:endCxn id="25" idx="0"/>
          </p:cNvCxnSpPr>
          <p:nvPr/>
        </p:nvCxnSpPr>
        <p:spPr>
          <a:xfrm>
            <a:off x="9093715" y="4244817"/>
            <a:ext cx="0" cy="4443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BC90F1A-394D-6284-4059-9F6B492F59E6}"/>
              </a:ext>
            </a:extLst>
          </p:cNvPr>
          <p:cNvCxnSpPr/>
          <p:nvPr/>
        </p:nvCxnSpPr>
        <p:spPr>
          <a:xfrm>
            <a:off x="9696400" y="4107129"/>
            <a:ext cx="972108" cy="5820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文本框 32">
            <a:extLst>
              <a:ext uri="{FF2B5EF4-FFF2-40B4-BE49-F238E27FC236}">
                <a16:creationId xmlns:a16="http://schemas.microsoft.com/office/drawing/2014/main" id="{DEDE92AF-C3A1-FA41-7B56-50165E82E20E}"/>
              </a:ext>
            </a:extLst>
          </p:cNvPr>
          <p:cNvSpPr txBox="1"/>
          <p:nvPr/>
        </p:nvSpPr>
        <p:spPr>
          <a:xfrm>
            <a:off x="7372092" y="5622781"/>
            <a:ext cx="4227439" cy="646331"/>
          </a:xfrm>
          <a:prstGeom prst="rect">
            <a:avLst/>
          </a:prstGeom>
          <a:noFill/>
        </p:spPr>
        <p:txBody>
          <a:bodyPr wrap="none" rtlCol="0">
            <a:spAutoFit/>
          </a:bodyPr>
          <a:lstStyle/>
          <a:p>
            <a:r>
              <a:rPr lang="zh-CN" altLang="en-US">
                <a:solidFill>
                  <a:srgbClr val="FF0000"/>
                </a:solidFill>
              </a:rPr>
              <a:t>引入域这个概念目的：</a:t>
            </a:r>
            <a:endParaRPr lang="en-US" altLang="zh-CN">
              <a:solidFill>
                <a:srgbClr val="FF0000"/>
              </a:solidFill>
            </a:endParaRPr>
          </a:p>
          <a:p>
            <a:r>
              <a:rPr lang="zh-CN" altLang="en-US">
                <a:solidFill>
                  <a:srgbClr val="FF0000"/>
                </a:solidFill>
              </a:rPr>
              <a:t>指标更通用，将来可以在不同层次应用</a:t>
            </a:r>
          </a:p>
        </p:txBody>
      </p:sp>
    </p:spTree>
    <p:extLst>
      <p:ext uri="{BB962C8B-B14F-4D97-AF65-F5344CB8AC3E}">
        <p14:creationId xmlns:p14="http://schemas.microsoft.com/office/powerpoint/2010/main" val="787660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96477EA-32D4-AA75-4484-A458A9B0BD13}"/>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扩散性 </a:t>
            </a:r>
            <a:r>
              <a:rPr lang="en-US" altLang="zh-CN" sz="3200"/>
              <a:t>- </a:t>
            </a:r>
            <a:r>
              <a:rPr lang="zh-CN" altLang="en-US" sz="3200"/>
              <a:t>扩散扇形</a:t>
            </a:r>
            <a:endParaRPr lang="en-US" altLang="zh-CN" sz="3200"/>
          </a:p>
        </p:txBody>
      </p:sp>
      <p:pic>
        <p:nvPicPr>
          <p:cNvPr id="6" name="图片 5">
            <a:extLst>
              <a:ext uri="{FF2B5EF4-FFF2-40B4-BE49-F238E27FC236}">
                <a16:creationId xmlns:a16="http://schemas.microsoft.com/office/drawing/2014/main" id="{28F2A911-910E-89AE-C100-4F7037536D11}"/>
              </a:ext>
            </a:extLst>
          </p:cNvPr>
          <p:cNvPicPr>
            <a:picLocks noChangeAspect="1"/>
          </p:cNvPicPr>
          <p:nvPr/>
        </p:nvPicPr>
        <p:blipFill>
          <a:blip r:embed="rId2"/>
          <a:stretch>
            <a:fillRect/>
          </a:stretch>
        </p:blipFill>
        <p:spPr>
          <a:xfrm>
            <a:off x="983432" y="2204864"/>
            <a:ext cx="2667000" cy="1905000"/>
          </a:xfrm>
          <a:prstGeom prst="rect">
            <a:avLst/>
          </a:prstGeom>
        </p:spPr>
      </p:pic>
      <p:pic>
        <p:nvPicPr>
          <p:cNvPr id="8" name="图片 7">
            <a:extLst>
              <a:ext uri="{FF2B5EF4-FFF2-40B4-BE49-F238E27FC236}">
                <a16:creationId xmlns:a16="http://schemas.microsoft.com/office/drawing/2014/main" id="{C72DEA72-7736-9E51-4924-247A7ECEB25F}"/>
              </a:ext>
            </a:extLst>
          </p:cNvPr>
          <p:cNvPicPr>
            <a:picLocks noChangeAspect="1"/>
          </p:cNvPicPr>
          <p:nvPr/>
        </p:nvPicPr>
        <p:blipFill>
          <a:blip r:embed="rId3"/>
          <a:stretch>
            <a:fillRect/>
          </a:stretch>
        </p:blipFill>
        <p:spPr>
          <a:xfrm>
            <a:off x="4763852" y="2179464"/>
            <a:ext cx="4638675" cy="2105025"/>
          </a:xfrm>
          <a:prstGeom prst="rect">
            <a:avLst/>
          </a:prstGeom>
        </p:spPr>
      </p:pic>
      <p:sp>
        <p:nvSpPr>
          <p:cNvPr id="9" name="文本框 8">
            <a:extLst>
              <a:ext uri="{FF2B5EF4-FFF2-40B4-BE49-F238E27FC236}">
                <a16:creationId xmlns:a16="http://schemas.microsoft.com/office/drawing/2014/main" id="{9AAC5EA8-D043-07CD-08A2-8A4A3AB4E240}"/>
              </a:ext>
            </a:extLst>
          </p:cNvPr>
          <p:cNvSpPr txBox="1"/>
          <p:nvPr/>
        </p:nvSpPr>
        <p:spPr>
          <a:xfrm>
            <a:off x="1019436" y="4499828"/>
            <a:ext cx="7738016" cy="369332"/>
          </a:xfrm>
          <a:prstGeom prst="rect">
            <a:avLst/>
          </a:prstGeom>
          <a:noFill/>
        </p:spPr>
        <p:txBody>
          <a:bodyPr wrap="none" rtlCol="0">
            <a:spAutoFit/>
          </a:bodyPr>
          <a:lstStyle/>
          <a:p>
            <a:r>
              <a:rPr lang="en-US" altLang="zh-CN"/>
              <a:t>Diffusion Indicator = (#Elements / #Domains) * [ (DW / #TotalDomains) * DL]</a:t>
            </a:r>
            <a:endParaRPr lang="zh-CN" altLang="en-US"/>
          </a:p>
        </p:txBody>
      </p:sp>
      <p:pic>
        <p:nvPicPr>
          <p:cNvPr id="11" name="图片 10">
            <a:extLst>
              <a:ext uri="{FF2B5EF4-FFF2-40B4-BE49-F238E27FC236}">
                <a16:creationId xmlns:a16="http://schemas.microsoft.com/office/drawing/2014/main" id="{5CD6BEFF-511B-28E1-B4F5-90B0740A92A5}"/>
              </a:ext>
            </a:extLst>
          </p:cNvPr>
          <p:cNvPicPr>
            <a:picLocks noChangeAspect="1"/>
          </p:cNvPicPr>
          <p:nvPr/>
        </p:nvPicPr>
        <p:blipFill>
          <a:blip r:embed="rId4"/>
          <a:stretch>
            <a:fillRect/>
          </a:stretch>
        </p:blipFill>
        <p:spPr>
          <a:xfrm>
            <a:off x="1019436" y="5193196"/>
            <a:ext cx="8191500" cy="1028700"/>
          </a:xfrm>
          <a:prstGeom prst="rect">
            <a:avLst/>
          </a:prstGeom>
        </p:spPr>
      </p:pic>
      <p:sp>
        <p:nvSpPr>
          <p:cNvPr id="2" name="文本框 1">
            <a:extLst>
              <a:ext uri="{FF2B5EF4-FFF2-40B4-BE49-F238E27FC236}">
                <a16:creationId xmlns:a16="http://schemas.microsoft.com/office/drawing/2014/main" id="{66C519D1-194F-DE92-D842-1F46A10F40E8}"/>
              </a:ext>
            </a:extLst>
          </p:cNvPr>
          <p:cNvSpPr txBox="1"/>
          <p:nvPr/>
        </p:nvSpPr>
        <p:spPr>
          <a:xfrm>
            <a:off x="667780" y="1219106"/>
            <a:ext cx="10113666" cy="707886"/>
          </a:xfrm>
          <a:prstGeom prst="rect">
            <a:avLst/>
          </a:prstGeom>
          <a:noFill/>
        </p:spPr>
        <p:txBody>
          <a:bodyPr wrap="none" rtlCol="0">
            <a:spAutoFit/>
          </a:bodyPr>
          <a:lstStyle/>
          <a:p>
            <a:r>
              <a:rPr lang="zh-CN" altLang="en-US" sz="2000"/>
              <a:t>基于“扩散扇形”建立一个指标，反映当对一个域进行修改时，对系统产生的扩散性影响，</a:t>
            </a:r>
            <a:endParaRPr lang="en-US" altLang="zh-CN" sz="2000"/>
          </a:p>
          <a:p>
            <a:r>
              <a:rPr lang="zh-CN" altLang="en-US" sz="2000"/>
              <a:t>进而以此指标反映内核构造和维护上的复杂性。</a:t>
            </a:r>
          </a:p>
        </p:txBody>
      </p:sp>
      <p:sp>
        <p:nvSpPr>
          <p:cNvPr id="3" name="文本框 2">
            <a:extLst>
              <a:ext uri="{FF2B5EF4-FFF2-40B4-BE49-F238E27FC236}">
                <a16:creationId xmlns:a16="http://schemas.microsoft.com/office/drawing/2014/main" id="{B42FAEAE-CD7C-5F06-AD90-96513C2D74F8}"/>
              </a:ext>
            </a:extLst>
          </p:cNvPr>
          <p:cNvSpPr txBox="1"/>
          <p:nvPr/>
        </p:nvSpPr>
        <p:spPr>
          <a:xfrm>
            <a:off x="9984432" y="4686241"/>
            <a:ext cx="1803699" cy="1477328"/>
          </a:xfrm>
          <a:prstGeom prst="rect">
            <a:avLst/>
          </a:prstGeom>
          <a:noFill/>
        </p:spPr>
        <p:txBody>
          <a:bodyPr wrap="none" rtlCol="0">
            <a:spAutoFit/>
          </a:bodyPr>
          <a:lstStyle/>
          <a:p>
            <a:r>
              <a:rPr lang="zh-CN" altLang="en-US">
                <a:solidFill>
                  <a:srgbClr val="FF0000"/>
                </a:solidFill>
              </a:rPr>
              <a:t>量化实施手段</a:t>
            </a:r>
            <a:endParaRPr lang="en-US" altLang="zh-CN">
              <a:solidFill>
                <a:srgbClr val="FF0000"/>
              </a:solidFill>
            </a:endParaRPr>
          </a:p>
          <a:p>
            <a:r>
              <a:rPr lang="zh-CN" altLang="en-US">
                <a:solidFill>
                  <a:srgbClr val="FF0000"/>
                </a:solidFill>
              </a:rPr>
              <a:t>在目标文件</a:t>
            </a:r>
            <a:r>
              <a:rPr lang="en-US" altLang="zh-CN">
                <a:solidFill>
                  <a:srgbClr val="FF0000"/>
                </a:solidFill>
              </a:rPr>
              <a:t>*.o</a:t>
            </a:r>
          </a:p>
          <a:p>
            <a:endParaRPr lang="en-US" altLang="zh-CN">
              <a:solidFill>
                <a:srgbClr val="FF0000"/>
              </a:solidFill>
            </a:endParaRPr>
          </a:p>
          <a:p>
            <a:r>
              <a:rPr lang="zh-CN" altLang="en-US">
                <a:solidFill>
                  <a:srgbClr val="FF0000"/>
                </a:solidFill>
              </a:rPr>
              <a:t>基于</a:t>
            </a:r>
            <a:r>
              <a:rPr lang="en-US" altLang="zh-CN">
                <a:solidFill>
                  <a:srgbClr val="FF0000"/>
                </a:solidFill>
              </a:rPr>
              <a:t>ELF</a:t>
            </a:r>
            <a:r>
              <a:rPr lang="zh-CN" altLang="en-US">
                <a:solidFill>
                  <a:srgbClr val="FF0000"/>
                </a:solidFill>
              </a:rPr>
              <a:t>文件</a:t>
            </a:r>
            <a:endParaRPr lang="en-US" altLang="zh-CN">
              <a:solidFill>
                <a:srgbClr val="FF0000"/>
              </a:solidFill>
            </a:endParaRPr>
          </a:p>
          <a:p>
            <a:r>
              <a:rPr lang="en-US" altLang="zh-CN">
                <a:solidFill>
                  <a:srgbClr val="FF0000"/>
                </a:solidFill>
              </a:rPr>
              <a:t>Undef</a:t>
            </a:r>
            <a:r>
              <a:rPr lang="zh-CN" altLang="en-US">
                <a:solidFill>
                  <a:srgbClr val="FF0000"/>
                </a:solidFill>
              </a:rPr>
              <a:t>和</a:t>
            </a:r>
            <a:r>
              <a:rPr lang="en-US" altLang="zh-CN">
                <a:solidFill>
                  <a:srgbClr val="FF0000"/>
                </a:solidFill>
              </a:rPr>
              <a:t>SymTab</a:t>
            </a:r>
            <a:endParaRPr lang="zh-CN" altLang="en-US">
              <a:solidFill>
                <a:srgbClr val="FF0000"/>
              </a:solidFill>
            </a:endParaRPr>
          </a:p>
        </p:txBody>
      </p:sp>
      <p:sp>
        <p:nvSpPr>
          <p:cNvPr id="5" name="文本框 4">
            <a:extLst>
              <a:ext uri="{FF2B5EF4-FFF2-40B4-BE49-F238E27FC236}">
                <a16:creationId xmlns:a16="http://schemas.microsoft.com/office/drawing/2014/main" id="{8D04D8F7-F74E-5F81-4C55-C87A17283C7B}"/>
              </a:ext>
            </a:extLst>
          </p:cNvPr>
          <p:cNvSpPr txBox="1"/>
          <p:nvPr/>
        </p:nvSpPr>
        <p:spPr>
          <a:xfrm>
            <a:off x="934156" y="6313368"/>
            <a:ext cx="6155852" cy="369332"/>
          </a:xfrm>
          <a:prstGeom prst="rect">
            <a:avLst/>
          </a:prstGeom>
          <a:noFill/>
        </p:spPr>
        <p:txBody>
          <a:bodyPr wrap="none" rtlCol="0">
            <a:spAutoFit/>
          </a:bodyPr>
          <a:lstStyle/>
          <a:p>
            <a:r>
              <a:rPr lang="zh-CN" altLang="en-US">
                <a:solidFill>
                  <a:srgbClr val="FF0000"/>
                </a:solidFill>
              </a:rPr>
              <a:t>指数越小 </a:t>
            </a:r>
            <a:r>
              <a:rPr lang="en-US" altLang="zh-CN">
                <a:solidFill>
                  <a:srgbClr val="FF0000"/>
                </a:solidFill>
              </a:rPr>
              <a:t>-》</a:t>
            </a:r>
            <a:r>
              <a:rPr lang="zh-CN" altLang="en-US">
                <a:solidFill>
                  <a:srgbClr val="FF0000"/>
                </a:solidFill>
              </a:rPr>
              <a:t>扩散性越小 </a:t>
            </a:r>
            <a:r>
              <a:rPr lang="en-US" altLang="zh-CN">
                <a:solidFill>
                  <a:srgbClr val="FF0000"/>
                </a:solidFill>
              </a:rPr>
              <a:t>-》</a:t>
            </a:r>
            <a:r>
              <a:rPr lang="zh-CN" altLang="en-US">
                <a:solidFill>
                  <a:srgbClr val="FF0000"/>
                </a:solidFill>
              </a:rPr>
              <a:t>构造和维护内核的复杂度越低</a:t>
            </a:r>
          </a:p>
        </p:txBody>
      </p:sp>
    </p:spTree>
    <p:extLst>
      <p:ext uri="{BB962C8B-B14F-4D97-AF65-F5344CB8AC3E}">
        <p14:creationId xmlns:p14="http://schemas.microsoft.com/office/powerpoint/2010/main" val="13355404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A18FB-345C-756B-4079-09A57523791C}"/>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7322FE4-7876-200D-CD5F-C0FBD5130B80}"/>
              </a:ext>
            </a:extLst>
          </p:cNvPr>
          <p:cNvSpPr txBox="1"/>
          <p:nvPr/>
        </p:nvSpPr>
        <p:spPr>
          <a:xfrm>
            <a:off x="667780" y="479673"/>
            <a:ext cx="8344544" cy="584775"/>
          </a:xfrm>
          <a:prstGeom prst="rect">
            <a:avLst/>
          </a:prstGeom>
          <a:noFill/>
        </p:spPr>
        <p:txBody>
          <a:bodyPr wrap="square">
            <a:spAutoFit/>
          </a:bodyPr>
          <a:lstStyle/>
          <a:p>
            <a:r>
              <a:rPr lang="zh-CN" altLang="en-US" sz="3200"/>
              <a:t>内核复杂性的量化指标 </a:t>
            </a:r>
            <a:r>
              <a:rPr lang="en-US" altLang="zh-CN" sz="3200"/>
              <a:t>- </a:t>
            </a:r>
            <a:r>
              <a:rPr lang="zh-CN" altLang="en-US" sz="3200"/>
              <a:t>理论分析</a:t>
            </a:r>
            <a:endParaRPr lang="en-US" altLang="zh-CN" sz="3200"/>
          </a:p>
        </p:txBody>
      </p:sp>
      <p:sp>
        <p:nvSpPr>
          <p:cNvPr id="2" name="文本框 1">
            <a:extLst>
              <a:ext uri="{FF2B5EF4-FFF2-40B4-BE49-F238E27FC236}">
                <a16:creationId xmlns:a16="http://schemas.microsoft.com/office/drawing/2014/main" id="{1FB0F7C5-419E-2741-2646-E2ABCC3F4982}"/>
              </a:ext>
            </a:extLst>
          </p:cNvPr>
          <p:cNvSpPr txBox="1"/>
          <p:nvPr/>
        </p:nvSpPr>
        <p:spPr>
          <a:xfrm>
            <a:off x="708298" y="2708920"/>
            <a:ext cx="8988102" cy="1631216"/>
          </a:xfrm>
          <a:prstGeom prst="rect">
            <a:avLst/>
          </a:prstGeom>
          <a:noFill/>
        </p:spPr>
        <p:txBody>
          <a:bodyPr wrap="square" rtlCol="0">
            <a:spAutoFit/>
          </a:bodyPr>
          <a:lstStyle/>
          <a:p>
            <a:r>
              <a:rPr lang="zh-CN" altLang="en-US" sz="2000"/>
              <a:t>对一些极端情况进行分析，看指标是否合理。</a:t>
            </a:r>
            <a:endParaRPr lang="en-US" altLang="zh-CN" sz="2000"/>
          </a:p>
          <a:p>
            <a:endParaRPr lang="en-US" altLang="zh-CN" sz="2000"/>
          </a:p>
          <a:p>
            <a:r>
              <a:rPr lang="en-US" altLang="zh-CN" sz="2000"/>
              <a:t>1. </a:t>
            </a:r>
            <a:r>
              <a:rPr lang="zh-CN" altLang="en-US" sz="2000"/>
              <a:t>全部元素集中于一个文件内：指数 </a:t>
            </a:r>
            <a:r>
              <a:rPr lang="en-US" altLang="zh-CN" sz="2000"/>
              <a:t>= </a:t>
            </a:r>
            <a:r>
              <a:rPr lang="zh-CN" altLang="en-US" sz="2000"/>
              <a:t>元素总数</a:t>
            </a:r>
            <a:endParaRPr lang="en-US" altLang="zh-CN" sz="2000"/>
          </a:p>
          <a:p>
            <a:r>
              <a:rPr lang="en-US" altLang="zh-CN" sz="2000"/>
              <a:t>2. </a:t>
            </a:r>
            <a:r>
              <a:rPr lang="zh-CN" altLang="en-US" sz="2000"/>
              <a:t>每个元素独占一个文件：元素总数等于域总数</a:t>
            </a:r>
            <a:endParaRPr lang="en-US" altLang="zh-CN" sz="2000"/>
          </a:p>
          <a:p>
            <a:r>
              <a:rPr lang="zh-CN" altLang="en-US" sz="2000"/>
              <a:t>取决于域之间的依赖关系（</a:t>
            </a:r>
            <a:r>
              <a:rPr lang="en-US" altLang="zh-CN" sz="2000"/>
              <a:t>*.o</a:t>
            </a:r>
            <a:r>
              <a:rPr lang="zh-CN" altLang="en-US" sz="2000"/>
              <a:t>之间关系）</a:t>
            </a:r>
          </a:p>
        </p:txBody>
      </p:sp>
      <p:pic>
        <p:nvPicPr>
          <p:cNvPr id="3" name="图片 2">
            <a:extLst>
              <a:ext uri="{FF2B5EF4-FFF2-40B4-BE49-F238E27FC236}">
                <a16:creationId xmlns:a16="http://schemas.microsoft.com/office/drawing/2014/main" id="{A0194EAA-8EBC-539A-B064-EA54061B829C}"/>
              </a:ext>
            </a:extLst>
          </p:cNvPr>
          <p:cNvPicPr>
            <a:picLocks noChangeAspect="1"/>
          </p:cNvPicPr>
          <p:nvPr/>
        </p:nvPicPr>
        <p:blipFill>
          <a:blip r:embed="rId2"/>
          <a:stretch>
            <a:fillRect/>
          </a:stretch>
        </p:blipFill>
        <p:spPr>
          <a:xfrm>
            <a:off x="744302" y="1500200"/>
            <a:ext cx="8191500" cy="1028700"/>
          </a:xfrm>
          <a:prstGeom prst="rect">
            <a:avLst/>
          </a:prstGeom>
        </p:spPr>
      </p:pic>
      <p:sp>
        <p:nvSpPr>
          <p:cNvPr id="5" name="椭圆 4">
            <a:extLst>
              <a:ext uri="{FF2B5EF4-FFF2-40B4-BE49-F238E27FC236}">
                <a16:creationId xmlns:a16="http://schemas.microsoft.com/office/drawing/2014/main" id="{B348B725-7880-C226-38E6-7519D89FAAB1}"/>
              </a:ext>
            </a:extLst>
          </p:cNvPr>
          <p:cNvSpPr/>
          <p:nvPr/>
        </p:nvSpPr>
        <p:spPr>
          <a:xfrm>
            <a:off x="839416" y="4930335"/>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7" name="椭圆 6">
            <a:extLst>
              <a:ext uri="{FF2B5EF4-FFF2-40B4-BE49-F238E27FC236}">
                <a16:creationId xmlns:a16="http://schemas.microsoft.com/office/drawing/2014/main" id="{8BB25DE7-4469-2B63-64F7-5F486509FF42}"/>
              </a:ext>
            </a:extLst>
          </p:cNvPr>
          <p:cNvSpPr/>
          <p:nvPr/>
        </p:nvSpPr>
        <p:spPr>
          <a:xfrm>
            <a:off x="1437211" y="4920717"/>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0" name="椭圆 9">
            <a:extLst>
              <a:ext uri="{FF2B5EF4-FFF2-40B4-BE49-F238E27FC236}">
                <a16:creationId xmlns:a16="http://schemas.microsoft.com/office/drawing/2014/main" id="{DBAF07F1-BB72-BC0A-BAAD-694E09F2CCC0}"/>
              </a:ext>
            </a:extLst>
          </p:cNvPr>
          <p:cNvSpPr/>
          <p:nvPr/>
        </p:nvSpPr>
        <p:spPr>
          <a:xfrm>
            <a:off x="1969813" y="4914782"/>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2" name="椭圆 11">
            <a:extLst>
              <a:ext uri="{FF2B5EF4-FFF2-40B4-BE49-F238E27FC236}">
                <a16:creationId xmlns:a16="http://schemas.microsoft.com/office/drawing/2014/main" id="{4C9165CF-6BEE-F7FD-792C-75448F6077C1}"/>
              </a:ext>
            </a:extLst>
          </p:cNvPr>
          <p:cNvSpPr/>
          <p:nvPr/>
        </p:nvSpPr>
        <p:spPr>
          <a:xfrm>
            <a:off x="2567608" y="4905164"/>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14" name="直接连接符 13">
            <a:extLst>
              <a:ext uri="{FF2B5EF4-FFF2-40B4-BE49-F238E27FC236}">
                <a16:creationId xmlns:a16="http://schemas.microsoft.com/office/drawing/2014/main" id="{CC7E23CA-E694-E932-94E2-F178C814B61C}"/>
              </a:ext>
            </a:extLst>
          </p:cNvPr>
          <p:cNvCxnSpPr/>
          <p:nvPr/>
        </p:nvCxnSpPr>
        <p:spPr>
          <a:xfrm>
            <a:off x="130746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987E2E24-DD77-6A15-6D98-1ECFC3E916F3}"/>
              </a:ext>
            </a:extLst>
          </p:cNvPr>
          <p:cNvCxnSpPr/>
          <p:nvPr/>
        </p:nvCxnSpPr>
        <p:spPr>
          <a:xfrm>
            <a:off x="184752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0DF633A-0816-6363-7CD8-3100AFAD9144}"/>
              </a:ext>
            </a:extLst>
          </p:cNvPr>
          <p:cNvCxnSpPr/>
          <p:nvPr/>
        </p:nvCxnSpPr>
        <p:spPr>
          <a:xfrm>
            <a:off x="2387588" y="4797152"/>
            <a:ext cx="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椭圆 16">
            <a:extLst>
              <a:ext uri="{FF2B5EF4-FFF2-40B4-BE49-F238E27FC236}">
                <a16:creationId xmlns:a16="http://schemas.microsoft.com/office/drawing/2014/main" id="{1E813EFC-9B59-DC0B-B78C-8C62D8DB53CF}"/>
              </a:ext>
            </a:extLst>
          </p:cNvPr>
          <p:cNvSpPr/>
          <p:nvPr/>
        </p:nvSpPr>
        <p:spPr>
          <a:xfrm>
            <a:off x="9968131" y="4438546"/>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椭圆 17">
            <a:extLst>
              <a:ext uri="{FF2B5EF4-FFF2-40B4-BE49-F238E27FC236}">
                <a16:creationId xmlns:a16="http://schemas.microsoft.com/office/drawing/2014/main" id="{3183E5F0-6094-48D8-B5F1-86F1F9948FFE}"/>
              </a:ext>
            </a:extLst>
          </p:cNvPr>
          <p:cNvSpPr/>
          <p:nvPr/>
        </p:nvSpPr>
        <p:spPr>
          <a:xfrm>
            <a:off x="10256163" y="4882655"/>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9" name="椭圆 18">
            <a:extLst>
              <a:ext uri="{FF2B5EF4-FFF2-40B4-BE49-F238E27FC236}">
                <a16:creationId xmlns:a16="http://schemas.microsoft.com/office/drawing/2014/main" id="{E29F4EED-271A-73CA-0091-CEF1B0459612}"/>
              </a:ext>
            </a:extLst>
          </p:cNvPr>
          <p:cNvSpPr/>
          <p:nvPr/>
        </p:nvSpPr>
        <p:spPr>
          <a:xfrm>
            <a:off x="10616203" y="5276644"/>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0" name="椭圆 19">
            <a:extLst>
              <a:ext uri="{FF2B5EF4-FFF2-40B4-BE49-F238E27FC236}">
                <a16:creationId xmlns:a16="http://schemas.microsoft.com/office/drawing/2014/main" id="{8D416165-3A87-3CEA-1CD5-1E9370610354}"/>
              </a:ext>
            </a:extLst>
          </p:cNvPr>
          <p:cNvSpPr/>
          <p:nvPr/>
        </p:nvSpPr>
        <p:spPr>
          <a:xfrm>
            <a:off x="10904235" y="5717808"/>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22" name="直接箭头连接符 21">
            <a:extLst>
              <a:ext uri="{FF2B5EF4-FFF2-40B4-BE49-F238E27FC236}">
                <a16:creationId xmlns:a16="http://schemas.microsoft.com/office/drawing/2014/main" id="{D322C8BC-E947-80EF-98C8-A7C57DB0FD89}"/>
              </a:ext>
            </a:extLst>
          </p:cNvPr>
          <p:cNvCxnSpPr>
            <a:endCxn id="18" idx="1"/>
          </p:cNvCxnSpPr>
          <p:nvPr/>
        </p:nvCxnSpPr>
        <p:spPr>
          <a:xfrm>
            <a:off x="10112147" y="4626855"/>
            <a:ext cx="186197" cy="3032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D7424EF8-AB1E-DFC5-B7FC-E529944D8E6B}"/>
              </a:ext>
            </a:extLst>
          </p:cNvPr>
          <p:cNvCxnSpPr>
            <a:stCxn id="18" idx="5"/>
            <a:endCxn id="19" idx="1"/>
          </p:cNvCxnSpPr>
          <p:nvPr/>
        </p:nvCxnSpPr>
        <p:spPr>
          <a:xfrm>
            <a:off x="10502014" y="5159237"/>
            <a:ext cx="156370" cy="164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AD087B71-39F0-CB14-E64E-2CD40AFE7A34}"/>
              </a:ext>
            </a:extLst>
          </p:cNvPr>
          <p:cNvCxnSpPr>
            <a:stCxn id="19" idx="5"/>
            <a:endCxn id="20" idx="1"/>
          </p:cNvCxnSpPr>
          <p:nvPr/>
        </p:nvCxnSpPr>
        <p:spPr>
          <a:xfrm>
            <a:off x="10862054" y="5553226"/>
            <a:ext cx="84362" cy="2120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椭圆 26">
            <a:extLst>
              <a:ext uri="{FF2B5EF4-FFF2-40B4-BE49-F238E27FC236}">
                <a16:creationId xmlns:a16="http://schemas.microsoft.com/office/drawing/2014/main" id="{C52A89ED-46C5-8AE5-B6A5-7C338A23F976}"/>
              </a:ext>
            </a:extLst>
          </p:cNvPr>
          <p:cNvSpPr/>
          <p:nvPr/>
        </p:nvSpPr>
        <p:spPr>
          <a:xfrm>
            <a:off x="4749401" y="4806770"/>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8" name="椭圆 27">
            <a:extLst>
              <a:ext uri="{FF2B5EF4-FFF2-40B4-BE49-F238E27FC236}">
                <a16:creationId xmlns:a16="http://schemas.microsoft.com/office/drawing/2014/main" id="{FF4708FD-041E-A7DB-8A6D-25E061A2F158}"/>
              </a:ext>
            </a:extLst>
          </p:cNvPr>
          <p:cNvSpPr/>
          <p:nvPr/>
        </p:nvSpPr>
        <p:spPr>
          <a:xfrm>
            <a:off x="5347196" y="4797152"/>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9" name="椭圆 28">
            <a:extLst>
              <a:ext uri="{FF2B5EF4-FFF2-40B4-BE49-F238E27FC236}">
                <a16:creationId xmlns:a16="http://schemas.microsoft.com/office/drawing/2014/main" id="{FB6626FC-D8E0-D2BE-58EA-1BDEAE8AFFF2}"/>
              </a:ext>
            </a:extLst>
          </p:cNvPr>
          <p:cNvSpPr/>
          <p:nvPr/>
        </p:nvSpPr>
        <p:spPr>
          <a:xfrm>
            <a:off x="4781485" y="5393667"/>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30" name="椭圆 29">
            <a:extLst>
              <a:ext uri="{FF2B5EF4-FFF2-40B4-BE49-F238E27FC236}">
                <a16:creationId xmlns:a16="http://schemas.microsoft.com/office/drawing/2014/main" id="{216CDF71-B310-8015-A6C6-865050FA6C1B}"/>
              </a:ext>
            </a:extLst>
          </p:cNvPr>
          <p:cNvSpPr/>
          <p:nvPr/>
        </p:nvSpPr>
        <p:spPr>
          <a:xfrm>
            <a:off x="5379280" y="5384049"/>
            <a:ext cx="288032" cy="32403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31" name="直接连接符 30">
            <a:extLst>
              <a:ext uri="{FF2B5EF4-FFF2-40B4-BE49-F238E27FC236}">
                <a16:creationId xmlns:a16="http://schemas.microsoft.com/office/drawing/2014/main" id="{D7684F77-D8B9-34BF-2369-7DDF41589295}"/>
              </a:ext>
            </a:extLst>
          </p:cNvPr>
          <p:cNvCxnSpPr>
            <a:cxnSpLocks/>
          </p:cNvCxnSpPr>
          <p:nvPr/>
        </p:nvCxnSpPr>
        <p:spPr>
          <a:xfrm>
            <a:off x="5217453" y="4673587"/>
            <a:ext cx="0" cy="109739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E96F9EA3-BF92-CE8F-FFA3-EBD1A96E5A2A}"/>
              </a:ext>
            </a:extLst>
          </p:cNvPr>
          <p:cNvSpPr txBox="1"/>
          <p:nvPr/>
        </p:nvSpPr>
        <p:spPr>
          <a:xfrm>
            <a:off x="705456" y="6021288"/>
            <a:ext cx="2622834" cy="369332"/>
          </a:xfrm>
          <a:prstGeom prst="rect">
            <a:avLst/>
          </a:prstGeom>
          <a:noFill/>
        </p:spPr>
        <p:txBody>
          <a:bodyPr wrap="none" rtlCol="0">
            <a:spAutoFit/>
          </a:bodyPr>
          <a:lstStyle/>
          <a:p>
            <a:r>
              <a:rPr lang="en-US" altLang="zh-CN"/>
              <a:t>2.1</a:t>
            </a:r>
            <a:r>
              <a:rPr lang="zh-CN" altLang="en-US"/>
              <a:t>情况：域总数的倒数</a:t>
            </a:r>
          </a:p>
        </p:txBody>
      </p:sp>
      <p:sp>
        <p:nvSpPr>
          <p:cNvPr id="37" name="文本框 36">
            <a:extLst>
              <a:ext uri="{FF2B5EF4-FFF2-40B4-BE49-F238E27FC236}">
                <a16:creationId xmlns:a16="http://schemas.microsoft.com/office/drawing/2014/main" id="{D9965EAD-5CA9-2815-72FC-B68D20214CB6}"/>
              </a:ext>
            </a:extLst>
          </p:cNvPr>
          <p:cNvSpPr txBox="1"/>
          <p:nvPr/>
        </p:nvSpPr>
        <p:spPr>
          <a:xfrm>
            <a:off x="4035779" y="6034054"/>
            <a:ext cx="2850460" cy="369332"/>
          </a:xfrm>
          <a:prstGeom prst="rect">
            <a:avLst/>
          </a:prstGeom>
          <a:noFill/>
        </p:spPr>
        <p:txBody>
          <a:bodyPr wrap="none" rtlCol="0">
            <a:spAutoFit/>
          </a:bodyPr>
          <a:lstStyle/>
          <a:p>
            <a:r>
              <a:rPr lang="en-US" altLang="zh-CN"/>
              <a:t>2.2</a:t>
            </a:r>
            <a:r>
              <a:rPr lang="zh-CN" altLang="en-US"/>
              <a:t>情况：小于</a:t>
            </a:r>
            <a:r>
              <a:rPr lang="en-US" altLang="zh-CN"/>
              <a:t>1 </a:t>
            </a:r>
            <a:r>
              <a:rPr lang="zh-CN" altLang="en-US"/>
              <a:t>但是</a:t>
            </a:r>
            <a:r>
              <a:rPr lang="en-US" altLang="zh-CN"/>
              <a:t>&gt; 2.1</a:t>
            </a:r>
            <a:endParaRPr lang="zh-CN" altLang="en-US"/>
          </a:p>
        </p:txBody>
      </p:sp>
      <p:sp>
        <p:nvSpPr>
          <p:cNvPr id="38" name="文本框 37">
            <a:extLst>
              <a:ext uri="{FF2B5EF4-FFF2-40B4-BE49-F238E27FC236}">
                <a16:creationId xmlns:a16="http://schemas.microsoft.com/office/drawing/2014/main" id="{88D55870-D5BE-4BED-8456-3238DF49349C}"/>
              </a:ext>
            </a:extLst>
          </p:cNvPr>
          <p:cNvSpPr txBox="1"/>
          <p:nvPr/>
        </p:nvSpPr>
        <p:spPr>
          <a:xfrm>
            <a:off x="8873114" y="6127431"/>
            <a:ext cx="2776722" cy="369332"/>
          </a:xfrm>
          <a:prstGeom prst="rect">
            <a:avLst/>
          </a:prstGeom>
          <a:noFill/>
        </p:spPr>
        <p:txBody>
          <a:bodyPr wrap="none" rtlCol="0">
            <a:spAutoFit/>
          </a:bodyPr>
          <a:lstStyle/>
          <a:p>
            <a:r>
              <a:rPr lang="en-US" altLang="zh-CN"/>
              <a:t>2.n</a:t>
            </a:r>
            <a:r>
              <a:rPr lang="zh-CN" altLang="en-US"/>
              <a:t>情况：（域总数 </a:t>
            </a:r>
            <a:r>
              <a:rPr lang="en-US" altLang="zh-CN"/>
              <a:t>+ 1)/2</a:t>
            </a:r>
            <a:endParaRPr lang="zh-CN" altLang="en-US"/>
          </a:p>
        </p:txBody>
      </p:sp>
      <p:cxnSp>
        <p:nvCxnSpPr>
          <p:cNvPr id="40" name="直接箭头连接符 39">
            <a:extLst>
              <a:ext uri="{FF2B5EF4-FFF2-40B4-BE49-F238E27FC236}">
                <a16:creationId xmlns:a16="http://schemas.microsoft.com/office/drawing/2014/main" id="{253B3FF6-6F42-5CAC-5EF3-7CE2672ED091}"/>
              </a:ext>
            </a:extLst>
          </p:cNvPr>
          <p:cNvCxnSpPr>
            <a:endCxn id="29" idx="0"/>
          </p:cNvCxnSpPr>
          <p:nvPr/>
        </p:nvCxnSpPr>
        <p:spPr>
          <a:xfrm>
            <a:off x="4925501" y="5206691"/>
            <a:ext cx="0" cy="1869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3344B1BD-4268-AEE8-0E45-53FA3A781B98}"/>
              </a:ext>
            </a:extLst>
          </p:cNvPr>
          <p:cNvCxnSpPr>
            <a:stCxn id="28" idx="4"/>
            <a:endCxn id="30" idx="0"/>
          </p:cNvCxnSpPr>
          <p:nvPr/>
        </p:nvCxnSpPr>
        <p:spPr>
          <a:xfrm>
            <a:off x="5491212" y="5121188"/>
            <a:ext cx="32084" cy="2628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771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DAEBDD95-4140-2F80-C25A-77CA16306AEE}"/>
              </a:ext>
            </a:extLst>
          </p:cNvPr>
          <p:cNvGraphicFramePr>
            <a:graphicFrameLocks noGrp="1"/>
          </p:cNvGraphicFramePr>
          <p:nvPr>
            <p:extLst>
              <p:ext uri="{D42A27DB-BD31-4B8C-83A1-F6EECF244321}">
                <p14:modId xmlns:p14="http://schemas.microsoft.com/office/powerpoint/2010/main" val="305484151"/>
              </p:ext>
            </p:extLst>
          </p:nvPr>
        </p:nvGraphicFramePr>
        <p:xfrm>
          <a:off x="767408" y="2009368"/>
          <a:ext cx="10515603" cy="3291840"/>
        </p:xfrm>
        <a:graphic>
          <a:graphicData uri="http://schemas.openxmlformats.org/drawingml/2006/table">
            <a:tbl>
              <a:tblPr/>
              <a:tblGrid>
                <a:gridCol w="1502229">
                  <a:extLst>
                    <a:ext uri="{9D8B030D-6E8A-4147-A177-3AD203B41FA5}">
                      <a16:colId xmlns:a16="http://schemas.microsoft.com/office/drawing/2014/main" val="3312504925"/>
                    </a:ext>
                  </a:extLst>
                </a:gridCol>
                <a:gridCol w="1502229">
                  <a:extLst>
                    <a:ext uri="{9D8B030D-6E8A-4147-A177-3AD203B41FA5}">
                      <a16:colId xmlns:a16="http://schemas.microsoft.com/office/drawing/2014/main" val="4159016337"/>
                    </a:ext>
                  </a:extLst>
                </a:gridCol>
                <a:gridCol w="1502229">
                  <a:extLst>
                    <a:ext uri="{9D8B030D-6E8A-4147-A177-3AD203B41FA5}">
                      <a16:colId xmlns:a16="http://schemas.microsoft.com/office/drawing/2014/main" val="3167078691"/>
                    </a:ext>
                  </a:extLst>
                </a:gridCol>
                <a:gridCol w="1502229">
                  <a:extLst>
                    <a:ext uri="{9D8B030D-6E8A-4147-A177-3AD203B41FA5}">
                      <a16:colId xmlns:a16="http://schemas.microsoft.com/office/drawing/2014/main" val="3378208122"/>
                    </a:ext>
                  </a:extLst>
                </a:gridCol>
                <a:gridCol w="1502229">
                  <a:extLst>
                    <a:ext uri="{9D8B030D-6E8A-4147-A177-3AD203B41FA5}">
                      <a16:colId xmlns:a16="http://schemas.microsoft.com/office/drawing/2014/main" val="76966045"/>
                    </a:ext>
                  </a:extLst>
                </a:gridCol>
                <a:gridCol w="1502229">
                  <a:extLst>
                    <a:ext uri="{9D8B030D-6E8A-4147-A177-3AD203B41FA5}">
                      <a16:colId xmlns:a16="http://schemas.microsoft.com/office/drawing/2014/main" val="692173708"/>
                    </a:ext>
                  </a:extLst>
                </a:gridCol>
                <a:gridCol w="1502229">
                  <a:extLst>
                    <a:ext uri="{9D8B030D-6E8A-4147-A177-3AD203B41FA5}">
                      <a16:colId xmlns:a16="http://schemas.microsoft.com/office/drawing/2014/main" val="96640996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solidFill>
                      <a:schemeClr val="bg2"/>
                    </a:solidFill>
                  </a:tcPr>
                </a:tc>
                <a:extLst>
                  <a:ext uri="{0D108BD9-81ED-4DB2-BD59-A6C34878D82A}">
                    <a16:rowId xmlns:a16="http://schemas.microsoft.com/office/drawing/2014/main" val="123881807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52371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12.99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395.04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119.42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76082255"/>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52947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34.95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14.14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399.15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130.16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7212083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54681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381.59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112.57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62749892"/>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55806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13.35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426.58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119.45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70264723"/>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57069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34.88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13.52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442.67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127.64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88389949"/>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2507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79106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31.55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11.34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360.33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51.44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5174563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2587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82394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31.85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11.44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433.82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61.10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92015318"/>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3037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103302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376.48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04072125"/>
                  </a:ext>
                </a:extLst>
              </a:tr>
            </a:tbl>
          </a:graphicData>
        </a:graphic>
      </p:graphicFrame>
      <p:sp>
        <p:nvSpPr>
          <p:cNvPr id="5" name="文本框 4">
            <a:extLst>
              <a:ext uri="{FF2B5EF4-FFF2-40B4-BE49-F238E27FC236}">
                <a16:creationId xmlns:a16="http://schemas.microsoft.com/office/drawing/2014/main" id="{84E75799-BB38-9B06-4905-A581B183D9B2}"/>
              </a:ext>
            </a:extLst>
          </p:cNvPr>
          <p:cNvSpPr txBox="1"/>
          <p:nvPr/>
        </p:nvSpPr>
        <p:spPr>
          <a:xfrm>
            <a:off x="667780" y="479673"/>
            <a:ext cx="8344544" cy="584775"/>
          </a:xfrm>
          <a:prstGeom prst="rect">
            <a:avLst/>
          </a:prstGeom>
          <a:noFill/>
        </p:spPr>
        <p:txBody>
          <a:bodyPr wrap="square">
            <a:spAutoFit/>
          </a:bodyPr>
          <a:lstStyle/>
          <a:p>
            <a:r>
              <a:rPr lang="zh-CN" altLang="en-US" sz="3200"/>
              <a:t>第一轮试验：对全局应用平均值的试验结果</a:t>
            </a:r>
            <a:endParaRPr lang="en-US" altLang="zh-CN" sz="3200"/>
          </a:p>
        </p:txBody>
      </p:sp>
      <p:sp>
        <p:nvSpPr>
          <p:cNvPr id="7" name="文本框 6">
            <a:extLst>
              <a:ext uri="{FF2B5EF4-FFF2-40B4-BE49-F238E27FC236}">
                <a16:creationId xmlns:a16="http://schemas.microsoft.com/office/drawing/2014/main" id="{E8E364D1-057F-0766-924E-F06B89F7055C}"/>
              </a:ext>
            </a:extLst>
          </p:cNvPr>
          <p:cNvSpPr txBox="1"/>
          <p:nvPr/>
        </p:nvSpPr>
        <p:spPr>
          <a:xfrm>
            <a:off x="778171" y="1338532"/>
            <a:ext cx="6096000" cy="400110"/>
          </a:xfrm>
          <a:prstGeom prst="rect">
            <a:avLst/>
          </a:prstGeom>
          <a:noFill/>
        </p:spPr>
        <p:txBody>
          <a:bodyPr wrap="square">
            <a:spAutoFit/>
          </a:bodyPr>
          <a:lstStyle/>
          <a:p>
            <a:r>
              <a:rPr lang="zh-CN" altLang="en-US" sz="2000"/>
              <a:t>公式：</a:t>
            </a:r>
            <a:r>
              <a:rPr lang="it-IT" altLang="zh-CN" sz="2000"/>
              <a:t>DI = (</a:t>
            </a:r>
            <a:r>
              <a:rPr lang="en-US" altLang="zh-CN" sz="2000"/>
              <a:t>E</a:t>
            </a:r>
            <a:r>
              <a:rPr lang="it-IT" altLang="zh-CN" sz="2000"/>
              <a:t> / D) * (ADW / D) * ADL</a:t>
            </a:r>
            <a:endParaRPr lang="zh-CN" altLang="en-US" sz="2000"/>
          </a:p>
        </p:txBody>
      </p:sp>
      <p:sp>
        <p:nvSpPr>
          <p:cNvPr id="8" name="文本框 7">
            <a:extLst>
              <a:ext uri="{FF2B5EF4-FFF2-40B4-BE49-F238E27FC236}">
                <a16:creationId xmlns:a16="http://schemas.microsoft.com/office/drawing/2014/main" id="{88458AC6-C995-3891-18AE-2F38C7C379FF}"/>
              </a:ext>
            </a:extLst>
          </p:cNvPr>
          <p:cNvSpPr txBox="1"/>
          <p:nvPr/>
        </p:nvSpPr>
        <p:spPr>
          <a:xfrm>
            <a:off x="778171" y="5571934"/>
            <a:ext cx="6853158" cy="707886"/>
          </a:xfrm>
          <a:prstGeom prst="rect">
            <a:avLst/>
          </a:prstGeom>
          <a:noFill/>
        </p:spPr>
        <p:txBody>
          <a:bodyPr wrap="none" rtlCol="0">
            <a:spAutoFit/>
          </a:bodyPr>
          <a:lstStyle/>
          <a:p>
            <a:r>
              <a:rPr lang="zh-CN" altLang="en-US" sz="2000">
                <a:solidFill>
                  <a:srgbClr val="FF0000"/>
                </a:solidFill>
              </a:rPr>
              <a:t>结果不符合预期。</a:t>
            </a:r>
            <a:endParaRPr lang="en-US" altLang="zh-CN" sz="2000">
              <a:solidFill>
                <a:srgbClr val="FF0000"/>
              </a:solidFill>
            </a:endParaRPr>
          </a:p>
          <a:p>
            <a:r>
              <a:rPr lang="zh-CN" altLang="en-US" sz="2000">
                <a:solidFill>
                  <a:srgbClr val="FF0000"/>
                </a:solidFill>
              </a:rPr>
              <a:t>初步分析原因：数据采用了三个平均值，掩盖了实际情况。</a:t>
            </a:r>
          </a:p>
        </p:txBody>
      </p:sp>
      <p:sp>
        <p:nvSpPr>
          <p:cNvPr id="2" name="椭圆 1">
            <a:extLst>
              <a:ext uri="{FF2B5EF4-FFF2-40B4-BE49-F238E27FC236}">
                <a16:creationId xmlns:a16="http://schemas.microsoft.com/office/drawing/2014/main" id="{D96335C3-A59C-0DD1-6490-59E24D9FFFAB}"/>
              </a:ext>
            </a:extLst>
          </p:cNvPr>
          <p:cNvSpPr/>
          <p:nvPr/>
        </p:nvSpPr>
        <p:spPr>
          <a:xfrm>
            <a:off x="9120336" y="5886088"/>
            <a:ext cx="324036" cy="36004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3" name="直接箭头连接符 2">
            <a:extLst>
              <a:ext uri="{FF2B5EF4-FFF2-40B4-BE49-F238E27FC236}">
                <a16:creationId xmlns:a16="http://schemas.microsoft.com/office/drawing/2014/main" id="{E61CE0EA-E087-919B-F3EE-7BAA8EAF9AC9}"/>
              </a:ext>
            </a:extLst>
          </p:cNvPr>
          <p:cNvCxnSpPr/>
          <p:nvPr/>
        </p:nvCxnSpPr>
        <p:spPr>
          <a:xfrm flipV="1">
            <a:off x="9444372" y="5490044"/>
            <a:ext cx="972108"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A915AAB2-10F9-7FAD-8BC7-771BF28AB8C1}"/>
              </a:ext>
            </a:extLst>
          </p:cNvPr>
          <p:cNvCxnSpPr/>
          <p:nvPr/>
        </p:nvCxnSpPr>
        <p:spPr>
          <a:xfrm>
            <a:off x="9444372" y="6246128"/>
            <a:ext cx="972108" cy="468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8D276424-5219-4F17-F63D-25A4EB309170}"/>
              </a:ext>
            </a:extLst>
          </p:cNvPr>
          <p:cNvSpPr txBox="1"/>
          <p:nvPr/>
        </p:nvSpPr>
        <p:spPr>
          <a:xfrm>
            <a:off x="8324183" y="5860970"/>
            <a:ext cx="800219" cy="369332"/>
          </a:xfrm>
          <a:prstGeom prst="rect">
            <a:avLst/>
          </a:prstGeom>
          <a:noFill/>
        </p:spPr>
        <p:txBody>
          <a:bodyPr wrap="none" rtlCol="0">
            <a:spAutoFit/>
          </a:bodyPr>
          <a:lstStyle/>
          <a:p>
            <a:r>
              <a:rPr lang="en-US" altLang="zh-CN"/>
              <a:t>Origin</a:t>
            </a:r>
            <a:endParaRPr lang="zh-CN" altLang="en-US"/>
          </a:p>
        </p:txBody>
      </p:sp>
      <p:sp>
        <p:nvSpPr>
          <p:cNvPr id="10" name="任意多边形: 形状 9">
            <a:extLst>
              <a:ext uri="{FF2B5EF4-FFF2-40B4-BE49-F238E27FC236}">
                <a16:creationId xmlns:a16="http://schemas.microsoft.com/office/drawing/2014/main" id="{C055E631-B06A-1DDD-2698-A92BD78AC8C1}"/>
              </a:ext>
            </a:extLst>
          </p:cNvPr>
          <p:cNvSpPr/>
          <p:nvPr/>
        </p:nvSpPr>
        <p:spPr>
          <a:xfrm>
            <a:off x="10465715" y="5527454"/>
            <a:ext cx="203511" cy="1145309"/>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70B2737-1CE6-AB12-38E0-AAE0D97C60D1}"/>
              </a:ext>
            </a:extLst>
          </p:cNvPr>
          <p:cNvSpPr txBox="1"/>
          <p:nvPr/>
        </p:nvSpPr>
        <p:spPr>
          <a:xfrm>
            <a:off x="9768408" y="5346028"/>
            <a:ext cx="484428" cy="369332"/>
          </a:xfrm>
          <a:prstGeom prst="rect">
            <a:avLst/>
          </a:prstGeom>
          <a:noFill/>
        </p:spPr>
        <p:txBody>
          <a:bodyPr wrap="none" rtlCol="0">
            <a:spAutoFit/>
          </a:bodyPr>
          <a:lstStyle/>
          <a:p>
            <a:r>
              <a:rPr lang="en-US" altLang="zh-CN"/>
              <a:t>adl</a:t>
            </a:r>
            <a:endParaRPr lang="zh-CN" altLang="en-US"/>
          </a:p>
        </p:txBody>
      </p:sp>
      <p:sp>
        <p:nvSpPr>
          <p:cNvPr id="12" name="任意多边形: 形状 11">
            <a:extLst>
              <a:ext uri="{FF2B5EF4-FFF2-40B4-BE49-F238E27FC236}">
                <a16:creationId xmlns:a16="http://schemas.microsoft.com/office/drawing/2014/main" id="{A2814AC5-3011-FB8B-D456-CFED6D488FE1}"/>
              </a:ext>
            </a:extLst>
          </p:cNvPr>
          <p:cNvSpPr/>
          <p:nvPr/>
        </p:nvSpPr>
        <p:spPr>
          <a:xfrm>
            <a:off x="9431561" y="5886088"/>
            <a:ext cx="203512" cy="396045"/>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FA7030D-2BEE-708C-6F5C-A13524995554}"/>
              </a:ext>
            </a:extLst>
          </p:cNvPr>
          <p:cNvSpPr txBox="1"/>
          <p:nvPr/>
        </p:nvSpPr>
        <p:spPr>
          <a:xfrm>
            <a:off x="9596220" y="5870489"/>
            <a:ext cx="595035" cy="369332"/>
          </a:xfrm>
          <a:prstGeom prst="rect">
            <a:avLst/>
          </a:prstGeom>
          <a:noFill/>
        </p:spPr>
        <p:txBody>
          <a:bodyPr wrap="none" rtlCol="0">
            <a:spAutoFit/>
          </a:bodyPr>
          <a:lstStyle/>
          <a:p>
            <a:r>
              <a:rPr lang="en-US" altLang="zh-CN"/>
              <a:t>adw</a:t>
            </a:r>
            <a:endParaRPr lang="zh-CN" altLang="en-US"/>
          </a:p>
        </p:txBody>
      </p:sp>
    </p:spTree>
    <p:extLst>
      <p:ext uri="{BB962C8B-B14F-4D97-AF65-F5344CB8AC3E}">
        <p14:creationId xmlns:p14="http://schemas.microsoft.com/office/powerpoint/2010/main" val="35968124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内容占位符 5">
            <a:extLst>
              <a:ext uri="{FF2B5EF4-FFF2-40B4-BE49-F238E27FC236}">
                <a16:creationId xmlns:a16="http://schemas.microsoft.com/office/drawing/2014/main" id="{6A104BC6-96E0-FEBB-EFBC-DEDAA99FD6C9}"/>
              </a:ext>
            </a:extLst>
          </p:cNvPr>
          <p:cNvGraphicFramePr>
            <a:graphicFrameLocks noGrp="1"/>
          </p:cNvGraphicFramePr>
          <p:nvPr>
            <p:ph idx="1"/>
            <p:extLst>
              <p:ext uri="{D42A27DB-BD31-4B8C-83A1-F6EECF244321}">
                <p14:modId xmlns:p14="http://schemas.microsoft.com/office/powerpoint/2010/main" val="910709350"/>
              </p:ext>
            </p:extLst>
          </p:nvPr>
        </p:nvGraphicFramePr>
        <p:xfrm>
          <a:off x="838200" y="1561938"/>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文本框 6">
            <a:extLst>
              <a:ext uri="{FF2B5EF4-FFF2-40B4-BE49-F238E27FC236}">
                <a16:creationId xmlns:a16="http://schemas.microsoft.com/office/drawing/2014/main" id="{2C3355D3-596F-8726-6C57-5B62825BB779}"/>
              </a:ext>
            </a:extLst>
          </p:cNvPr>
          <p:cNvSpPr txBox="1"/>
          <p:nvPr/>
        </p:nvSpPr>
        <p:spPr>
          <a:xfrm>
            <a:off x="667780" y="479673"/>
            <a:ext cx="9460668" cy="584775"/>
          </a:xfrm>
          <a:prstGeom prst="rect">
            <a:avLst/>
          </a:prstGeom>
          <a:noFill/>
        </p:spPr>
        <p:txBody>
          <a:bodyPr wrap="square">
            <a:spAutoFit/>
          </a:bodyPr>
          <a:lstStyle/>
          <a:p>
            <a:r>
              <a:rPr lang="zh-CN" altLang="en-US" sz="3200"/>
              <a:t>第一轮试验：对全局应用平均值的试验结果</a:t>
            </a:r>
            <a:r>
              <a:rPr lang="en-US" altLang="zh-CN" sz="3200"/>
              <a:t>(</a:t>
            </a:r>
            <a:r>
              <a:rPr lang="zh-CN" altLang="en-US" sz="3200"/>
              <a:t>图示</a:t>
            </a:r>
            <a:r>
              <a:rPr lang="en-US" altLang="zh-CN" sz="3200"/>
              <a:t>)</a:t>
            </a:r>
          </a:p>
        </p:txBody>
      </p:sp>
      <p:sp>
        <p:nvSpPr>
          <p:cNvPr id="8" name="文本框 7">
            <a:extLst>
              <a:ext uri="{FF2B5EF4-FFF2-40B4-BE49-F238E27FC236}">
                <a16:creationId xmlns:a16="http://schemas.microsoft.com/office/drawing/2014/main" id="{38CA80B7-49E9-5AB4-00DC-7FB957EA791A}"/>
              </a:ext>
            </a:extLst>
          </p:cNvPr>
          <p:cNvSpPr txBox="1"/>
          <p:nvPr/>
        </p:nvSpPr>
        <p:spPr>
          <a:xfrm>
            <a:off x="844689" y="5913276"/>
            <a:ext cx="2236510" cy="400110"/>
          </a:xfrm>
          <a:prstGeom prst="rect">
            <a:avLst/>
          </a:prstGeom>
          <a:noFill/>
        </p:spPr>
        <p:txBody>
          <a:bodyPr wrap="none" rtlCol="0">
            <a:spAutoFit/>
          </a:bodyPr>
          <a:lstStyle/>
          <a:p>
            <a:r>
              <a:rPr lang="zh-CN" altLang="en-US" sz="2000">
                <a:solidFill>
                  <a:srgbClr val="FF0000"/>
                </a:solidFill>
              </a:rPr>
              <a:t>结果不符合预期。</a:t>
            </a:r>
          </a:p>
        </p:txBody>
      </p:sp>
    </p:spTree>
    <p:extLst>
      <p:ext uri="{BB962C8B-B14F-4D97-AF65-F5344CB8AC3E}">
        <p14:creationId xmlns:p14="http://schemas.microsoft.com/office/powerpoint/2010/main" val="13979119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94A3AD5-66ED-3382-A5C3-1974EBA252E1}"/>
              </a:ext>
            </a:extLst>
          </p:cNvPr>
          <p:cNvSpPr txBox="1"/>
          <p:nvPr/>
        </p:nvSpPr>
        <p:spPr>
          <a:xfrm>
            <a:off x="667780" y="479673"/>
            <a:ext cx="8344544" cy="584775"/>
          </a:xfrm>
          <a:prstGeom prst="rect">
            <a:avLst/>
          </a:prstGeom>
          <a:noFill/>
        </p:spPr>
        <p:txBody>
          <a:bodyPr wrap="square">
            <a:spAutoFit/>
          </a:bodyPr>
          <a:lstStyle/>
          <a:p>
            <a:r>
              <a:rPr lang="zh-CN" altLang="en-US" sz="3200"/>
              <a:t>第二轮试验：对一些典型文件采样试验</a:t>
            </a:r>
            <a:endParaRPr lang="en-US" altLang="zh-CN" sz="3200"/>
          </a:p>
        </p:txBody>
      </p:sp>
      <p:sp>
        <p:nvSpPr>
          <p:cNvPr id="5" name="文本框 4">
            <a:extLst>
              <a:ext uri="{FF2B5EF4-FFF2-40B4-BE49-F238E27FC236}">
                <a16:creationId xmlns:a16="http://schemas.microsoft.com/office/drawing/2014/main" id="{83809098-8188-14F4-2AE5-1687F90C0B8B}"/>
              </a:ext>
            </a:extLst>
          </p:cNvPr>
          <p:cNvSpPr txBox="1"/>
          <p:nvPr/>
        </p:nvSpPr>
        <p:spPr>
          <a:xfrm>
            <a:off x="767408" y="1628800"/>
            <a:ext cx="2682145" cy="2246769"/>
          </a:xfrm>
          <a:prstGeom prst="rect">
            <a:avLst/>
          </a:prstGeom>
          <a:noFill/>
        </p:spPr>
        <p:txBody>
          <a:bodyPr wrap="none" rtlCol="0">
            <a:spAutoFit/>
          </a:bodyPr>
          <a:lstStyle/>
          <a:p>
            <a:r>
              <a:rPr lang="en-US" altLang="zh-CN" sz="2000"/>
              <a:t>lib/bitmap.o</a:t>
            </a:r>
          </a:p>
          <a:p>
            <a:r>
              <a:rPr lang="en-US" altLang="zh-CN" sz="2000"/>
              <a:t>mm/page_alloc.o</a:t>
            </a:r>
          </a:p>
          <a:p>
            <a:r>
              <a:rPr lang="en-US" altLang="zh-CN" sz="2000"/>
              <a:t>mm/slab_common.o</a:t>
            </a:r>
          </a:p>
          <a:p>
            <a:r>
              <a:rPr lang="en-US" altLang="zh-CN" sz="2000"/>
              <a:t>kernel/sched/core</a:t>
            </a:r>
          </a:p>
          <a:p>
            <a:r>
              <a:rPr lang="en-US" altLang="zh-CN" sz="2000"/>
              <a:t>block/blk-core</a:t>
            </a:r>
          </a:p>
          <a:p>
            <a:r>
              <a:rPr lang="en-US" altLang="zh-CN" sz="2000"/>
              <a:t>net/socket</a:t>
            </a:r>
          </a:p>
          <a:p>
            <a:r>
              <a:rPr lang="en-US" altLang="zh-CN" sz="2000"/>
              <a:t>drivers/block/virtio_blk</a:t>
            </a:r>
            <a:endParaRPr lang="zh-CN" altLang="en-US" sz="2000"/>
          </a:p>
        </p:txBody>
      </p:sp>
    </p:spTree>
    <p:extLst>
      <p:ext uri="{BB962C8B-B14F-4D97-AF65-F5344CB8AC3E}">
        <p14:creationId xmlns:p14="http://schemas.microsoft.com/office/powerpoint/2010/main" val="2909067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84EDFD43-AE92-024A-DD68-70FD37FAAFD4}"/>
              </a:ext>
            </a:extLst>
          </p:cNvPr>
          <p:cNvGraphicFramePr>
            <a:graphicFrameLocks noGrp="1"/>
          </p:cNvGraphicFramePr>
          <p:nvPr>
            <p:extLst>
              <p:ext uri="{D42A27DB-BD31-4B8C-83A1-F6EECF244321}">
                <p14:modId xmlns:p14="http://schemas.microsoft.com/office/powerpoint/2010/main" val="1793844279"/>
              </p:ext>
            </p:extLst>
          </p:nvPr>
        </p:nvGraphicFramePr>
        <p:xfrm>
          <a:off x="838199" y="1340768"/>
          <a:ext cx="10515603" cy="3291840"/>
        </p:xfrm>
        <a:graphic>
          <a:graphicData uri="http://schemas.openxmlformats.org/drawingml/2006/table">
            <a:tbl>
              <a:tblPr/>
              <a:tblGrid>
                <a:gridCol w="1502229">
                  <a:extLst>
                    <a:ext uri="{9D8B030D-6E8A-4147-A177-3AD203B41FA5}">
                      <a16:colId xmlns:a16="http://schemas.microsoft.com/office/drawing/2014/main" val="4001458322"/>
                    </a:ext>
                  </a:extLst>
                </a:gridCol>
                <a:gridCol w="1502229">
                  <a:extLst>
                    <a:ext uri="{9D8B030D-6E8A-4147-A177-3AD203B41FA5}">
                      <a16:colId xmlns:a16="http://schemas.microsoft.com/office/drawing/2014/main" val="3917477430"/>
                    </a:ext>
                  </a:extLst>
                </a:gridCol>
                <a:gridCol w="1502229">
                  <a:extLst>
                    <a:ext uri="{9D8B030D-6E8A-4147-A177-3AD203B41FA5}">
                      <a16:colId xmlns:a16="http://schemas.microsoft.com/office/drawing/2014/main" val="1974509266"/>
                    </a:ext>
                  </a:extLst>
                </a:gridCol>
                <a:gridCol w="1502229">
                  <a:extLst>
                    <a:ext uri="{9D8B030D-6E8A-4147-A177-3AD203B41FA5}">
                      <a16:colId xmlns:a16="http://schemas.microsoft.com/office/drawing/2014/main" val="3154598424"/>
                    </a:ext>
                  </a:extLst>
                </a:gridCol>
                <a:gridCol w="1502229">
                  <a:extLst>
                    <a:ext uri="{9D8B030D-6E8A-4147-A177-3AD203B41FA5}">
                      <a16:colId xmlns:a16="http://schemas.microsoft.com/office/drawing/2014/main" val="2405373782"/>
                    </a:ext>
                  </a:extLst>
                </a:gridCol>
                <a:gridCol w="1502229">
                  <a:extLst>
                    <a:ext uri="{9D8B030D-6E8A-4147-A177-3AD203B41FA5}">
                      <a16:colId xmlns:a16="http://schemas.microsoft.com/office/drawing/2014/main" val="3596137559"/>
                    </a:ext>
                  </a:extLst>
                </a:gridCol>
                <a:gridCol w="1502229">
                  <a:extLst>
                    <a:ext uri="{9D8B030D-6E8A-4147-A177-3AD203B41FA5}">
                      <a16:colId xmlns:a16="http://schemas.microsoft.com/office/drawing/2014/main" val="2931654762"/>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64586111"/>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599.00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535.92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2257609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491.09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83613557"/>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02229322"/>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587.40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061580293"/>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633.19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77716433"/>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320.01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91005598"/>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441.25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05330113"/>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694.00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869.96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02399878"/>
                  </a:ext>
                </a:extLst>
              </a:tr>
            </a:tbl>
          </a:graphicData>
        </a:graphic>
      </p:graphicFrame>
      <p:sp>
        <p:nvSpPr>
          <p:cNvPr id="5" name="文本框 4">
            <a:extLst>
              <a:ext uri="{FF2B5EF4-FFF2-40B4-BE49-F238E27FC236}">
                <a16:creationId xmlns:a16="http://schemas.microsoft.com/office/drawing/2014/main" id="{A3E22148-BBB5-CC0D-7CCB-1BF7DEABC209}"/>
              </a:ext>
            </a:extLst>
          </p:cNvPr>
          <p:cNvSpPr txBox="1"/>
          <p:nvPr/>
        </p:nvSpPr>
        <p:spPr>
          <a:xfrm>
            <a:off x="667780" y="479673"/>
            <a:ext cx="8344544" cy="584775"/>
          </a:xfrm>
          <a:prstGeom prst="rect">
            <a:avLst/>
          </a:prstGeom>
          <a:noFill/>
        </p:spPr>
        <p:txBody>
          <a:bodyPr wrap="square">
            <a:spAutoFit/>
          </a:bodyPr>
          <a:lstStyle/>
          <a:p>
            <a:r>
              <a:rPr lang="en-US" altLang="zh-CN" sz="3200"/>
              <a:t>lib/bitmap</a:t>
            </a:r>
            <a:r>
              <a:rPr lang="zh-CN" altLang="en-US" sz="3200"/>
              <a:t>试验结果</a:t>
            </a:r>
            <a:endParaRPr lang="en-US" altLang="zh-CN" sz="3200"/>
          </a:p>
        </p:txBody>
      </p:sp>
      <p:sp>
        <p:nvSpPr>
          <p:cNvPr id="2" name="椭圆 1">
            <a:extLst>
              <a:ext uri="{FF2B5EF4-FFF2-40B4-BE49-F238E27FC236}">
                <a16:creationId xmlns:a16="http://schemas.microsoft.com/office/drawing/2014/main" id="{1CC37723-F54D-E6EC-3059-97BBF1372E89}"/>
              </a:ext>
            </a:extLst>
          </p:cNvPr>
          <p:cNvSpPr/>
          <p:nvPr/>
        </p:nvSpPr>
        <p:spPr>
          <a:xfrm>
            <a:off x="3503712" y="5697252"/>
            <a:ext cx="324036" cy="36004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6" name="直接箭头连接符 5">
            <a:extLst>
              <a:ext uri="{FF2B5EF4-FFF2-40B4-BE49-F238E27FC236}">
                <a16:creationId xmlns:a16="http://schemas.microsoft.com/office/drawing/2014/main" id="{0CDA191B-2101-4C45-2056-512763240173}"/>
              </a:ext>
            </a:extLst>
          </p:cNvPr>
          <p:cNvCxnSpPr/>
          <p:nvPr/>
        </p:nvCxnSpPr>
        <p:spPr>
          <a:xfrm flipV="1">
            <a:off x="3827748" y="5301208"/>
            <a:ext cx="972108" cy="396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7B904529-5B51-222C-5273-D3C59B7320B7}"/>
              </a:ext>
            </a:extLst>
          </p:cNvPr>
          <p:cNvCxnSpPr/>
          <p:nvPr/>
        </p:nvCxnSpPr>
        <p:spPr>
          <a:xfrm>
            <a:off x="3827748" y="6057292"/>
            <a:ext cx="972108" cy="4680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7D38B2E-45FB-B96F-30C2-54185A95000D}"/>
              </a:ext>
            </a:extLst>
          </p:cNvPr>
          <p:cNvSpPr txBox="1"/>
          <p:nvPr/>
        </p:nvSpPr>
        <p:spPr>
          <a:xfrm>
            <a:off x="2707559" y="5672134"/>
            <a:ext cx="800219" cy="369332"/>
          </a:xfrm>
          <a:prstGeom prst="rect">
            <a:avLst/>
          </a:prstGeom>
          <a:noFill/>
        </p:spPr>
        <p:txBody>
          <a:bodyPr wrap="none" rtlCol="0">
            <a:spAutoFit/>
          </a:bodyPr>
          <a:lstStyle/>
          <a:p>
            <a:r>
              <a:rPr lang="en-US" altLang="zh-CN"/>
              <a:t>Origin</a:t>
            </a:r>
            <a:endParaRPr lang="zh-CN" altLang="en-US"/>
          </a:p>
        </p:txBody>
      </p:sp>
      <p:sp>
        <p:nvSpPr>
          <p:cNvPr id="13" name="任意多边形: 形状 12">
            <a:extLst>
              <a:ext uri="{FF2B5EF4-FFF2-40B4-BE49-F238E27FC236}">
                <a16:creationId xmlns:a16="http://schemas.microsoft.com/office/drawing/2014/main" id="{E07748E0-C14B-F8BD-CEEB-859162447E5F}"/>
              </a:ext>
            </a:extLst>
          </p:cNvPr>
          <p:cNvSpPr/>
          <p:nvPr/>
        </p:nvSpPr>
        <p:spPr>
          <a:xfrm>
            <a:off x="4849091" y="5338618"/>
            <a:ext cx="203511" cy="1145309"/>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BBCC75A-D21F-821E-3A8D-0E67E000FB0C}"/>
              </a:ext>
            </a:extLst>
          </p:cNvPr>
          <p:cNvSpPr txBox="1"/>
          <p:nvPr/>
        </p:nvSpPr>
        <p:spPr>
          <a:xfrm>
            <a:off x="4151784" y="5157192"/>
            <a:ext cx="369012" cy="369332"/>
          </a:xfrm>
          <a:prstGeom prst="rect">
            <a:avLst/>
          </a:prstGeom>
          <a:noFill/>
        </p:spPr>
        <p:txBody>
          <a:bodyPr wrap="none" rtlCol="0">
            <a:spAutoFit/>
          </a:bodyPr>
          <a:lstStyle/>
          <a:p>
            <a:r>
              <a:rPr lang="en-US" altLang="zh-CN"/>
              <a:t>dl</a:t>
            </a:r>
            <a:endParaRPr lang="zh-CN" altLang="en-US"/>
          </a:p>
        </p:txBody>
      </p:sp>
      <p:sp>
        <p:nvSpPr>
          <p:cNvPr id="15" name="任意多边形: 形状 14">
            <a:extLst>
              <a:ext uri="{FF2B5EF4-FFF2-40B4-BE49-F238E27FC236}">
                <a16:creationId xmlns:a16="http://schemas.microsoft.com/office/drawing/2014/main" id="{4CA249CB-1D73-F199-2E7A-179D993C2806}"/>
              </a:ext>
            </a:extLst>
          </p:cNvPr>
          <p:cNvSpPr/>
          <p:nvPr/>
        </p:nvSpPr>
        <p:spPr>
          <a:xfrm>
            <a:off x="3814937" y="5697252"/>
            <a:ext cx="203512" cy="396045"/>
          </a:xfrm>
          <a:custGeom>
            <a:avLst/>
            <a:gdLst>
              <a:gd name="connsiteX0" fmla="*/ 0 w 203511"/>
              <a:gd name="connsiteY0" fmla="*/ 0 h 1145309"/>
              <a:gd name="connsiteX1" fmla="*/ 203200 w 203511"/>
              <a:gd name="connsiteY1" fmla="*/ 498764 h 1145309"/>
              <a:gd name="connsiteX2" fmla="*/ 36945 w 203511"/>
              <a:gd name="connsiteY2" fmla="*/ 1145309 h 1145309"/>
            </a:gdLst>
            <a:ahLst/>
            <a:cxnLst>
              <a:cxn ang="0">
                <a:pos x="connsiteX0" y="connsiteY0"/>
              </a:cxn>
              <a:cxn ang="0">
                <a:pos x="connsiteX1" y="connsiteY1"/>
              </a:cxn>
              <a:cxn ang="0">
                <a:pos x="connsiteX2" y="connsiteY2"/>
              </a:cxn>
            </a:cxnLst>
            <a:rect l="l" t="t" r="r" b="b"/>
            <a:pathLst>
              <a:path w="203511" h="1145309">
                <a:moveTo>
                  <a:pt x="0" y="0"/>
                </a:moveTo>
                <a:cubicBezTo>
                  <a:pt x="98521" y="153939"/>
                  <a:pt x="197043" y="307879"/>
                  <a:pt x="203200" y="498764"/>
                </a:cubicBezTo>
                <a:cubicBezTo>
                  <a:pt x="209357" y="689649"/>
                  <a:pt x="123151" y="917479"/>
                  <a:pt x="36945" y="1145309"/>
                </a:cubicBezTo>
              </a:path>
            </a:pathLst>
          </a:cu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42707B4E-FDBE-26CE-2106-774EC67D333F}"/>
              </a:ext>
            </a:extLst>
          </p:cNvPr>
          <p:cNvSpPr txBox="1"/>
          <p:nvPr/>
        </p:nvSpPr>
        <p:spPr>
          <a:xfrm>
            <a:off x="3979596" y="5681653"/>
            <a:ext cx="479618" cy="369332"/>
          </a:xfrm>
          <a:prstGeom prst="rect">
            <a:avLst/>
          </a:prstGeom>
          <a:noFill/>
        </p:spPr>
        <p:txBody>
          <a:bodyPr wrap="none" rtlCol="0">
            <a:spAutoFit/>
          </a:bodyPr>
          <a:lstStyle/>
          <a:p>
            <a:r>
              <a:rPr lang="en-US" altLang="zh-CN"/>
              <a:t>dw</a:t>
            </a:r>
            <a:endParaRPr lang="zh-CN" altLang="en-US"/>
          </a:p>
        </p:txBody>
      </p:sp>
      <p:sp>
        <p:nvSpPr>
          <p:cNvPr id="17" name="矩形 16">
            <a:extLst>
              <a:ext uri="{FF2B5EF4-FFF2-40B4-BE49-F238E27FC236}">
                <a16:creationId xmlns:a16="http://schemas.microsoft.com/office/drawing/2014/main" id="{E18B5CE0-92DC-83A1-B93B-5E6C0332641D}"/>
              </a:ext>
            </a:extLst>
          </p:cNvPr>
          <p:cNvSpPr/>
          <p:nvPr/>
        </p:nvSpPr>
        <p:spPr>
          <a:xfrm>
            <a:off x="6672064" y="620688"/>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矩形 17">
            <a:extLst>
              <a:ext uri="{FF2B5EF4-FFF2-40B4-BE49-F238E27FC236}">
                <a16:creationId xmlns:a16="http://schemas.microsoft.com/office/drawing/2014/main" id="{323805F3-3385-FFA0-A64E-DEA0E5CFEA0F}"/>
              </a:ext>
            </a:extLst>
          </p:cNvPr>
          <p:cNvSpPr/>
          <p:nvPr/>
        </p:nvSpPr>
        <p:spPr>
          <a:xfrm>
            <a:off x="8256240" y="625424"/>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9" name="矩形 18">
            <a:extLst>
              <a:ext uri="{FF2B5EF4-FFF2-40B4-BE49-F238E27FC236}">
                <a16:creationId xmlns:a16="http://schemas.microsoft.com/office/drawing/2014/main" id="{8568395F-C57C-D945-25E5-54F7DD1B820E}"/>
              </a:ext>
            </a:extLst>
          </p:cNvPr>
          <p:cNvSpPr/>
          <p:nvPr/>
        </p:nvSpPr>
        <p:spPr>
          <a:xfrm>
            <a:off x="9805021" y="620688"/>
            <a:ext cx="1116124" cy="41764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cxnSp>
        <p:nvCxnSpPr>
          <p:cNvPr id="21" name="直接连接符 20">
            <a:extLst>
              <a:ext uri="{FF2B5EF4-FFF2-40B4-BE49-F238E27FC236}">
                <a16:creationId xmlns:a16="http://schemas.microsoft.com/office/drawing/2014/main" id="{0020D4BD-AFC5-9991-E183-A18F096A3A25}"/>
              </a:ext>
            </a:extLst>
          </p:cNvPr>
          <p:cNvCxnSpPr>
            <a:cxnSpLocks/>
          </p:cNvCxnSpPr>
          <p:nvPr/>
        </p:nvCxnSpPr>
        <p:spPr>
          <a:xfrm flipH="1">
            <a:off x="8040216" y="3465004"/>
            <a:ext cx="3168352" cy="0"/>
          </a:xfrm>
          <a:prstGeom prst="line">
            <a:avLst/>
          </a:prstGeom>
          <a:ln w="3810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65136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0557041-A9E3-0E60-48EA-BB1DF99F562D}"/>
              </a:ext>
            </a:extLst>
          </p:cNvPr>
          <p:cNvSpPr txBox="1"/>
          <p:nvPr/>
        </p:nvSpPr>
        <p:spPr>
          <a:xfrm>
            <a:off x="667780" y="479673"/>
            <a:ext cx="8344544" cy="584775"/>
          </a:xfrm>
          <a:prstGeom prst="rect">
            <a:avLst/>
          </a:prstGeom>
          <a:noFill/>
        </p:spPr>
        <p:txBody>
          <a:bodyPr wrap="square">
            <a:spAutoFit/>
          </a:bodyPr>
          <a:lstStyle/>
          <a:p>
            <a:r>
              <a:rPr lang="en-US" altLang="zh-CN" sz="3200"/>
              <a:t>block/block-core</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9DD6CC2B-3643-BEAA-DB90-31BBE01076E1}"/>
              </a:ext>
            </a:extLst>
          </p:cNvPr>
          <p:cNvGraphicFramePr>
            <a:graphicFrameLocks noGrp="1"/>
          </p:cNvGraphicFramePr>
          <p:nvPr>
            <p:extLst>
              <p:ext uri="{D42A27DB-BD31-4B8C-83A1-F6EECF244321}">
                <p14:modId xmlns:p14="http://schemas.microsoft.com/office/powerpoint/2010/main" val="1086378651"/>
              </p:ext>
            </p:extLst>
          </p:nvPr>
        </p:nvGraphicFramePr>
        <p:xfrm>
          <a:off x="767408" y="1520788"/>
          <a:ext cx="10515603" cy="3291840"/>
        </p:xfrm>
        <a:graphic>
          <a:graphicData uri="http://schemas.openxmlformats.org/drawingml/2006/table">
            <a:tbl>
              <a:tblPr/>
              <a:tblGrid>
                <a:gridCol w="1502229">
                  <a:extLst>
                    <a:ext uri="{9D8B030D-6E8A-4147-A177-3AD203B41FA5}">
                      <a16:colId xmlns:a16="http://schemas.microsoft.com/office/drawing/2014/main" val="3758496082"/>
                    </a:ext>
                  </a:extLst>
                </a:gridCol>
                <a:gridCol w="1502229">
                  <a:extLst>
                    <a:ext uri="{9D8B030D-6E8A-4147-A177-3AD203B41FA5}">
                      <a16:colId xmlns:a16="http://schemas.microsoft.com/office/drawing/2014/main" val="543832531"/>
                    </a:ext>
                  </a:extLst>
                </a:gridCol>
                <a:gridCol w="1502229">
                  <a:extLst>
                    <a:ext uri="{9D8B030D-6E8A-4147-A177-3AD203B41FA5}">
                      <a16:colId xmlns:a16="http://schemas.microsoft.com/office/drawing/2014/main" val="2317201796"/>
                    </a:ext>
                  </a:extLst>
                </a:gridCol>
                <a:gridCol w="1502229">
                  <a:extLst>
                    <a:ext uri="{9D8B030D-6E8A-4147-A177-3AD203B41FA5}">
                      <a16:colId xmlns:a16="http://schemas.microsoft.com/office/drawing/2014/main" val="4051861639"/>
                    </a:ext>
                  </a:extLst>
                </a:gridCol>
                <a:gridCol w="1502229">
                  <a:extLst>
                    <a:ext uri="{9D8B030D-6E8A-4147-A177-3AD203B41FA5}">
                      <a16:colId xmlns:a16="http://schemas.microsoft.com/office/drawing/2014/main" val="3167136466"/>
                    </a:ext>
                  </a:extLst>
                </a:gridCol>
                <a:gridCol w="1502229">
                  <a:extLst>
                    <a:ext uri="{9D8B030D-6E8A-4147-A177-3AD203B41FA5}">
                      <a16:colId xmlns:a16="http://schemas.microsoft.com/office/drawing/2014/main" val="3138740824"/>
                    </a:ext>
                  </a:extLst>
                </a:gridCol>
                <a:gridCol w="1502229">
                  <a:extLst>
                    <a:ext uri="{9D8B030D-6E8A-4147-A177-3AD203B41FA5}">
                      <a16:colId xmlns:a16="http://schemas.microsoft.com/office/drawing/2014/main" val="1221729955"/>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78888693"/>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728.00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886.54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4949906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802.29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2552881"/>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773.74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50147727"/>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840.04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13311599"/>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789.00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991.25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37400157"/>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445.45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79926112"/>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440.20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33841276"/>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5898572"/>
                  </a:ext>
                </a:extLst>
              </a:tr>
            </a:tbl>
          </a:graphicData>
        </a:graphic>
      </p:graphicFrame>
    </p:spTree>
    <p:extLst>
      <p:ext uri="{BB962C8B-B14F-4D97-AF65-F5344CB8AC3E}">
        <p14:creationId xmlns:p14="http://schemas.microsoft.com/office/powerpoint/2010/main" val="1687232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3A8AE30-E4FF-428E-AB3D-1CE66FBDB678}"/>
              </a:ext>
            </a:extLst>
          </p:cNvPr>
          <p:cNvGraphicFramePr>
            <a:graphicFrameLocks noGrp="1"/>
          </p:cNvGraphicFramePr>
          <p:nvPr>
            <p:extLst>
              <p:ext uri="{D42A27DB-BD31-4B8C-83A1-F6EECF244321}">
                <p14:modId xmlns:p14="http://schemas.microsoft.com/office/powerpoint/2010/main" val="689106524"/>
              </p:ext>
            </p:extLst>
          </p:nvPr>
        </p:nvGraphicFramePr>
        <p:xfrm>
          <a:off x="764973" y="1448780"/>
          <a:ext cx="10515603" cy="3291840"/>
        </p:xfrm>
        <a:graphic>
          <a:graphicData uri="http://schemas.openxmlformats.org/drawingml/2006/table">
            <a:tbl>
              <a:tblPr/>
              <a:tblGrid>
                <a:gridCol w="1502229">
                  <a:extLst>
                    <a:ext uri="{9D8B030D-6E8A-4147-A177-3AD203B41FA5}">
                      <a16:colId xmlns:a16="http://schemas.microsoft.com/office/drawing/2014/main" val="136376100"/>
                    </a:ext>
                  </a:extLst>
                </a:gridCol>
                <a:gridCol w="1502229">
                  <a:extLst>
                    <a:ext uri="{9D8B030D-6E8A-4147-A177-3AD203B41FA5}">
                      <a16:colId xmlns:a16="http://schemas.microsoft.com/office/drawing/2014/main" val="2273953620"/>
                    </a:ext>
                  </a:extLst>
                </a:gridCol>
                <a:gridCol w="1502229">
                  <a:extLst>
                    <a:ext uri="{9D8B030D-6E8A-4147-A177-3AD203B41FA5}">
                      <a16:colId xmlns:a16="http://schemas.microsoft.com/office/drawing/2014/main" val="3592280559"/>
                    </a:ext>
                  </a:extLst>
                </a:gridCol>
                <a:gridCol w="1502229">
                  <a:extLst>
                    <a:ext uri="{9D8B030D-6E8A-4147-A177-3AD203B41FA5}">
                      <a16:colId xmlns:a16="http://schemas.microsoft.com/office/drawing/2014/main" val="2428995823"/>
                    </a:ext>
                  </a:extLst>
                </a:gridCol>
                <a:gridCol w="1502229">
                  <a:extLst>
                    <a:ext uri="{9D8B030D-6E8A-4147-A177-3AD203B41FA5}">
                      <a16:colId xmlns:a16="http://schemas.microsoft.com/office/drawing/2014/main" val="3739025431"/>
                    </a:ext>
                  </a:extLst>
                </a:gridCol>
                <a:gridCol w="1502229">
                  <a:extLst>
                    <a:ext uri="{9D8B030D-6E8A-4147-A177-3AD203B41FA5}">
                      <a16:colId xmlns:a16="http://schemas.microsoft.com/office/drawing/2014/main" val="2434704302"/>
                    </a:ext>
                  </a:extLst>
                </a:gridCol>
                <a:gridCol w="1502229">
                  <a:extLst>
                    <a:ext uri="{9D8B030D-6E8A-4147-A177-3AD203B41FA5}">
                      <a16:colId xmlns:a16="http://schemas.microsoft.com/office/drawing/2014/main" val="331615692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9014400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5186.86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76153628"/>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4579.65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4921776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4456.63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86857431"/>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5172.67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95157188"/>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5351.98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70087723"/>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2732.63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54589433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3402.98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29134141"/>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465.00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691.00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3836.04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01436915"/>
                  </a:ext>
                </a:extLst>
              </a:tr>
            </a:tbl>
          </a:graphicData>
        </a:graphic>
      </p:graphicFrame>
      <p:sp>
        <p:nvSpPr>
          <p:cNvPr id="5" name="文本框 4">
            <a:extLst>
              <a:ext uri="{FF2B5EF4-FFF2-40B4-BE49-F238E27FC236}">
                <a16:creationId xmlns:a16="http://schemas.microsoft.com/office/drawing/2014/main" id="{2CCD3824-28DB-7270-F787-D992B6AA4048}"/>
              </a:ext>
            </a:extLst>
          </p:cNvPr>
          <p:cNvSpPr txBox="1"/>
          <p:nvPr/>
        </p:nvSpPr>
        <p:spPr>
          <a:xfrm>
            <a:off x="667780" y="479673"/>
            <a:ext cx="8344544" cy="584775"/>
          </a:xfrm>
          <a:prstGeom prst="rect">
            <a:avLst/>
          </a:prstGeom>
          <a:noFill/>
        </p:spPr>
        <p:txBody>
          <a:bodyPr wrap="square">
            <a:spAutoFit/>
          </a:bodyPr>
          <a:lstStyle/>
          <a:p>
            <a:r>
              <a:rPr lang="en-US" altLang="zh-CN" sz="3200"/>
              <a:t>kernel/sched/core</a:t>
            </a:r>
            <a:r>
              <a:rPr lang="zh-CN" altLang="en-US" sz="3200"/>
              <a:t>试验结果</a:t>
            </a:r>
            <a:endParaRPr lang="en-US" altLang="zh-CN" sz="3200"/>
          </a:p>
        </p:txBody>
      </p:sp>
    </p:spTree>
    <p:extLst>
      <p:ext uri="{BB962C8B-B14F-4D97-AF65-F5344CB8AC3E}">
        <p14:creationId xmlns:p14="http://schemas.microsoft.com/office/powerpoint/2010/main" val="4002751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477E4-AFA4-2189-D0A5-6A2829D9C725}"/>
              </a:ext>
            </a:extLst>
          </p:cNvPr>
          <p:cNvSpPr txBox="1"/>
          <p:nvPr/>
        </p:nvSpPr>
        <p:spPr>
          <a:xfrm>
            <a:off x="515380" y="327273"/>
            <a:ext cx="4572508" cy="584775"/>
          </a:xfrm>
          <a:prstGeom prst="rect">
            <a:avLst/>
          </a:prstGeom>
          <a:noFill/>
        </p:spPr>
        <p:txBody>
          <a:bodyPr wrap="square">
            <a:spAutoFit/>
          </a:bodyPr>
          <a:lstStyle/>
          <a:p>
            <a:r>
              <a:rPr lang="en-US" altLang="zh-CN" sz="3200"/>
              <a:t>cLinux</a:t>
            </a:r>
            <a:r>
              <a:rPr lang="zh-CN" altLang="en-US" sz="3200"/>
              <a:t>模式的调整</a:t>
            </a:r>
            <a:endParaRPr lang="en-US" altLang="zh-CN" sz="3200"/>
          </a:p>
        </p:txBody>
      </p:sp>
      <p:pic>
        <p:nvPicPr>
          <p:cNvPr id="6" name="图片 5">
            <a:extLst>
              <a:ext uri="{FF2B5EF4-FFF2-40B4-BE49-F238E27FC236}">
                <a16:creationId xmlns:a16="http://schemas.microsoft.com/office/drawing/2014/main" id="{FC30A0DF-20AF-49F4-72BB-76317090F030}"/>
              </a:ext>
            </a:extLst>
          </p:cNvPr>
          <p:cNvPicPr>
            <a:picLocks noChangeAspect="1"/>
          </p:cNvPicPr>
          <p:nvPr/>
        </p:nvPicPr>
        <p:blipFill>
          <a:blip r:embed="rId2"/>
          <a:stretch>
            <a:fillRect/>
          </a:stretch>
        </p:blipFill>
        <p:spPr>
          <a:xfrm>
            <a:off x="1683568" y="980728"/>
            <a:ext cx="9525000" cy="5334000"/>
          </a:xfrm>
          <a:prstGeom prst="rect">
            <a:avLst/>
          </a:prstGeom>
        </p:spPr>
      </p:pic>
      <p:sp>
        <p:nvSpPr>
          <p:cNvPr id="7" name="文本框 6">
            <a:extLst>
              <a:ext uri="{FF2B5EF4-FFF2-40B4-BE49-F238E27FC236}">
                <a16:creationId xmlns:a16="http://schemas.microsoft.com/office/drawing/2014/main" id="{5D9A7DC0-91DA-63A7-8E88-22D47115829B}"/>
              </a:ext>
            </a:extLst>
          </p:cNvPr>
          <p:cNvSpPr txBox="1"/>
          <p:nvPr/>
        </p:nvSpPr>
        <p:spPr>
          <a:xfrm>
            <a:off x="587388" y="1052736"/>
            <a:ext cx="5545108" cy="1200329"/>
          </a:xfrm>
          <a:prstGeom prst="rect">
            <a:avLst/>
          </a:prstGeom>
          <a:noFill/>
        </p:spPr>
        <p:txBody>
          <a:bodyPr wrap="none" rtlCol="0">
            <a:spAutoFit/>
          </a:bodyPr>
          <a:lstStyle/>
          <a:p>
            <a:r>
              <a:rPr lang="zh-CN" altLang="en-US"/>
              <a:t>调整后，组件默认采取静态链接方式，但是仍可支持</a:t>
            </a:r>
            <a:endParaRPr lang="en-US" altLang="zh-CN"/>
          </a:p>
          <a:p>
            <a:r>
              <a:rPr lang="zh-CN" altLang="en-US"/>
              <a:t>动态加载部分组件的功能，即混合式，与</a:t>
            </a:r>
            <a:r>
              <a:rPr lang="en-US" altLang="zh-CN"/>
              <a:t>Linux</a:t>
            </a:r>
            <a:r>
              <a:rPr lang="zh-CN" altLang="en-US"/>
              <a:t>一致。</a:t>
            </a:r>
            <a:endParaRPr lang="en-US" altLang="zh-CN"/>
          </a:p>
          <a:p>
            <a:endParaRPr lang="en-US" altLang="zh-CN"/>
          </a:p>
          <a:p>
            <a:r>
              <a:rPr lang="zh-CN" altLang="en-US"/>
              <a:t>注：暂时没有把</a:t>
            </a:r>
            <a:r>
              <a:rPr lang="en-US" altLang="zh-CN"/>
              <a:t>loader</a:t>
            </a:r>
            <a:r>
              <a:rPr lang="zh-CN" altLang="en-US"/>
              <a:t>功能移过来，工作量不大。</a:t>
            </a:r>
          </a:p>
        </p:txBody>
      </p:sp>
      <p:sp>
        <p:nvSpPr>
          <p:cNvPr id="10" name="文本框 9">
            <a:extLst>
              <a:ext uri="{FF2B5EF4-FFF2-40B4-BE49-F238E27FC236}">
                <a16:creationId xmlns:a16="http://schemas.microsoft.com/office/drawing/2014/main" id="{CF1A6FCA-4FD6-AAF4-7DC1-AE7178AE62A3}"/>
              </a:ext>
            </a:extLst>
          </p:cNvPr>
          <p:cNvSpPr txBox="1"/>
          <p:nvPr/>
        </p:nvSpPr>
        <p:spPr>
          <a:xfrm>
            <a:off x="665319" y="5674022"/>
            <a:ext cx="7806945" cy="923330"/>
          </a:xfrm>
          <a:prstGeom prst="rect">
            <a:avLst/>
          </a:prstGeom>
          <a:noFill/>
        </p:spPr>
        <p:txBody>
          <a:bodyPr wrap="none" rtlCol="0">
            <a:spAutoFit/>
          </a:bodyPr>
          <a:lstStyle/>
          <a:p>
            <a:r>
              <a:rPr lang="zh-CN" altLang="en-US"/>
              <a:t>调整的原因</a:t>
            </a:r>
            <a:endParaRPr lang="en-US" altLang="zh-CN"/>
          </a:p>
          <a:p>
            <a:r>
              <a:rPr lang="en-US" altLang="zh-CN"/>
              <a:t>1. </a:t>
            </a:r>
            <a:r>
              <a:rPr lang="zh-CN" altLang="en-US"/>
              <a:t>尽量与原始</a:t>
            </a:r>
            <a:r>
              <a:rPr lang="en-US" altLang="zh-CN"/>
              <a:t>Linux</a:t>
            </a:r>
            <a:r>
              <a:rPr lang="zh-CN" altLang="en-US"/>
              <a:t>的机制保持一致，支持渐进式的迁移</a:t>
            </a:r>
            <a:endParaRPr lang="en-US" altLang="zh-CN"/>
          </a:p>
          <a:p>
            <a:r>
              <a:rPr lang="en-US" altLang="zh-CN"/>
              <a:t>2. </a:t>
            </a:r>
            <a:r>
              <a:rPr lang="zh-CN" altLang="en-US"/>
              <a:t>旧模式的实现复杂性相对高，启动速度较慢，但是带来的灵活性意义不大</a:t>
            </a:r>
          </a:p>
        </p:txBody>
      </p:sp>
    </p:spTree>
    <p:extLst>
      <p:ext uri="{BB962C8B-B14F-4D97-AF65-F5344CB8AC3E}">
        <p14:creationId xmlns:p14="http://schemas.microsoft.com/office/powerpoint/2010/main" val="20684754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1081FB8-B1CA-9107-6186-6F374A2CA42C}"/>
              </a:ext>
            </a:extLst>
          </p:cNvPr>
          <p:cNvSpPr txBox="1"/>
          <p:nvPr/>
        </p:nvSpPr>
        <p:spPr>
          <a:xfrm>
            <a:off x="667780" y="479673"/>
            <a:ext cx="8344544" cy="584775"/>
          </a:xfrm>
          <a:prstGeom prst="rect">
            <a:avLst/>
          </a:prstGeom>
          <a:noFill/>
        </p:spPr>
        <p:txBody>
          <a:bodyPr wrap="square">
            <a:spAutoFit/>
          </a:bodyPr>
          <a:lstStyle/>
          <a:p>
            <a:r>
              <a:rPr lang="en-US" altLang="zh-CN" sz="3200"/>
              <a:t>mm/page_alloc</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AA63AA61-78DD-C1BE-E25C-A0D7B5BFEC1F}"/>
              </a:ext>
            </a:extLst>
          </p:cNvPr>
          <p:cNvGraphicFramePr>
            <a:graphicFrameLocks noGrp="1"/>
          </p:cNvGraphicFramePr>
          <p:nvPr>
            <p:extLst>
              <p:ext uri="{D42A27DB-BD31-4B8C-83A1-F6EECF244321}">
                <p14:modId xmlns:p14="http://schemas.microsoft.com/office/powerpoint/2010/main" val="464514125"/>
              </p:ext>
            </p:extLst>
          </p:nvPr>
        </p:nvGraphicFramePr>
        <p:xfrm>
          <a:off x="767408" y="1736812"/>
          <a:ext cx="10515603" cy="3291840"/>
        </p:xfrm>
        <a:graphic>
          <a:graphicData uri="http://schemas.openxmlformats.org/drawingml/2006/table">
            <a:tbl>
              <a:tblPr/>
              <a:tblGrid>
                <a:gridCol w="1502229">
                  <a:extLst>
                    <a:ext uri="{9D8B030D-6E8A-4147-A177-3AD203B41FA5}">
                      <a16:colId xmlns:a16="http://schemas.microsoft.com/office/drawing/2014/main" val="1419272870"/>
                    </a:ext>
                  </a:extLst>
                </a:gridCol>
                <a:gridCol w="1502229">
                  <a:extLst>
                    <a:ext uri="{9D8B030D-6E8A-4147-A177-3AD203B41FA5}">
                      <a16:colId xmlns:a16="http://schemas.microsoft.com/office/drawing/2014/main" val="884380024"/>
                    </a:ext>
                  </a:extLst>
                </a:gridCol>
                <a:gridCol w="1502229">
                  <a:extLst>
                    <a:ext uri="{9D8B030D-6E8A-4147-A177-3AD203B41FA5}">
                      <a16:colId xmlns:a16="http://schemas.microsoft.com/office/drawing/2014/main" val="360752774"/>
                    </a:ext>
                  </a:extLst>
                </a:gridCol>
                <a:gridCol w="1502229">
                  <a:extLst>
                    <a:ext uri="{9D8B030D-6E8A-4147-A177-3AD203B41FA5}">
                      <a16:colId xmlns:a16="http://schemas.microsoft.com/office/drawing/2014/main" val="2867263067"/>
                    </a:ext>
                  </a:extLst>
                </a:gridCol>
                <a:gridCol w="1502229">
                  <a:extLst>
                    <a:ext uri="{9D8B030D-6E8A-4147-A177-3AD203B41FA5}">
                      <a16:colId xmlns:a16="http://schemas.microsoft.com/office/drawing/2014/main" val="752779556"/>
                    </a:ext>
                  </a:extLst>
                </a:gridCol>
                <a:gridCol w="1502229">
                  <a:extLst>
                    <a:ext uri="{9D8B030D-6E8A-4147-A177-3AD203B41FA5}">
                      <a16:colId xmlns:a16="http://schemas.microsoft.com/office/drawing/2014/main" val="211174989"/>
                    </a:ext>
                  </a:extLst>
                </a:gridCol>
                <a:gridCol w="1502229">
                  <a:extLst>
                    <a:ext uri="{9D8B030D-6E8A-4147-A177-3AD203B41FA5}">
                      <a16:colId xmlns:a16="http://schemas.microsoft.com/office/drawing/2014/main" val="2181908592"/>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054499547"/>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1846.50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38864832"/>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602.00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1846.24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306884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664.00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1979.49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02625325"/>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1868.07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09381411"/>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2087.13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49875995"/>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1113.38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81796114"/>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1490.41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85898353"/>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185.00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1656.47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49158554"/>
                  </a:ext>
                </a:extLst>
              </a:tr>
            </a:tbl>
          </a:graphicData>
        </a:graphic>
      </p:graphicFrame>
    </p:spTree>
    <p:extLst>
      <p:ext uri="{BB962C8B-B14F-4D97-AF65-F5344CB8AC3E}">
        <p14:creationId xmlns:p14="http://schemas.microsoft.com/office/powerpoint/2010/main" val="2345331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E285BABB-89E0-3518-88A8-F2AE6A56BE84}"/>
              </a:ext>
            </a:extLst>
          </p:cNvPr>
          <p:cNvGraphicFramePr>
            <a:graphicFrameLocks noGrp="1"/>
          </p:cNvGraphicFramePr>
          <p:nvPr>
            <p:extLst>
              <p:ext uri="{D42A27DB-BD31-4B8C-83A1-F6EECF244321}">
                <p14:modId xmlns:p14="http://schemas.microsoft.com/office/powerpoint/2010/main" val="3545836694"/>
              </p:ext>
            </p:extLst>
          </p:nvPr>
        </p:nvGraphicFramePr>
        <p:xfrm>
          <a:off x="731404" y="1736812"/>
          <a:ext cx="10515603" cy="3291840"/>
        </p:xfrm>
        <a:graphic>
          <a:graphicData uri="http://schemas.openxmlformats.org/drawingml/2006/table">
            <a:tbl>
              <a:tblPr/>
              <a:tblGrid>
                <a:gridCol w="1502229">
                  <a:extLst>
                    <a:ext uri="{9D8B030D-6E8A-4147-A177-3AD203B41FA5}">
                      <a16:colId xmlns:a16="http://schemas.microsoft.com/office/drawing/2014/main" val="1886503899"/>
                    </a:ext>
                  </a:extLst>
                </a:gridCol>
                <a:gridCol w="1502229">
                  <a:extLst>
                    <a:ext uri="{9D8B030D-6E8A-4147-A177-3AD203B41FA5}">
                      <a16:colId xmlns:a16="http://schemas.microsoft.com/office/drawing/2014/main" val="2602888291"/>
                    </a:ext>
                  </a:extLst>
                </a:gridCol>
                <a:gridCol w="1502229">
                  <a:extLst>
                    <a:ext uri="{9D8B030D-6E8A-4147-A177-3AD203B41FA5}">
                      <a16:colId xmlns:a16="http://schemas.microsoft.com/office/drawing/2014/main" val="856358913"/>
                    </a:ext>
                  </a:extLst>
                </a:gridCol>
                <a:gridCol w="1502229">
                  <a:extLst>
                    <a:ext uri="{9D8B030D-6E8A-4147-A177-3AD203B41FA5}">
                      <a16:colId xmlns:a16="http://schemas.microsoft.com/office/drawing/2014/main" val="1413930232"/>
                    </a:ext>
                  </a:extLst>
                </a:gridCol>
                <a:gridCol w="1502229">
                  <a:extLst>
                    <a:ext uri="{9D8B030D-6E8A-4147-A177-3AD203B41FA5}">
                      <a16:colId xmlns:a16="http://schemas.microsoft.com/office/drawing/2014/main" val="3024033318"/>
                    </a:ext>
                  </a:extLst>
                </a:gridCol>
                <a:gridCol w="1502229">
                  <a:extLst>
                    <a:ext uri="{9D8B030D-6E8A-4147-A177-3AD203B41FA5}">
                      <a16:colId xmlns:a16="http://schemas.microsoft.com/office/drawing/2014/main" val="2244638036"/>
                    </a:ext>
                  </a:extLst>
                </a:gridCol>
                <a:gridCol w="1502229">
                  <a:extLst>
                    <a:ext uri="{9D8B030D-6E8A-4147-A177-3AD203B41FA5}">
                      <a16:colId xmlns:a16="http://schemas.microsoft.com/office/drawing/2014/main" val="3371470784"/>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6011628"/>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621.00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8426.67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483046580"/>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7651.15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925997615"/>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576.00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7340.49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77772737"/>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632.00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8070.34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552568094"/>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8459.36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92010028"/>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795.00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5519.35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13130902"/>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7385.88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18986558"/>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1267.00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689.00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10421.92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739306533"/>
                  </a:ext>
                </a:extLst>
              </a:tr>
            </a:tbl>
          </a:graphicData>
        </a:graphic>
      </p:graphicFrame>
      <p:sp>
        <p:nvSpPr>
          <p:cNvPr id="5" name="文本框 4">
            <a:extLst>
              <a:ext uri="{FF2B5EF4-FFF2-40B4-BE49-F238E27FC236}">
                <a16:creationId xmlns:a16="http://schemas.microsoft.com/office/drawing/2014/main" id="{2FBACD4B-BA14-F840-2CF7-BD727E2FB4E2}"/>
              </a:ext>
            </a:extLst>
          </p:cNvPr>
          <p:cNvSpPr txBox="1"/>
          <p:nvPr/>
        </p:nvSpPr>
        <p:spPr>
          <a:xfrm>
            <a:off x="667780" y="479673"/>
            <a:ext cx="8344544" cy="584775"/>
          </a:xfrm>
          <a:prstGeom prst="rect">
            <a:avLst/>
          </a:prstGeom>
          <a:noFill/>
        </p:spPr>
        <p:txBody>
          <a:bodyPr wrap="square">
            <a:spAutoFit/>
          </a:bodyPr>
          <a:lstStyle/>
          <a:p>
            <a:r>
              <a:rPr lang="en-US" altLang="zh-CN" sz="3200"/>
              <a:t>mm/slab_common</a:t>
            </a:r>
            <a:r>
              <a:rPr lang="zh-CN" altLang="en-US" sz="3200"/>
              <a:t>试验结果</a:t>
            </a:r>
            <a:endParaRPr lang="en-US" altLang="zh-CN" sz="3200"/>
          </a:p>
        </p:txBody>
      </p:sp>
    </p:spTree>
    <p:extLst>
      <p:ext uri="{BB962C8B-B14F-4D97-AF65-F5344CB8AC3E}">
        <p14:creationId xmlns:p14="http://schemas.microsoft.com/office/powerpoint/2010/main" val="26733499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164378A-8AF1-63B7-9D42-2E164D6423D0}"/>
              </a:ext>
            </a:extLst>
          </p:cNvPr>
          <p:cNvGraphicFramePr>
            <a:graphicFrameLocks noGrp="1"/>
          </p:cNvGraphicFramePr>
          <p:nvPr>
            <p:extLst>
              <p:ext uri="{D42A27DB-BD31-4B8C-83A1-F6EECF244321}">
                <p14:modId xmlns:p14="http://schemas.microsoft.com/office/powerpoint/2010/main" val="2044638766"/>
              </p:ext>
            </p:extLst>
          </p:nvPr>
        </p:nvGraphicFramePr>
        <p:xfrm>
          <a:off x="695400" y="2024844"/>
          <a:ext cx="10515603" cy="3291840"/>
        </p:xfrm>
        <a:graphic>
          <a:graphicData uri="http://schemas.openxmlformats.org/drawingml/2006/table">
            <a:tbl>
              <a:tblPr/>
              <a:tblGrid>
                <a:gridCol w="1502229">
                  <a:extLst>
                    <a:ext uri="{9D8B030D-6E8A-4147-A177-3AD203B41FA5}">
                      <a16:colId xmlns:a16="http://schemas.microsoft.com/office/drawing/2014/main" val="1005246325"/>
                    </a:ext>
                  </a:extLst>
                </a:gridCol>
                <a:gridCol w="1502229">
                  <a:extLst>
                    <a:ext uri="{9D8B030D-6E8A-4147-A177-3AD203B41FA5}">
                      <a16:colId xmlns:a16="http://schemas.microsoft.com/office/drawing/2014/main" val="4185662956"/>
                    </a:ext>
                  </a:extLst>
                </a:gridCol>
                <a:gridCol w="1502229">
                  <a:extLst>
                    <a:ext uri="{9D8B030D-6E8A-4147-A177-3AD203B41FA5}">
                      <a16:colId xmlns:a16="http://schemas.microsoft.com/office/drawing/2014/main" val="3033468787"/>
                    </a:ext>
                  </a:extLst>
                </a:gridCol>
                <a:gridCol w="1502229">
                  <a:extLst>
                    <a:ext uri="{9D8B030D-6E8A-4147-A177-3AD203B41FA5}">
                      <a16:colId xmlns:a16="http://schemas.microsoft.com/office/drawing/2014/main" val="561097811"/>
                    </a:ext>
                  </a:extLst>
                </a:gridCol>
                <a:gridCol w="1502229">
                  <a:extLst>
                    <a:ext uri="{9D8B030D-6E8A-4147-A177-3AD203B41FA5}">
                      <a16:colId xmlns:a16="http://schemas.microsoft.com/office/drawing/2014/main" val="832229077"/>
                    </a:ext>
                  </a:extLst>
                </a:gridCol>
                <a:gridCol w="1502229">
                  <a:extLst>
                    <a:ext uri="{9D8B030D-6E8A-4147-A177-3AD203B41FA5}">
                      <a16:colId xmlns:a16="http://schemas.microsoft.com/office/drawing/2014/main" val="1531495299"/>
                    </a:ext>
                  </a:extLst>
                </a:gridCol>
                <a:gridCol w="1502229">
                  <a:extLst>
                    <a:ext uri="{9D8B030D-6E8A-4147-A177-3AD203B41FA5}">
                      <a16:colId xmlns:a16="http://schemas.microsoft.com/office/drawing/2014/main" val="2022672915"/>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9188484"/>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1384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51594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37.28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543.10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37836813"/>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1405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52224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37.17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509.00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499.53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76268603"/>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1469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53722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36.57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704.00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656.86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89766314"/>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1493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54841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36.73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753.42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06306774"/>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1502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56130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37.37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763.00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784.29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989063979"/>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2322</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77870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33.54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390.07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50796106"/>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2390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81163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33.96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822.00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463.99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05005467"/>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2809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101847</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36.26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561.00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368.36</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80831361"/>
                  </a:ext>
                </a:extLst>
              </a:tr>
            </a:tbl>
          </a:graphicData>
        </a:graphic>
      </p:graphicFrame>
      <p:sp>
        <p:nvSpPr>
          <p:cNvPr id="5" name="文本框 4">
            <a:extLst>
              <a:ext uri="{FF2B5EF4-FFF2-40B4-BE49-F238E27FC236}">
                <a16:creationId xmlns:a16="http://schemas.microsoft.com/office/drawing/2014/main" id="{F9883164-FD90-33BA-A74F-AC75D9225BF7}"/>
              </a:ext>
            </a:extLst>
          </p:cNvPr>
          <p:cNvSpPr txBox="1"/>
          <p:nvPr/>
        </p:nvSpPr>
        <p:spPr>
          <a:xfrm>
            <a:off x="667780" y="479673"/>
            <a:ext cx="8344544" cy="584775"/>
          </a:xfrm>
          <a:prstGeom prst="rect">
            <a:avLst/>
          </a:prstGeom>
          <a:noFill/>
        </p:spPr>
        <p:txBody>
          <a:bodyPr wrap="square">
            <a:spAutoFit/>
          </a:bodyPr>
          <a:lstStyle/>
          <a:p>
            <a:r>
              <a:rPr lang="en-US" altLang="zh-CN" sz="3200"/>
              <a:t>net/socket</a:t>
            </a:r>
            <a:r>
              <a:rPr lang="zh-CN" altLang="en-US" sz="3200"/>
              <a:t>试验结果</a:t>
            </a:r>
            <a:endParaRPr lang="en-US" altLang="zh-CN" sz="3200"/>
          </a:p>
        </p:txBody>
      </p:sp>
      <p:sp>
        <p:nvSpPr>
          <p:cNvPr id="2" name="文本框 1">
            <a:extLst>
              <a:ext uri="{FF2B5EF4-FFF2-40B4-BE49-F238E27FC236}">
                <a16:creationId xmlns:a16="http://schemas.microsoft.com/office/drawing/2014/main" id="{D09AD01C-97CD-CFE6-88DB-80B73B9EB349}"/>
              </a:ext>
            </a:extLst>
          </p:cNvPr>
          <p:cNvSpPr txBox="1"/>
          <p:nvPr/>
        </p:nvSpPr>
        <p:spPr>
          <a:xfrm>
            <a:off x="844689" y="5913276"/>
            <a:ext cx="2236510" cy="400110"/>
          </a:xfrm>
          <a:prstGeom prst="rect">
            <a:avLst/>
          </a:prstGeom>
          <a:noFill/>
        </p:spPr>
        <p:txBody>
          <a:bodyPr wrap="none" rtlCol="0">
            <a:spAutoFit/>
          </a:bodyPr>
          <a:lstStyle/>
          <a:p>
            <a:r>
              <a:rPr lang="zh-CN" altLang="en-US" sz="2000">
                <a:solidFill>
                  <a:srgbClr val="FF0000"/>
                </a:solidFill>
              </a:rPr>
              <a:t>该抽样结果异常。</a:t>
            </a:r>
          </a:p>
        </p:txBody>
      </p:sp>
    </p:spTree>
    <p:extLst>
      <p:ext uri="{BB962C8B-B14F-4D97-AF65-F5344CB8AC3E}">
        <p14:creationId xmlns:p14="http://schemas.microsoft.com/office/powerpoint/2010/main" val="38760247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84AE6D7C-8D5F-2F05-E315-180C1168AC84}"/>
              </a:ext>
            </a:extLst>
          </p:cNvPr>
          <p:cNvSpPr txBox="1"/>
          <p:nvPr/>
        </p:nvSpPr>
        <p:spPr>
          <a:xfrm>
            <a:off x="667780" y="479673"/>
            <a:ext cx="8344544" cy="584775"/>
          </a:xfrm>
          <a:prstGeom prst="rect">
            <a:avLst/>
          </a:prstGeom>
          <a:noFill/>
        </p:spPr>
        <p:txBody>
          <a:bodyPr wrap="square">
            <a:spAutoFit/>
          </a:bodyPr>
          <a:lstStyle/>
          <a:p>
            <a:r>
              <a:rPr lang="en-US" altLang="zh-CN" sz="3200"/>
              <a:t>drivers/block/virtio_blk</a:t>
            </a:r>
            <a:r>
              <a:rPr lang="zh-CN" altLang="en-US" sz="3200"/>
              <a:t>试验结果</a:t>
            </a:r>
            <a:endParaRPr lang="en-US" altLang="zh-CN" sz="3200"/>
          </a:p>
        </p:txBody>
      </p:sp>
      <p:graphicFrame>
        <p:nvGraphicFramePr>
          <p:cNvPr id="5" name="表格 4">
            <a:extLst>
              <a:ext uri="{FF2B5EF4-FFF2-40B4-BE49-F238E27FC236}">
                <a16:creationId xmlns:a16="http://schemas.microsoft.com/office/drawing/2014/main" id="{90778AC3-8CF7-E3A2-65F1-9C6CB4A87D89}"/>
              </a:ext>
            </a:extLst>
          </p:cNvPr>
          <p:cNvGraphicFramePr>
            <a:graphicFrameLocks noGrp="1"/>
          </p:cNvGraphicFramePr>
          <p:nvPr>
            <p:extLst>
              <p:ext uri="{D42A27DB-BD31-4B8C-83A1-F6EECF244321}">
                <p14:modId xmlns:p14="http://schemas.microsoft.com/office/powerpoint/2010/main" val="2090899764"/>
              </p:ext>
            </p:extLst>
          </p:nvPr>
        </p:nvGraphicFramePr>
        <p:xfrm>
          <a:off x="838198" y="1783080"/>
          <a:ext cx="10515603" cy="3291840"/>
        </p:xfrm>
        <a:graphic>
          <a:graphicData uri="http://schemas.openxmlformats.org/drawingml/2006/table">
            <a:tbl>
              <a:tblPr/>
              <a:tblGrid>
                <a:gridCol w="1502229">
                  <a:extLst>
                    <a:ext uri="{9D8B030D-6E8A-4147-A177-3AD203B41FA5}">
                      <a16:colId xmlns:a16="http://schemas.microsoft.com/office/drawing/2014/main" val="1758778418"/>
                    </a:ext>
                  </a:extLst>
                </a:gridCol>
                <a:gridCol w="1502229">
                  <a:extLst>
                    <a:ext uri="{9D8B030D-6E8A-4147-A177-3AD203B41FA5}">
                      <a16:colId xmlns:a16="http://schemas.microsoft.com/office/drawing/2014/main" val="3169935633"/>
                    </a:ext>
                  </a:extLst>
                </a:gridCol>
                <a:gridCol w="1502229">
                  <a:extLst>
                    <a:ext uri="{9D8B030D-6E8A-4147-A177-3AD203B41FA5}">
                      <a16:colId xmlns:a16="http://schemas.microsoft.com/office/drawing/2014/main" val="2247280901"/>
                    </a:ext>
                  </a:extLst>
                </a:gridCol>
                <a:gridCol w="1502229">
                  <a:extLst>
                    <a:ext uri="{9D8B030D-6E8A-4147-A177-3AD203B41FA5}">
                      <a16:colId xmlns:a16="http://schemas.microsoft.com/office/drawing/2014/main" val="2373749180"/>
                    </a:ext>
                  </a:extLst>
                </a:gridCol>
                <a:gridCol w="1502229">
                  <a:extLst>
                    <a:ext uri="{9D8B030D-6E8A-4147-A177-3AD203B41FA5}">
                      <a16:colId xmlns:a16="http://schemas.microsoft.com/office/drawing/2014/main" val="3114810992"/>
                    </a:ext>
                  </a:extLst>
                </a:gridCol>
                <a:gridCol w="1502229">
                  <a:extLst>
                    <a:ext uri="{9D8B030D-6E8A-4147-A177-3AD203B41FA5}">
                      <a16:colId xmlns:a16="http://schemas.microsoft.com/office/drawing/2014/main" val="1162512648"/>
                    </a:ext>
                  </a:extLst>
                </a:gridCol>
                <a:gridCol w="1502229">
                  <a:extLst>
                    <a:ext uri="{9D8B030D-6E8A-4147-A177-3AD203B41FA5}">
                      <a16:colId xmlns:a16="http://schemas.microsoft.com/office/drawing/2014/main" val="2568831759"/>
                    </a:ext>
                  </a:extLst>
                </a:gridCol>
              </a:tblGrid>
              <a:tr h="365760">
                <a:tc>
                  <a:txBody>
                    <a:bodyPr/>
                    <a:lstStyle/>
                    <a:p>
                      <a:r>
                        <a:rPr lang="en-US" sz="1800">
                          <a:effectLst/>
                        </a:rPr>
                        <a:t>version</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domains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elements</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e/d</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adw</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adl</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sz="1800">
                          <a:effectLst/>
                        </a:rPr>
                        <a:t>di</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88374071"/>
                  </a:ext>
                </a:extLst>
              </a:tr>
              <a:tr h="365760">
                <a:tc>
                  <a:txBody>
                    <a:bodyPr/>
                    <a:lstStyle/>
                    <a:p>
                      <a:r>
                        <a:rPr lang="en-US" sz="1800">
                          <a:effectLst/>
                        </a:rPr>
                        <a:t>linux-5.8.1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828433769"/>
                  </a:ext>
                </a:extLst>
              </a:tr>
              <a:tr h="365760">
                <a:tc>
                  <a:txBody>
                    <a:bodyPr/>
                    <a:lstStyle/>
                    <a:p>
                      <a:r>
                        <a:rPr lang="en-US" sz="1800">
                          <a:effectLst/>
                        </a:rPr>
                        <a:t>linux-5.9.1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226765272"/>
                  </a:ext>
                </a:extLst>
              </a:tr>
              <a:tr h="365760">
                <a:tc>
                  <a:txBody>
                    <a:bodyPr/>
                    <a:lstStyle/>
                    <a:p>
                      <a:r>
                        <a:rPr lang="en-US" sz="1800">
                          <a:effectLst/>
                        </a:rPr>
                        <a:t>linux-5.11.1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61782008"/>
                  </a:ext>
                </a:extLst>
              </a:tr>
              <a:tr h="365760">
                <a:tc>
                  <a:txBody>
                    <a:bodyPr/>
                    <a:lstStyle/>
                    <a:p>
                      <a:r>
                        <a:rPr lang="en-US" sz="1800">
                          <a:effectLst/>
                        </a:rPr>
                        <a:t>linux-5.13.1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48.00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326576857"/>
                  </a:ext>
                </a:extLst>
              </a:tr>
              <a:tr h="365760">
                <a:tc>
                  <a:txBody>
                    <a:bodyPr/>
                    <a:lstStyle/>
                    <a:p>
                      <a:r>
                        <a:rPr lang="en-US" sz="1800">
                          <a:effectLst/>
                        </a:rPr>
                        <a:t>linux-5.15.1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49.00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75556006"/>
                  </a:ext>
                </a:extLst>
              </a:tr>
              <a:tr h="365760">
                <a:tc>
                  <a:txBody>
                    <a:bodyPr/>
                    <a:lstStyle/>
                    <a:p>
                      <a:r>
                        <a:rPr lang="en-US" sz="1800">
                          <a:effectLst/>
                        </a:rPr>
                        <a:t>linux-5.17.1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53.00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69190733"/>
                  </a:ext>
                </a:extLst>
              </a:tr>
              <a:tr h="365760">
                <a:tc>
                  <a:txBody>
                    <a:bodyPr/>
                    <a:lstStyle/>
                    <a:p>
                      <a:r>
                        <a:rPr lang="en-US" sz="1800">
                          <a:effectLst/>
                        </a:rPr>
                        <a:t>linux-5.19.1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65.00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700362645"/>
                  </a:ext>
                </a:extLst>
              </a:tr>
              <a:tr h="365760">
                <a:tc>
                  <a:txBody>
                    <a:bodyPr/>
                    <a:lstStyle/>
                    <a:p>
                      <a:r>
                        <a:rPr lang="en-US" sz="1800">
                          <a:effectLst/>
                        </a:rPr>
                        <a:t>linux-6.1.1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64.00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1.00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tc>
                  <a:txBody>
                    <a:bodyPr/>
                    <a:lstStyle/>
                    <a:p>
                      <a:r>
                        <a:rPr lang="en-US" altLang="zh-CN" sz="1800">
                          <a:effectLst/>
                        </a:rPr>
                        <a:t>0.00</a:t>
                      </a:r>
                    </a:p>
                  </a:txBody>
                  <a:tcPr anchor="ctr">
                    <a:lnL w="7620" cap="flat" cmpd="sng" algn="ctr">
                      <a:solidFill>
                        <a:srgbClr val="CCCCCC"/>
                      </a:solidFill>
                      <a:prstDash val="solid"/>
                      <a:round/>
                      <a:headEnd type="none" w="med" len="med"/>
                      <a:tailEnd type="none" w="med" len="med"/>
                    </a:lnL>
                    <a:lnR w="7620" cap="flat" cmpd="sng" algn="ctr">
                      <a:solidFill>
                        <a:srgbClr val="CCCCCC"/>
                      </a:solidFill>
                      <a:prstDash val="solid"/>
                      <a:round/>
                      <a:headEnd type="none" w="med" len="med"/>
                      <a:tailEnd type="none" w="med" len="med"/>
                    </a:lnR>
                    <a:lnT w="7620" cap="flat" cmpd="sng" algn="ctr">
                      <a:solidFill>
                        <a:srgbClr val="CCCCCC"/>
                      </a:solidFill>
                      <a:prstDash val="solid"/>
                      <a:round/>
                      <a:headEnd type="none" w="med" len="med"/>
                      <a:tailEnd type="none" w="med" len="med"/>
                    </a:lnT>
                    <a:lnB w="7620"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24668067"/>
                  </a:ext>
                </a:extLst>
              </a:tr>
            </a:tbl>
          </a:graphicData>
        </a:graphic>
      </p:graphicFrame>
    </p:spTree>
    <p:extLst>
      <p:ext uri="{BB962C8B-B14F-4D97-AF65-F5344CB8AC3E}">
        <p14:creationId xmlns:p14="http://schemas.microsoft.com/office/powerpoint/2010/main" val="6226205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F64C1E70-FE9D-F601-14E9-F422BD133106}"/>
              </a:ext>
            </a:extLst>
          </p:cNvPr>
          <p:cNvSpPr txBox="1"/>
          <p:nvPr/>
        </p:nvSpPr>
        <p:spPr>
          <a:xfrm>
            <a:off x="685082" y="1592796"/>
            <a:ext cx="10559490" cy="3785652"/>
          </a:xfrm>
          <a:prstGeom prst="rect">
            <a:avLst/>
          </a:prstGeom>
          <a:noFill/>
        </p:spPr>
        <p:txBody>
          <a:bodyPr wrap="square" rtlCol="0">
            <a:spAutoFit/>
          </a:bodyPr>
          <a:lstStyle/>
          <a:p>
            <a:r>
              <a:rPr lang="de-DE" altLang="zh-CN" sz="2000"/>
              <a:t>axel https://cdn.kernel.org/pub/linux/kernel/v6.x/linux-6.1.1.tar.gz</a:t>
            </a:r>
          </a:p>
          <a:p>
            <a:r>
              <a:rPr lang="en-US" altLang="zh-CN" sz="2000"/>
              <a:t>tar xvf </a:t>
            </a:r>
            <a:r>
              <a:rPr lang="de-DE" altLang="zh-CN" sz="2000"/>
              <a:t>linux-6.1.1.tar.gz</a:t>
            </a:r>
          </a:p>
          <a:p>
            <a:endParaRPr lang="de-DE" altLang="zh-CN" sz="2000"/>
          </a:p>
          <a:p>
            <a:r>
              <a:rPr lang="de-DE" altLang="zh-CN" sz="2000"/>
              <a:t>cd linux-6.1.1</a:t>
            </a:r>
            <a:endParaRPr lang="en-US" altLang="zh-CN" sz="2000"/>
          </a:p>
          <a:p>
            <a:r>
              <a:rPr lang="en-US" altLang="zh-CN" sz="2000"/>
              <a:t>cp arch/riscv/configs/defconfig .config</a:t>
            </a:r>
          </a:p>
          <a:p>
            <a:r>
              <a:rPr lang="en-US" altLang="zh-CN" sz="2000"/>
              <a:t>make ARCH=riscv CROSS_COMPILE=riscv64-linux-gnu- menuconfig</a:t>
            </a:r>
          </a:p>
          <a:p>
            <a:r>
              <a:rPr lang="en-US" altLang="zh-CN" sz="2000"/>
              <a:t>make ARCH=riscv CROSS_COMPILE=riscv64-linux-gnu- -j $(nproc)</a:t>
            </a:r>
          </a:p>
          <a:p>
            <a:endParaRPr lang="en-US" altLang="zh-CN" sz="2000"/>
          </a:p>
          <a:p>
            <a:r>
              <a:rPr lang="zh-CN" altLang="en-US" sz="2000"/>
              <a:t>分析工具</a:t>
            </a:r>
            <a:endParaRPr lang="en-US" altLang="zh-CN" sz="2000"/>
          </a:p>
          <a:p>
            <a:r>
              <a:rPr lang="en-US" altLang="zh-CN" sz="2000"/>
              <a:t>https://github.com/shilei-massclouds/clinux/tree/for_arceos/tools/deptool</a:t>
            </a:r>
          </a:p>
          <a:p>
            <a:r>
              <a:rPr lang="zh-CN" altLang="en-US" sz="2000"/>
              <a:t>执行格式</a:t>
            </a:r>
            <a:endParaRPr lang="en-US" altLang="zh-CN" sz="2000"/>
          </a:p>
          <a:p>
            <a:r>
              <a:rPr lang="en-US" altLang="zh-CN" sz="2000"/>
              <a:t>deptool /home/cloud/study/linux-6.1.1/ .o</a:t>
            </a:r>
          </a:p>
        </p:txBody>
      </p:sp>
      <p:sp>
        <p:nvSpPr>
          <p:cNvPr id="5" name="文本框 4">
            <a:extLst>
              <a:ext uri="{FF2B5EF4-FFF2-40B4-BE49-F238E27FC236}">
                <a16:creationId xmlns:a16="http://schemas.microsoft.com/office/drawing/2014/main" id="{ADB43E60-984E-A45F-46A9-A07105C2CC7A}"/>
              </a:ext>
            </a:extLst>
          </p:cNvPr>
          <p:cNvSpPr txBox="1"/>
          <p:nvPr/>
        </p:nvSpPr>
        <p:spPr>
          <a:xfrm>
            <a:off x="667780" y="479673"/>
            <a:ext cx="8344544" cy="584775"/>
          </a:xfrm>
          <a:prstGeom prst="rect">
            <a:avLst/>
          </a:prstGeom>
          <a:noFill/>
        </p:spPr>
        <p:txBody>
          <a:bodyPr wrap="square">
            <a:spAutoFit/>
          </a:bodyPr>
          <a:lstStyle/>
          <a:p>
            <a:r>
              <a:rPr lang="zh-CN" altLang="en-US" sz="3200"/>
              <a:t>试验步骤</a:t>
            </a:r>
            <a:endParaRPr lang="en-US" altLang="zh-CN" sz="3200"/>
          </a:p>
        </p:txBody>
      </p:sp>
    </p:spTree>
    <p:extLst>
      <p:ext uri="{BB962C8B-B14F-4D97-AF65-F5344CB8AC3E}">
        <p14:creationId xmlns:p14="http://schemas.microsoft.com/office/powerpoint/2010/main" val="15515619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6D3AB-D095-5F64-1CF3-FE5699DBCB7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3BEEDFE-62A9-3CC7-1BD7-355A378BAF35}"/>
              </a:ext>
            </a:extLst>
          </p:cNvPr>
          <p:cNvSpPr txBox="1"/>
          <p:nvPr/>
        </p:nvSpPr>
        <p:spPr>
          <a:xfrm>
            <a:off x="685083" y="1592796"/>
            <a:ext cx="11207561" cy="2246769"/>
          </a:xfrm>
          <a:prstGeom prst="rect">
            <a:avLst/>
          </a:prstGeom>
          <a:noFill/>
        </p:spPr>
        <p:txBody>
          <a:bodyPr wrap="square" rtlCol="0">
            <a:spAutoFit/>
          </a:bodyPr>
          <a:lstStyle/>
          <a:p>
            <a:r>
              <a:rPr lang="en-US" altLang="zh-CN" sz="2000"/>
              <a:t>1. </a:t>
            </a:r>
            <a:r>
              <a:rPr lang="zh-CN" altLang="en-US" sz="2000"/>
              <a:t>综合指标无意义：原因是各个域（即文件）的提交频率不同，平均值削平了实际情况。</a:t>
            </a:r>
            <a:endParaRPr lang="en-US" altLang="zh-CN" sz="2000"/>
          </a:p>
          <a:p>
            <a:endParaRPr lang="en-US" altLang="zh-CN" sz="2000"/>
          </a:p>
          <a:p>
            <a:r>
              <a:rPr lang="en-US" altLang="zh-CN" sz="2000"/>
              <a:t>2. dl</a:t>
            </a:r>
            <a:r>
              <a:rPr lang="zh-CN" altLang="en-US" sz="2000"/>
              <a:t>和</a:t>
            </a:r>
            <a:r>
              <a:rPr lang="en-US" altLang="zh-CN" sz="2000"/>
              <a:t>di</a:t>
            </a:r>
            <a:r>
              <a:rPr lang="zh-CN" altLang="en-US" sz="2000"/>
              <a:t>值分两段上升，界限在</a:t>
            </a:r>
            <a:r>
              <a:rPr lang="en-US" altLang="zh-CN" sz="2000"/>
              <a:t>5.17</a:t>
            </a:r>
            <a:r>
              <a:rPr lang="zh-CN" altLang="en-US" sz="2000"/>
              <a:t>左右。该版本提交了大量的</a:t>
            </a:r>
            <a:r>
              <a:rPr lang="en-US" altLang="zh-CN" sz="2000"/>
              <a:t>drivers/*</a:t>
            </a:r>
            <a:r>
              <a:rPr lang="zh-CN" altLang="en-US" sz="2000"/>
              <a:t>的文件，这些文件都是断链，</a:t>
            </a:r>
            <a:endParaRPr lang="en-US" altLang="zh-CN" sz="2000"/>
          </a:p>
          <a:p>
            <a:r>
              <a:rPr lang="zh-CN" altLang="en-US" sz="2000"/>
              <a:t>采用平均值时，掩盖了整体情况。</a:t>
            </a:r>
            <a:endParaRPr lang="en-US" altLang="zh-CN" sz="2000"/>
          </a:p>
          <a:p>
            <a:endParaRPr lang="en-US" altLang="zh-CN" sz="2000"/>
          </a:p>
          <a:p>
            <a:r>
              <a:rPr lang="en-US" altLang="zh-CN" sz="2000"/>
              <a:t>3. </a:t>
            </a:r>
            <a:r>
              <a:rPr lang="zh-CN" altLang="en-US" sz="2000"/>
              <a:t>但是</a:t>
            </a:r>
            <a:r>
              <a:rPr lang="en-US" altLang="zh-CN" sz="2000"/>
              <a:t>dl</a:t>
            </a:r>
            <a:r>
              <a:rPr lang="zh-CN" altLang="en-US" sz="2000"/>
              <a:t>采取</a:t>
            </a:r>
            <a:r>
              <a:rPr lang="en-US" altLang="zh-CN" sz="2000"/>
              <a:t>max dl</a:t>
            </a:r>
            <a:r>
              <a:rPr lang="zh-CN" altLang="en-US" sz="2000"/>
              <a:t>之后，依然有次问题，猜测</a:t>
            </a:r>
            <a:r>
              <a:rPr lang="en-US" altLang="zh-CN" sz="2000"/>
              <a:t>5.17</a:t>
            </a:r>
            <a:r>
              <a:rPr lang="zh-CN" altLang="en-US" sz="2000"/>
              <a:t>可能对某些结构做了解耦处理，且处于依赖链的关键节点上，导致最大依赖链长度和平均依赖链长度都缩短了。</a:t>
            </a:r>
            <a:endParaRPr lang="en-US" altLang="zh-CN" sz="2000"/>
          </a:p>
        </p:txBody>
      </p:sp>
      <p:sp>
        <p:nvSpPr>
          <p:cNvPr id="5" name="文本框 4">
            <a:extLst>
              <a:ext uri="{FF2B5EF4-FFF2-40B4-BE49-F238E27FC236}">
                <a16:creationId xmlns:a16="http://schemas.microsoft.com/office/drawing/2014/main" id="{6F5076C5-989D-9299-9454-B62721997035}"/>
              </a:ext>
            </a:extLst>
          </p:cNvPr>
          <p:cNvSpPr txBox="1"/>
          <p:nvPr/>
        </p:nvSpPr>
        <p:spPr>
          <a:xfrm>
            <a:off x="667780" y="479673"/>
            <a:ext cx="8344544" cy="584775"/>
          </a:xfrm>
          <a:prstGeom prst="rect">
            <a:avLst/>
          </a:prstGeom>
          <a:noFill/>
        </p:spPr>
        <p:txBody>
          <a:bodyPr wrap="square">
            <a:spAutoFit/>
          </a:bodyPr>
          <a:lstStyle/>
          <a:p>
            <a:r>
              <a:rPr lang="zh-CN" altLang="en-US" sz="3200"/>
              <a:t>初步分析</a:t>
            </a:r>
            <a:endParaRPr lang="en-US" altLang="zh-CN" sz="3200"/>
          </a:p>
        </p:txBody>
      </p:sp>
      <p:pic>
        <p:nvPicPr>
          <p:cNvPr id="3" name="图片 2">
            <a:extLst>
              <a:ext uri="{FF2B5EF4-FFF2-40B4-BE49-F238E27FC236}">
                <a16:creationId xmlns:a16="http://schemas.microsoft.com/office/drawing/2014/main" id="{559EED9A-9C36-AB3E-2FF6-32ABF284C365}"/>
              </a:ext>
            </a:extLst>
          </p:cNvPr>
          <p:cNvPicPr>
            <a:picLocks noChangeAspect="1"/>
          </p:cNvPicPr>
          <p:nvPr/>
        </p:nvPicPr>
        <p:blipFill>
          <a:blip r:embed="rId2"/>
          <a:stretch>
            <a:fillRect/>
          </a:stretch>
        </p:blipFill>
        <p:spPr>
          <a:xfrm>
            <a:off x="2363552" y="4367913"/>
            <a:ext cx="4953000" cy="1905000"/>
          </a:xfrm>
          <a:prstGeom prst="rect">
            <a:avLst/>
          </a:prstGeom>
        </p:spPr>
      </p:pic>
      <p:sp>
        <p:nvSpPr>
          <p:cNvPr id="6" name="文本框 5">
            <a:extLst>
              <a:ext uri="{FF2B5EF4-FFF2-40B4-BE49-F238E27FC236}">
                <a16:creationId xmlns:a16="http://schemas.microsoft.com/office/drawing/2014/main" id="{05BA5939-BC7B-047A-5740-9A9049138F64}"/>
              </a:ext>
            </a:extLst>
          </p:cNvPr>
          <p:cNvSpPr txBox="1"/>
          <p:nvPr/>
        </p:nvSpPr>
        <p:spPr>
          <a:xfrm>
            <a:off x="2603612" y="4113076"/>
            <a:ext cx="1781257" cy="369332"/>
          </a:xfrm>
          <a:prstGeom prst="rect">
            <a:avLst/>
          </a:prstGeom>
          <a:noFill/>
        </p:spPr>
        <p:txBody>
          <a:bodyPr wrap="none" rtlCol="0">
            <a:spAutoFit/>
          </a:bodyPr>
          <a:lstStyle/>
          <a:p>
            <a:r>
              <a:rPr lang="zh-CN" altLang="en-US"/>
              <a:t>主链</a:t>
            </a:r>
            <a:r>
              <a:rPr lang="en-US" altLang="zh-CN"/>
              <a:t>start_kernel</a:t>
            </a:r>
            <a:endParaRPr lang="zh-CN" altLang="en-US"/>
          </a:p>
        </p:txBody>
      </p:sp>
      <p:sp>
        <p:nvSpPr>
          <p:cNvPr id="7" name="文本框 6">
            <a:extLst>
              <a:ext uri="{FF2B5EF4-FFF2-40B4-BE49-F238E27FC236}">
                <a16:creationId xmlns:a16="http://schemas.microsoft.com/office/drawing/2014/main" id="{61DD3518-3328-3984-E5B5-F0756EE8CD74}"/>
              </a:ext>
            </a:extLst>
          </p:cNvPr>
          <p:cNvSpPr txBox="1"/>
          <p:nvPr/>
        </p:nvSpPr>
        <p:spPr>
          <a:xfrm>
            <a:off x="5879976" y="4120321"/>
            <a:ext cx="2055371" cy="369332"/>
          </a:xfrm>
          <a:prstGeom prst="rect">
            <a:avLst/>
          </a:prstGeom>
          <a:noFill/>
        </p:spPr>
        <p:txBody>
          <a:bodyPr wrap="none" rtlCol="0">
            <a:spAutoFit/>
          </a:bodyPr>
          <a:lstStyle/>
          <a:p>
            <a:r>
              <a:rPr lang="zh-CN" altLang="en-US"/>
              <a:t>从链 例如</a:t>
            </a:r>
            <a:r>
              <a:rPr lang="en-US" altLang="zh-CN"/>
              <a:t>virtio_blk</a:t>
            </a:r>
            <a:endParaRPr lang="zh-CN" altLang="en-US"/>
          </a:p>
        </p:txBody>
      </p:sp>
    </p:spTree>
    <p:extLst>
      <p:ext uri="{BB962C8B-B14F-4D97-AF65-F5344CB8AC3E}">
        <p14:creationId xmlns:p14="http://schemas.microsoft.com/office/powerpoint/2010/main" val="405250657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496B785-8B23-7B6E-8E16-CCD85296106E}"/>
              </a:ext>
            </a:extLst>
          </p:cNvPr>
          <p:cNvSpPr txBox="1"/>
          <p:nvPr/>
        </p:nvSpPr>
        <p:spPr>
          <a:xfrm>
            <a:off x="667780" y="479673"/>
            <a:ext cx="8344544" cy="584775"/>
          </a:xfrm>
          <a:prstGeom prst="rect">
            <a:avLst/>
          </a:prstGeom>
          <a:noFill/>
        </p:spPr>
        <p:txBody>
          <a:bodyPr wrap="square">
            <a:spAutoFit/>
          </a:bodyPr>
          <a:lstStyle/>
          <a:p>
            <a:r>
              <a:rPr lang="zh-CN" altLang="en-US" sz="3200"/>
              <a:t>后续计划</a:t>
            </a:r>
            <a:endParaRPr lang="en-US" altLang="zh-CN" sz="3200"/>
          </a:p>
        </p:txBody>
      </p:sp>
      <p:sp>
        <p:nvSpPr>
          <p:cNvPr id="5" name="文本框 4">
            <a:extLst>
              <a:ext uri="{FF2B5EF4-FFF2-40B4-BE49-F238E27FC236}">
                <a16:creationId xmlns:a16="http://schemas.microsoft.com/office/drawing/2014/main" id="{94C22A1B-5DFC-EA3A-6F58-717F2238868A}"/>
              </a:ext>
            </a:extLst>
          </p:cNvPr>
          <p:cNvSpPr txBox="1"/>
          <p:nvPr/>
        </p:nvSpPr>
        <p:spPr>
          <a:xfrm>
            <a:off x="685083" y="1592796"/>
            <a:ext cx="11207561" cy="2554545"/>
          </a:xfrm>
          <a:prstGeom prst="rect">
            <a:avLst/>
          </a:prstGeom>
          <a:noFill/>
        </p:spPr>
        <p:txBody>
          <a:bodyPr wrap="square" rtlCol="0">
            <a:spAutoFit/>
          </a:bodyPr>
          <a:lstStyle/>
          <a:p>
            <a:r>
              <a:rPr lang="en-US" altLang="zh-CN" sz="2000"/>
              <a:t>1. </a:t>
            </a:r>
            <a:r>
              <a:rPr lang="zh-CN" altLang="en-US" sz="2000" b="1">
                <a:solidFill>
                  <a:srgbClr val="FF0000"/>
                </a:solidFill>
              </a:rPr>
              <a:t>搞清楚</a:t>
            </a:r>
            <a:r>
              <a:rPr lang="en-US" altLang="zh-CN" sz="2000" b="1">
                <a:solidFill>
                  <a:srgbClr val="FF0000"/>
                </a:solidFill>
              </a:rPr>
              <a:t>5.17</a:t>
            </a:r>
            <a:r>
              <a:rPr lang="zh-CN" altLang="en-US" sz="2000" b="1">
                <a:solidFill>
                  <a:srgbClr val="FF0000"/>
                </a:solidFill>
              </a:rPr>
              <a:t>影响的原因</a:t>
            </a:r>
            <a:endParaRPr lang="en-US" altLang="zh-CN" sz="2000" b="1">
              <a:solidFill>
                <a:srgbClr val="FF0000"/>
              </a:solidFill>
            </a:endParaRPr>
          </a:p>
          <a:p>
            <a:endParaRPr lang="en-US" altLang="zh-CN" sz="2000"/>
          </a:p>
          <a:p>
            <a:r>
              <a:rPr lang="en-US" altLang="zh-CN" sz="2000"/>
              <a:t>2. </a:t>
            </a:r>
            <a:r>
              <a:rPr lang="zh-CN" altLang="en-US" sz="2000"/>
              <a:t>扩大</a:t>
            </a:r>
            <a:r>
              <a:rPr lang="en-US" altLang="zh-CN" sz="2000"/>
              <a:t>linux</a:t>
            </a:r>
            <a:r>
              <a:rPr lang="zh-CN" altLang="en-US" sz="2000"/>
              <a:t>版本范围</a:t>
            </a:r>
            <a:endParaRPr lang="en-US" altLang="zh-CN" sz="2000"/>
          </a:p>
          <a:p>
            <a:endParaRPr lang="en-US" altLang="zh-CN" sz="2000"/>
          </a:p>
          <a:p>
            <a:r>
              <a:rPr lang="en-US" altLang="zh-CN" sz="2000"/>
              <a:t>3. </a:t>
            </a:r>
            <a:r>
              <a:rPr lang="zh-CN" altLang="en-US" sz="2000"/>
              <a:t>尝试其它</a:t>
            </a:r>
            <a:r>
              <a:rPr lang="en-US" altLang="zh-CN" sz="2000"/>
              <a:t>Linux Arch</a:t>
            </a:r>
          </a:p>
          <a:p>
            <a:endParaRPr lang="en-US" altLang="zh-CN" sz="2000"/>
          </a:p>
          <a:p>
            <a:r>
              <a:rPr lang="en-US" altLang="zh-CN" sz="2000"/>
              <a:t>4. </a:t>
            </a:r>
            <a:r>
              <a:rPr lang="zh-CN" altLang="en-US" sz="2000"/>
              <a:t>不能直接平均，指标 </a:t>
            </a:r>
            <a:r>
              <a:rPr lang="en-US" altLang="zh-CN" sz="2000"/>
              <a:t>= </a:t>
            </a:r>
            <a:r>
              <a:rPr lang="zh-CN" altLang="en-US" sz="2000"/>
              <a:t>指标</a:t>
            </a:r>
            <a:r>
              <a:rPr lang="en-US" altLang="zh-CN" sz="2000"/>
              <a:t>1 * </a:t>
            </a:r>
            <a:r>
              <a:rPr lang="zh-CN" altLang="en-US" sz="2000"/>
              <a:t>权值 </a:t>
            </a:r>
            <a:r>
              <a:rPr lang="en-US" altLang="zh-CN" sz="2000"/>
              <a:t>+</a:t>
            </a:r>
            <a:r>
              <a:rPr lang="zh-CN" altLang="en-US" sz="2000"/>
              <a:t>指标</a:t>
            </a:r>
            <a:r>
              <a:rPr lang="en-US" altLang="zh-CN" sz="2000"/>
              <a:t>2 * </a:t>
            </a:r>
            <a:r>
              <a:rPr lang="zh-CN" altLang="en-US" sz="2000"/>
              <a:t>权值 </a:t>
            </a:r>
            <a:r>
              <a:rPr lang="en-US" altLang="zh-CN" sz="2000"/>
              <a:t>+  …</a:t>
            </a:r>
          </a:p>
          <a:p>
            <a:r>
              <a:rPr lang="zh-CN" altLang="en-US" sz="2000"/>
              <a:t>权值根据</a:t>
            </a:r>
            <a:r>
              <a:rPr lang="en-US" altLang="zh-CN" sz="2000"/>
              <a:t>Linux </a:t>
            </a:r>
            <a:r>
              <a:rPr lang="zh-CN" altLang="en-US" sz="2000"/>
              <a:t>历史提交的频率分析</a:t>
            </a:r>
            <a:endParaRPr lang="en-US" altLang="zh-CN" sz="2000"/>
          </a:p>
        </p:txBody>
      </p:sp>
    </p:spTree>
    <p:extLst>
      <p:ext uri="{BB962C8B-B14F-4D97-AF65-F5344CB8AC3E}">
        <p14:creationId xmlns:p14="http://schemas.microsoft.com/office/powerpoint/2010/main" val="13572788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78EFB-5758-2C04-0BBC-A01E8259407B}"/>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9516408-186D-9495-DAF1-8922FB65CAC9}"/>
              </a:ext>
            </a:extLst>
          </p:cNvPr>
          <p:cNvSpPr txBox="1"/>
          <p:nvPr/>
        </p:nvSpPr>
        <p:spPr>
          <a:xfrm>
            <a:off x="4403812" y="2922039"/>
            <a:ext cx="3294492" cy="830997"/>
          </a:xfrm>
          <a:prstGeom prst="rect">
            <a:avLst/>
          </a:prstGeom>
          <a:noFill/>
        </p:spPr>
        <p:txBody>
          <a:bodyPr wrap="none" rtlCol="0">
            <a:spAutoFit/>
          </a:bodyPr>
          <a:lstStyle/>
          <a:p>
            <a:r>
              <a:rPr lang="en-US" altLang="zh-CN" sz="4800"/>
              <a:t>4</a:t>
            </a:r>
            <a:r>
              <a:rPr lang="zh-CN" altLang="en-US" sz="4800"/>
              <a:t>月</a:t>
            </a:r>
            <a:r>
              <a:rPr lang="en-US" altLang="zh-CN" sz="4800"/>
              <a:t>3</a:t>
            </a:r>
            <a:r>
              <a:rPr lang="zh-CN" altLang="en-US" sz="4800"/>
              <a:t>日报告</a:t>
            </a:r>
          </a:p>
        </p:txBody>
      </p:sp>
    </p:spTree>
    <p:extLst>
      <p:ext uri="{BB962C8B-B14F-4D97-AF65-F5344CB8AC3E}">
        <p14:creationId xmlns:p14="http://schemas.microsoft.com/office/powerpoint/2010/main" val="32328457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6D56AAC-F9E6-2286-0C0F-E97E84550CE8}"/>
              </a:ext>
            </a:extLst>
          </p:cNvPr>
          <p:cNvSpPr txBox="1"/>
          <p:nvPr/>
        </p:nvSpPr>
        <p:spPr>
          <a:xfrm>
            <a:off x="667780" y="479673"/>
            <a:ext cx="8344544" cy="584775"/>
          </a:xfrm>
          <a:prstGeom prst="rect">
            <a:avLst/>
          </a:prstGeom>
          <a:noFill/>
        </p:spPr>
        <p:txBody>
          <a:bodyPr wrap="square">
            <a:spAutoFit/>
          </a:bodyPr>
          <a:lstStyle/>
          <a:p>
            <a:r>
              <a:rPr lang="zh-CN" altLang="en-US" sz="3200"/>
              <a:t>基于</a:t>
            </a:r>
            <a:r>
              <a:rPr lang="en-US" altLang="zh-CN" sz="3200"/>
              <a:t>ArceOS Base</a:t>
            </a:r>
            <a:r>
              <a:rPr lang="zh-CN" altLang="en-US" sz="3200"/>
              <a:t>初始化</a:t>
            </a:r>
            <a:r>
              <a:rPr lang="en-US" altLang="zh-CN" sz="3200"/>
              <a:t>Plic</a:t>
            </a:r>
            <a:r>
              <a:rPr lang="zh-CN" altLang="en-US" sz="3200"/>
              <a:t>和响应中断的试验</a:t>
            </a:r>
            <a:endParaRPr lang="en-US" altLang="zh-CN" sz="3200"/>
          </a:p>
        </p:txBody>
      </p:sp>
      <p:pic>
        <p:nvPicPr>
          <p:cNvPr id="6" name="图片 5">
            <a:extLst>
              <a:ext uri="{FF2B5EF4-FFF2-40B4-BE49-F238E27FC236}">
                <a16:creationId xmlns:a16="http://schemas.microsoft.com/office/drawing/2014/main" id="{1FA27DDE-E0F6-06DB-903D-1FB7E5F8E71C}"/>
              </a:ext>
            </a:extLst>
          </p:cNvPr>
          <p:cNvPicPr>
            <a:picLocks noChangeAspect="1"/>
          </p:cNvPicPr>
          <p:nvPr/>
        </p:nvPicPr>
        <p:blipFill>
          <a:blip r:embed="rId2"/>
          <a:stretch>
            <a:fillRect/>
          </a:stretch>
        </p:blipFill>
        <p:spPr>
          <a:xfrm>
            <a:off x="4095750" y="2833836"/>
            <a:ext cx="4000500" cy="3619500"/>
          </a:xfrm>
          <a:prstGeom prst="rect">
            <a:avLst/>
          </a:prstGeom>
        </p:spPr>
      </p:pic>
      <p:sp>
        <p:nvSpPr>
          <p:cNvPr id="7" name="文本框 6">
            <a:extLst>
              <a:ext uri="{FF2B5EF4-FFF2-40B4-BE49-F238E27FC236}">
                <a16:creationId xmlns:a16="http://schemas.microsoft.com/office/drawing/2014/main" id="{F30829B0-0E7F-7D2D-7E42-E2C574D87D94}"/>
              </a:ext>
            </a:extLst>
          </p:cNvPr>
          <p:cNvSpPr txBox="1"/>
          <p:nvPr/>
        </p:nvSpPr>
        <p:spPr>
          <a:xfrm>
            <a:off x="767408" y="1160748"/>
            <a:ext cx="10513168" cy="1323439"/>
          </a:xfrm>
          <a:prstGeom prst="rect">
            <a:avLst/>
          </a:prstGeom>
          <a:noFill/>
        </p:spPr>
        <p:txBody>
          <a:bodyPr wrap="square" rtlCol="0">
            <a:spAutoFit/>
          </a:bodyPr>
          <a:lstStyle/>
          <a:p>
            <a:r>
              <a:rPr lang="zh-CN" altLang="en-US" sz="2000"/>
              <a:t>试验目标：</a:t>
            </a:r>
            <a:endParaRPr lang="en-US" altLang="zh-CN" sz="2000"/>
          </a:p>
          <a:p>
            <a:r>
              <a:rPr lang="en-US" altLang="zh-CN" sz="2000"/>
              <a:t>1. </a:t>
            </a:r>
            <a:r>
              <a:rPr lang="zh-CN" altLang="en-US" sz="2000"/>
              <a:t>基于设备树完成中断控制器和发中断设备的初始化</a:t>
            </a:r>
            <a:endParaRPr lang="en-US" altLang="zh-CN" sz="2000"/>
          </a:p>
          <a:p>
            <a:r>
              <a:rPr lang="en-US" altLang="zh-CN" sz="2000"/>
              <a:t>2. virtio_blk</a:t>
            </a:r>
            <a:r>
              <a:rPr lang="zh-CN" altLang="en-US" sz="2000"/>
              <a:t>读完成后，发送的中断能够到达</a:t>
            </a:r>
            <a:r>
              <a:rPr lang="en-US" altLang="zh-CN" sz="2000"/>
              <a:t>ArceOS</a:t>
            </a:r>
            <a:r>
              <a:rPr lang="zh-CN" altLang="en-US" sz="2000"/>
              <a:t>的</a:t>
            </a:r>
            <a:r>
              <a:rPr lang="en-US" altLang="zh-CN" sz="2000"/>
              <a:t>HAL</a:t>
            </a:r>
            <a:r>
              <a:rPr lang="zh-CN" altLang="en-US" sz="2000"/>
              <a:t>的</a:t>
            </a:r>
            <a:r>
              <a:rPr lang="en-US" altLang="zh-CN" sz="2000"/>
              <a:t>irq</a:t>
            </a:r>
            <a:r>
              <a:rPr lang="zh-CN" altLang="en-US" sz="2000"/>
              <a:t>模块</a:t>
            </a:r>
            <a:endParaRPr lang="en-US" altLang="zh-CN" sz="2000"/>
          </a:p>
          <a:p>
            <a:r>
              <a:rPr lang="en-US" altLang="zh-CN" sz="2000"/>
              <a:t>3. ArceOS</a:t>
            </a:r>
            <a:r>
              <a:rPr lang="zh-CN" altLang="en-US" sz="2000"/>
              <a:t>响应</a:t>
            </a:r>
            <a:r>
              <a:rPr lang="en-US" altLang="zh-CN" sz="2000"/>
              <a:t>IRQ</a:t>
            </a:r>
            <a:r>
              <a:rPr lang="zh-CN" altLang="en-US" sz="2000"/>
              <a:t>的过程中，能够向下逐级确定中断源是</a:t>
            </a:r>
            <a:r>
              <a:rPr lang="en-US" altLang="zh-CN" sz="2000"/>
              <a:t>virtio_blk</a:t>
            </a:r>
            <a:r>
              <a:rPr lang="zh-CN" altLang="en-US" sz="2000"/>
              <a:t>，调用其响应</a:t>
            </a:r>
            <a:r>
              <a:rPr lang="en-US" altLang="zh-CN" sz="2000"/>
              <a:t>Handle</a:t>
            </a:r>
            <a:endParaRPr lang="zh-CN" altLang="en-US" sz="2000"/>
          </a:p>
        </p:txBody>
      </p:sp>
      <p:sp>
        <p:nvSpPr>
          <p:cNvPr id="8" name="文本框 7">
            <a:extLst>
              <a:ext uri="{FF2B5EF4-FFF2-40B4-BE49-F238E27FC236}">
                <a16:creationId xmlns:a16="http://schemas.microsoft.com/office/drawing/2014/main" id="{2F9F244B-4ECC-2A63-6BA6-72BE82E4E994}"/>
              </a:ext>
            </a:extLst>
          </p:cNvPr>
          <p:cNvSpPr txBox="1"/>
          <p:nvPr/>
        </p:nvSpPr>
        <p:spPr>
          <a:xfrm>
            <a:off x="8580276" y="3107965"/>
            <a:ext cx="1877437" cy="369332"/>
          </a:xfrm>
          <a:prstGeom prst="rect">
            <a:avLst/>
          </a:prstGeom>
          <a:noFill/>
        </p:spPr>
        <p:txBody>
          <a:bodyPr wrap="none" rtlCol="0">
            <a:spAutoFit/>
          </a:bodyPr>
          <a:lstStyle/>
          <a:p>
            <a:r>
              <a:rPr lang="zh-CN" altLang="en-US"/>
              <a:t>原始的</a:t>
            </a:r>
            <a:r>
              <a:rPr lang="en-US" altLang="zh-CN"/>
              <a:t>Linux</a:t>
            </a:r>
            <a:r>
              <a:rPr lang="zh-CN" altLang="en-US"/>
              <a:t>模块</a:t>
            </a:r>
          </a:p>
        </p:txBody>
      </p:sp>
      <p:sp>
        <p:nvSpPr>
          <p:cNvPr id="9" name="文本框 8">
            <a:extLst>
              <a:ext uri="{FF2B5EF4-FFF2-40B4-BE49-F238E27FC236}">
                <a16:creationId xmlns:a16="http://schemas.microsoft.com/office/drawing/2014/main" id="{3CAF1B27-CE9E-ADB8-CFD9-E16327E0FDE8}"/>
              </a:ext>
            </a:extLst>
          </p:cNvPr>
          <p:cNvSpPr txBox="1"/>
          <p:nvPr/>
        </p:nvSpPr>
        <p:spPr>
          <a:xfrm>
            <a:off x="8580276" y="4548125"/>
            <a:ext cx="1800493" cy="646331"/>
          </a:xfrm>
          <a:prstGeom prst="rect">
            <a:avLst/>
          </a:prstGeom>
          <a:noFill/>
        </p:spPr>
        <p:txBody>
          <a:bodyPr wrap="none" rtlCol="0">
            <a:spAutoFit/>
          </a:bodyPr>
          <a:lstStyle/>
          <a:p>
            <a:r>
              <a:rPr lang="zh-CN" altLang="en-US"/>
              <a:t>基于</a:t>
            </a:r>
            <a:r>
              <a:rPr lang="en-US" altLang="zh-CN"/>
              <a:t>ArceOS</a:t>
            </a:r>
          </a:p>
          <a:p>
            <a:r>
              <a:rPr lang="zh-CN" altLang="en-US"/>
              <a:t>扩展的运行环境</a:t>
            </a:r>
          </a:p>
        </p:txBody>
      </p:sp>
    </p:spTree>
    <p:extLst>
      <p:ext uri="{BB962C8B-B14F-4D97-AF65-F5344CB8AC3E}">
        <p14:creationId xmlns:p14="http://schemas.microsoft.com/office/powerpoint/2010/main" val="39245882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96238DC-5364-FA1D-0B5B-31B09ED25EC6}"/>
              </a:ext>
            </a:extLst>
          </p:cNvPr>
          <p:cNvPicPr>
            <a:picLocks noChangeAspect="1"/>
          </p:cNvPicPr>
          <p:nvPr/>
        </p:nvPicPr>
        <p:blipFill>
          <a:blip r:embed="rId2"/>
          <a:stretch>
            <a:fillRect/>
          </a:stretch>
        </p:blipFill>
        <p:spPr>
          <a:xfrm>
            <a:off x="1756420" y="1155340"/>
            <a:ext cx="7239000" cy="5334000"/>
          </a:xfrm>
          <a:prstGeom prst="rect">
            <a:avLst/>
          </a:prstGeom>
        </p:spPr>
      </p:pic>
      <p:sp>
        <p:nvSpPr>
          <p:cNvPr id="2" name="文本框 1">
            <a:extLst>
              <a:ext uri="{FF2B5EF4-FFF2-40B4-BE49-F238E27FC236}">
                <a16:creationId xmlns:a16="http://schemas.microsoft.com/office/drawing/2014/main" id="{1F948A7D-3A0D-BCDF-E9B9-4E95FC1DAAD7}"/>
              </a:ext>
            </a:extLst>
          </p:cNvPr>
          <p:cNvSpPr txBox="1"/>
          <p:nvPr/>
        </p:nvSpPr>
        <p:spPr>
          <a:xfrm>
            <a:off x="667780" y="479673"/>
            <a:ext cx="8344544" cy="584775"/>
          </a:xfrm>
          <a:prstGeom prst="rect">
            <a:avLst/>
          </a:prstGeom>
          <a:noFill/>
        </p:spPr>
        <p:txBody>
          <a:bodyPr wrap="square">
            <a:spAutoFit/>
          </a:bodyPr>
          <a:lstStyle/>
          <a:p>
            <a:r>
              <a:rPr lang="en-US" altLang="zh-CN" sz="3200"/>
              <a:t>Plic</a:t>
            </a:r>
            <a:r>
              <a:rPr lang="zh-CN" altLang="en-US" sz="3200"/>
              <a:t>的流程</a:t>
            </a:r>
            <a:endParaRPr lang="en-US" altLang="zh-CN" sz="3200"/>
          </a:p>
        </p:txBody>
      </p:sp>
      <p:sp>
        <p:nvSpPr>
          <p:cNvPr id="3" name="文本框 2">
            <a:extLst>
              <a:ext uri="{FF2B5EF4-FFF2-40B4-BE49-F238E27FC236}">
                <a16:creationId xmlns:a16="http://schemas.microsoft.com/office/drawing/2014/main" id="{BA4F9B36-EB19-069F-241F-E9010012ADDE}"/>
              </a:ext>
            </a:extLst>
          </p:cNvPr>
          <p:cNvSpPr txBox="1"/>
          <p:nvPr/>
        </p:nvSpPr>
        <p:spPr>
          <a:xfrm>
            <a:off x="947428" y="4689140"/>
            <a:ext cx="3647152" cy="923330"/>
          </a:xfrm>
          <a:prstGeom prst="rect">
            <a:avLst/>
          </a:prstGeom>
          <a:noFill/>
        </p:spPr>
        <p:txBody>
          <a:bodyPr wrap="none" rtlCol="0">
            <a:spAutoFit/>
          </a:bodyPr>
          <a:lstStyle/>
          <a:p>
            <a:r>
              <a:rPr lang="zh-CN" altLang="en-US"/>
              <a:t>准备阶段</a:t>
            </a:r>
            <a:endParaRPr lang="en-US" altLang="zh-CN"/>
          </a:p>
          <a:p>
            <a:r>
              <a:rPr lang="zh-CN" altLang="en-US"/>
              <a:t>基于设备树完成各级设备的初始化</a:t>
            </a:r>
            <a:endParaRPr lang="en-US" altLang="zh-CN"/>
          </a:p>
          <a:p>
            <a:r>
              <a:rPr lang="zh-CN" altLang="en-US"/>
              <a:t>和中断线的连接</a:t>
            </a:r>
          </a:p>
        </p:txBody>
      </p:sp>
      <p:sp>
        <p:nvSpPr>
          <p:cNvPr id="6" name="文本框 5">
            <a:extLst>
              <a:ext uri="{FF2B5EF4-FFF2-40B4-BE49-F238E27FC236}">
                <a16:creationId xmlns:a16="http://schemas.microsoft.com/office/drawing/2014/main" id="{8AD66E1A-D508-182F-BB8A-C6B9CCD57CE1}"/>
              </a:ext>
            </a:extLst>
          </p:cNvPr>
          <p:cNvSpPr txBox="1"/>
          <p:nvPr/>
        </p:nvSpPr>
        <p:spPr>
          <a:xfrm>
            <a:off x="9264352" y="1556792"/>
            <a:ext cx="2484276" cy="4801314"/>
          </a:xfrm>
          <a:prstGeom prst="rect">
            <a:avLst/>
          </a:prstGeom>
          <a:noFill/>
        </p:spPr>
        <p:txBody>
          <a:bodyPr wrap="square" rtlCol="0">
            <a:spAutoFit/>
          </a:bodyPr>
          <a:lstStyle/>
          <a:p>
            <a:r>
              <a:rPr lang="zh-CN" altLang="en-US"/>
              <a:t>运行阶段 </a:t>
            </a:r>
            <a:r>
              <a:rPr lang="en-US" altLang="zh-CN"/>
              <a:t>- </a:t>
            </a:r>
            <a:r>
              <a:rPr lang="zh-CN" altLang="en-US"/>
              <a:t>有中断触发</a:t>
            </a:r>
            <a:endParaRPr lang="en-US" altLang="zh-CN"/>
          </a:p>
          <a:p>
            <a:endParaRPr lang="en-US" altLang="zh-CN"/>
          </a:p>
          <a:p>
            <a:r>
              <a:rPr lang="en-US" altLang="zh-CN"/>
              <a:t>1. </a:t>
            </a:r>
            <a:r>
              <a:rPr lang="zh-CN" altLang="en-US"/>
              <a:t>判断是中断</a:t>
            </a:r>
            <a:endParaRPr lang="en-US" altLang="zh-CN"/>
          </a:p>
          <a:p>
            <a:endParaRPr lang="en-US" altLang="zh-CN"/>
          </a:p>
          <a:p>
            <a:endParaRPr lang="en-US" altLang="zh-CN"/>
          </a:p>
          <a:p>
            <a:endParaRPr lang="en-US" altLang="zh-CN"/>
          </a:p>
          <a:p>
            <a:r>
              <a:rPr lang="en-US" altLang="zh-CN"/>
              <a:t>2. </a:t>
            </a:r>
            <a:r>
              <a:rPr lang="zh-CN" altLang="en-US"/>
              <a:t>判断是</a:t>
            </a:r>
            <a:r>
              <a:rPr lang="en-US" altLang="zh-CN"/>
              <a:t>EXT</a:t>
            </a:r>
            <a:r>
              <a:rPr lang="zh-CN" altLang="en-US"/>
              <a:t>外部中断</a:t>
            </a:r>
            <a:endParaRPr lang="en-US" altLang="zh-CN"/>
          </a:p>
          <a:p>
            <a:endParaRPr lang="en-US" altLang="zh-CN"/>
          </a:p>
          <a:p>
            <a:endParaRPr lang="en-US" altLang="zh-CN"/>
          </a:p>
          <a:p>
            <a:endParaRPr lang="en-US" altLang="zh-CN"/>
          </a:p>
          <a:p>
            <a:r>
              <a:rPr lang="en-US" altLang="zh-CN"/>
              <a:t>3. </a:t>
            </a:r>
            <a:r>
              <a:rPr lang="zh-CN" altLang="en-US"/>
              <a:t>判断设备源</a:t>
            </a:r>
            <a:endParaRPr lang="en-US" altLang="zh-CN"/>
          </a:p>
          <a:p>
            <a:r>
              <a:rPr lang="en-US" altLang="zh-CN"/>
              <a:t>Claim &amp;&amp; Complete</a:t>
            </a:r>
          </a:p>
          <a:p>
            <a:endParaRPr lang="en-US" altLang="zh-CN"/>
          </a:p>
          <a:p>
            <a:endParaRPr lang="en-US" altLang="zh-CN"/>
          </a:p>
          <a:p>
            <a:endParaRPr lang="en-US" altLang="zh-CN"/>
          </a:p>
          <a:p>
            <a:r>
              <a:rPr lang="en-US" altLang="zh-CN"/>
              <a:t>4. </a:t>
            </a:r>
            <a:r>
              <a:rPr lang="zh-CN" altLang="en-US"/>
              <a:t>调用设备的中断响应函数 </a:t>
            </a:r>
            <a:r>
              <a:rPr lang="en-US" altLang="zh-CN"/>
              <a:t>(virtioblk_done)</a:t>
            </a:r>
          </a:p>
        </p:txBody>
      </p:sp>
    </p:spTree>
    <p:extLst>
      <p:ext uri="{BB962C8B-B14F-4D97-AF65-F5344CB8AC3E}">
        <p14:creationId xmlns:p14="http://schemas.microsoft.com/office/powerpoint/2010/main" val="4234321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FD26AC4F-B99C-7918-7CF2-0E6C471C29C3}"/>
              </a:ext>
            </a:extLst>
          </p:cNvPr>
          <p:cNvPicPr>
            <a:picLocks noChangeAspect="1"/>
          </p:cNvPicPr>
          <p:nvPr/>
        </p:nvPicPr>
        <p:blipFill>
          <a:blip r:embed="rId2"/>
          <a:stretch>
            <a:fillRect/>
          </a:stretch>
        </p:blipFill>
        <p:spPr>
          <a:xfrm>
            <a:off x="3290887" y="2095500"/>
            <a:ext cx="5610225" cy="2667000"/>
          </a:xfrm>
          <a:prstGeom prst="rect">
            <a:avLst/>
          </a:prstGeom>
        </p:spPr>
      </p:pic>
      <p:sp>
        <p:nvSpPr>
          <p:cNvPr id="6" name="文本框 5">
            <a:extLst>
              <a:ext uri="{FF2B5EF4-FFF2-40B4-BE49-F238E27FC236}">
                <a16:creationId xmlns:a16="http://schemas.microsoft.com/office/drawing/2014/main" id="{9ABCA2AB-650B-F53B-AA49-E794E9051E59}"/>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组件化想法的来源</a:t>
            </a:r>
            <a:endParaRPr lang="en-US" altLang="zh-CN" sz="3200"/>
          </a:p>
        </p:txBody>
      </p:sp>
      <p:sp>
        <p:nvSpPr>
          <p:cNvPr id="7" name="文本框 6">
            <a:extLst>
              <a:ext uri="{FF2B5EF4-FFF2-40B4-BE49-F238E27FC236}">
                <a16:creationId xmlns:a16="http://schemas.microsoft.com/office/drawing/2014/main" id="{06886D5C-75B6-7107-D7AC-525DB5A93A1B}"/>
              </a:ext>
            </a:extLst>
          </p:cNvPr>
          <p:cNvSpPr txBox="1"/>
          <p:nvPr/>
        </p:nvSpPr>
        <p:spPr>
          <a:xfrm>
            <a:off x="515380" y="985140"/>
            <a:ext cx="11181266" cy="646331"/>
          </a:xfrm>
          <a:prstGeom prst="rect">
            <a:avLst/>
          </a:prstGeom>
          <a:noFill/>
        </p:spPr>
        <p:txBody>
          <a:bodyPr wrap="none" rtlCol="0">
            <a:spAutoFit/>
          </a:bodyPr>
          <a:lstStyle/>
          <a:p>
            <a:r>
              <a:rPr lang="en-US" altLang="zh-CN"/>
              <a:t>Linux Module</a:t>
            </a:r>
            <a:r>
              <a:rPr lang="zh-CN" altLang="en-US"/>
              <a:t>是运行时可动态加载的和可选的功能，可以看作是组件，原理上对</a:t>
            </a:r>
            <a:r>
              <a:rPr lang="en-US" altLang="zh-CN"/>
              <a:t>vmlinux</a:t>
            </a:r>
            <a:r>
              <a:rPr lang="zh-CN" altLang="en-US"/>
              <a:t>必然是单向依赖关系。</a:t>
            </a:r>
            <a:endParaRPr lang="en-US" altLang="zh-CN"/>
          </a:p>
          <a:p>
            <a:r>
              <a:rPr lang="zh-CN" altLang="en-US"/>
              <a:t>虽然</a:t>
            </a:r>
            <a:r>
              <a:rPr lang="en-US" altLang="zh-CN"/>
              <a:t>vmlinux</a:t>
            </a:r>
            <a:r>
              <a:rPr lang="zh-CN" altLang="en-US"/>
              <a:t>不能依赖任何</a:t>
            </a:r>
            <a:r>
              <a:rPr lang="en-US" altLang="zh-CN"/>
              <a:t>modules</a:t>
            </a:r>
            <a:r>
              <a:rPr lang="zh-CN" altLang="en-US"/>
              <a:t>，但它往往需要对</a:t>
            </a:r>
            <a:r>
              <a:rPr lang="en-US" altLang="zh-CN"/>
              <a:t>modules</a:t>
            </a:r>
            <a:r>
              <a:rPr lang="zh-CN" altLang="en-US"/>
              <a:t>进行调用，这是通过回调机制实现的。</a:t>
            </a:r>
          </a:p>
        </p:txBody>
      </p:sp>
      <p:sp>
        <p:nvSpPr>
          <p:cNvPr id="8" name="文本框 7">
            <a:extLst>
              <a:ext uri="{FF2B5EF4-FFF2-40B4-BE49-F238E27FC236}">
                <a16:creationId xmlns:a16="http://schemas.microsoft.com/office/drawing/2014/main" id="{BE7BAFF7-3610-2C0A-24F0-F438AF52664D}"/>
              </a:ext>
            </a:extLst>
          </p:cNvPr>
          <p:cNvSpPr txBox="1"/>
          <p:nvPr/>
        </p:nvSpPr>
        <p:spPr>
          <a:xfrm>
            <a:off x="623392" y="5337212"/>
            <a:ext cx="9902070" cy="646331"/>
          </a:xfrm>
          <a:prstGeom prst="rect">
            <a:avLst/>
          </a:prstGeom>
          <a:noFill/>
        </p:spPr>
        <p:txBody>
          <a:bodyPr wrap="none" rtlCol="0">
            <a:spAutoFit/>
          </a:bodyPr>
          <a:lstStyle/>
          <a:p>
            <a:r>
              <a:rPr lang="en-US" altLang="zh-CN"/>
              <a:t>Linux</a:t>
            </a:r>
            <a:r>
              <a:rPr lang="zh-CN" altLang="en-US"/>
              <a:t>组件化是对</a:t>
            </a:r>
            <a:r>
              <a:rPr lang="en-US" altLang="zh-CN"/>
              <a:t>modules</a:t>
            </a:r>
            <a:r>
              <a:rPr lang="zh-CN" altLang="en-US"/>
              <a:t>机制的“泛化”，把原属于</a:t>
            </a:r>
            <a:r>
              <a:rPr lang="en-US" altLang="zh-CN"/>
              <a:t>vmlinux</a:t>
            </a:r>
            <a:r>
              <a:rPr lang="zh-CN" altLang="en-US"/>
              <a:t>的内部功能全部分解为</a:t>
            </a:r>
            <a:r>
              <a:rPr lang="en-US" altLang="zh-CN"/>
              <a:t>modules</a:t>
            </a:r>
            <a:r>
              <a:rPr lang="zh-CN" altLang="en-US"/>
              <a:t>。</a:t>
            </a:r>
            <a:endParaRPr lang="en-US" altLang="zh-CN"/>
          </a:p>
          <a:p>
            <a:r>
              <a:rPr lang="zh-CN" altLang="en-US"/>
              <a:t>回调机制是达到改目标的最终保障。回调是保底机制，不是最优处理方式，优先考虑其它方式。</a:t>
            </a:r>
          </a:p>
        </p:txBody>
      </p:sp>
    </p:spTree>
    <p:extLst>
      <p:ext uri="{BB962C8B-B14F-4D97-AF65-F5344CB8AC3E}">
        <p14:creationId xmlns:p14="http://schemas.microsoft.com/office/powerpoint/2010/main" val="396894205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CD7B4-5C7F-B75F-40EE-279532BD6450}"/>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6DFF46A-8448-A9A6-1D32-9E934EF3BA15}"/>
              </a:ext>
            </a:extLst>
          </p:cNvPr>
          <p:cNvSpPr txBox="1"/>
          <p:nvPr/>
        </p:nvSpPr>
        <p:spPr>
          <a:xfrm>
            <a:off x="4403812" y="2922039"/>
            <a:ext cx="3618298" cy="830997"/>
          </a:xfrm>
          <a:prstGeom prst="rect">
            <a:avLst/>
          </a:prstGeom>
          <a:noFill/>
        </p:spPr>
        <p:txBody>
          <a:bodyPr wrap="none" rtlCol="0">
            <a:spAutoFit/>
          </a:bodyPr>
          <a:lstStyle/>
          <a:p>
            <a:r>
              <a:rPr lang="en-US" altLang="zh-CN" sz="4800"/>
              <a:t>4</a:t>
            </a:r>
            <a:r>
              <a:rPr lang="zh-CN" altLang="en-US" sz="4800"/>
              <a:t>月</a:t>
            </a:r>
            <a:r>
              <a:rPr lang="en-US" altLang="zh-CN" sz="4800"/>
              <a:t>11</a:t>
            </a:r>
            <a:r>
              <a:rPr lang="zh-CN" altLang="en-US" sz="4800"/>
              <a:t>日报告</a:t>
            </a:r>
          </a:p>
        </p:txBody>
      </p:sp>
    </p:spTree>
    <p:extLst>
      <p:ext uri="{BB962C8B-B14F-4D97-AF65-F5344CB8AC3E}">
        <p14:creationId xmlns:p14="http://schemas.microsoft.com/office/powerpoint/2010/main" val="191317854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A860E8-6770-682B-8E7D-78BE0D491AE2}"/>
              </a:ext>
            </a:extLst>
          </p:cNvPr>
          <p:cNvSpPr txBox="1"/>
          <p:nvPr/>
        </p:nvSpPr>
        <p:spPr>
          <a:xfrm>
            <a:off x="667780" y="479673"/>
            <a:ext cx="8344544" cy="584775"/>
          </a:xfrm>
          <a:prstGeom prst="rect">
            <a:avLst/>
          </a:prstGeom>
          <a:noFill/>
        </p:spPr>
        <p:txBody>
          <a:bodyPr wrap="square">
            <a:spAutoFit/>
          </a:bodyPr>
          <a:lstStyle/>
          <a:p>
            <a:r>
              <a:rPr lang="zh-CN" altLang="en-US" sz="3200"/>
              <a:t>向下依赖和前置依赖</a:t>
            </a:r>
            <a:endParaRPr lang="en-US" altLang="zh-CN" sz="3200"/>
          </a:p>
        </p:txBody>
      </p:sp>
      <p:pic>
        <p:nvPicPr>
          <p:cNvPr id="6" name="图片 5">
            <a:extLst>
              <a:ext uri="{FF2B5EF4-FFF2-40B4-BE49-F238E27FC236}">
                <a16:creationId xmlns:a16="http://schemas.microsoft.com/office/drawing/2014/main" id="{7BED148D-8F1E-A7E4-4D0B-53BF56D5DDF5}"/>
              </a:ext>
            </a:extLst>
          </p:cNvPr>
          <p:cNvPicPr>
            <a:picLocks noChangeAspect="1"/>
          </p:cNvPicPr>
          <p:nvPr/>
        </p:nvPicPr>
        <p:blipFill>
          <a:blip r:embed="rId2"/>
          <a:stretch>
            <a:fillRect/>
          </a:stretch>
        </p:blipFill>
        <p:spPr>
          <a:xfrm>
            <a:off x="839416" y="2276872"/>
            <a:ext cx="4991100" cy="1714500"/>
          </a:xfrm>
          <a:prstGeom prst="rect">
            <a:avLst/>
          </a:prstGeom>
        </p:spPr>
      </p:pic>
      <p:sp>
        <p:nvSpPr>
          <p:cNvPr id="7" name="文本框 6">
            <a:extLst>
              <a:ext uri="{FF2B5EF4-FFF2-40B4-BE49-F238E27FC236}">
                <a16:creationId xmlns:a16="http://schemas.microsoft.com/office/drawing/2014/main" id="{A1E8ED30-D7EE-03C8-E708-2CD96B307FD7}"/>
              </a:ext>
            </a:extLst>
          </p:cNvPr>
          <p:cNvSpPr txBox="1"/>
          <p:nvPr/>
        </p:nvSpPr>
        <p:spPr>
          <a:xfrm>
            <a:off x="667780" y="1196752"/>
            <a:ext cx="6596678" cy="1015663"/>
          </a:xfrm>
          <a:prstGeom prst="rect">
            <a:avLst/>
          </a:prstGeom>
          <a:noFill/>
        </p:spPr>
        <p:txBody>
          <a:bodyPr wrap="none" rtlCol="0">
            <a:spAutoFit/>
          </a:bodyPr>
          <a:lstStyle/>
          <a:p>
            <a:r>
              <a:rPr lang="zh-CN" altLang="en-US" sz="2000"/>
              <a:t>向下依赖：在结构和方法调用方面的依赖；</a:t>
            </a:r>
            <a:endParaRPr lang="en-US" altLang="zh-CN" sz="2000"/>
          </a:p>
          <a:p>
            <a:r>
              <a:rPr lang="zh-CN" altLang="en-US" sz="2000"/>
              <a:t>前置依赖：前置组件与本组件共享某个状态，</a:t>
            </a:r>
            <a:endParaRPr lang="en-US" altLang="zh-CN" sz="2000"/>
          </a:p>
          <a:p>
            <a:r>
              <a:rPr lang="zh-CN" altLang="en-US" sz="2000"/>
              <a:t>且本组件正常运行必须依赖前置组件对该状态的初始化。</a:t>
            </a:r>
          </a:p>
        </p:txBody>
      </p:sp>
      <p:sp>
        <p:nvSpPr>
          <p:cNvPr id="8" name="文本框 7">
            <a:extLst>
              <a:ext uri="{FF2B5EF4-FFF2-40B4-BE49-F238E27FC236}">
                <a16:creationId xmlns:a16="http://schemas.microsoft.com/office/drawing/2014/main" id="{315127B7-56E9-099B-7DEB-36FE3109197C}"/>
              </a:ext>
            </a:extLst>
          </p:cNvPr>
          <p:cNvSpPr txBox="1"/>
          <p:nvPr/>
        </p:nvSpPr>
        <p:spPr>
          <a:xfrm>
            <a:off x="667780" y="4329100"/>
            <a:ext cx="9756197" cy="707886"/>
          </a:xfrm>
          <a:prstGeom prst="rect">
            <a:avLst/>
          </a:prstGeom>
          <a:noFill/>
        </p:spPr>
        <p:txBody>
          <a:bodyPr wrap="none" rtlCol="0">
            <a:spAutoFit/>
          </a:bodyPr>
          <a:lstStyle/>
          <a:p>
            <a:r>
              <a:rPr lang="zh-CN" altLang="en-US" sz="2000"/>
              <a:t>分析的目的：组件的</a:t>
            </a:r>
            <a:r>
              <a:rPr lang="en-US" altLang="zh-CN" sz="2000"/>
              <a:t>init</a:t>
            </a:r>
            <a:r>
              <a:rPr lang="zh-CN" altLang="en-US" sz="2000"/>
              <a:t>必须考虑这两种依赖，确保这两种依赖的组件都已经初始化，</a:t>
            </a:r>
            <a:endParaRPr lang="en-US" altLang="zh-CN" sz="2000"/>
          </a:p>
          <a:p>
            <a:r>
              <a:rPr lang="zh-CN" altLang="en-US" sz="2000"/>
              <a:t>并已经预先准备好本组件启动的状态条件。</a:t>
            </a:r>
          </a:p>
        </p:txBody>
      </p:sp>
    </p:spTree>
    <p:extLst>
      <p:ext uri="{BB962C8B-B14F-4D97-AF65-F5344CB8AC3E}">
        <p14:creationId xmlns:p14="http://schemas.microsoft.com/office/powerpoint/2010/main" val="36059955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2B46A8B-9CF9-3A66-2B3F-A8C66AD841A9}"/>
              </a:ext>
            </a:extLst>
          </p:cNvPr>
          <p:cNvSpPr txBox="1"/>
          <p:nvPr/>
        </p:nvSpPr>
        <p:spPr>
          <a:xfrm>
            <a:off x="667780" y="479673"/>
            <a:ext cx="8344544" cy="584775"/>
          </a:xfrm>
          <a:prstGeom prst="rect">
            <a:avLst/>
          </a:prstGeom>
          <a:noFill/>
        </p:spPr>
        <p:txBody>
          <a:bodyPr wrap="square">
            <a:spAutoFit/>
          </a:bodyPr>
          <a:lstStyle/>
          <a:p>
            <a:r>
              <a:rPr lang="zh-CN" altLang="en-US" sz="3200"/>
              <a:t>嫁接</a:t>
            </a:r>
            <a:r>
              <a:rPr lang="en-US" altLang="zh-CN" sz="3200"/>
              <a:t>Linux</a:t>
            </a:r>
            <a:r>
              <a:rPr lang="zh-CN" altLang="en-US" sz="3200"/>
              <a:t>组件到</a:t>
            </a:r>
            <a:r>
              <a:rPr lang="en-US" altLang="zh-CN" sz="3200"/>
              <a:t>ArceOS</a:t>
            </a:r>
          </a:p>
        </p:txBody>
      </p:sp>
      <p:pic>
        <p:nvPicPr>
          <p:cNvPr id="8" name="图片 7">
            <a:extLst>
              <a:ext uri="{FF2B5EF4-FFF2-40B4-BE49-F238E27FC236}">
                <a16:creationId xmlns:a16="http://schemas.microsoft.com/office/drawing/2014/main" id="{84ED2FEB-B0A8-5640-F293-543D27AD2C0D}"/>
              </a:ext>
            </a:extLst>
          </p:cNvPr>
          <p:cNvPicPr>
            <a:picLocks noChangeAspect="1"/>
          </p:cNvPicPr>
          <p:nvPr/>
        </p:nvPicPr>
        <p:blipFill>
          <a:blip r:embed="rId2"/>
          <a:stretch>
            <a:fillRect/>
          </a:stretch>
        </p:blipFill>
        <p:spPr>
          <a:xfrm>
            <a:off x="767408" y="1124744"/>
            <a:ext cx="10477500" cy="4953000"/>
          </a:xfrm>
          <a:prstGeom prst="rect">
            <a:avLst/>
          </a:prstGeom>
        </p:spPr>
      </p:pic>
      <p:pic>
        <p:nvPicPr>
          <p:cNvPr id="10" name="图片 9">
            <a:extLst>
              <a:ext uri="{FF2B5EF4-FFF2-40B4-BE49-F238E27FC236}">
                <a16:creationId xmlns:a16="http://schemas.microsoft.com/office/drawing/2014/main" id="{0CBB9C14-9F94-69C8-5A73-BA9DEEBD9858}"/>
              </a:ext>
            </a:extLst>
          </p:cNvPr>
          <p:cNvPicPr>
            <a:picLocks noChangeAspect="1"/>
          </p:cNvPicPr>
          <p:nvPr/>
        </p:nvPicPr>
        <p:blipFill>
          <a:blip r:embed="rId3"/>
          <a:stretch>
            <a:fillRect/>
          </a:stretch>
        </p:blipFill>
        <p:spPr>
          <a:xfrm>
            <a:off x="5716116" y="487972"/>
            <a:ext cx="2324100" cy="828675"/>
          </a:xfrm>
          <a:prstGeom prst="rect">
            <a:avLst/>
          </a:prstGeom>
        </p:spPr>
      </p:pic>
    </p:spTree>
    <p:extLst>
      <p:ext uri="{BB962C8B-B14F-4D97-AF65-F5344CB8AC3E}">
        <p14:creationId xmlns:p14="http://schemas.microsoft.com/office/powerpoint/2010/main" val="10256937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DCF805F-9CCF-0578-F7A0-6164E82ACEB9}"/>
              </a:ext>
            </a:extLst>
          </p:cNvPr>
          <p:cNvSpPr txBox="1"/>
          <p:nvPr/>
        </p:nvSpPr>
        <p:spPr>
          <a:xfrm>
            <a:off x="667780" y="479673"/>
            <a:ext cx="8344544" cy="584775"/>
          </a:xfrm>
          <a:prstGeom prst="rect">
            <a:avLst/>
          </a:prstGeom>
          <a:noFill/>
        </p:spPr>
        <p:txBody>
          <a:bodyPr wrap="square">
            <a:spAutoFit/>
          </a:bodyPr>
          <a:lstStyle/>
          <a:p>
            <a:r>
              <a:rPr lang="zh-CN" altLang="en-US" sz="3200"/>
              <a:t>嫁接</a:t>
            </a:r>
            <a:r>
              <a:rPr lang="en-US" altLang="zh-CN" sz="3200"/>
              <a:t>Linux</a:t>
            </a:r>
            <a:r>
              <a:rPr lang="zh-CN" altLang="en-US" sz="3200"/>
              <a:t>组件到</a:t>
            </a:r>
            <a:r>
              <a:rPr lang="en-US" altLang="zh-CN" sz="3200"/>
              <a:t>ArceOS</a:t>
            </a:r>
            <a:r>
              <a:rPr lang="zh-CN" altLang="en-US" sz="3200"/>
              <a:t>的实现路径</a:t>
            </a:r>
            <a:endParaRPr lang="en-US" altLang="zh-CN" sz="3200"/>
          </a:p>
        </p:txBody>
      </p:sp>
      <p:pic>
        <p:nvPicPr>
          <p:cNvPr id="6" name="图片 5">
            <a:extLst>
              <a:ext uri="{FF2B5EF4-FFF2-40B4-BE49-F238E27FC236}">
                <a16:creationId xmlns:a16="http://schemas.microsoft.com/office/drawing/2014/main" id="{B0560E47-6D99-4634-938B-00FA6019408B}"/>
              </a:ext>
            </a:extLst>
          </p:cNvPr>
          <p:cNvPicPr>
            <a:picLocks noChangeAspect="1"/>
          </p:cNvPicPr>
          <p:nvPr/>
        </p:nvPicPr>
        <p:blipFill>
          <a:blip r:embed="rId2"/>
          <a:stretch>
            <a:fillRect/>
          </a:stretch>
        </p:blipFill>
        <p:spPr>
          <a:xfrm>
            <a:off x="667780" y="1448780"/>
            <a:ext cx="6436332" cy="5172053"/>
          </a:xfrm>
          <a:prstGeom prst="rect">
            <a:avLst/>
          </a:prstGeom>
        </p:spPr>
      </p:pic>
    </p:spTree>
    <p:extLst>
      <p:ext uri="{BB962C8B-B14F-4D97-AF65-F5344CB8AC3E}">
        <p14:creationId xmlns:p14="http://schemas.microsoft.com/office/powerpoint/2010/main" val="5395148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9F0220F-5E61-9D6C-E5D6-B76CF5AF0F1F}"/>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a:t>
            </a:r>
            <a:r>
              <a:rPr lang="zh-CN" altLang="en-US" sz="3200"/>
              <a:t>的实验进展</a:t>
            </a:r>
            <a:endParaRPr lang="en-US" altLang="zh-CN" sz="3200"/>
          </a:p>
        </p:txBody>
      </p:sp>
      <p:pic>
        <p:nvPicPr>
          <p:cNvPr id="6" name="图片 5">
            <a:extLst>
              <a:ext uri="{FF2B5EF4-FFF2-40B4-BE49-F238E27FC236}">
                <a16:creationId xmlns:a16="http://schemas.microsoft.com/office/drawing/2014/main" id="{69B7DBE9-D2AF-AB4E-1968-4F273B70397B}"/>
              </a:ext>
            </a:extLst>
          </p:cNvPr>
          <p:cNvPicPr>
            <a:picLocks noChangeAspect="1"/>
          </p:cNvPicPr>
          <p:nvPr/>
        </p:nvPicPr>
        <p:blipFill>
          <a:blip r:embed="rId2"/>
          <a:stretch>
            <a:fillRect/>
          </a:stretch>
        </p:blipFill>
        <p:spPr>
          <a:xfrm>
            <a:off x="669485" y="1232756"/>
            <a:ext cx="5398489" cy="4824536"/>
          </a:xfrm>
          <a:prstGeom prst="rect">
            <a:avLst/>
          </a:prstGeom>
        </p:spPr>
      </p:pic>
      <p:sp>
        <p:nvSpPr>
          <p:cNvPr id="7" name="文本框 6">
            <a:extLst>
              <a:ext uri="{FF2B5EF4-FFF2-40B4-BE49-F238E27FC236}">
                <a16:creationId xmlns:a16="http://schemas.microsoft.com/office/drawing/2014/main" id="{96D79983-279B-E896-CBD9-1D61E489D9CF}"/>
              </a:ext>
            </a:extLst>
          </p:cNvPr>
          <p:cNvSpPr txBox="1"/>
          <p:nvPr/>
        </p:nvSpPr>
        <p:spPr>
          <a:xfrm>
            <a:off x="6134090" y="3212976"/>
            <a:ext cx="5904655" cy="707886"/>
          </a:xfrm>
          <a:prstGeom prst="rect">
            <a:avLst/>
          </a:prstGeom>
          <a:noFill/>
        </p:spPr>
        <p:txBody>
          <a:bodyPr wrap="square" rtlCol="0">
            <a:spAutoFit/>
          </a:bodyPr>
          <a:lstStyle/>
          <a:p>
            <a:r>
              <a:rPr lang="zh-CN" altLang="en-US" sz="2000" b="1"/>
              <a:t>目前已经验证通过的路径：</a:t>
            </a:r>
            <a:endParaRPr lang="en-US" altLang="zh-CN" sz="2000" b="1"/>
          </a:p>
          <a:p>
            <a:r>
              <a:rPr lang="en-US" altLang="zh-CN" sz="2000"/>
              <a:t>UniApp -&gt; Fat32 -&gt; </a:t>
            </a:r>
            <a:r>
              <a:rPr lang="en-US" altLang="zh-CN" sz="2000">
                <a:solidFill>
                  <a:srgbClr val="FF0000"/>
                </a:solidFill>
              </a:rPr>
              <a:t>Linux VirtioBlk </a:t>
            </a:r>
            <a:r>
              <a:rPr lang="en-US" altLang="zh-CN" sz="2000"/>
              <a:t>-&gt; ArceOS Base</a:t>
            </a:r>
            <a:endParaRPr lang="zh-CN" altLang="en-US" sz="2000"/>
          </a:p>
        </p:txBody>
      </p:sp>
      <p:sp>
        <p:nvSpPr>
          <p:cNvPr id="8" name="文本框 7">
            <a:extLst>
              <a:ext uri="{FF2B5EF4-FFF2-40B4-BE49-F238E27FC236}">
                <a16:creationId xmlns:a16="http://schemas.microsoft.com/office/drawing/2014/main" id="{CE74824C-0663-834C-1A13-AFBA3628D8C0}"/>
              </a:ext>
            </a:extLst>
          </p:cNvPr>
          <p:cNvSpPr txBox="1"/>
          <p:nvPr/>
        </p:nvSpPr>
        <p:spPr>
          <a:xfrm>
            <a:off x="6134090" y="4977172"/>
            <a:ext cx="5904655" cy="707886"/>
          </a:xfrm>
          <a:prstGeom prst="rect">
            <a:avLst/>
          </a:prstGeom>
          <a:noFill/>
        </p:spPr>
        <p:txBody>
          <a:bodyPr wrap="square" rtlCol="0">
            <a:spAutoFit/>
          </a:bodyPr>
          <a:lstStyle/>
          <a:p>
            <a:r>
              <a:rPr lang="zh-CN" altLang="en-US" sz="2000" b="1"/>
              <a:t>目前正在实验的路径：</a:t>
            </a:r>
            <a:endParaRPr lang="en-US" altLang="zh-CN" sz="2000" b="1"/>
          </a:p>
          <a:p>
            <a:r>
              <a:rPr lang="en-US" altLang="zh-CN" sz="2000"/>
              <a:t>UniApp -&gt; </a:t>
            </a:r>
            <a:r>
              <a:rPr lang="en-US" altLang="zh-CN" sz="2000">
                <a:solidFill>
                  <a:srgbClr val="C00000"/>
                </a:solidFill>
              </a:rPr>
              <a:t>Ext2</a:t>
            </a:r>
            <a:r>
              <a:rPr lang="en-US" altLang="zh-CN" sz="2000"/>
              <a:t> -&gt; Linux VirtioBlk -&gt; ArceOS Base</a:t>
            </a:r>
            <a:endParaRPr lang="zh-CN" altLang="en-US" sz="2000"/>
          </a:p>
        </p:txBody>
      </p:sp>
    </p:spTree>
    <p:extLst>
      <p:ext uri="{BB962C8B-B14F-4D97-AF65-F5344CB8AC3E}">
        <p14:creationId xmlns:p14="http://schemas.microsoft.com/office/powerpoint/2010/main" val="21546258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5E21A98-9094-6B0B-5297-03092DEBB526}"/>
              </a:ext>
            </a:extLst>
          </p:cNvPr>
          <p:cNvSpPr txBox="1"/>
          <p:nvPr/>
        </p:nvSpPr>
        <p:spPr>
          <a:xfrm>
            <a:off x="667780" y="479673"/>
            <a:ext cx="8344544" cy="584775"/>
          </a:xfrm>
          <a:prstGeom prst="rect">
            <a:avLst/>
          </a:prstGeom>
          <a:noFill/>
        </p:spPr>
        <p:txBody>
          <a:bodyPr wrap="square">
            <a:spAutoFit/>
          </a:bodyPr>
          <a:lstStyle/>
          <a:p>
            <a:r>
              <a:rPr lang="zh-CN" altLang="en-US" sz="3200"/>
              <a:t>对内核复杂性指标的实验</a:t>
            </a:r>
            <a:endParaRPr lang="en-US" altLang="zh-CN" sz="3200"/>
          </a:p>
        </p:txBody>
      </p:sp>
      <p:pic>
        <p:nvPicPr>
          <p:cNvPr id="6" name="图片 5">
            <a:extLst>
              <a:ext uri="{FF2B5EF4-FFF2-40B4-BE49-F238E27FC236}">
                <a16:creationId xmlns:a16="http://schemas.microsoft.com/office/drawing/2014/main" id="{7AB7F5A0-79B1-A06E-821C-5E1AD34CA521}"/>
              </a:ext>
            </a:extLst>
          </p:cNvPr>
          <p:cNvPicPr>
            <a:picLocks noChangeAspect="1"/>
          </p:cNvPicPr>
          <p:nvPr/>
        </p:nvPicPr>
        <p:blipFill>
          <a:blip r:embed="rId2"/>
          <a:stretch>
            <a:fillRect/>
          </a:stretch>
        </p:blipFill>
        <p:spPr>
          <a:xfrm>
            <a:off x="7097320" y="944724"/>
            <a:ext cx="4784321" cy="1461640"/>
          </a:xfrm>
          <a:prstGeom prst="rect">
            <a:avLst/>
          </a:prstGeom>
        </p:spPr>
      </p:pic>
      <p:sp>
        <p:nvSpPr>
          <p:cNvPr id="7" name="文本框 6">
            <a:extLst>
              <a:ext uri="{FF2B5EF4-FFF2-40B4-BE49-F238E27FC236}">
                <a16:creationId xmlns:a16="http://schemas.microsoft.com/office/drawing/2014/main" id="{57AE2670-B15C-C442-5D77-3BBBA5FFDA2F}"/>
              </a:ext>
            </a:extLst>
          </p:cNvPr>
          <p:cNvSpPr txBox="1"/>
          <p:nvPr/>
        </p:nvSpPr>
        <p:spPr>
          <a:xfrm>
            <a:off x="663607" y="1227519"/>
            <a:ext cx="6603090" cy="707886"/>
          </a:xfrm>
          <a:prstGeom prst="rect">
            <a:avLst/>
          </a:prstGeom>
          <a:noFill/>
        </p:spPr>
        <p:txBody>
          <a:bodyPr wrap="none" rtlCol="0">
            <a:spAutoFit/>
          </a:bodyPr>
          <a:lstStyle/>
          <a:p>
            <a:r>
              <a:rPr lang="zh-CN" altLang="en-US" sz="2000" b="1"/>
              <a:t>问题</a:t>
            </a:r>
            <a:r>
              <a:rPr lang="zh-CN" altLang="en-US" sz="2000"/>
              <a:t>：重点是搞清楚</a:t>
            </a:r>
            <a:r>
              <a:rPr lang="en-US" altLang="zh-CN" sz="2000"/>
              <a:t>Linux </a:t>
            </a:r>
            <a:r>
              <a:rPr lang="zh-CN" altLang="en-US" sz="2000"/>
              <a:t>在</a:t>
            </a:r>
            <a:r>
              <a:rPr lang="en-US" altLang="zh-CN" sz="2000"/>
              <a:t>v5.15</a:t>
            </a:r>
            <a:r>
              <a:rPr lang="zh-CN" altLang="en-US" sz="2000"/>
              <a:t>和</a:t>
            </a:r>
            <a:r>
              <a:rPr lang="en-US" altLang="zh-CN" sz="2000"/>
              <a:t>v5.17</a:t>
            </a:r>
            <a:r>
              <a:rPr lang="zh-CN" altLang="en-US" sz="2000"/>
              <a:t>之间做了什么，</a:t>
            </a:r>
            <a:endParaRPr lang="en-US" altLang="zh-CN" sz="2000"/>
          </a:p>
          <a:p>
            <a:r>
              <a:rPr lang="zh-CN" altLang="en-US" sz="2000"/>
              <a:t>导致依赖链的平均长度明显变短了。</a:t>
            </a:r>
          </a:p>
        </p:txBody>
      </p:sp>
      <p:pic>
        <p:nvPicPr>
          <p:cNvPr id="16" name="图片 15">
            <a:extLst>
              <a:ext uri="{FF2B5EF4-FFF2-40B4-BE49-F238E27FC236}">
                <a16:creationId xmlns:a16="http://schemas.microsoft.com/office/drawing/2014/main" id="{C81AD5A2-CBBD-9CF5-2F08-E614F9A281CB}"/>
              </a:ext>
            </a:extLst>
          </p:cNvPr>
          <p:cNvPicPr>
            <a:picLocks noChangeAspect="1"/>
          </p:cNvPicPr>
          <p:nvPr/>
        </p:nvPicPr>
        <p:blipFill>
          <a:blip r:embed="rId3"/>
          <a:stretch>
            <a:fillRect/>
          </a:stretch>
        </p:blipFill>
        <p:spPr>
          <a:xfrm>
            <a:off x="663607" y="2636912"/>
            <a:ext cx="8314257" cy="1044116"/>
          </a:xfrm>
          <a:prstGeom prst="rect">
            <a:avLst/>
          </a:prstGeom>
        </p:spPr>
      </p:pic>
      <p:sp>
        <p:nvSpPr>
          <p:cNvPr id="17" name="矩形: 圆角 16">
            <a:extLst>
              <a:ext uri="{FF2B5EF4-FFF2-40B4-BE49-F238E27FC236}">
                <a16:creationId xmlns:a16="http://schemas.microsoft.com/office/drawing/2014/main" id="{6390130E-7E8F-3993-AC7F-EBBC571FF322}"/>
              </a:ext>
            </a:extLst>
          </p:cNvPr>
          <p:cNvSpPr/>
          <p:nvPr/>
        </p:nvSpPr>
        <p:spPr>
          <a:xfrm>
            <a:off x="7392144" y="2738944"/>
            <a:ext cx="1692188" cy="61206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18" name="文本框 17">
            <a:extLst>
              <a:ext uri="{FF2B5EF4-FFF2-40B4-BE49-F238E27FC236}">
                <a16:creationId xmlns:a16="http://schemas.microsoft.com/office/drawing/2014/main" id="{52708EC2-1BB4-0719-EEE7-E15C60A7F3DA}"/>
              </a:ext>
            </a:extLst>
          </p:cNvPr>
          <p:cNvSpPr txBox="1"/>
          <p:nvPr/>
        </p:nvSpPr>
        <p:spPr>
          <a:xfrm>
            <a:off x="623392" y="3861048"/>
            <a:ext cx="10386177" cy="1631216"/>
          </a:xfrm>
          <a:prstGeom prst="rect">
            <a:avLst/>
          </a:prstGeom>
          <a:noFill/>
        </p:spPr>
        <p:txBody>
          <a:bodyPr wrap="none" rtlCol="0">
            <a:spAutoFit/>
          </a:bodyPr>
          <a:lstStyle/>
          <a:p>
            <a:r>
              <a:rPr lang="en-US" altLang="zh-CN" sz="2000"/>
              <a:t>1. </a:t>
            </a:r>
            <a:r>
              <a:rPr lang="zh-CN" altLang="en-US" sz="2000"/>
              <a:t>把</a:t>
            </a:r>
            <a:r>
              <a:rPr lang="zh-CN" altLang="en-US" sz="2000" b="1"/>
              <a:t>最大依赖链长度指标</a:t>
            </a:r>
            <a:r>
              <a:rPr lang="zh-CN" altLang="en-US" sz="2000"/>
              <a:t>，替换为</a:t>
            </a:r>
            <a:r>
              <a:rPr lang="zh-CN" altLang="en-US" sz="2000" b="1"/>
              <a:t>平均依赖链长度、最大的环数，平均环数</a:t>
            </a:r>
            <a:endParaRPr lang="en-US" altLang="zh-CN" sz="2000" b="1"/>
          </a:p>
          <a:p>
            <a:r>
              <a:rPr lang="zh-CN" altLang="en-US" sz="2000"/>
              <a:t>发现趋势没有变化，也就是说上面的几个指标项是等价的</a:t>
            </a:r>
            <a:endParaRPr lang="en-US" altLang="zh-CN" sz="2000"/>
          </a:p>
          <a:p>
            <a:endParaRPr lang="en-US" altLang="zh-CN" sz="2000"/>
          </a:p>
          <a:p>
            <a:r>
              <a:rPr lang="en-US" altLang="zh-CN" sz="2000"/>
              <a:t>2. </a:t>
            </a:r>
            <a:r>
              <a:rPr lang="zh-CN" altLang="en-US" sz="2000"/>
              <a:t>找了几个组件分析它们的最长依赖链在</a:t>
            </a:r>
            <a:r>
              <a:rPr lang="en-US" altLang="zh-CN" sz="2000"/>
              <a:t>5.15</a:t>
            </a:r>
            <a:r>
              <a:rPr lang="zh-CN" altLang="en-US" sz="2000"/>
              <a:t>和</a:t>
            </a:r>
            <a:r>
              <a:rPr lang="en-US" altLang="zh-CN" sz="2000"/>
              <a:t>5.17</a:t>
            </a:r>
            <a:r>
              <a:rPr lang="zh-CN" altLang="en-US" sz="2000"/>
              <a:t>之间的差异</a:t>
            </a:r>
            <a:endParaRPr lang="en-US" altLang="zh-CN" sz="2000"/>
          </a:p>
          <a:p>
            <a:r>
              <a:rPr lang="zh-CN" altLang="en-US" sz="2000"/>
              <a:t>几乎都是少了</a:t>
            </a:r>
            <a:r>
              <a:rPr lang="en-US" altLang="zh-CN" sz="2000"/>
              <a:t>30~50</a:t>
            </a:r>
            <a:r>
              <a:rPr lang="zh-CN" altLang="en-US" sz="2000"/>
              <a:t>个</a:t>
            </a:r>
            <a:r>
              <a:rPr lang="en-US" altLang="zh-CN" sz="2000"/>
              <a:t>(</a:t>
            </a:r>
            <a:r>
              <a:rPr lang="zh-CN" altLang="en-US" sz="2000"/>
              <a:t>一般是从</a:t>
            </a:r>
            <a:r>
              <a:rPr lang="en-US" altLang="zh-CN" sz="2000"/>
              <a:t>240</a:t>
            </a:r>
            <a:r>
              <a:rPr lang="zh-CN" altLang="en-US" sz="2000"/>
              <a:t>降到</a:t>
            </a:r>
            <a:r>
              <a:rPr lang="en-US" altLang="zh-CN" sz="2000"/>
              <a:t>200</a:t>
            </a:r>
            <a:r>
              <a:rPr lang="zh-CN" altLang="en-US" sz="2000"/>
              <a:t>左右</a:t>
            </a:r>
            <a:r>
              <a:rPr lang="en-US" altLang="zh-CN" sz="2000"/>
              <a:t>)</a:t>
            </a:r>
            <a:r>
              <a:rPr lang="zh-CN" altLang="en-US" sz="2000"/>
              <a:t>，但是差异的集合之间</a:t>
            </a:r>
            <a:r>
              <a:rPr lang="zh-CN" altLang="en-US" sz="2000" b="1"/>
              <a:t>没有发现明显重合</a:t>
            </a:r>
          </a:p>
        </p:txBody>
      </p:sp>
      <p:sp>
        <p:nvSpPr>
          <p:cNvPr id="19" name="文本框 18">
            <a:extLst>
              <a:ext uri="{FF2B5EF4-FFF2-40B4-BE49-F238E27FC236}">
                <a16:creationId xmlns:a16="http://schemas.microsoft.com/office/drawing/2014/main" id="{5E680D72-095D-959D-5ADE-3B17AE9D1228}"/>
              </a:ext>
            </a:extLst>
          </p:cNvPr>
          <p:cNvSpPr txBox="1"/>
          <p:nvPr/>
        </p:nvSpPr>
        <p:spPr>
          <a:xfrm>
            <a:off x="515380" y="5627014"/>
            <a:ext cx="10908756" cy="1015663"/>
          </a:xfrm>
          <a:prstGeom prst="rect">
            <a:avLst/>
          </a:prstGeom>
          <a:noFill/>
        </p:spPr>
        <p:txBody>
          <a:bodyPr wrap="none" rtlCol="0">
            <a:spAutoFit/>
          </a:bodyPr>
          <a:lstStyle/>
          <a:p>
            <a:r>
              <a:rPr lang="zh-CN" altLang="en-US" sz="2000" b="1"/>
              <a:t>后面的工作的想法</a:t>
            </a:r>
            <a:r>
              <a:rPr lang="zh-CN" altLang="en-US" sz="2000"/>
              <a:t>：</a:t>
            </a:r>
            <a:r>
              <a:rPr lang="en-US" altLang="zh-CN" sz="2000"/>
              <a:t>Linux</a:t>
            </a:r>
            <a:r>
              <a:rPr lang="zh-CN" altLang="en-US" sz="2000"/>
              <a:t>在</a:t>
            </a:r>
            <a:r>
              <a:rPr lang="en-US" altLang="zh-CN" sz="2000"/>
              <a:t>5.15</a:t>
            </a:r>
            <a:r>
              <a:rPr lang="zh-CN" altLang="en-US" sz="2000"/>
              <a:t>和</a:t>
            </a:r>
            <a:r>
              <a:rPr lang="en-US" altLang="zh-CN" sz="2000"/>
              <a:t>5.17</a:t>
            </a:r>
            <a:r>
              <a:rPr lang="zh-CN" altLang="en-US" sz="2000"/>
              <a:t>之间肯定是做了某些事，导致依赖链的平均长度变短了。</a:t>
            </a:r>
            <a:endParaRPr lang="en-US" altLang="zh-CN" sz="2000"/>
          </a:p>
          <a:p>
            <a:r>
              <a:rPr lang="zh-CN" altLang="en-US" sz="2000"/>
              <a:t>发现这个关键因素可能是有意义的。</a:t>
            </a:r>
            <a:endParaRPr lang="en-US" altLang="zh-CN" sz="2000"/>
          </a:p>
          <a:p>
            <a:r>
              <a:rPr lang="zh-CN" altLang="en-US" sz="2000"/>
              <a:t>引入更直观的展示组件间依赖关系的工具，或者某种概率统计的工具</a:t>
            </a:r>
          </a:p>
        </p:txBody>
      </p:sp>
    </p:spTree>
    <p:extLst>
      <p:ext uri="{BB962C8B-B14F-4D97-AF65-F5344CB8AC3E}">
        <p14:creationId xmlns:p14="http://schemas.microsoft.com/office/powerpoint/2010/main" val="10941040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D1085F38-06D2-4BF8-9C4D-789B56D2C993}"/>
              </a:ext>
            </a:extLst>
          </p:cNvPr>
          <p:cNvPicPr>
            <a:picLocks noChangeAspect="1"/>
          </p:cNvPicPr>
          <p:nvPr/>
        </p:nvPicPr>
        <p:blipFill>
          <a:blip r:embed="rId2"/>
          <a:stretch>
            <a:fillRect/>
          </a:stretch>
        </p:blipFill>
        <p:spPr>
          <a:xfrm>
            <a:off x="191344" y="1484784"/>
            <a:ext cx="7810500" cy="4381500"/>
          </a:xfrm>
          <a:prstGeom prst="rect">
            <a:avLst/>
          </a:prstGeom>
        </p:spPr>
      </p:pic>
      <p:pic>
        <p:nvPicPr>
          <p:cNvPr id="4" name="图片 3">
            <a:extLst>
              <a:ext uri="{FF2B5EF4-FFF2-40B4-BE49-F238E27FC236}">
                <a16:creationId xmlns:a16="http://schemas.microsoft.com/office/drawing/2014/main" id="{082344F3-1E0B-379D-4C24-76870EE93086}"/>
              </a:ext>
            </a:extLst>
          </p:cNvPr>
          <p:cNvPicPr>
            <a:picLocks noChangeAspect="1"/>
          </p:cNvPicPr>
          <p:nvPr/>
        </p:nvPicPr>
        <p:blipFill>
          <a:blip r:embed="rId3"/>
          <a:stretch>
            <a:fillRect/>
          </a:stretch>
        </p:blipFill>
        <p:spPr>
          <a:xfrm>
            <a:off x="2639616" y="4663398"/>
            <a:ext cx="2376264" cy="1697331"/>
          </a:xfrm>
          <a:prstGeom prst="rect">
            <a:avLst/>
          </a:prstGeom>
        </p:spPr>
      </p:pic>
      <p:pic>
        <p:nvPicPr>
          <p:cNvPr id="5" name="图片 4">
            <a:extLst>
              <a:ext uri="{FF2B5EF4-FFF2-40B4-BE49-F238E27FC236}">
                <a16:creationId xmlns:a16="http://schemas.microsoft.com/office/drawing/2014/main" id="{5E6538AF-7872-C1E1-68D5-43FACCD60746}"/>
              </a:ext>
            </a:extLst>
          </p:cNvPr>
          <p:cNvPicPr>
            <a:picLocks noChangeAspect="1"/>
          </p:cNvPicPr>
          <p:nvPr/>
        </p:nvPicPr>
        <p:blipFill>
          <a:blip r:embed="rId4"/>
          <a:stretch>
            <a:fillRect/>
          </a:stretch>
        </p:blipFill>
        <p:spPr>
          <a:xfrm>
            <a:off x="5483932" y="4744808"/>
            <a:ext cx="3924436" cy="1780904"/>
          </a:xfrm>
          <a:prstGeom prst="rect">
            <a:avLst/>
          </a:prstGeom>
        </p:spPr>
      </p:pic>
      <p:sp>
        <p:nvSpPr>
          <p:cNvPr id="9" name="文本框 8">
            <a:extLst>
              <a:ext uri="{FF2B5EF4-FFF2-40B4-BE49-F238E27FC236}">
                <a16:creationId xmlns:a16="http://schemas.microsoft.com/office/drawing/2014/main" id="{E6C505DE-F574-D723-5C48-27FA3F7A60F2}"/>
              </a:ext>
            </a:extLst>
          </p:cNvPr>
          <p:cNvSpPr txBox="1"/>
          <p:nvPr/>
        </p:nvSpPr>
        <p:spPr>
          <a:xfrm>
            <a:off x="667780" y="479673"/>
            <a:ext cx="8344544" cy="584775"/>
          </a:xfrm>
          <a:prstGeom prst="rect">
            <a:avLst/>
          </a:prstGeom>
          <a:noFill/>
        </p:spPr>
        <p:txBody>
          <a:bodyPr wrap="square">
            <a:spAutoFit/>
          </a:bodyPr>
          <a:lstStyle/>
          <a:p>
            <a:r>
              <a:rPr lang="zh-CN" altLang="en-US" sz="3200"/>
              <a:t>内核复杂性指标的意义</a:t>
            </a:r>
            <a:endParaRPr lang="en-US" altLang="zh-CN" sz="3200"/>
          </a:p>
        </p:txBody>
      </p:sp>
      <p:sp>
        <p:nvSpPr>
          <p:cNvPr id="10" name="文本框 9">
            <a:extLst>
              <a:ext uri="{FF2B5EF4-FFF2-40B4-BE49-F238E27FC236}">
                <a16:creationId xmlns:a16="http://schemas.microsoft.com/office/drawing/2014/main" id="{9E8447E5-3C6C-7CB8-4E14-F074FED27511}"/>
              </a:ext>
            </a:extLst>
          </p:cNvPr>
          <p:cNvSpPr txBox="1"/>
          <p:nvPr/>
        </p:nvSpPr>
        <p:spPr>
          <a:xfrm>
            <a:off x="2207568" y="1484784"/>
            <a:ext cx="9649072" cy="1200329"/>
          </a:xfrm>
          <a:prstGeom prst="rect">
            <a:avLst/>
          </a:prstGeom>
          <a:noFill/>
        </p:spPr>
        <p:txBody>
          <a:bodyPr wrap="square" rtlCol="0">
            <a:spAutoFit/>
          </a:bodyPr>
          <a:lstStyle/>
          <a:p>
            <a:r>
              <a:rPr lang="zh-CN" altLang="en-US"/>
              <a:t>两重意义：</a:t>
            </a:r>
            <a:endParaRPr lang="en-US" altLang="zh-CN"/>
          </a:p>
          <a:p>
            <a:r>
              <a:rPr lang="en-US" altLang="zh-CN"/>
              <a:t>1. </a:t>
            </a:r>
            <a:r>
              <a:rPr lang="zh-CN" altLang="en-US"/>
              <a:t>下图的横向虚线框，度量从某</a:t>
            </a:r>
            <a:r>
              <a:rPr lang="en-US" altLang="zh-CN"/>
              <a:t>Linux</a:t>
            </a:r>
            <a:r>
              <a:rPr lang="zh-CN" altLang="en-US"/>
              <a:t>原始版本到“泛”模块化理想状态的</a:t>
            </a:r>
            <a:r>
              <a:rPr lang="en-US" altLang="zh-CN"/>
              <a:t>cLinux</a:t>
            </a:r>
            <a:r>
              <a:rPr lang="zh-CN" altLang="en-US"/>
              <a:t>之间的进度</a:t>
            </a:r>
            <a:endParaRPr lang="en-US" altLang="zh-CN"/>
          </a:p>
          <a:p>
            <a:endParaRPr lang="en-US" altLang="zh-CN"/>
          </a:p>
          <a:p>
            <a:r>
              <a:rPr lang="en-US" altLang="zh-CN"/>
              <a:t>2. </a:t>
            </a:r>
            <a:r>
              <a:rPr lang="zh-CN" altLang="en-US"/>
              <a:t>下图的纵向虚线框，作为更通用的指标来量化衡量各种内核的复杂度</a:t>
            </a:r>
          </a:p>
        </p:txBody>
      </p:sp>
      <p:pic>
        <p:nvPicPr>
          <p:cNvPr id="11" name="图片 10">
            <a:extLst>
              <a:ext uri="{FF2B5EF4-FFF2-40B4-BE49-F238E27FC236}">
                <a16:creationId xmlns:a16="http://schemas.microsoft.com/office/drawing/2014/main" id="{3A5D4BE2-BE74-DE89-23EC-366E8B428F49}"/>
              </a:ext>
            </a:extLst>
          </p:cNvPr>
          <p:cNvPicPr>
            <a:picLocks noChangeAspect="1"/>
          </p:cNvPicPr>
          <p:nvPr/>
        </p:nvPicPr>
        <p:blipFill>
          <a:blip r:embed="rId5"/>
          <a:stretch>
            <a:fillRect/>
          </a:stretch>
        </p:blipFill>
        <p:spPr>
          <a:xfrm>
            <a:off x="6096000" y="58574"/>
            <a:ext cx="3852428" cy="1533563"/>
          </a:xfrm>
          <a:prstGeom prst="rect">
            <a:avLst/>
          </a:prstGeom>
        </p:spPr>
      </p:pic>
    </p:spTree>
    <p:extLst>
      <p:ext uri="{BB962C8B-B14F-4D97-AF65-F5344CB8AC3E}">
        <p14:creationId xmlns:p14="http://schemas.microsoft.com/office/powerpoint/2010/main" val="35656680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20FAD-E567-B8B1-2B42-D547BAABD019}"/>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46BACB7-310E-806E-C9D2-F583AEE10DCD}"/>
              </a:ext>
            </a:extLst>
          </p:cNvPr>
          <p:cNvSpPr txBox="1"/>
          <p:nvPr/>
        </p:nvSpPr>
        <p:spPr>
          <a:xfrm>
            <a:off x="4403812" y="2528900"/>
            <a:ext cx="3618298" cy="830997"/>
          </a:xfrm>
          <a:prstGeom prst="rect">
            <a:avLst/>
          </a:prstGeom>
          <a:noFill/>
        </p:spPr>
        <p:txBody>
          <a:bodyPr wrap="none" rtlCol="0">
            <a:spAutoFit/>
          </a:bodyPr>
          <a:lstStyle/>
          <a:p>
            <a:r>
              <a:rPr lang="en-US" altLang="zh-CN" sz="4800"/>
              <a:t>4</a:t>
            </a:r>
            <a:r>
              <a:rPr lang="zh-CN" altLang="en-US" sz="4800"/>
              <a:t>月</a:t>
            </a:r>
            <a:r>
              <a:rPr lang="en-US" altLang="zh-CN" sz="4800"/>
              <a:t>18</a:t>
            </a:r>
            <a:r>
              <a:rPr lang="zh-CN" altLang="en-US" sz="4800"/>
              <a:t>日报告</a:t>
            </a:r>
            <a:endParaRPr lang="en-US" altLang="zh-CN" sz="4800"/>
          </a:p>
        </p:txBody>
      </p:sp>
      <p:sp>
        <p:nvSpPr>
          <p:cNvPr id="2" name="文本框 1">
            <a:extLst>
              <a:ext uri="{FF2B5EF4-FFF2-40B4-BE49-F238E27FC236}">
                <a16:creationId xmlns:a16="http://schemas.microsoft.com/office/drawing/2014/main" id="{572FA55A-847B-C78D-CEF6-A693D9733E45}"/>
              </a:ext>
            </a:extLst>
          </p:cNvPr>
          <p:cNvSpPr txBox="1"/>
          <p:nvPr/>
        </p:nvSpPr>
        <p:spPr>
          <a:xfrm>
            <a:off x="2063552" y="3755941"/>
            <a:ext cx="9110186" cy="830997"/>
          </a:xfrm>
          <a:prstGeom prst="rect">
            <a:avLst/>
          </a:prstGeom>
          <a:noFill/>
        </p:spPr>
        <p:txBody>
          <a:bodyPr wrap="none" rtlCol="0">
            <a:spAutoFit/>
          </a:bodyPr>
          <a:lstStyle/>
          <a:p>
            <a:r>
              <a:rPr lang="zh-CN" altLang="en-US" sz="2400"/>
              <a:t>使用</a:t>
            </a:r>
            <a:r>
              <a:rPr lang="en-US" altLang="zh-CN" sz="2400" b="1"/>
              <a:t>Linux</a:t>
            </a:r>
            <a:r>
              <a:rPr lang="zh-CN" altLang="en-US" sz="2400" b="1"/>
              <a:t>原始</a:t>
            </a:r>
            <a:r>
              <a:rPr lang="en-US" altLang="zh-CN" sz="2400" b="1"/>
              <a:t>Modules</a:t>
            </a:r>
            <a:r>
              <a:rPr lang="zh-CN" altLang="en-US" sz="2400" b="1"/>
              <a:t>扩展</a:t>
            </a:r>
            <a:r>
              <a:rPr lang="en-US" altLang="zh-CN" sz="2400" b="1"/>
              <a:t>ArceOS</a:t>
            </a:r>
            <a:r>
              <a:rPr lang="zh-CN" altLang="en-US" sz="2400"/>
              <a:t>的驱动和文件系统支持范围：</a:t>
            </a:r>
            <a:endParaRPr lang="en-US" altLang="zh-CN" sz="2400"/>
          </a:p>
          <a:p>
            <a:r>
              <a:rPr lang="zh-CN" altLang="en-US" sz="2400">
                <a:solidFill>
                  <a:srgbClr val="FF0000"/>
                </a:solidFill>
              </a:rPr>
              <a:t>可行性</a:t>
            </a:r>
            <a:r>
              <a:rPr lang="zh-CN" altLang="en-US" sz="2400"/>
              <a:t>验证试验目的完成，并开始考虑给出一个</a:t>
            </a:r>
            <a:r>
              <a:rPr lang="zh-CN" altLang="en-US" sz="2400">
                <a:solidFill>
                  <a:srgbClr val="FF0000"/>
                </a:solidFill>
              </a:rPr>
              <a:t>可用的实际</a:t>
            </a:r>
            <a:r>
              <a:rPr lang="zh-CN" altLang="en-US" sz="2400"/>
              <a:t>方案。</a:t>
            </a:r>
          </a:p>
        </p:txBody>
      </p:sp>
    </p:spTree>
    <p:extLst>
      <p:ext uri="{BB962C8B-B14F-4D97-AF65-F5344CB8AC3E}">
        <p14:creationId xmlns:p14="http://schemas.microsoft.com/office/powerpoint/2010/main" val="2973006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A6779-1CF5-1887-41A7-AA40F80D00E7}"/>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6888D0B-9B57-E9C5-5B65-B620A53EDA44}"/>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a:t>
            </a:r>
            <a:r>
              <a:rPr lang="zh-CN" altLang="en-US" sz="3200"/>
              <a:t> </a:t>
            </a:r>
            <a:r>
              <a:rPr lang="en-US" altLang="zh-CN" sz="3200"/>
              <a:t>- </a:t>
            </a:r>
            <a:r>
              <a:rPr lang="zh-CN" altLang="en-US" sz="3200"/>
              <a:t>实验进展</a:t>
            </a:r>
            <a:endParaRPr lang="en-US" altLang="zh-CN" sz="3200"/>
          </a:p>
        </p:txBody>
      </p:sp>
      <p:pic>
        <p:nvPicPr>
          <p:cNvPr id="6" name="图片 5">
            <a:extLst>
              <a:ext uri="{FF2B5EF4-FFF2-40B4-BE49-F238E27FC236}">
                <a16:creationId xmlns:a16="http://schemas.microsoft.com/office/drawing/2014/main" id="{832AD2BF-8336-A981-2DD8-C4D667F29139}"/>
              </a:ext>
            </a:extLst>
          </p:cNvPr>
          <p:cNvPicPr>
            <a:picLocks noChangeAspect="1"/>
          </p:cNvPicPr>
          <p:nvPr/>
        </p:nvPicPr>
        <p:blipFill>
          <a:blip r:embed="rId2"/>
          <a:stretch>
            <a:fillRect/>
          </a:stretch>
        </p:blipFill>
        <p:spPr>
          <a:xfrm>
            <a:off x="669485" y="1232756"/>
            <a:ext cx="5398489" cy="4824536"/>
          </a:xfrm>
          <a:prstGeom prst="rect">
            <a:avLst/>
          </a:prstGeom>
        </p:spPr>
      </p:pic>
      <p:sp>
        <p:nvSpPr>
          <p:cNvPr id="9" name="任意多边形: 形状 8">
            <a:extLst>
              <a:ext uri="{FF2B5EF4-FFF2-40B4-BE49-F238E27FC236}">
                <a16:creationId xmlns:a16="http://schemas.microsoft.com/office/drawing/2014/main" id="{6949D1E5-885B-09F0-D8CB-B51FDE0965BA}"/>
              </a:ext>
            </a:extLst>
          </p:cNvPr>
          <p:cNvSpPr/>
          <p:nvPr/>
        </p:nvSpPr>
        <p:spPr>
          <a:xfrm>
            <a:off x="1856509" y="1459345"/>
            <a:ext cx="1424132" cy="4285673"/>
          </a:xfrm>
          <a:custGeom>
            <a:avLst/>
            <a:gdLst>
              <a:gd name="connsiteX0" fmla="*/ 0 w 1424132"/>
              <a:gd name="connsiteY0" fmla="*/ 0 h 4285673"/>
              <a:gd name="connsiteX1" fmla="*/ 415636 w 1424132"/>
              <a:gd name="connsiteY1" fmla="*/ 1773382 h 4285673"/>
              <a:gd name="connsiteX2" fmla="*/ 1320800 w 1424132"/>
              <a:gd name="connsiteY2" fmla="*/ 2105891 h 4285673"/>
              <a:gd name="connsiteX3" fmla="*/ 1403927 w 1424132"/>
              <a:gd name="connsiteY3" fmla="*/ 4257964 h 4285673"/>
              <a:gd name="connsiteX4" fmla="*/ 1403927 w 1424132"/>
              <a:gd name="connsiteY4" fmla="*/ 4257964 h 4285673"/>
              <a:gd name="connsiteX5" fmla="*/ 1385455 w 1424132"/>
              <a:gd name="connsiteY5" fmla="*/ 4285673 h 428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24132" h="4285673">
                <a:moveTo>
                  <a:pt x="0" y="0"/>
                </a:moveTo>
                <a:cubicBezTo>
                  <a:pt x="97751" y="711200"/>
                  <a:pt x="195503" y="1422400"/>
                  <a:pt x="415636" y="1773382"/>
                </a:cubicBezTo>
                <a:cubicBezTo>
                  <a:pt x="635769" y="2124364"/>
                  <a:pt x="1156085" y="1691794"/>
                  <a:pt x="1320800" y="2105891"/>
                </a:cubicBezTo>
                <a:cubicBezTo>
                  <a:pt x="1485515" y="2519988"/>
                  <a:pt x="1403927" y="4257964"/>
                  <a:pt x="1403927" y="4257964"/>
                </a:cubicBezTo>
                <a:lnTo>
                  <a:pt x="1403927" y="4257964"/>
                </a:lnTo>
                <a:lnTo>
                  <a:pt x="1385455" y="4285673"/>
                </a:lnTo>
              </a:path>
            </a:pathLst>
          </a:custGeom>
          <a:noFill/>
          <a:ln w="28575">
            <a:solidFill>
              <a:schemeClr val="accent1"/>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70AEEF5B-02EE-C20D-3C72-2240D7C56368}"/>
              </a:ext>
            </a:extLst>
          </p:cNvPr>
          <p:cNvCxnSpPr>
            <a:cxnSpLocks/>
          </p:cNvCxnSpPr>
          <p:nvPr/>
        </p:nvCxnSpPr>
        <p:spPr>
          <a:xfrm>
            <a:off x="4079776" y="2708920"/>
            <a:ext cx="0" cy="30603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3DC79E07-7BB6-FA8C-DB8C-F7D2605EE684}"/>
              </a:ext>
            </a:extLst>
          </p:cNvPr>
          <p:cNvCxnSpPr>
            <a:cxnSpLocks/>
          </p:cNvCxnSpPr>
          <p:nvPr/>
        </p:nvCxnSpPr>
        <p:spPr>
          <a:xfrm>
            <a:off x="4079776" y="1592796"/>
            <a:ext cx="0" cy="792088"/>
          </a:xfrm>
          <a:prstGeom prst="straightConnector1">
            <a:avLst/>
          </a:prstGeom>
          <a:ln w="38100">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8663A4E-02CD-211C-2495-0273986DEBC5}"/>
              </a:ext>
            </a:extLst>
          </p:cNvPr>
          <p:cNvCxnSpPr>
            <a:cxnSpLocks/>
          </p:cNvCxnSpPr>
          <p:nvPr/>
        </p:nvCxnSpPr>
        <p:spPr>
          <a:xfrm flipH="1">
            <a:off x="4223792" y="2096852"/>
            <a:ext cx="1188132" cy="54006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07122BF5-9A16-E7F5-2746-F188AC4E61D7}"/>
              </a:ext>
            </a:extLst>
          </p:cNvPr>
          <p:cNvSpPr txBox="1"/>
          <p:nvPr/>
        </p:nvSpPr>
        <p:spPr>
          <a:xfrm>
            <a:off x="5426325" y="1520788"/>
            <a:ext cx="4129657" cy="707886"/>
          </a:xfrm>
          <a:prstGeom prst="rect">
            <a:avLst/>
          </a:prstGeom>
          <a:noFill/>
        </p:spPr>
        <p:txBody>
          <a:bodyPr wrap="none" rtlCol="0">
            <a:spAutoFit/>
          </a:bodyPr>
          <a:lstStyle/>
          <a:p>
            <a:r>
              <a:rPr lang="zh-CN" altLang="en-US" sz="2000"/>
              <a:t>在</a:t>
            </a:r>
            <a:r>
              <a:rPr lang="en-US" altLang="zh-CN" sz="2000"/>
              <a:t>mount ext2 fs</a:t>
            </a:r>
            <a:r>
              <a:rPr lang="zh-CN" altLang="en-US" sz="2000"/>
              <a:t>完成之后</a:t>
            </a:r>
            <a:endParaRPr lang="en-US" altLang="zh-CN" sz="2000"/>
          </a:p>
          <a:p>
            <a:r>
              <a:rPr lang="zh-CN" altLang="en-US" sz="2000"/>
              <a:t>直接读</a:t>
            </a:r>
            <a:r>
              <a:rPr lang="en-US" altLang="zh-CN" sz="2000"/>
              <a:t>root inode</a:t>
            </a:r>
            <a:r>
              <a:rPr lang="zh-CN" altLang="en-US" sz="2000"/>
              <a:t>下面的</a:t>
            </a:r>
            <a:r>
              <a:rPr lang="en-US" altLang="zh-CN" sz="2000"/>
              <a:t>entries</a:t>
            </a:r>
            <a:r>
              <a:rPr lang="zh-CN" altLang="en-US" sz="2000"/>
              <a:t>成功</a:t>
            </a:r>
          </a:p>
        </p:txBody>
      </p:sp>
      <p:sp>
        <p:nvSpPr>
          <p:cNvPr id="21" name="文本框 20">
            <a:extLst>
              <a:ext uri="{FF2B5EF4-FFF2-40B4-BE49-F238E27FC236}">
                <a16:creationId xmlns:a16="http://schemas.microsoft.com/office/drawing/2014/main" id="{6F5D9659-EF93-81FB-8C80-6394B9BC2884}"/>
              </a:ext>
            </a:extLst>
          </p:cNvPr>
          <p:cNvSpPr txBox="1"/>
          <p:nvPr/>
        </p:nvSpPr>
        <p:spPr>
          <a:xfrm>
            <a:off x="28111" y="1558622"/>
            <a:ext cx="2310248" cy="369332"/>
          </a:xfrm>
          <a:prstGeom prst="rect">
            <a:avLst/>
          </a:prstGeom>
          <a:noFill/>
        </p:spPr>
        <p:txBody>
          <a:bodyPr wrap="none" rtlCol="0">
            <a:spAutoFit/>
          </a:bodyPr>
          <a:lstStyle/>
          <a:p>
            <a:r>
              <a:rPr lang="zh-CN" altLang="en-US"/>
              <a:t>遍历根目录下的文件</a:t>
            </a:r>
          </a:p>
        </p:txBody>
      </p:sp>
      <p:sp>
        <p:nvSpPr>
          <p:cNvPr id="22" name="文本框 21">
            <a:extLst>
              <a:ext uri="{FF2B5EF4-FFF2-40B4-BE49-F238E27FC236}">
                <a16:creationId xmlns:a16="http://schemas.microsoft.com/office/drawing/2014/main" id="{2ABCC0F4-CE7A-4F3E-6D37-F85889EDCB67}"/>
              </a:ext>
            </a:extLst>
          </p:cNvPr>
          <p:cNvSpPr txBox="1"/>
          <p:nvPr/>
        </p:nvSpPr>
        <p:spPr>
          <a:xfrm>
            <a:off x="1856509" y="6072651"/>
            <a:ext cx="1569660" cy="369332"/>
          </a:xfrm>
          <a:prstGeom prst="rect">
            <a:avLst/>
          </a:prstGeom>
          <a:noFill/>
        </p:spPr>
        <p:txBody>
          <a:bodyPr wrap="none" rtlCol="0">
            <a:spAutoFit/>
          </a:bodyPr>
          <a:lstStyle/>
          <a:p>
            <a:r>
              <a:rPr lang="zh-CN" altLang="en-US"/>
              <a:t>蓝线上周进展</a:t>
            </a:r>
          </a:p>
        </p:txBody>
      </p:sp>
      <p:sp>
        <p:nvSpPr>
          <p:cNvPr id="23" name="文本框 22">
            <a:extLst>
              <a:ext uri="{FF2B5EF4-FFF2-40B4-BE49-F238E27FC236}">
                <a16:creationId xmlns:a16="http://schemas.microsoft.com/office/drawing/2014/main" id="{FDD108EE-5FB1-315A-2CB3-42C569C18396}"/>
              </a:ext>
            </a:extLst>
          </p:cNvPr>
          <p:cNvSpPr txBox="1"/>
          <p:nvPr/>
        </p:nvSpPr>
        <p:spPr>
          <a:xfrm>
            <a:off x="3856665" y="6085707"/>
            <a:ext cx="1569660" cy="369332"/>
          </a:xfrm>
          <a:prstGeom prst="rect">
            <a:avLst/>
          </a:prstGeom>
          <a:noFill/>
        </p:spPr>
        <p:txBody>
          <a:bodyPr wrap="none" rtlCol="0">
            <a:spAutoFit/>
          </a:bodyPr>
          <a:lstStyle/>
          <a:p>
            <a:r>
              <a:rPr lang="zh-CN" altLang="en-US"/>
              <a:t>红线本周进展</a:t>
            </a:r>
          </a:p>
        </p:txBody>
      </p:sp>
      <p:pic>
        <p:nvPicPr>
          <p:cNvPr id="25" name="图片 24">
            <a:extLst>
              <a:ext uri="{FF2B5EF4-FFF2-40B4-BE49-F238E27FC236}">
                <a16:creationId xmlns:a16="http://schemas.microsoft.com/office/drawing/2014/main" id="{A37B49F3-7D36-02A0-02D2-A15DB0869429}"/>
              </a:ext>
            </a:extLst>
          </p:cNvPr>
          <p:cNvPicPr>
            <a:picLocks noChangeAspect="1"/>
          </p:cNvPicPr>
          <p:nvPr/>
        </p:nvPicPr>
        <p:blipFill>
          <a:blip r:embed="rId3"/>
          <a:stretch>
            <a:fillRect/>
          </a:stretch>
        </p:blipFill>
        <p:spPr>
          <a:xfrm>
            <a:off x="7291873" y="2640153"/>
            <a:ext cx="4528217" cy="2009742"/>
          </a:xfrm>
          <a:prstGeom prst="rect">
            <a:avLst/>
          </a:prstGeom>
        </p:spPr>
      </p:pic>
      <p:pic>
        <p:nvPicPr>
          <p:cNvPr id="27" name="图片 26">
            <a:extLst>
              <a:ext uri="{FF2B5EF4-FFF2-40B4-BE49-F238E27FC236}">
                <a16:creationId xmlns:a16="http://schemas.microsoft.com/office/drawing/2014/main" id="{7913A2A7-DD26-AFD7-3E9E-CC7A9A73B25A}"/>
              </a:ext>
            </a:extLst>
          </p:cNvPr>
          <p:cNvPicPr>
            <a:picLocks noChangeAspect="1"/>
          </p:cNvPicPr>
          <p:nvPr/>
        </p:nvPicPr>
        <p:blipFill>
          <a:blip r:embed="rId4"/>
          <a:stretch>
            <a:fillRect/>
          </a:stretch>
        </p:blipFill>
        <p:spPr>
          <a:xfrm>
            <a:off x="7270945" y="4733038"/>
            <a:ext cx="4549145" cy="2009742"/>
          </a:xfrm>
          <a:prstGeom prst="rect">
            <a:avLst/>
          </a:prstGeom>
        </p:spPr>
      </p:pic>
      <p:sp>
        <p:nvSpPr>
          <p:cNvPr id="28" name="矩形 27">
            <a:extLst>
              <a:ext uri="{FF2B5EF4-FFF2-40B4-BE49-F238E27FC236}">
                <a16:creationId xmlns:a16="http://schemas.microsoft.com/office/drawing/2014/main" id="{E442C846-AF9E-49C5-9502-5AC8FBF1844E}"/>
              </a:ext>
            </a:extLst>
          </p:cNvPr>
          <p:cNvSpPr/>
          <p:nvPr/>
        </p:nvSpPr>
        <p:spPr>
          <a:xfrm>
            <a:off x="7104112" y="4041068"/>
            <a:ext cx="1800200" cy="396044"/>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
        <p:nvSpPr>
          <p:cNvPr id="29" name="矩形 28">
            <a:extLst>
              <a:ext uri="{FF2B5EF4-FFF2-40B4-BE49-F238E27FC236}">
                <a16:creationId xmlns:a16="http://schemas.microsoft.com/office/drawing/2014/main" id="{7F6E03EC-264A-B531-C85B-F7FA3BBB680C}"/>
              </a:ext>
            </a:extLst>
          </p:cNvPr>
          <p:cNvSpPr/>
          <p:nvPr/>
        </p:nvSpPr>
        <p:spPr>
          <a:xfrm>
            <a:off x="7104112" y="5769259"/>
            <a:ext cx="4715978" cy="60906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zh-CN" altLang="en-US" sz="1600" b="1">
              <a:solidFill>
                <a:schemeClr val="tx1"/>
              </a:solidFill>
            </a:endParaRPr>
          </a:p>
        </p:txBody>
      </p:sp>
    </p:spTree>
    <p:extLst>
      <p:ext uri="{BB962C8B-B14F-4D97-AF65-F5344CB8AC3E}">
        <p14:creationId xmlns:p14="http://schemas.microsoft.com/office/powerpoint/2010/main" val="8668867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EC5C475-D3C1-C4C2-46EB-391A5A8C7178}"/>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 - </a:t>
            </a:r>
            <a:r>
              <a:rPr lang="zh-CN" altLang="en-US" sz="3200"/>
              <a:t>下步计划</a:t>
            </a:r>
            <a:endParaRPr lang="en-US" altLang="zh-CN" sz="3200"/>
          </a:p>
        </p:txBody>
      </p:sp>
      <p:sp>
        <p:nvSpPr>
          <p:cNvPr id="5" name="文本框 4">
            <a:extLst>
              <a:ext uri="{FF2B5EF4-FFF2-40B4-BE49-F238E27FC236}">
                <a16:creationId xmlns:a16="http://schemas.microsoft.com/office/drawing/2014/main" id="{0E68C64B-6A5E-A00D-E4E1-FFA2B046ED54}"/>
              </a:ext>
            </a:extLst>
          </p:cNvPr>
          <p:cNvSpPr txBox="1"/>
          <p:nvPr/>
        </p:nvSpPr>
        <p:spPr>
          <a:xfrm>
            <a:off x="678085" y="1151128"/>
            <a:ext cx="7218643" cy="400110"/>
          </a:xfrm>
          <a:prstGeom prst="rect">
            <a:avLst/>
          </a:prstGeom>
          <a:noFill/>
        </p:spPr>
        <p:txBody>
          <a:bodyPr wrap="none" rtlCol="0">
            <a:spAutoFit/>
          </a:bodyPr>
          <a:lstStyle/>
          <a:p>
            <a:r>
              <a:rPr lang="zh-CN" altLang="en-US" sz="2000"/>
              <a:t>从“</a:t>
            </a:r>
            <a:r>
              <a:rPr lang="zh-CN" altLang="en-US" sz="2000">
                <a:solidFill>
                  <a:srgbClr val="FF0000"/>
                </a:solidFill>
              </a:rPr>
              <a:t>可行</a:t>
            </a:r>
            <a:r>
              <a:rPr lang="zh-CN" altLang="en-US" sz="2000"/>
              <a:t>”性验证到“</a:t>
            </a:r>
            <a:r>
              <a:rPr lang="zh-CN" altLang="en-US" sz="2000">
                <a:solidFill>
                  <a:srgbClr val="FF0000"/>
                </a:solidFill>
              </a:rPr>
              <a:t>可用</a:t>
            </a:r>
            <a:r>
              <a:rPr lang="zh-CN" altLang="en-US" sz="2000"/>
              <a:t>”的方案。基于对目前试验的简单总结：</a:t>
            </a:r>
          </a:p>
        </p:txBody>
      </p:sp>
      <p:pic>
        <p:nvPicPr>
          <p:cNvPr id="7" name="图片 6">
            <a:extLst>
              <a:ext uri="{FF2B5EF4-FFF2-40B4-BE49-F238E27FC236}">
                <a16:creationId xmlns:a16="http://schemas.microsoft.com/office/drawing/2014/main" id="{826A2F55-35AD-B655-B3B0-9A4735858B6F}"/>
              </a:ext>
            </a:extLst>
          </p:cNvPr>
          <p:cNvPicPr>
            <a:picLocks noChangeAspect="1"/>
          </p:cNvPicPr>
          <p:nvPr/>
        </p:nvPicPr>
        <p:blipFill>
          <a:blip r:embed="rId2"/>
          <a:stretch>
            <a:fillRect/>
          </a:stretch>
        </p:blipFill>
        <p:spPr>
          <a:xfrm>
            <a:off x="1487488" y="1888162"/>
            <a:ext cx="9685076" cy="3525219"/>
          </a:xfrm>
          <a:prstGeom prst="rect">
            <a:avLst/>
          </a:prstGeom>
        </p:spPr>
      </p:pic>
      <p:sp>
        <p:nvSpPr>
          <p:cNvPr id="8" name="文本框 7">
            <a:extLst>
              <a:ext uri="{FF2B5EF4-FFF2-40B4-BE49-F238E27FC236}">
                <a16:creationId xmlns:a16="http://schemas.microsoft.com/office/drawing/2014/main" id="{0BBF62F0-AD7C-E8DE-4F8B-5740B73519F3}"/>
              </a:ext>
            </a:extLst>
          </p:cNvPr>
          <p:cNvSpPr txBox="1"/>
          <p:nvPr/>
        </p:nvSpPr>
        <p:spPr>
          <a:xfrm>
            <a:off x="823022" y="1880828"/>
            <a:ext cx="697627" cy="923330"/>
          </a:xfrm>
          <a:prstGeom prst="rect">
            <a:avLst/>
          </a:prstGeom>
          <a:noFill/>
        </p:spPr>
        <p:txBody>
          <a:bodyPr wrap="none" rtlCol="0">
            <a:spAutoFit/>
          </a:bodyPr>
          <a:lstStyle/>
          <a:p>
            <a:r>
              <a:rPr lang="zh-CN" altLang="en-US"/>
              <a:t>原始</a:t>
            </a:r>
            <a:endParaRPr lang="en-US" altLang="zh-CN"/>
          </a:p>
          <a:p>
            <a:r>
              <a:rPr lang="en-US" altLang="zh-CN"/>
              <a:t>Linux</a:t>
            </a:r>
          </a:p>
          <a:p>
            <a:r>
              <a:rPr lang="zh-CN" altLang="en-US"/>
              <a:t>模块</a:t>
            </a:r>
          </a:p>
        </p:txBody>
      </p:sp>
      <p:sp>
        <p:nvSpPr>
          <p:cNvPr id="9" name="文本框 8">
            <a:extLst>
              <a:ext uri="{FF2B5EF4-FFF2-40B4-BE49-F238E27FC236}">
                <a16:creationId xmlns:a16="http://schemas.microsoft.com/office/drawing/2014/main" id="{EE6F037F-8E9F-E57F-13D9-3E2831D947C1}"/>
              </a:ext>
            </a:extLst>
          </p:cNvPr>
          <p:cNvSpPr txBox="1"/>
          <p:nvPr/>
        </p:nvSpPr>
        <p:spPr>
          <a:xfrm>
            <a:off x="622646" y="3253141"/>
            <a:ext cx="898003" cy="646331"/>
          </a:xfrm>
          <a:prstGeom prst="rect">
            <a:avLst/>
          </a:prstGeom>
          <a:noFill/>
        </p:spPr>
        <p:txBody>
          <a:bodyPr wrap="none" rtlCol="0">
            <a:spAutoFit/>
          </a:bodyPr>
          <a:lstStyle/>
          <a:p>
            <a:r>
              <a:rPr lang="zh-CN" altLang="en-US"/>
              <a:t>组件化</a:t>
            </a:r>
            <a:endParaRPr lang="en-US" altLang="zh-CN"/>
          </a:p>
          <a:p>
            <a:r>
              <a:rPr lang="zh-CN" altLang="en-US"/>
              <a:t>框架</a:t>
            </a:r>
          </a:p>
        </p:txBody>
      </p:sp>
      <p:sp>
        <p:nvSpPr>
          <p:cNvPr id="10" name="文本框 9">
            <a:extLst>
              <a:ext uri="{FF2B5EF4-FFF2-40B4-BE49-F238E27FC236}">
                <a16:creationId xmlns:a16="http://schemas.microsoft.com/office/drawing/2014/main" id="{E3891247-1596-5A5D-3F84-23CFB43638CC}"/>
              </a:ext>
            </a:extLst>
          </p:cNvPr>
          <p:cNvSpPr txBox="1"/>
          <p:nvPr/>
        </p:nvSpPr>
        <p:spPr>
          <a:xfrm>
            <a:off x="808722" y="4403117"/>
            <a:ext cx="646331" cy="923330"/>
          </a:xfrm>
          <a:prstGeom prst="rect">
            <a:avLst/>
          </a:prstGeom>
          <a:noFill/>
        </p:spPr>
        <p:txBody>
          <a:bodyPr wrap="none" rtlCol="0">
            <a:spAutoFit/>
          </a:bodyPr>
          <a:lstStyle/>
          <a:p>
            <a:r>
              <a:rPr lang="zh-CN" altLang="en-US"/>
              <a:t>基础</a:t>
            </a:r>
            <a:endParaRPr lang="en-US" altLang="zh-CN"/>
          </a:p>
          <a:p>
            <a:r>
              <a:rPr lang="zh-CN" altLang="en-US"/>
              <a:t>通用</a:t>
            </a:r>
            <a:endParaRPr lang="en-US" altLang="zh-CN"/>
          </a:p>
          <a:p>
            <a:r>
              <a:rPr lang="zh-CN" altLang="en-US"/>
              <a:t>组件</a:t>
            </a:r>
          </a:p>
        </p:txBody>
      </p:sp>
      <p:sp>
        <p:nvSpPr>
          <p:cNvPr id="11" name="文本框 10">
            <a:extLst>
              <a:ext uri="{FF2B5EF4-FFF2-40B4-BE49-F238E27FC236}">
                <a16:creationId xmlns:a16="http://schemas.microsoft.com/office/drawing/2014/main" id="{6106111A-79CF-6C39-D228-6AC00C8366E5}"/>
              </a:ext>
            </a:extLst>
          </p:cNvPr>
          <p:cNvSpPr txBox="1"/>
          <p:nvPr/>
        </p:nvSpPr>
        <p:spPr>
          <a:xfrm>
            <a:off x="9444372" y="2888940"/>
            <a:ext cx="998991" cy="369332"/>
          </a:xfrm>
          <a:prstGeom prst="rect">
            <a:avLst/>
          </a:prstGeom>
          <a:noFill/>
        </p:spPr>
        <p:txBody>
          <a:bodyPr wrap="none" rtlCol="0">
            <a:spAutoFit/>
          </a:bodyPr>
          <a:lstStyle/>
          <a:p>
            <a:r>
              <a:rPr lang="zh-CN" altLang="en-US"/>
              <a:t>第</a:t>
            </a:r>
            <a:r>
              <a:rPr lang="en-US" altLang="zh-CN"/>
              <a:t>2</a:t>
            </a:r>
            <a:r>
              <a:rPr lang="zh-CN" altLang="en-US"/>
              <a:t>条路</a:t>
            </a:r>
          </a:p>
        </p:txBody>
      </p:sp>
      <p:sp>
        <p:nvSpPr>
          <p:cNvPr id="12" name="文本框 11">
            <a:extLst>
              <a:ext uri="{FF2B5EF4-FFF2-40B4-BE49-F238E27FC236}">
                <a16:creationId xmlns:a16="http://schemas.microsoft.com/office/drawing/2014/main" id="{C0EAB3B6-45CD-CC71-5394-FF74954D4B0B}"/>
              </a:ext>
            </a:extLst>
          </p:cNvPr>
          <p:cNvSpPr txBox="1"/>
          <p:nvPr/>
        </p:nvSpPr>
        <p:spPr>
          <a:xfrm>
            <a:off x="9453493" y="4751856"/>
            <a:ext cx="998991" cy="369332"/>
          </a:xfrm>
          <a:prstGeom prst="rect">
            <a:avLst/>
          </a:prstGeom>
          <a:noFill/>
        </p:spPr>
        <p:txBody>
          <a:bodyPr wrap="none" rtlCol="0">
            <a:spAutoFit/>
          </a:bodyPr>
          <a:lstStyle/>
          <a:p>
            <a:r>
              <a:rPr lang="zh-CN" altLang="en-US"/>
              <a:t>第</a:t>
            </a:r>
            <a:r>
              <a:rPr lang="en-US" altLang="zh-CN"/>
              <a:t>1</a:t>
            </a:r>
            <a:r>
              <a:rPr lang="zh-CN" altLang="en-US"/>
              <a:t>条路</a:t>
            </a:r>
          </a:p>
        </p:txBody>
      </p:sp>
      <p:sp>
        <p:nvSpPr>
          <p:cNvPr id="13" name="文本框 12">
            <a:extLst>
              <a:ext uri="{FF2B5EF4-FFF2-40B4-BE49-F238E27FC236}">
                <a16:creationId xmlns:a16="http://schemas.microsoft.com/office/drawing/2014/main" id="{1BFD117A-8D04-E78A-8665-139CA4B4B596}"/>
              </a:ext>
            </a:extLst>
          </p:cNvPr>
          <p:cNvSpPr txBox="1"/>
          <p:nvPr/>
        </p:nvSpPr>
        <p:spPr>
          <a:xfrm>
            <a:off x="678085" y="5716971"/>
            <a:ext cx="10719601" cy="707886"/>
          </a:xfrm>
          <a:prstGeom prst="rect">
            <a:avLst/>
          </a:prstGeom>
          <a:noFill/>
        </p:spPr>
        <p:txBody>
          <a:bodyPr wrap="none" rtlCol="0">
            <a:spAutoFit/>
          </a:bodyPr>
          <a:lstStyle/>
          <a:p>
            <a:r>
              <a:rPr lang="en-US" altLang="zh-CN" sz="2000"/>
              <a:t>1. </a:t>
            </a:r>
            <a:r>
              <a:rPr lang="zh-CN" altLang="en-US" sz="2000"/>
              <a:t>计划：把框架层的组件作为对</a:t>
            </a:r>
            <a:r>
              <a:rPr lang="en-US" altLang="zh-CN" sz="2000"/>
              <a:t>Linux Modules</a:t>
            </a:r>
            <a:r>
              <a:rPr lang="zh-CN" altLang="en-US" sz="2000"/>
              <a:t>的支撑也引入进来，然后逐个替换为</a:t>
            </a:r>
            <a:r>
              <a:rPr lang="en-US" altLang="zh-CN" sz="2000"/>
              <a:t>Rust</a:t>
            </a:r>
            <a:r>
              <a:rPr lang="zh-CN" altLang="en-US" sz="2000"/>
              <a:t>组件。</a:t>
            </a:r>
            <a:endParaRPr lang="en-US" altLang="zh-CN" sz="2000"/>
          </a:p>
          <a:p>
            <a:r>
              <a:rPr lang="en-US" altLang="zh-CN" sz="2000"/>
              <a:t>2. </a:t>
            </a:r>
            <a:r>
              <a:rPr lang="zh-CN" altLang="en-US" sz="2000"/>
              <a:t>意义：引入框架后，能够支持的不只是上面三种驱动和文件系统，很有可能支持三类。</a:t>
            </a:r>
          </a:p>
        </p:txBody>
      </p:sp>
    </p:spTree>
    <p:extLst>
      <p:ext uri="{BB962C8B-B14F-4D97-AF65-F5344CB8AC3E}">
        <p14:creationId xmlns:p14="http://schemas.microsoft.com/office/powerpoint/2010/main" val="784245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112BDE-4373-F014-99B9-8FDCE8834441}"/>
              </a:ext>
            </a:extLst>
          </p:cNvPr>
          <p:cNvSpPr txBox="1"/>
          <p:nvPr/>
        </p:nvSpPr>
        <p:spPr>
          <a:xfrm>
            <a:off x="515380" y="327273"/>
            <a:ext cx="8748972" cy="584775"/>
          </a:xfrm>
          <a:prstGeom prst="rect">
            <a:avLst/>
          </a:prstGeom>
          <a:noFill/>
        </p:spPr>
        <p:txBody>
          <a:bodyPr wrap="square">
            <a:spAutoFit/>
          </a:bodyPr>
          <a:lstStyle/>
          <a:p>
            <a:r>
              <a:rPr lang="zh-CN" altLang="en-US" sz="3200"/>
              <a:t>组件分解的四种方式</a:t>
            </a:r>
            <a:endParaRPr lang="en-US" altLang="zh-CN" sz="3200"/>
          </a:p>
        </p:txBody>
      </p:sp>
      <p:sp>
        <p:nvSpPr>
          <p:cNvPr id="5" name="文本框 4">
            <a:extLst>
              <a:ext uri="{FF2B5EF4-FFF2-40B4-BE49-F238E27FC236}">
                <a16:creationId xmlns:a16="http://schemas.microsoft.com/office/drawing/2014/main" id="{7BD90929-8BE5-CE92-4C4B-221431D52E26}"/>
              </a:ext>
            </a:extLst>
          </p:cNvPr>
          <p:cNvSpPr txBox="1"/>
          <p:nvPr/>
        </p:nvSpPr>
        <p:spPr>
          <a:xfrm>
            <a:off x="528103" y="1084384"/>
            <a:ext cx="10896489" cy="646331"/>
          </a:xfrm>
          <a:prstGeom prst="rect">
            <a:avLst/>
          </a:prstGeom>
          <a:noFill/>
        </p:spPr>
        <p:txBody>
          <a:bodyPr wrap="square" rtlCol="0">
            <a:spAutoFit/>
          </a:bodyPr>
          <a:lstStyle/>
          <a:p>
            <a:r>
              <a:rPr lang="zh-CN" altLang="en-US"/>
              <a:t>四种方式：转移、分解、合并、回调，按照优先级逐级降低。</a:t>
            </a:r>
            <a:endParaRPr lang="en-US" altLang="zh-CN"/>
          </a:p>
          <a:p>
            <a:r>
              <a:rPr lang="zh-CN" altLang="en-US"/>
              <a:t>回调是迫不得已的过程性的临时性的手段，需要控制其使用，并尝试逐步降低对其的使用率。</a:t>
            </a:r>
          </a:p>
        </p:txBody>
      </p:sp>
      <p:pic>
        <p:nvPicPr>
          <p:cNvPr id="3" name="图片 2">
            <a:extLst>
              <a:ext uri="{FF2B5EF4-FFF2-40B4-BE49-F238E27FC236}">
                <a16:creationId xmlns:a16="http://schemas.microsoft.com/office/drawing/2014/main" id="{71483BE8-27B1-3A46-3363-38885E9BCC09}"/>
              </a:ext>
            </a:extLst>
          </p:cNvPr>
          <p:cNvPicPr>
            <a:picLocks noChangeAspect="1"/>
          </p:cNvPicPr>
          <p:nvPr/>
        </p:nvPicPr>
        <p:blipFill>
          <a:blip r:embed="rId2"/>
          <a:stretch>
            <a:fillRect/>
          </a:stretch>
        </p:blipFill>
        <p:spPr>
          <a:xfrm>
            <a:off x="1307468" y="1916832"/>
            <a:ext cx="4381500" cy="2476500"/>
          </a:xfrm>
          <a:prstGeom prst="rect">
            <a:avLst/>
          </a:prstGeom>
        </p:spPr>
      </p:pic>
      <p:pic>
        <p:nvPicPr>
          <p:cNvPr id="7" name="图片 6">
            <a:extLst>
              <a:ext uri="{FF2B5EF4-FFF2-40B4-BE49-F238E27FC236}">
                <a16:creationId xmlns:a16="http://schemas.microsoft.com/office/drawing/2014/main" id="{1795DF7F-664E-4BED-01ED-37F582FD1BA9}"/>
              </a:ext>
            </a:extLst>
          </p:cNvPr>
          <p:cNvPicPr>
            <a:picLocks noChangeAspect="1"/>
          </p:cNvPicPr>
          <p:nvPr/>
        </p:nvPicPr>
        <p:blipFill>
          <a:blip r:embed="rId3"/>
          <a:stretch>
            <a:fillRect/>
          </a:stretch>
        </p:blipFill>
        <p:spPr>
          <a:xfrm>
            <a:off x="6816080" y="2107905"/>
            <a:ext cx="4762500" cy="1905000"/>
          </a:xfrm>
          <a:prstGeom prst="rect">
            <a:avLst/>
          </a:prstGeom>
        </p:spPr>
      </p:pic>
      <p:pic>
        <p:nvPicPr>
          <p:cNvPr id="9" name="图片 8">
            <a:extLst>
              <a:ext uri="{FF2B5EF4-FFF2-40B4-BE49-F238E27FC236}">
                <a16:creationId xmlns:a16="http://schemas.microsoft.com/office/drawing/2014/main" id="{514221BC-9866-6E63-8A2C-A4105576EC58}"/>
              </a:ext>
            </a:extLst>
          </p:cNvPr>
          <p:cNvPicPr>
            <a:picLocks noChangeAspect="1"/>
          </p:cNvPicPr>
          <p:nvPr/>
        </p:nvPicPr>
        <p:blipFill>
          <a:blip r:embed="rId4"/>
          <a:stretch>
            <a:fillRect/>
          </a:stretch>
        </p:blipFill>
        <p:spPr>
          <a:xfrm>
            <a:off x="7645102" y="4437112"/>
            <a:ext cx="3238500" cy="2286000"/>
          </a:xfrm>
          <a:prstGeom prst="rect">
            <a:avLst/>
          </a:prstGeom>
        </p:spPr>
      </p:pic>
      <p:pic>
        <p:nvPicPr>
          <p:cNvPr id="11" name="图片 10">
            <a:extLst>
              <a:ext uri="{FF2B5EF4-FFF2-40B4-BE49-F238E27FC236}">
                <a16:creationId xmlns:a16="http://schemas.microsoft.com/office/drawing/2014/main" id="{8E6CB953-EF40-3CA2-8FB8-ED29DD1E0C2F}"/>
              </a:ext>
            </a:extLst>
          </p:cNvPr>
          <p:cNvPicPr>
            <a:picLocks noChangeAspect="1"/>
          </p:cNvPicPr>
          <p:nvPr/>
        </p:nvPicPr>
        <p:blipFill>
          <a:blip r:embed="rId5"/>
          <a:stretch>
            <a:fillRect/>
          </a:stretch>
        </p:blipFill>
        <p:spPr>
          <a:xfrm>
            <a:off x="1886136" y="4526295"/>
            <a:ext cx="4533900" cy="2228850"/>
          </a:xfrm>
          <a:prstGeom prst="rect">
            <a:avLst/>
          </a:prstGeom>
        </p:spPr>
      </p:pic>
    </p:spTree>
    <p:extLst>
      <p:ext uri="{BB962C8B-B14F-4D97-AF65-F5344CB8AC3E}">
        <p14:creationId xmlns:p14="http://schemas.microsoft.com/office/powerpoint/2010/main" val="32224680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E04A-2EC5-6054-B329-0E61C3290FF5}"/>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A0744CEB-9A29-A418-3C8B-54DE70BD4E09}"/>
              </a:ext>
            </a:extLst>
          </p:cNvPr>
          <p:cNvPicPr>
            <a:picLocks noChangeAspect="1"/>
          </p:cNvPicPr>
          <p:nvPr/>
        </p:nvPicPr>
        <p:blipFill>
          <a:blip r:embed="rId2"/>
          <a:stretch>
            <a:fillRect/>
          </a:stretch>
        </p:blipFill>
        <p:spPr>
          <a:xfrm>
            <a:off x="1756420" y="1155340"/>
            <a:ext cx="7239000" cy="5334000"/>
          </a:xfrm>
          <a:prstGeom prst="rect">
            <a:avLst/>
          </a:prstGeom>
        </p:spPr>
      </p:pic>
      <p:sp>
        <p:nvSpPr>
          <p:cNvPr id="2" name="文本框 1">
            <a:extLst>
              <a:ext uri="{FF2B5EF4-FFF2-40B4-BE49-F238E27FC236}">
                <a16:creationId xmlns:a16="http://schemas.microsoft.com/office/drawing/2014/main" id="{1E3C5F5E-55E0-68A6-221A-8C4B77E24916}"/>
              </a:ext>
            </a:extLst>
          </p:cNvPr>
          <p:cNvSpPr txBox="1"/>
          <p:nvPr/>
        </p:nvSpPr>
        <p:spPr>
          <a:xfrm>
            <a:off x="667780" y="479673"/>
            <a:ext cx="2547900" cy="584775"/>
          </a:xfrm>
          <a:prstGeom prst="rect">
            <a:avLst/>
          </a:prstGeom>
          <a:noFill/>
        </p:spPr>
        <p:txBody>
          <a:bodyPr wrap="square">
            <a:spAutoFit/>
          </a:bodyPr>
          <a:lstStyle/>
          <a:p>
            <a:r>
              <a:rPr lang="en-US" altLang="zh-CN" sz="3200"/>
              <a:t>Plic</a:t>
            </a:r>
            <a:r>
              <a:rPr lang="zh-CN" altLang="en-US" sz="3200"/>
              <a:t>的流程</a:t>
            </a:r>
            <a:endParaRPr lang="en-US" altLang="zh-CN" sz="3200"/>
          </a:p>
        </p:txBody>
      </p:sp>
      <p:sp>
        <p:nvSpPr>
          <p:cNvPr id="3" name="文本框 2">
            <a:extLst>
              <a:ext uri="{FF2B5EF4-FFF2-40B4-BE49-F238E27FC236}">
                <a16:creationId xmlns:a16="http://schemas.microsoft.com/office/drawing/2014/main" id="{13929FFD-2485-B150-4EA0-402BFBD165BB}"/>
              </a:ext>
            </a:extLst>
          </p:cNvPr>
          <p:cNvSpPr txBox="1"/>
          <p:nvPr/>
        </p:nvSpPr>
        <p:spPr>
          <a:xfrm>
            <a:off x="947428" y="4689140"/>
            <a:ext cx="3647152" cy="923330"/>
          </a:xfrm>
          <a:prstGeom prst="rect">
            <a:avLst/>
          </a:prstGeom>
          <a:noFill/>
        </p:spPr>
        <p:txBody>
          <a:bodyPr wrap="none" rtlCol="0">
            <a:spAutoFit/>
          </a:bodyPr>
          <a:lstStyle/>
          <a:p>
            <a:r>
              <a:rPr lang="zh-CN" altLang="en-US"/>
              <a:t>准备阶段</a:t>
            </a:r>
            <a:endParaRPr lang="en-US" altLang="zh-CN"/>
          </a:p>
          <a:p>
            <a:r>
              <a:rPr lang="zh-CN" altLang="en-US"/>
              <a:t>基于设备树完成各级设备的初始化</a:t>
            </a:r>
            <a:endParaRPr lang="en-US" altLang="zh-CN"/>
          </a:p>
          <a:p>
            <a:r>
              <a:rPr lang="zh-CN" altLang="en-US"/>
              <a:t>和中断线的连接</a:t>
            </a:r>
          </a:p>
        </p:txBody>
      </p:sp>
      <p:sp>
        <p:nvSpPr>
          <p:cNvPr id="6" name="文本框 5">
            <a:extLst>
              <a:ext uri="{FF2B5EF4-FFF2-40B4-BE49-F238E27FC236}">
                <a16:creationId xmlns:a16="http://schemas.microsoft.com/office/drawing/2014/main" id="{816D865C-C916-A2CB-8F4B-B1BD6CD3C985}"/>
              </a:ext>
            </a:extLst>
          </p:cNvPr>
          <p:cNvSpPr txBox="1"/>
          <p:nvPr/>
        </p:nvSpPr>
        <p:spPr>
          <a:xfrm>
            <a:off x="9264352" y="1556792"/>
            <a:ext cx="2484276" cy="4801314"/>
          </a:xfrm>
          <a:prstGeom prst="rect">
            <a:avLst/>
          </a:prstGeom>
          <a:noFill/>
        </p:spPr>
        <p:txBody>
          <a:bodyPr wrap="square" rtlCol="0">
            <a:spAutoFit/>
          </a:bodyPr>
          <a:lstStyle/>
          <a:p>
            <a:r>
              <a:rPr lang="zh-CN" altLang="en-US"/>
              <a:t>运行阶段 </a:t>
            </a:r>
            <a:r>
              <a:rPr lang="en-US" altLang="zh-CN"/>
              <a:t>- </a:t>
            </a:r>
            <a:r>
              <a:rPr lang="zh-CN" altLang="en-US"/>
              <a:t>有中断触发</a:t>
            </a:r>
            <a:endParaRPr lang="en-US" altLang="zh-CN"/>
          </a:p>
          <a:p>
            <a:endParaRPr lang="en-US" altLang="zh-CN"/>
          </a:p>
          <a:p>
            <a:r>
              <a:rPr lang="en-US" altLang="zh-CN"/>
              <a:t>1. </a:t>
            </a:r>
            <a:r>
              <a:rPr lang="zh-CN" altLang="en-US"/>
              <a:t>判断是中断</a:t>
            </a:r>
            <a:endParaRPr lang="en-US" altLang="zh-CN"/>
          </a:p>
          <a:p>
            <a:endParaRPr lang="en-US" altLang="zh-CN"/>
          </a:p>
          <a:p>
            <a:endParaRPr lang="en-US" altLang="zh-CN"/>
          </a:p>
          <a:p>
            <a:endParaRPr lang="en-US" altLang="zh-CN"/>
          </a:p>
          <a:p>
            <a:r>
              <a:rPr lang="en-US" altLang="zh-CN"/>
              <a:t>2. </a:t>
            </a:r>
            <a:r>
              <a:rPr lang="zh-CN" altLang="en-US"/>
              <a:t>判断是</a:t>
            </a:r>
            <a:r>
              <a:rPr lang="en-US" altLang="zh-CN"/>
              <a:t>EXT</a:t>
            </a:r>
            <a:r>
              <a:rPr lang="zh-CN" altLang="en-US"/>
              <a:t>外部中断</a:t>
            </a:r>
            <a:endParaRPr lang="en-US" altLang="zh-CN"/>
          </a:p>
          <a:p>
            <a:endParaRPr lang="en-US" altLang="zh-CN"/>
          </a:p>
          <a:p>
            <a:endParaRPr lang="en-US" altLang="zh-CN"/>
          </a:p>
          <a:p>
            <a:endParaRPr lang="en-US" altLang="zh-CN"/>
          </a:p>
          <a:p>
            <a:r>
              <a:rPr lang="en-US" altLang="zh-CN"/>
              <a:t>3. </a:t>
            </a:r>
            <a:r>
              <a:rPr lang="zh-CN" altLang="en-US"/>
              <a:t>判断设备源</a:t>
            </a:r>
            <a:endParaRPr lang="en-US" altLang="zh-CN"/>
          </a:p>
          <a:p>
            <a:r>
              <a:rPr lang="en-US" altLang="zh-CN"/>
              <a:t>Claim &amp;&amp; Complete</a:t>
            </a:r>
          </a:p>
          <a:p>
            <a:endParaRPr lang="en-US" altLang="zh-CN"/>
          </a:p>
          <a:p>
            <a:endParaRPr lang="en-US" altLang="zh-CN"/>
          </a:p>
          <a:p>
            <a:endParaRPr lang="en-US" altLang="zh-CN"/>
          </a:p>
          <a:p>
            <a:r>
              <a:rPr lang="en-US" altLang="zh-CN"/>
              <a:t>4. </a:t>
            </a:r>
            <a:r>
              <a:rPr lang="zh-CN" altLang="en-US"/>
              <a:t>调用设备的中断响应函数 </a:t>
            </a:r>
            <a:r>
              <a:rPr lang="en-US" altLang="zh-CN"/>
              <a:t>(virtioblk_done)</a:t>
            </a:r>
          </a:p>
        </p:txBody>
      </p:sp>
      <p:sp>
        <p:nvSpPr>
          <p:cNvPr id="4" name="任意多边形: 形状 3">
            <a:extLst>
              <a:ext uri="{FF2B5EF4-FFF2-40B4-BE49-F238E27FC236}">
                <a16:creationId xmlns:a16="http://schemas.microsoft.com/office/drawing/2014/main" id="{8DE331F5-8BB7-B098-207F-F4625DC6A658}"/>
              </a:ext>
            </a:extLst>
          </p:cNvPr>
          <p:cNvSpPr/>
          <p:nvPr/>
        </p:nvSpPr>
        <p:spPr>
          <a:xfrm>
            <a:off x="6077527" y="5680342"/>
            <a:ext cx="1163782" cy="166276"/>
          </a:xfrm>
          <a:custGeom>
            <a:avLst/>
            <a:gdLst>
              <a:gd name="connsiteX0" fmla="*/ 0 w 1163782"/>
              <a:gd name="connsiteY0" fmla="*/ 166276 h 166276"/>
              <a:gd name="connsiteX1" fmla="*/ 701964 w 1163782"/>
              <a:gd name="connsiteY1" fmla="*/ 22 h 166276"/>
              <a:gd name="connsiteX2" fmla="*/ 1163782 w 1163782"/>
              <a:gd name="connsiteY2" fmla="*/ 157040 h 166276"/>
            </a:gdLst>
            <a:ahLst/>
            <a:cxnLst>
              <a:cxn ang="0">
                <a:pos x="connsiteX0" y="connsiteY0"/>
              </a:cxn>
              <a:cxn ang="0">
                <a:pos x="connsiteX1" y="connsiteY1"/>
              </a:cxn>
              <a:cxn ang="0">
                <a:pos x="connsiteX2" y="connsiteY2"/>
              </a:cxn>
            </a:cxnLst>
            <a:rect l="l" t="t" r="r" b="b"/>
            <a:pathLst>
              <a:path w="1163782" h="166276">
                <a:moveTo>
                  <a:pt x="0" y="166276"/>
                </a:moveTo>
                <a:cubicBezTo>
                  <a:pt x="254000" y="83918"/>
                  <a:pt x="508000" y="1561"/>
                  <a:pt x="701964" y="22"/>
                </a:cubicBezTo>
                <a:cubicBezTo>
                  <a:pt x="895928" y="-1517"/>
                  <a:pt x="1029855" y="77761"/>
                  <a:pt x="1163782" y="157040"/>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6">
            <a:extLst>
              <a:ext uri="{FF2B5EF4-FFF2-40B4-BE49-F238E27FC236}">
                <a16:creationId xmlns:a16="http://schemas.microsoft.com/office/drawing/2014/main" id="{7226F1F9-A273-DCF8-9C3D-759315EDE0AC}"/>
              </a:ext>
            </a:extLst>
          </p:cNvPr>
          <p:cNvSpPr/>
          <p:nvPr/>
        </p:nvSpPr>
        <p:spPr>
          <a:xfrm>
            <a:off x="6142182" y="6142182"/>
            <a:ext cx="1126836" cy="157694"/>
          </a:xfrm>
          <a:custGeom>
            <a:avLst/>
            <a:gdLst>
              <a:gd name="connsiteX0" fmla="*/ 1126836 w 1126836"/>
              <a:gd name="connsiteY0" fmla="*/ 0 h 157694"/>
              <a:gd name="connsiteX1" fmla="*/ 535709 w 1126836"/>
              <a:gd name="connsiteY1" fmla="*/ 157018 h 157694"/>
              <a:gd name="connsiteX2" fmla="*/ 0 w 1126836"/>
              <a:gd name="connsiteY2" fmla="*/ 46182 h 157694"/>
            </a:gdLst>
            <a:ahLst/>
            <a:cxnLst>
              <a:cxn ang="0">
                <a:pos x="connsiteX0" y="connsiteY0"/>
              </a:cxn>
              <a:cxn ang="0">
                <a:pos x="connsiteX1" y="connsiteY1"/>
              </a:cxn>
              <a:cxn ang="0">
                <a:pos x="connsiteX2" y="connsiteY2"/>
              </a:cxn>
            </a:cxnLst>
            <a:rect l="l" t="t" r="r" b="b"/>
            <a:pathLst>
              <a:path w="1126836" h="157694">
                <a:moveTo>
                  <a:pt x="1126836" y="0"/>
                </a:moveTo>
                <a:cubicBezTo>
                  <a:pt x="925175" y="74660"/>
                  <a:pt x="723515" y="149321"/>
                  <a:pt x="535709" y="157018"/>
                </a:cubicBezTo>
                <a:cubicBezTo>
                  <a:pt x="347903" y="164715"/>
                  <a:pt x="173951" y="105448"/>
                  <a:pt x="0" y="46182"/>
                </a:cubicBezTo>
              </a:path>
            </a:pathLst>
          </a:custGeom>
          <a:noFill/>
          <a:ln>
            <a:headEnd type="arrow"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0C90D41D-BB26-A5E9-0E8D-2D9AB3329499}"/>
              </a:ext>
            </a:extLst>
          </p:cNvPr>
          <p:cNvSpPr txBox="1"/>
          <p:nvPr/>
        </p:nvSpPr>
        <p:spPr>
          <a:xfrm>
            <a:off x="5870438" y="5349685"/>
            <a:ext cx="1744388" cy="369332"/>
          </a:xfrm>
          <a:prstGeom prst="rect">
            <a:avLst/>
          </a:prstGeom>
          <a:noFill/>
        </p:spPr>
        <p:txBody>
          <a:bodyPr wrap="none" rtlCol="0">
            <a:spAutoFit/>
          </a:bodyPr>
          <a:lstStyle/>
          <a:p>
            <a:r>
              <a:rPr lang="en-US" altLang="zh-CN"/>
              <a:t>register handler</a:t>
            </a:r>
            <a:endParaRPr lang="zh-CN" altLang="en-US"/>
          </a:p>
        </p:txBody>
      </p:sp>
      <p:sp>
        <p:nvSpPr>
          <p:cNvPr id="9" name="文本框 8">
            <a:extLst>
              <a:ext uri="{FF2B5EF4-FFF2-40B4-BE49-F238E27FC236}">
                <a16:creationId xmlns:a16="http://schemas.microsoft.com/office/drawing/2014/main" id="{74273906-CB7E-2C0E-AA6A-BADBF3E2E10C}"/>
              </a:ext>
            </a:extLst>
          </p:cNvPr>
          <p:cNvSpPr txBox="1"/>
          <p:nvPr/>
        </p:nvSpPr>
        <p:spPr>
          <a:xfrm>
            <a:off x="5870438" y="6285209"/>
            <a:ext cx="1643399" cy="369332"/>
          </a:xfrm>
          <a:prstGeom prst="rect">
            <a:avLst/>
          </a:prstGeom>
          <a:noFill/>
        </p:spPr>
        <p:txBody>
          <a:bodyPr wrap="none" rtlCol="0">
            <a:spAutoFit/>
          </a:bodyPr>
          <a:lstStyle/>
          <a:p>
            <a:r>
              <a:rPr lang="en-US" altLang="zh-CN"/>
              <a:t>invoke handler</a:t>
            </a:r>
            <a:endParaRPr lang="zh-CN" altLang="en-US"/>
          </a:p>
        </p:txBody>
      </p:sp>
    </p:spTree>
    <p:extLst>
      <p:ext uri="{BB962C8B-B14F-4D97-AF65-F5344CB8AC3E}">
        <p14:creationId xmlns:p14="http://schemas.microsoft.com/office/powerpoint/2010/main" val="24478196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E4767E1-4914-87B8-D2E8-1E56BF1914DA}"/>
              </a:ext>
            </a:extLst>
          </p:cNvPr>
          <p:cNvPicPr>
            <a:picLocks noChangeAspect="1"/>
          </p:cNvPicPr>
          <p:nvPr/>
        </p:nvPicPr>
        <p:blipFill>
          <a:blip r:embed="rId2"/>
          <a:stretch>
            <a:fillRect/>
          </a:stretch>
        </p:blipFill>
        <p:spPr>
          <a:xfrm>
            <a:off x="2519362" y="1036848"/>
            <a:ext cx="7153275" cy="5524500"/>
          </a:xfrm>
          <a:prstGeom prst="rect">
            <a:avLst/>
          </a:prstGeom>
        </p:spPr>
      </p:pic>
      <p:sp>
        <p:nvSpPr>
          <p:cNvPr id="6" name="文本框 5">
            <a:extLst>
              <a:ext uri="{FF2B5EF4-FFF2-40B4-BE49-F238E27FC236}">
                <a16:creationId xmlns:a16="http://schemas.microsoft.com/office/drawing/2014/main" id="{78687CDD-8212-8630-0F8A-ED85B1620E94}"/>
              </a:ext>
            </a:extLst>
          </p:cNvPr>
          <p:cNvSpPr txBox="1"/>
          <p:nvPr/>
        </p:nvSpPr>
        <p:spPr>
          <a:xfrm>
            <a:off x="667779" y="479673"/>
            <a:ext cx="7153275" cy="584775"/>
          </a:xfrm>
          <a:prstGeom prst="rect">
            <a:avLst/>
          </a:prstGeom>
          <a:noFill/>
        </p:spPr>
        <p:txBody>
          <a:bodyPr wrap="square">
            <a:spAutoFit/>
          </a:bodyPr>
          <a:lstStyle/>
          <a:p>
            <a:r>
              <a:rPr lang="zh-CN" altLang="en-US" sz="3200"/>
              <a:t>特定于</a:t>
            </a:r>
            <a:r>
              <a:rPr lang="en-US" altLang="zh-CN" sz="3200"/>
              <a:t>Arch</a:t>
            </a:r>
            <a:r>
              <a:rPr lang="zh-CN" altLang="en-US" sz="3200"/>
              <a:t>的实现与通用模型的分离</a:t>
            </a:r>
            <a:endParaRPr lang="en-US" altLang="zh-CN" sz="3200"/>
          </a:p>
        </p:txBody>
      </p:sp>
    </p:spTree>
    <p:extLst>
      <p:ext uri="{BB962C8B-B14F-4D97-AF65-F5344CB8AC3E}">
        <p14:creationId xmlns:p14="http://schemas.microsoft.com/office/powerpoint/2010/main" val="2192938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375464F-2C18-BEFE-142D-531F82A9420C}"/>
              </a:ext>
            </a:extLst>
          </p:cNvPr>
          <p:cNvSpPr txBox="1"/>
          <p:nvPr/>
        </p:nvSpPr>
        <p:spPr>
          <a:xfrm>
            <a:off x="667780" y="479673"/>
            <a:ext cx="6040288" cy="584775"/>
          </a:xfrm>
          <a:prstGeom prst="rect">
            <a:avLst/>
          </a:prstGeom>
          <a:noFill/>
        </p:spPr>
        <p:txBody>
          <a:bodyPr wrap="square">
            <a:spAutoFit/>
          </a:bodyPr>
          <a:lstStyle/>
          <a:p>
            <a:r>
              <a:rPr lang="zh-CN" altLang="en-US" sz="3200"/>
              <a:t>初始化中断层次关系</a:t>
            </a:r>
            <a:endParaRPr lang="en-US" altLang="zh-CN" sz="3200"/>
          </a:p>
        </p:txBody>
      </p:sp>
      <p:sp>
        <p:nvSpPr>
          <p:cNvPr id="5" name="文本框 4">
            <a:extLst>
              <a:ext uri="{FF2B5EF4-FFF2-40B4-BE49-F238E27FC236}">
                <a16:creationId xmlns:a16="http://schemas.microsoft.com/office/drawing/2014/main" id="{B0107F2D-10FA-FA95-EEC1-6E6AB62B0726}"/>
              </a:ext>
            </a:extLst>
          </p:cNvPr>
          <p:cNvSpPr txBox="1"/>
          <p:nvPr/>
        </p:nvSpPr>
        <p:spPr>
          <a:xfrm>
            <a:off x="947428" y="1664804"/>
            <a:ext cx="2744662" cy="923330"/>
          </a:xfrm>
          <a:prstGeom prst="rect">
            <a:avLst/>
          </a:prstGeom>
          <a:noFill/>
        </p:spPr>
        <p:txBody>
          <a:bodyPr wrap="none" rtlCol="0">
            <a:spAutoFit/>
          </a:bodyPr>
          <a:lstStyle/>
          <a:p>
            <a:r>
              <a:rPr lang="en-US" altLang="zh-CN"/>
              <a:t>of_platform_populate</a:t>
            </a:r>
          </a:p>
          <a:p>
            <a:r>
              <a:rPr lang="en-US" altLang="zh-CN"/>
              <a:t>of_platform_bus_create</a:t>
            </a:r>
          </a:p>
          <a:p>
            <a:r>
              <a:rPr lang="en-US" altLang="zh-CN"/>
              <a:t>    __irq_domain_alloc_irqs</a:t>
            </a:r>
            <a:endParaRPr lang="zh-CN" altLang="en-US"/>
          </a:p>
        </p:txBody>
      </p:sp>
    </p:spTree>
    <p:extLst>
      <p:ext uri="{BB962C8B-B14F-4D97-AF65-F5344CB8AC3E}">
        <p14:creationId xmlns:p14="http://schemas.microsoft.com/office/powerpoint/2010/main" val="98952064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A1CF-1BBA-E248-EF71-9FFCCB52957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87215159-D21F-707F-A622-4C53FC65FBEE}"/>
              </a:ext>
            </a:extLst>
          </p:cNvPr>
          <p:cNvSpPr txBox="1"/>
          <p:nvPr/>
        </p:nvSpPr>
        <p:spPr>
          <a:xfrm>
            <a:off x="4403812" y="2420888"/>
            <a:ext cx="3618298" cy="830997"/>
          </a:xfrm>
          <a:prstGeom prst="rect">
            <a:avLst/>
          </a:prstGeom>
          <a:noFill/>
        </p:spPr>
        <p:txBody>
          <a:bodyPr wrap="none" rtlCol="0">
            <a:spAutoFit/>
          </a:bodyPr>
          <a:lstStyle/>
          <a:p>
            <a:r>
              <a:rPr lang="en-US" altLang="zh-CN" sz="4800"/>
              <a:t>4</a:t>
            </a:r>
            <a:r>
              <a:rPr lang="zh-CN" altLang="en-US" sz="4800"/>
              <a:t>月</a:t>
            </a:r>
            <a:r>
              <a:rPr lang="en-US" altLang="zh-CN" sz="4800"/>
              <a:t>25</a:t>
            </a:r>
            <a:r>
              <a:rPr lang="zh-CN" altLang="en-US" sz="4800"/>
              <a:t>日报告</a:t>
            </a:r>
          </a:p>
        </p:txBody>
      </p:sp>
      <p:sp>
        <p:nvSpPr>
          <p:cNvPr id="2" name="文本框 1">
            <a:extLst>
              <a:ext uri="{FF2B5EF4-FFF2-40B4-BE49-F238E27FC236}">
                <a16:creationId xmlns:a16="http://schemas.microsoft.com/office/drawing/2014/main" id="{6D544B0C-F222-6313-9DC1-380D518B5402}"/>
              </a:ext>
            </a:extLst>
          </p:cNvPr>
          <p:cNvSpPr txBox="1"/>
          <p:nvPr/>
        </p:nvSpPr>
        <p:spPr>
          <a:xfrm>
            <a:off x="2063552" y="3392996"/>
            <a:ext cx="8975534" cy="830997"/>
          </a:xfrm>
          <a:prstGeom prst="rect">
            <a:avLst/>
          </a:prstGeom>
          <a:noFill/>
        </p:spPr>
        <p:txBody>
          <a:bodyPr wrap="none" rtlCol="0">
            <a:spAutoFit/>
          </a:bodyPr>
          <a:lstStyle/>
          <a:p>
            <a:r>
              <a:rPr lang="zh-CN" altLang="en-US" sz="2400"/>
              <a:t>使用</a:t>
            </a:r>
            <a:r>
              <a:rPr lang="en-US" altLang="zh-CN" sz="2400" b="1"/>
              <a:t>Linux</a:t>
            </a:r>
            <a:r>
              <a:rPr lang="zh-CN" altLang="en-US" sz="2400" b="1"/>
              <a:t>原始</a:t>
            </a:r>
            <a:r>
              <a:rPr lang="en-US" altLang="zh-CN" sz="2400" b="1"/>
              <a:t>Modules</a:t>
            </a:r>
            <a:r>
              <a:rPr lang="zh-CN" altLang="en-US" sz="2400" b="1"/>
              <a:t>扩展</a:t>
            </a:r>
            <a:r>
              <a:rPr lang="en-US" altLang="zh-CN" sz="2400" b="1"/>
              <a:t>ArceOS</a:t>
            </a:r>
            <a:r>
              <a:rPr lang="zh-CN" altLang="en-US" sz="2400"/>
              <a:t>的驱动和文件系统支持范围：</a:t>
            </a:r>
            <a:endParaRPr lang="en-US" altLang="zh-CN" sz="2400"/>
          </a:p>
          <a:p>
            <a:r>
              <a:rPr lang="zh-CN" altLang="en-US" sz="2400">
                <a:solidFill>
                  <a:srgbClr val="FF0000"/>
                </a:solidFill>
              </a:rPr>
              <a:t>给出一个可用的实现和方案</a:t>
            </a:r>
            <a:endParaRPr lang="zh-CN" altLang="en-US" sz="2400"/>
          </a:p>
        </p:txBody>
      </p:sp>
    </p:spTree>
    <p:extLst>
      <p:ext uri="{BB962C8B-B14F-4D97-AF65-F5344CB8AC3E}">
        <p14:creationId xmlns:p14="http://schemas.microsoft.com/office/powerpoint/2010/main" val="77299097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059BB-D45E-BFA0-2654-E617E1FFD953}"/>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3B2D515-904C-75F3-E192-FBB86B235827}"/>
              </a:ext>
            </a:extLst>
          </p:cNvPr>
          <p:cNvSpPr txBox="1"/>
          <p:nvPr/>
        </p:nvSpPr>
        <p:spPr>
          <a:xfrm>
            <a:off x="667780" y="479673"/>
            <a:ext cx="8344544" cy="584775"/>
          </a:xfrm>
          <a:prstGeom prst="rect">
            <a:avLst/>
          </a:prstGeom>
          <a:noFill/>
        </p:spPr>
        <p:txBody>
          <a:bodyPr wrap="square">
            <a:spAutoFit/>
          </a:bodyPr>
          <a:lstStyle/>
          <a:p>
            <a:r>
              <a:rPr lang="zh-CN" altLang="en-US" sz="3200"/>
              <a:t>近期具体的工作计划</a:t>
            </a:r>
            <a:endParaRPr lang="en-US" altLang="zh-CN" sz="3200"/>
          </a:p>
        </p:txBody>
      </p:sp>
      <p:sp>
        <p:nvSpPr>
          <p:cNvPr id="2" name="文本框 1">
            <a:extLst>
              <a:ext uri="{FF2B5EF4-FFF2-40B4-BE49-F238E27FC236}">
                <a16:creationId xmlns:a16="http://schemas.microsoft.com/office/drawing/2014/main" id="{B8E12F15-8087-EEA9-4A78-91BEE2024B3A}"/>
              </a:ext>
            </a:extLst>
          </p:cNvPr>
          <p:cNvSpPr txBox="1"/>
          <p:nvPr/>
        </p:nvSpPr>
        <p:spPr>
          <a:xfrm>
            <a:off x="667780" y="1232756"/>
            <a:ext cx="10782119" cy="400110"/>
          </a:xfrm>
          <a:prstGeom prst="rect">
            <a:avLst/>
          </a:prstGeom>
          <a:noFill/>
        </p:spPr>
        <p:txBody>
          <a:bodyPr wrap="none" rtlCol="0">
            <a:spAutoFit/>
          </a:bodyPr>
          <a:lstStyle/>
          <a:p>
            <a:r>
              <a:rPr lang="zh-CN" altLang="en-US" sz="2000"/>
              <a:t>集中精力针对</a:t>
            </a:r>
            <a:r>
              <a:rPr lang="en-US" altLang="zh-CN" sz="2000"/>
              <a:t>Linux </a:t>
            </a:r>
            <a:r>
              <a:rPr lang="en-US" altLang="zh-CN" sz="2000" b="1">
                <a:solidFill>
                  <a:srgbClr val="FF0000"/>
                </a:solidFill>
              </a:rPr>
              <a:t>virtio_blk </a:t>
            </a:r>
            <a:r>
              <a:rPr lang="en-US" altLang="zh-CN" sz="2000"/>
              <a:t>module</a:t>
            </a:r>
            <a:r>
              <a:rPr lang="zh-CN" altLang="en-US" sz="2000"/>
              <a:t>，大约</a:t>
            </a:r>
            <a:r>
              <a:rPr lang="en-US" altLang="zh-CN" sz="2000" b="1">
                <a:solidFill>
                  <a:srgbClr val="FF0000"/>
                </a:solidFill>
              </a:rPr>
              <a:t>2~3</a:t>
            </a:r>
            <a:r>
              <a:rPr lang="zh-CN" altLang="en-US" sz="2000" b="1">
                <a:solidFill>
                  <a:srgbClr val="FF0000"/>
                </a:solidFill>
              </a:rPr>
              <a:t>个月</a:t>
            </a:r>
            <a:r>
              <a:rPr lang="zh-CN" altLang="en-US" sz="2000"/>
              <a:t>给出一个可靠的扩展</a:t>
            </a:r>
            <a:r>
              <a:rPr lang="en-US" altLang="zh-CN" sz="2000"/>
              <a:t>ArceOS</a:t>
            </a:r>
            <a:r>
              <a:rPr lang="zh-CN" altLang="en-US" sz="2000"/>
              <a:t>驱动的实现。</a:t>
            </a:r>
          </a:p>
        </p:txBody>
      </p:sp>
      <p:pic>
        <p:nvPicPr>
          <p:cNvPr id="7" name="图片 6">
            <a:extLst>
              <a:ext uri="{FF2B5EF4-FFF2-40B4-BE49-F238E27FC236}">
                <a16:creationId xmlns:a16="http://schemas.microsoft.com/office/drawing/2014/main" id="{9B078D62-0B25-8A87-AECB-3088592065C0}"/>
              </a:ext>
            </a:extLst>
          </p:cNvPr>
          <p:cNvPicPr>
            <a:picLocks noChangeAspect="1"/>
          </p:cNvPicPr>
          <p:nvPr/>
        </p:nvPicPr>
        <p:blipFill>
          <a:blip r:embed="rId2"/>
          <a:stretch>
            <a:fillRect/>
          </a:stretch>
        </p:blipFill>
        <p:spPr>
          <a:xfrm>
            <a:off x="555625" y="1812541"/>
            <a:ext cx="11153775" cy="4953000"/>
          </a:xfrm>
          <a:prstGeom prst="rect">
            <a:avLst/>
          </a:prstGeom>
        </p:spPr>
      </p:pic>
    </p:spTree>
    <p:extLst>
      <p:ext uri="{BB962C8B-B14F-4D97-AF65-F5344CB8AC3E}">
        <p14:creationId xmlns:p14="http://schemas.microsoft.com/office/powerpoint/2010/main" val="34819721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C10DFDF-5D6E-0EB8-2FCC-2BA86A7684E4}"/>
              </a:ext>
            </a:extLst>
          </p:cNvPr>
          <p:cNvSpPr txBox="1"/>
          <p:nvPr/>
        </p:nvSpPr>
        <p:spPr>
          <a:xfrm>
            <a:off x="667780" y="479673"/>
            <a:ext cx="8344544" cy="584775"/>
          </a:xfrm>
          <a:prstGeom prst="rect">
            <a:avLst/>
          </a:prstGeom>
          <a:noFill/>
        </p:spPr>
        <p:txBody>
          <a:bodyPr wrap="square">
            <a:spAutoFit/>
          </a:bodyPr>
          <a:lstStyle/>
          <a:p>
            <a:r>
              <a:rPr lang="zh-CN" altLang="en-US" sz="3200"/>
              <a:t>主要问题：</a:t>
            </a:r>
            <a:r>
              <a:rPr lang="en-US" altLang="zh-CN" sz="3200"/>
              <a:t>Adaptor</a:t>
            </a:r>
            <a:r>
              <a:rPr lang="zh-CN" altLang="en-US" sz="3200"/>
              <a:t>的实现层次问题</a:t>
            </a:r>
            <a:endParaRPr lang="en-US" altLang="zh-CN" sz="3200"/>
          </a:p>
        </p:txBody>
      </p:sp>
      <p:pic>
        <p:nvPicPr>
          <p:cNvPr id="7" name="图片 6">
            <a:extLst>
              <a:ext uri="{FF2B5EF4-FFF2-40B4-BE49-F238E27FC236}">
                <a16:creationId xmlns:a16="http://schemas.microsoft.com/office/drawing/2014/main" id="{53B9EB67-73ED-0620-F0C5-33315C471A04}"/>
              </a:ext>
            </a:extLst>
          </p:cNvPr>
          <p:cNvPicPr>
            <a:picLocks noChangeAspect="1"/>
          </p:cNvPicPr>
          <p:nvPr/>
        </p:nvPicPr>
        <p:blipFill>
          <a:blip r:embed="rId2"/>
          <a:stretch>
            <a:fillRect/>
          </a:stretch>
        </p:blipFill>
        <p:spPr>
          <a:xfrm>
            <a:off x="767407" y="2132856"/>
            <a:ext cx="7747161" cy="4104456"/>
          </a:xfrm>
          <a:prstGeom prst="rect">
            <a:avLst/>
          </a:prstGeom>
        </p:spPr>
      </p:pic>
      <p:sp>
        <p:nvSpPr>
          <p:cNvPr id="8" name="文本框 7">
            <a:extLst>
              <a:ext uri="{FF2B5EF4-FFF2-40B4-BE49-F238E27FC236}">
                <a16:creationId xmlns:a16="http://schemas.microsoft.com/office/drawing/2014/main" id="{770D178A-B278-9BEF-744A-679A6A402414}"/>
              </a:ext>
            </a:extLst>
          </p:cNvPr>
          <p:cNvSpPr txBox="1"/>
          <p:nvPr/>
        </p:nvSpPr>
        <p:spPr>
          <a:xfrm>
            <a:off x="839416" y="1412776"/>
            <a:ext cx="5448928" cy="400110"/>
          </a:xfrm>
          <a:prstGeom prst="rect">
            <a:avLst/>
          </a:prstGeom>
          <a:noFill/>
        </p:spPr>
        <p:txBody>
          <a:bodyPr wrap="none" rtlCol="0">
            <a:spAutoFit/>
          </a:bodyPr>
          <a:lstStyle/>
          <a:p>
            <a:r>
              <a:rPr lang="en-US" altLang="zh-CN" sz="2000" b="1"/>
              <a:t>Linux Adaptor</a:t>
            </a:r>
            <a:r>
              <a:rPr lang="zh-CN" altLang="en-US" sz="2000" b="1"/>
              <a:t>必须实现为一个</a:t>
            </a:r>
            <a:r>
              <a:rPr lang="en-US" altLang="zh-CN" sz="2000" b="1">
                <a:solidFill>
                  <a:srgbClr val="FF0000"/>
                </a:solidFill>
              </a:rPr>
              <a:t>ArceOS</a:t>
            </a:r>
            <a:r>
              <a:rPr lang="en-US" altLang="zh-CN" sz="2000" b="1"/>
              <a:t> </a:t>
            </a:r>
            <a:r>
              <a:rPr lang="en-US" altLang="zh-CN" sz="2000" b="1">
                <a:solidFill>
                  <a:srgbClr val="FF0000"/>
                </a:solidFill>
              </a:rPr>
              <a:t>Module</a:t>
            </a:r>
            <a:endParaRPr lang="zh-CN" altLang="en-US" sz="2000" b="1">
              <a:solidFill>
                <a:srgbClr val="FF0000"/>
              </a:solidFill>
            </a:endParaRPr>
          </a:p>
        </p:txBody>
      </p:sp>
    </p:spTree>
    <p:extLst>
      <p:ext uri="{BB962C8B-B14F-4D97-AF65-F5344CB8AC3E}">
        <p14:creationId xmlns:p14="http://schemas.microsoft.com/office/powerpoint/2010/main" val="739956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38485-034B-0D3C-D900-B86D8516AA96}"/>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633ED96F-EB6B-9DAE-7E73-5EA46B2983ED}"/>
              </a:ext>
            </a:extLst>
          </p:cNvPr>
          <p:cNvPicPr>
            <a:picLocks noChangeAspect="1"/>
          </p:cNvPicPr>
          <p:nvPr/>
        </p:nvPicPr>
        <p:blipFill>
          <a:blip r:embed="rId2"/>
          <a:stretch>
            <a:fillRect/>
          </a:stretch>
        </p:blipFill>
        <p:spPr>
          <a:xfrm>
            <a:off x="841170" y="1952836"/>
            <a:ext cx="6668047" cy="3778560"/>
          </a:xfrm>
          <a:prstGeom prst="rect">
            <a:avLst/>
          </a:prstGeom>
        </p:spPr>
      </p:pic>
      <p:sp>
        <p:nvSpPr>
          <p:cNvPr id="4" name="文本框 3">
            <a:extLst>
              <a:ext uri="{FF2B5EF4-FFF2-40B4-BE49-F238E27FC236}">
                <a16:creationId xmlns:a16="http://schemas.microsoft.com/office/drawing/2014/main" id="{B25CCA72-96F1-6DB2-0B10-280B0E6B0B23}"/>
              </a:ext>
            </a:extLst>
          </p:cNvPr>
          <p:cNvSpPr txBox="1"/>
          <p:nvPr/>
        </p:nvSpPr>
        <p:spPr>
          <a:xfrm>
            <a:off x="667780" y="479673"/>
            <a:ext cx="8344544" cy="584775"/>
          </a:xfrm>
          <a:prstGeom prst="rect">
            <a:avLst/>
          </a:prstGeom>
          <a:noFill/>
        </p:spPr>
        <p:txBody>
          <a:bodyPr wrap="square">
            <a:spAutoFit/>
          </a:bodyPr>
          <a:lstStyle/>
          <a:p>
            <a:r>
              <a:rPr lang="zh-CN" altLang="en-US" sz="3200"/>
              <a:t>主要问题：</a:t>
            </a:r>
            <a:r>
              <a:rPr lang="en-US" altLang="zh-CN" sz="3200"/>
              <a:t>Adaptor</a:t>
            </a:r>
            <a:r>
              <a:rPr lang="zh-CN" altLang="en-US" sz="3200"/>
              <a:t>在初始化阶段的位置</a:t>
            </a:r>
            <a:endParaRPr lang="en-US" altLang="zh-CN" sz="3200"/>
          </a:p>
        </p:txBody>
      </p:sp>
      <p:sp>
        <p:nvSpPr>
          <p:cNvPr id="8" name="文本框 7">
            <a:extLst>
              <a:ext uri="{FF2B5EF4-FFF2-40B4-BE49-F238E27FC236}">
                <a16:creationId xmlns:a16="http://schemas.microsoft.com/office/drawing/2014/main" id="{8879EC0F-AD45-0310-4432-D0D5E408A859}"/>
              </a:ext>
            </a:extLst>
          </p:cNvPr>
          <p:cNvSpPr txBox="1"/>
          <p:nvPr/>
        </p:nvSpPr>
        <p:spPr>
          <a:xfrm>
            <a:off x="4762262" y="3742814"/>
            <a:ext cx="2408032" cy="369332"/>
          </a:xfrm>
          <a:prstGeom prst="rect">
            <a:avLst/>
          </a:prstGeom>
          <a:noFill/>
        </p:spPr>
        <p:txBody>
          <a:bodyPr wrap="none" rtlCol="0">
            <a:spAutoFit/>
          </a:bodyPr>
          <a:lstStyle/>
          <a:p>
            <a:r>
              <a:rPr lang="zh-CN" altLang="en-US" b="1">
                <a:solidFill>
                  <a:srgbClr val="FF0000"/>
                </a:solidFill>
              </a:rPr>
              <a:t>初始化</a:t>
            </a:r>
            <a:r>
              <a:rPr lang="en-US" altLang="zh-CN" b="1">
                <a:solidFill>
                  <a:srgbClr val="FF0000"/>
                </a:solidFill>
              </a:rPr>
              <a:t>Linux Modules</a:t>
            </a:r>
            <a:endParaRPr lang="zh-CN" altLang="en-US" b="1">
              <a:solidFill>
                <a:srgbClr val="FF0000"/>
              </a:solidFill>
            </a:endParaRPr>
          </a:p>
        </p:txBody>
      </p:sp>
      <p:sp>
        <p:nvSpPr>
          <p:cNvPr id="5" name="文本框 4">
            <a:extLst>
              <a:ext uri="{FF2B5EF4-FFF2-40B4-BE49-F238E27FC236}">
                <a16:creationId xmlns:a16="http://schemas.microsoft.com/office/drawing/2014/main" id="{1AA15BE5-A890-ED5D-E5C0-1B5AD3CA2335}"/>
              </a:ext>
            </a:extLst>
          </p:cNvPr>
          <p:cNvSpPr txBox="1"/>
          <p:nvPr/>
        </p:nvSpPr>
        <p:spPr>
          <a:xfrm>
            <a:off x="4342964" y="5731396"/>
            <a:ext cx="4381328" cy="369332"/>
          </a:xfrm>
          <a:prstGeom prst="rect">
            <a:avLst/>
          </a:prstGeom>
          <a:noFill/>
        </p:spPr>
        <p:txBody>
          <a:bodyPr wrap="none" rtlCol="0">
            <a:spAutoFit/>
          </a:bodyPr>
          <a:lstStyle/>
          <a:p>
            <a:r>
              <a:rPr lang="zh-CN" altLang="en-US" b="1">
                <a:solidFill>
                  <a:srgbClr val="FF0000"/>
                </a:solidFill>
              </a:rPr>
              <a:t>通过</a:t>
            </a:r>
            <a:r>
              <a:rPr lang="en-US" altLang="zh-CN" b="1">
                <a:solidFill>
                  <a:srgbClr val="FF0000"/>
                </a:solidFill>
              </a:rPr>
              <a:t>Features</a:t>
            </a:r>
            <a:r>
              <a:rPr lang="zh-CN" altLang="en-US" b="1">
                <a:solidFill>
                  <a:srgbClr val="FF0000"/>
                </a:solidFill>
              </a:rPr>
              <a:t>选择，纳入</a:t>
            </a:r>
            <a:r>
              <a:rPr lang="en-US" altLang="zh-CN" b="1">
                <a:solidFill>
                  <a:srgbClr val="FF0000"/>
                </a:solidFill>
              </a:rPr>
              <a:t>ArceOS</a:t>
            </a:r>
            <a:r>
              <a:rPr lang="zh-CN" altLang="en-US" b="1">
                <a:solidFill>
                  <a:srgbClr val="FF0000"/>
                </a:solidFill>
              </a:rPr>
              <a:t>设备管理</a:t>
            </a:r>
          </a:p>
        </p:txBody>
      </p:sp>
    </p:spTree>
    <p:extLst>
      <p:ext uri="{BB962C8B-B14F-4D97-AF65-F5344CB8AC3E}">
        <p14:creationId xmlns:p14="http://schemas.microsoft.com/office/powerpoint/2010/main" val="1986500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3F139-3F80-8E07-B439-CFB034EBB885}"/>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C76570C6-7609-F569-8648-B2CB6BC23EA1}"/>
              </a:ext>
            </a:extLst>
          </p:cNvPr>
          <p:cNvSpPr txBox="1"/>
          <p:nvPr/>
        </p:nvSpPr>
        <p:spPr>
          <a:xfrm>
            <a:off x="667780" y="479673"/>
            <a:ext cx="10396772" cy="584775"/>
          </a:xfrm>
          <a:prstGeom prst="rect">
            <a:avLst/>
          </a:prstGeom>
          <a:noFill/>
        </p:spPr>
        <p:txBody>
          <a:bodyPr wrap="square">
            <a:spAutoFit/>
          </a:bodyPr>
          <a:lstStyle/>
          <a:p>
            <a:r>
              <a:rPr lang="zh-CN" altLang="en-US" sz="3200"/>
              <a:t>目前解决的主要问题：对依赖分类，只处理必要依赖</a:t>
            </a:r>
            <a:endParaRPr lang="en-US" altLang="zh-CN" sz="3200"/>
          </a:p>
        </p:txBody>
      </p:sp>
      <p:sp>
        <p:nvSpPr>
          <p:cNvPr id="5" name="文本框 4">
            <a:extLst>
              <a:ext uri="{FF2B5EF4-FFF2-40B4-BE49-F238E27FC236}">
                <a16:creationId xmlns:a16="http://schemas.microsoft.com/office/drawing/2014/main" id="{B107CF21-DE89-ED3F-121D-C16A548BF9BF}"/>
              </a:ext>
            </a:extLst>
          </p:cNvPr>
          <p:cNvSpPr txBox="1"/>
          <p:nvPr/>
        </p:nvSpPr>
        <p:spPr>
          <a:xfrm>
            <a:off x="803412" y="1304764"/>
            <a:ext cx="6083717" cy="707886"/>
          </a:xfrm>
          <a:prstGeom prst="rect">
            <a:avLst/>
          </a:prstGeom>
          <a:noFill/>
        </p:spPr>
        <p:txBody>
          <a:bodyPr wrap="none" rtlCol="0">
            <a:spAutoFit/>
          </a:bodyPr>
          <a:lstStyle/>
          <a:p>
            <a:r>
              <a:rPr lang="zh-CN" altLang="en-US" sz="2000"/>
              <a:t>必要依赖：编译</a:t>
            </a:r>
            <a:r>
              <a:rPr lang="en-US" altLang="zh-CN" sz="2000"/>
              <a:t>/</a:t>
            </a:r>
            <a:r>
              <a:rPr lang="zh-CN" altLang="en-US" sz="2000"/>
              <a:t>运行所必须依赖的组件集合。</a:t>
            </a:r>
            <a:endParaRPr lang="en-US" altLang="zh-CN" sz="2000"/>
          </a:p>
          <a:p>
            <a:r>
              <a:rPr lang="zh-CN" altLang="en-US" sz="2000"/>
              <a:t>非必要依赖：通知、记录、调试等性质的组件集合。</a:t>
            </a:r>
          </a:p>
        </p:txBody>
      </p:sp>
      <p:pic>
        <p:nvPicPr>
          <p:cNvPr id="6" name="图片 5">
            <a:extLst>
              <a:ext uri="{FF2B5EF4-FFF2-40B4-BE49-F238E27FC236}">
                <a16:creationId xmlns:a16="http://schemas.microsoft.com/office/drawing/2014/main" id="{6C8BBF66-5E9B-D5DE-E135-2C515C1480B6}"/>
              </a:ext>
            </a:extLst>
          </p:cNvPr>
          <p:cNvPicPr>
            <a:picLocks noChangeAspect="1"/>
          </p:cNvPicPr>
          <p:nvPr/>
        </p:nvPicPr>
        <p:blipFill>
          <a:blip r:embed="rId2"/>
          <a:stretch>
            <a:fillRect/>
          </a:stretch>
        </p:blipFill>
        <p:spPr>
          <a:xfrm>
            <a:off x="1163452" y="2253643"/>
            <a:ext cx="3276364" cy="2028225"/>
          </a:xfrm>
          <a:prstGeom prst="rect">
            <a:avLst/>
          </a:prstGeom>
        </p:spPr>
      </p:pic>
      <p:sp>
        <p:nvSpPr>
          <p:cNvPr id="14" name="文本框 13">
            <a:extLst>
              <a:ext uri="{FF2B5EF4-FFF2-40B4-BE49-F238E27FC236}">
                <a16:creationId xmlns:a16="http://schemas.microsoft.com/office/drawing/2014/main" id="{FEA101C1-B3F4-3E79-46C0-46123D48B461}"/>
              </a:ext>
            </a:extLst>
          </p:cNvPr>
          <p:cNvSpPr txBox="1"/>
          <p:nvPr/>
        </p:nvSpPr>
        <p:spPr>
          <a:xfrm>
            <a:off x="875420" y="4431100"/>
            <a:ext cx="1569660" cy="646331"/>
          </a:xfrm>
          <a:prstGeom prst="rect">
            <a:avLst/>
          </a:prstGeom>
          <a:noFill/>
        </p:spPr>
        <p:txBody>
          <a:bodyPr wrap="none" rtlCol="0">
            <a:spAutoFit/>
          </a:bodyPr>
          <a:lstStyle/>
          <a:p>
            <a:r>
              <a:rPr lang="zh-CN" altLang="en-US"/>
              <a:t>直接引入组件</a:t>
            </a:r>
            <a:endParaRPr lang="en-US" altLang="zh-CN"/>
          </a:p>
          <a:p>
            <a:r>
              <a:rPr lang="zh-CN" altLang="en-US"/>
              <a:t>或者对等适配</a:t>
            </a:r>
          </a:p>
        </p:txBody>
      </p:sp>
      <p:sp>
        <p:nvSpPr>
          <p:cNvPr id="15" name="文本框 14">
            <a:extLst>
              <a:ext uri="{FF2B5EF4-FFF2-40B4-BE49-F238E27FC236}">
                <a16:creationId xmlns:a16="http://schemas.microsoft.com/office/drawing/2014/main" id="{247ECCB1-E1E0-F87A-3888-4547D12B9CA8}"/>
              </a:ext>
            </a:extLst>
          </p:cNvPr>
          <p:cNvSpPr txBox="1"/>
          <p:nvPr/>
        </p:nvSpPr>
        <p:spPr>
          <a:xfrm>
            <a:off x="3275719" y="4401108"/>
            <a:ext cx="1569660" cy="646331"/>
          </a:xfrm>
          <a:prstGeom prst="rect">
            <a:avLst/>
          </a:prstGeom>
          <a:noFill/>
        </p:spPr>
        <p:txBody>
          <a:bodyPr wrap="none" rtlCol="0">
            <a:spAutoFit/>
          </a:bodyPr>
          <a:lstStyle/>
          <a:p>
            <a:r>
              <a:rPr lang="en-US" altLang="zh-CN"/>
              <a:t>Weak</a:t>
            </a:r>
            <a:r>
              <a:rPr lang="zh-CN" altLang="en-US"/>
              <a:t>空实现</a:t>
            </a:r>
            <a:endParaRPr lang="en-US" altLang="zh-CN"/>
          </a:p>
          <a:p>
            <a:r>
              <a:rPr lang="zh-CN" altLang="en-US"/>
              <a:t>上层按需覆盖</a:t>
            </a:r>
          </a:p>
        </p:txBody>
      </p:sp>
      <p:pic>
        <p:nvPicPr>
          <p:cNvPr id="3" name="图片 2">
            <a:extLst>
              <a:ext uri="{FF2B5EF4-FFF2-40B4-BE49-F238E27FC236}">
                <a16:creationId xmlns:a16="http://schemas.microsoft.com/office/drawing/2014/main" id="{297FCBD0-253B-B3D8-F5EB-726505882C46}"/>
              </a:ext>
            </a:extLst>
          </p:cNvPr>
          <p:cNvPicPr>
            <a:picLocks noChangeAspect="1"/>
          </p:cNvPicPr>
          <p:nvPr/>
        </p:nvPicPr>
        <p:blipFill>
          <a:blip r:embed="rId3"/>
          <a:stretch>
            <a:fillRect/>
          </a:stretch>
        </p:blipFill>
        <p:spPr>
          <a:xfrm>
            <a:off x="6528048" y="3074768"/>
            <a:ext cx="5198078" cy="1260140"/>
          </a:xfrm>
          <a:prstGeom prst="rect">
            <a:avLst/>
          </a:prstGeom>
        </p:spPr>
      </p:pic>
      <p:sp>
        <p:nvSpPr>
          <p:cNvPr id="7" name="文本框 6">
            <a:extLst>
              <a:ext uri="{FF2B5EF4-FFF2-40B4-BE49-F238E27FC236}">
                <a16:creationId xmlns:a16="http://schemas.microsoft.com/office/drawing/2014/main" id="{F9EA6D4C-4492-F5C3-4574-2ABBAE15DE69}"/>
              </a:ext>
            </a:extLst>
          </p:cNvPr>
          <p:cNvSpPr txBox="1"/>
          <p:nvPr/>
        </p:nvSpPr>
        <p:spPr>
          <a:xfrm>
            <a:off x="6744072" y="4401108"/>
            <a:ext cx="968535" cy="369332"/>
          </a:xfrm>
          <a:prstGeom prst="rect">
            <a:avLst/>
          </a:prstGeom>
          <a:noFill/>
        </p:spPr>
        <p:txBody>
          <a:bodyPr wrap="none" rtlCol="0">
            <a:spAutoFit/>
          </a:bodyPr>
          <a:lstStyle/>
          <a:p>
            <a:r>
              <a:rPr lang="en-US" altLang="zh-CN"/>
              <a:t>XXX_ITF</a:t>
            </a:r>
            <a:endParaRPr lang="zh-CN" altLang="en-US"/>
          </a:p>
        </p:txBody>
      </p:sp>
      <p:sp>
        <p:nvSpPr>
          <p:cNvPr id="8" name="文本框 7">
            <a:extLst>
              <a:ext uri="{FF2B5EF4-FFF2-40B4-BE49-F238E27FC236}">
                <a16:creationId xmlns:a16="http://schemas.microsoft.com/office/drawing/2014/main" id="{F846EA71-51F2-50F0-D365-6A3FCC156850}"/>
              </a:ext>
            </a:extLst>
          </p:cNvPr>
          <p:cNvSpPr txBox="1"/>
          <p:nvPr/>
        </p:nvSpPr>
        <p:spPr>
          <a:xfrm>
            <a:off x="10580284" y="4383290"/>
            <a:ext cx="968535" cy="369332"/>
          </a:xfrm>
          <a:prstGeom prst="rect">
            <a:avLst/>
          </a:prstGeom>
          <a:noFill/>
        </p:spPr>
        <p:txBody>
          <a:bodyPr wrap="none" rtlCol="0">
            <a:spAutoFit/>
          </a:bodyPr>
          <a:lstStyle/>
          <a:p>
            <a:r>
              <a:rPr lang="en-US" altLang="zh-CN"/>
              <a:t>XXX_ITF</a:t>
            </a:r>
            <a:endParaRPr lang="zh-CN" altLang="en-US"/>
          </a:p>
        </p:txBody>
      </p:sp>
      <p:sp>
        <p:nvSpPr>
          <p:cNvPr id="9" name="文本框 8">
            <a:extLst>
              <a:ext uri="{FF2B5EF4-FFF2-40B4-BE49-F238E27FC236}">
                <a16:creationId xmlns:a16="http://schemas.microsoft.com/office/drawing/2014/main" id="{2F309BB9-F7A6-DF2E-4107-7C2615AE1903}"/>
              </a:ext>
            </a:extLst>
          </p:cNvPr>
          <p:cNvSpPr txBox="1"/>
          <p:nvPr/>
        </p:nvSpPr>
        <p:spPr>
          <a:xfrm>
            <a:off x="8667343" y="4379246"/>
            <a:ext cx="668773" cy="369332"/>
          </a:xfrm>
          <a:prstGeom prst="rect">
            <a:avLst/>
          </a:prstGeom>
          <a:noFill/>
        </p:spPr>
        <p:txBody>
          <a:bodyPr wrap="none" rtlCol="0">
            <a:spAutoFit/>
          </a:bodyPr>
          <a:lstStyle/>
          <a:p>
            <a:r>
              <a:rPr lang="zh-CN" altLang="en-US"/>
              <a:t>保留</a:t>
            </a:r>
          </a:p>
        </p:txBody>
      </p:sp>
      <p:sp>
        <p:nvSpPr>
          <p:cNvPr id="10" name="文本框 9">
            <a:extLst>
              <a:ext uri="{FF2B5EF4-FFF2-40B4-BE49-F238E27FC236}">
                <a16:creationId xmlns:a16="http://schemas.microsoft.com/office/drawing/2014/main" id="{6CC98988-C267-1EDF-924B-B1563E1B1CEB}"/>
              </a:ext>
            </a:extLst>
          </p:cNvPr>
          <p:cNvSpPr txBox="1"/>
          <p:nvPr/>
        </p:nvSpPr>
        <p:spPr>
          <a:xfrm>
            <a:off x="6528048" y="4748578"/>
            <a:ext cx="1431802" cy="369332"/>
          </a:xfrm>
          <a:prstGeom prst="rect">
            <a:avLst/>
          </a:prstGeom>
          <a:noFill/>
        </p:spPr>
        <p:txBody>
          <a:bodyPr wrap="none" rtlCol="0">
            <a:spAutoFit/>
          </a:bodyPr>
          <a:lstStyle/>
          <a:p>
            <a:r>
              <a:rPr lang="en-US" altLang="zh-CN"/>
              <a:t>Weak</a:t>
            </a:r>
            <a:r>
              <a:rPr lang="zh-CN" altLang="en-US"/>
              <a:t>空实现</a:t>
            </a:r>
          </a:p>
        </p:txBody>
      </p:sp>
      <p:sp>
        <p:nvSpPr>
          <p:cNvPr id="11" name="文本框 10">
            <a:extLst>
              <a:ext uri="{FF2B5EF4-FFF2-40B4-BE49-F238E27FC236}">
                <a16:creationId xmlns:a16="http://schemas.microsoft.com/office/drawing/2014/main" id="{BC3DBF9C-DB06-3A8D-53E3-7AB5531502E6}"/>
              </a:ext>
            </a:extLst>
          </p:cNvPr>
          <p:cNvSpPr txBox="1"/>
          <p:nvPr/>
        </p:nvSpPr>
        <p:spPr>
          <a:xfrm>
            <a:off x="10294324" y="4800539"/>
            <a:ext cx="1431802" cy="369332"/>
          </a:xfrm>
          <a:prstGeom prst="rect">
            <a:avLst/>
          </a:prstGeom>
          <a:noFill/>
        </p:spPr>
        <p:txBody>
          <a:bodyPr wrap="none" rtlCol="0">
            <a:spAutoFit/>
          </a:bodyPr>
          <a:lstStyle/>
          <a:p>
            <a:r>
              <a:rPr lang="en-US" altLang="zh-CN"/>
              <a:t>Weak</a:t>
            </a:r>
            <a:r>
              <a:rPr lang="zh-CN" altLang="en-US"/>
              <a:t>空实现</a:t>
            </a:r>
          </a:p>
        </p:txBody>
      </p:sp>
      <p:sp>
        <p:nvSpPr>
          <p:cNvPr id="12" name="文本框 11">
            <a:extLst>
              <a:ext uri="{FF2B5EF4-FFF2-40B4-BE49-F238E27FC236}">
                <a16:creationId xmlns:a16="http://schemas.microsoft.com/office/drawing/2014/main" id="{EE9B4FB4-C9C2-F6C0-C64D-80AD5FEF74C8}"/>
              </a:ext>
            </a:extLst>
          </p:cNvPr>
          <p:cNvSpPr txBox="1"/>
          <p:nvPr/>
        </p:nvSpPr>
        <p:spPr>
          <a:xfrm>
            <a:off x="811273" y="5769260"/>
            <a:ext cx="11189282" cy="400110"/>
          </a:xfrm>
          <a:prstGeom prst="rect">
            <a:avLst/>
          </a:prstGeom>
          <a:noFill/>
        </p:spPr>
        <p:txBody>
          <a:bodyPr wrap="none" rtlCol="0">
            <a:spAutoFit/>
          </a:bodyPr>
          <a:lstStyle/>
          <a:p>
            <a:r>
              <a:rPr lang="zh-CN" altLang="en-US" sz="2000">
                <a:solidFill>
                  <a:srgbClr val="FF0000"/>
                </a:solidFill>
              </a:rPr>
              <a:t>对于</a:t>
            </a:r>
            <a:r>
              <a:rPr lang="en-US" altLang="zh-CN" sz="2000">
                <a:solidFill>
                  <a:srgbClr val="FF0000"/>
                </a:solidFill>
              </a:rPr>
              <a:t>Linux virtio_blk</a:t>
            </a:r>
            <a:r>
              <a:rPr lang="zh-CN" altLang="en-US" sz="2000">
                <a:solidFill>
                  <a:srgbClr val="FF0000"/>
                </a:solidFill>
              </a:rPr>
              <a:t>模块，依赖的组件超过</a:t>
            </a:r>
            <a:r>
              <a:rPr lang="en-US" altLang="zh-CN" sz="2000">
                <a:solidFill>
                  <a:srgbClr val="FF0000"/>
                </a:solidFill>
              </a:rPr>
              <a:t>260</a:t>
            </a:r>
            <a:r>
              <a:rPr lang="zh-CN" altLang="en-US" sz="2000">
                <a:solidFill>
                  <a:srgbClr val="FF0000"/>
                </a:solidFill>
              </a:rPr>
              <a:t>，分类处理后，必须处理的组件可能不到三分之一。</a:t>
            </a:r>
          </a:p>
        </p:txBody>
      </p:sp>
    </p:spTree>
    <p:extLst>
      <p:ext uri="{BB962C8B-B14F-4D97-AF65-F5344CB8AC3E}">
        <p14:creationId xmlns:p14="http://schemas.microsoft.com/office/powerpoint/2010/main" val="2544471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605ECC9-1077-4312-795D-6C2D1DD65138}"/>
              </a:ext>
            </a:extLst>
          </p:cNvPr>
          <p:cNvSpPr txBox="1"/>
          <p:nvPr/>
        </p:nvSpPr>
        <p:spPr>
          <a:xfrm>
            <a:off x="667780" y="479673"/>
            <a:ext cx="10396772" cy="584775"/>
          </a:xfrm>
          <a:prstGeom prst="rect">
            <a:avLst/>
          </a:prstGeom>
          <a:noFill/>
        </p:spPr>
        <p:txBody>
          <a:bodyPr wrap="square">
            <a:spAutoFit/>
          </a:bodyPr>
          <a:lstStyle/>
          <a:p>
            <a:r>
              <a:rPr lang="zh-CN" altLang="en-US" sz="3200"/>
              <a:t>当前工作的意义</a:t>
            </a:r>
            <a:endParaRPr lang="en-US" altLang="zh-CN" sz="3200"/>
          </a:p>
        </p:txBody>
      </p:sp>
      <p:pic>
        <p:nvPicPr>
          <p:cNvPr id="6" name="图片 5">
            <a:extLst>
              <a:ext uri="{FF2B5EF4-FFF2-40B4-BE49-F238E27FC236}">
                <a16:creationId xmlns:a16="http://schemas.microsoft.com/office/drawing/2014/main" id="{CC0478EA-D910-B9EE-3F0F-3673B923DC83}"/>
              </a:ext>
            </a:extLst>
          </p:cNvPr>
          <p:cNvPicPr>
            <a:picLocks noChangeAspect="1"/>
          </p:cNvPicPr>
          <p:nvPr/>
        </p:nvPicPr>
        <p:blipFill>
          <a:blip r:embed="rId2"/>
          <a:stretch>
            <a:fillRect/>
          </a:stretch>
        </p:blipFill>
        <p:spPr>
          <a:xfrm>
            <a:off x="667780" y="2384884"/>
            <a:ext cx="3915321" cy="3743847"/>
          </a:xfrm>
          <a:prstGeom prst="rect">
            <a:avLst/>
          </a:prstGeom>
        </p:spPr>
      </p:pic>
      <p:sp>
        <p:nvSpPr>
          <p:cNvPr id="7" name="文本框 6">
            <a:extLst>
              <a:ext uri="{FF2B5EF4-FFF2-40B4-BE49-F238E27FC236}">
                <a16:creationId xmlns:a16="http://schemas.microsoft.com/office/drawing/2014/main" id="{643699C1-C34D-A658-4B6D-D39DA56F7053}"/>
              </a:ext>
            </a:extLst>
          </p:cNvPr>
          <p:cNvSpPr txBox="1"/>
          <p:nvPr/>
        </p:nvSpPr>
        <p:spPr>
          <a:xfrm>
            <a:off x="667780" y="1216834"/>
            <a:ext cx="10864824" cy="1015663"/>
          </a:xfrm>
          <a:prstGeom prst="rect">
            <a:avLst/>
          </a:prstGeom>
          <a:noFill/>
        </p:spPr>
        <p:txBody>
          <a:bodyPr wrap="square" rtlCol="0">
            <a:spAutoFit/>
          </a:bodyPr>
          <a:lstStyle/>
          <a:p>
            <a:r>
              <a:rPr lang="en-US" altLang="zh-CN" sz="2000"/>
              <a:t>1. Virtio_blk</a:t>
            </a:r>
            <a:r>
              <a:rPr lang="zh-CN" altLang="en-US" sz="2000"/>
              <a:t>的大量基础组件对其它的驱动</a:t>
            </a:r>
            <a:r>
              <a:rPr lang="en-US" altLang="zh-CN" sz="2000"/>
              <a:t>/</a:t>
            </a:r>
            <a:r>
              <a:rPr lang="zh-CN" altLang="en-US" sz="2000"/>
              <a:t>文件系统也是基础，做扎实为之后作准备</a:t>
            </a:r>
            <a:endParaRPr lang="en-US" altLang="zh-CN" sz="2000"/>
          </a:p>
          <a:p>
            <a:r>
              <a:rPr lang="en-US" altLang="zh-CN" sz="2000"/>
              <a:t>2. </a:t>
            </a:r>
            <a:r>
              <a:rPr lang="zh-CN" altLang="en-US" sz="2000"/>
              <a:t>支持</a:t>
            </a:r>
            <a:r>
              <a:rPr lang="en-US" altLang="zh-CN" sz="2000"/>
              <a:t>Linux</a:t>
            </a:r>
            <a:r>
              <a:rPr lang="zh-CN" altLang="en-US" sz="2000"/>
              <a:t>原始</a:t>
            </a:r>
            <a:r>
              <a:rPr lang="en-US" altLang="zh-CN" sz="2000"/>
              <a:t>Virtio_blk</a:t>
            </a:r>
            <a:r>
              <a:rPr lang="zh-CN" altLang="en-US" sz="2000"/>
              <a:t>驱动之后，应该不仅是支持这一种块设备驱动，</a:t>
            </a:r>
            <a:endParaRPr lang="en-US" altLang="zh-CN" sz="2000"/>
          </a:p>
          <a:p>
            <a:r>
              <a:rPr lang="zh-CN" altLang="en-US" sz="2000"/>
              <a:t>应该是能够支持一批块设备驱动。</a:t>
            </a:r>
          </a:p>
        </p:txBody>
      </p:sp>
    </p:spTree>
    <p:extLst>
      <p:ext uri="{BB962C8B-B14F-4D97-AF65-F5344CB8AC3E}">
        <p14:creationId xmlns:p14="http://schemas.microsoft.com/office/powerpoint/2010/main" val="9298860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54984-E7EE-F35A-09F7-A0693EE4511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0DC62004-7621-E95E-1382-A05524F360AA}"/>
              </a:ext>
            </a:extLst>
          </p:cNvPr>
          <p:cNvSpPr txBox="1"/>
          <p:nvPr/>
        </p:nvSpPr>
        <p:spPr>
          <a:xfrm>
            <a:off x="667780" y="479673"/>
            <a:ext cx="8344544" cy="584775"/>
          </a:xfrm>
          <a:prstGeom prst="rect">
            <a:avLst/>
          </a:prstGeom>
          <a:noFill/>
        </p:spPr>
        <p:txBody>
          <a:bodyPr wrap="square">
            <a:spAutoFit/>
          </a:bodyPr>
          <a:lstStyle/>
          <a:p>
            <a:r>
              <a:rPr lang="zh-CN" altLang="en-US" sz="3200"/>
              <a:t>在</a:t>
            </a:r>
            <a:r>
              <a:rPr lang="en-US" altLang="zh-CN" sz="3200"/>
              <a:t>ArceOS</a:t>
            </a:r>
            <a:r>
              <a:rPr lang="zh-CN" altLang="en-US" sz="3200"/>
              <a:t>直接复用</a:t>
            </a:r>
            <a:r>
              <a:rPr lang="en-US" altLang="zh-CN" sz="3200"/>
              <a:t>Linux Modules - </a:t>
            </a:r>
            <a:r>
              <a:rPr lang="zh-CN" altLang="en-US" sz="3200"/>
              <a:t>下步计划</a:t>
            </a:r>
            <a:endParaRPr lang="en-US" altLang="zh-CN" sz="3200"/>
          </a:p>
        </p:txBody>
      </p:sp>
      <p:sp>
        <p:nvSpPr>
          <p:cNvPr id="5" name="文本框 4">
            <a:extLst>
              <a:ext uri="{FF2B5EF4-FFF2-40B4-BE49-F238E27FC236}">
                <a16:creationId xmlns:a16="http://schemas.microsoft.com/office/drawing/2014/main" id="{8A0215AB-5EAD-4BD7-5C7A-9B6C9769C974}"/>
              </a:ext>
            </a:extLst>
          </p:cNvPr>
          <p:cNvSpPr txBox="1"/>
          <p:nvPr/>
        </p:nvSpPr>
        <p:spPr>
          <a:xfrm>
            <a:off x="678085" y="1151128"/>
            <a:ext cx="7218643" cy="400110"/>
          </a:xfrm>
          <a:prstGeom prst="rect">
            <a:avLst/>
          </a:prstGeom>
          <a:noFill/>
        </p:spPr>
        <p:txBody>
          <a:bodyPr wrap="none" rtlCol="0">
            <a:spAutoFit/>
          </a:bodyPr>
          <a:lstStyle/>
          <a:p>
            <a:r>
              <a:rPr lang="zh-CN" altLang="en-US" sz="2000"/>
              <a:t>从“</a:t>
            </a:r>
            <a:r>
              <a:rPr lang="zh-CN" altLang="en-US" sz="2000">
                <a:solidFill>
                  <a:srgbClr val="FF0000"/>
                </a:solidFill>
              </a:rPr>
              <a:t>可行</a:t>
            </a:r>
            <a:r>
              <a:rPr lang="zh-CN" altLang="en-US" sz="2000"/>
              <a:t>”性验证到“</a:t>
            </a:r>
            <a:r>
              <a:rPr lang="zh-CN" altLang="en-US" sz="2000">
                <a:solidFill>
                  <a:srgbClr val="FF0000"/>
                </a:solidFill>
              </a:rPr>
              <a:t>可用</a:t>
            </a:r>
            <a:r>
              <a:rPr lang="zh-CN" altLang="en-US" sz="2000"/>
              <a:t>”的方案。基于对目前试验的简单总结：</a:t>
            </a:r>
          </a:p>
        </p:txBody>
      </p:sp>
      <p:pic>
        <p:nvPicPr>
          <p:cNvPr id="7" name="图片 6">
            <a:extLst>
              <a:ext uri="{FF2B5EF4-FFF2-40B4-BE49-F238E27FC236}">
                <a16:creationId xmlns:a16="http://schemas.microsoft.com/office/drawing/2014/main" id="{D755617D-6DB1-5D4E-1F7E-AF8A4A39530A}"/>
              </a:ext>
            </a:extLst>
          </p:cNvPr>
          <p:cNvPicPr>
            <a:picLocks noChangeAspect="1"/>
          </p:cNvPicPr>
          <p:nvPr/>
        </p:nvPicPr>
        <p:blipFill>
          <a:blip r:embed="rId2"/>
          <a:stretch>
            <a:fillRect/>
          </a:stretch>
        </p:blipFill>
        <p:spPr>
          <a:xfrm>
            <a:off x="1487488" y="1888162"/>
            <a:ext cx="9685076" cy="3525219"/>
          </a:xfrm>
          <a:prstGeom prst="rect">
            <a:avLst/>
          </a:prstGeom>
        </p:spPr>
      </p:pic>
      <p:sp>
        <p:nvSpPr>
          <p:cNvPr id="8" name="文本框 7">
            <a:extLst>
              <a:ext uri="{FF2B5EF4-FFF2-40B4-BE49-F238E27FC236}">
                <a16:creationId xmlns:a16="http://schemas.microsoft.com/office/drawing/2014/main" id="{AD241E1C-2061-6FD0-C52C-BA1D7C1AAE5B}"/>
              </a:ext>
            </a:extLst>
          </p:cNvPr>
          <p:cNvSpPr txBox="1"/>
          <p:nvPr/>
        </p:nvSpPr>
        <p:spPr>
          <a:xfrm>
            <a:off x="823022" y="1880828"/>
            <a:ext cx="697627" cy="923330"/>
          </a:xfrm>
          <a:prstGeom prst="rect">
            <a:avLst/>
          </a:prstGeom>
          <a:noFill/>
        </p:spPr>
        <p:txBody>
          <a:bodyPr wrap="none" rtlCol="0">
            <a:spAutoFit/>
          </a:bodyPr>
          <a:lstStyle/>
          <a:p>
            <a:r>
              <a:rPr lang="zh-CN" altLang="en-US"/>
              <a:t>原始</a:t>
            </a:r>
            <a:endParaRPr lang="en-US" altLang="zh-CN"/>
          </a:p>
          <a:p>
            <a:r>
              <a:rPr lang="en-US" altLang="zh-CN"/>
              <a:t>Linux</a:t>
            </a:r>
          </a:p>
          <a:p>
            <a:r>
              <a:rPr lang="zh-CN" altLang="en-US"/>
              <a:t>模块</a:t>
            </a:r>
          </a:p>
        </p:txBody>
      </p:sp>
      <p:sp>
        <p:nvSpPr>
          <p:cNvPr id="9" name="文本框 8">
            <a:extLst>
              <a:ext uri="{FF2B5EF4-FFF2-40B4-BE49-F238E27FC236}">
                <a16:creationId xmlns:a16="http://schemas.microsoft.com/office/drawing/2014/main" id="{FDAE27F1-A079-89D1-7FB1-6A302D64D2A4}"/>
              </a:ext>
            </a:extLst>
          </p:cNvPr>
          <p:cNvSpPr txBox="1"/>
          <p:nvPr/>
        </p:nvSpPr>
        <p:spPr>
          <a:xfrm>
            <a:off x="622646" y="3253141"/>
            <a:ext cx="898003" cy="646331"/>
          </a:xfrm>
          <a:prstGeom prst="rect">
            <a:avLst/>
          </a:prstGeom>
          <a:noFill/>
        </p:spPr>
        <p:txBody>
          <a:bodyPr wrap="none" rtlCol="0">
            <a:spAutoFit/>
          </a:bodyPr>
          <a:lstStyle/>
          <a:p>
            <a:r>
              <a:rPr lang="zh-CN" altLang="en-US"/>
              <a:t>组件化</a:t>
            </a:r>
            <a:endParaRPr lang="en-US" altLang="zh-CN"/>
          </a:p>
          <a:p>
            <a:r>
              <a:rPr lang="zh-CN" altLang="en-US"/>
              <a:t>框架</a:t>
            </a:r>
          </a:p>
        </p:txBody>
      </p:sp>
      <p:sp>
        <p:nvSpPr>
          <p:cNvPr id="10" name="文本框 9">
            <a:extLst>
              <a:ext uri="{FF2B5EF4-FFF2-40B4-BE49-F238E27FC236}">
                <a16:creationId xmlns:a16="http://schemas.microsoft.com/office/drawing/2014/main" id="{9B8379B6-70A5-EC30-9930-9C53A8DE2E21}"/>
              </a:ext>
            </a:extLst>
          </p:cNvPr>
          <p:cNvSpPr txBox="1"/>
          <p:nvPr/>
        </p:nvSpPr>
        <p:spPr>
          <a:xfrm>
            <a:off x="808722" y="4403117"/>
            <a:ext cx="646331" cy="923330"/>
          </a:xfrm>
          <a:prstGeom prst="rect">
            <a:avLst/>
          </a:prstGeom>
          <a:noFill/>
        </p:spPr>
        <p:txBody>
          <a:bodyPr wrap="none" rtlCol="0">
            <a:spAutoFit/>
          </a:bodyPr>
          <a:lstStyle/>
          <a:p>
            <a:r>
              <a:rPr lang="zh-CN" altLang="en-US"/>
              <a:t>基础</a:t>
            </a:r>
            <a:endParaRPr lang="en-US" altLang="zh-CN"/>
          </a:p>
          <a:p>
            <a:r>
              <a:rPr lang="zh-CN" altLang="en-US"/>
              <a:t>通用</a:t>
            </a:r>
            <a:endParaRPr lang="en-US" altLang="zh-CN"/>
          </a:p>
          <a:p>
            <a:r>
              <a:rPr lang="zh-CN" altLang="en-US"/>
              <a:t>组件</a:t>
            </a:r>
          </a:p>
        </p:txBody>
      </p:sp>
      <p:sp>
        <p:nvSpPr>
          <p:cNvPr id="11" name="文本框 10">
            <a:extLst>
              <a:ext uri="{FF2B5EF4-FFF2-40B4-BE49-F238E27FC236}">
                <a16:creationId xmlns:a16="http://schemas.microsoft.com/office/drawing/2014/main" id="{07438022-B6F3-DA7D-C15B-7113174582A5}"/>
              </a:ext>
            </a:extLst>
          </p:cNvPr>
          <p:cNvSpPr txBox="1"/>
          <p:nvPr/>
        </p:nvSpPr>
        <p:spPr>
          <a:xfrm>
            <a:off x="9444372" y="2888940"/>
            <a:ext cx="998991" cy="369332"/>
          </a:xfrm>
          <a:prstGeom prst="rect">
            <a:avLst/>
          </a:prstGeom>
          <a:noFill/>
        </p:spPr>
        <p:txBody>
          <a:bodyPr wrap="none" rtlCol="0">
            <a:spAutoFit/>
          </a:bodyPr>
          <a:lstStyle/>
          <a:p>
            <a:r>
              <a:rPr lang="zh-CN" altLang="en-US"/>
              <a:t>第</a:t>
            </a:r>
            <a:r>
              <a:rPr lang="en-US" altLang="zh-CN"/>
              <a:t>2</a:t>
            </a:r>
            <a:r>
              <a:rPr lang="zh-CN" altLang="en-US"/>
              <a:t>条路</a:t>
            </a:r>
          </a:p>
        </p:txBody>
      </p:sp>
      <p:sp>
        <p:nvSpPr>
          <p:cNvPr id="12" name="文本框 11">
            <a:extLst>
              <a:ext uri="{FF2B5EF4-FFF2-40B4-BE49-F238E27FC236}">
                <a16:creationId xmlns:a16="http://schemas.microsoft.com/office/drawing/2014/main" id="{A228418D-ECB5-AFEF-BE9E-2F813FAA8428}"/>
              </a:ext>
            </a:extLst>
          </p:cNvPr>
          <p:cNvSpPr txBox="1"/>
          <p:nvPr/>
        </p:nvSpPr>
        <p:spPr>
          <a:xfrm>
            <a:off x="9453493" y="4751856"/>
            <a:ext cx="998991" cy="369332"/>
          </a:xfrm>
          <a:prstGeom prst="rect">
            <a:avLst/>
          </a:prstGeom>
          <a:noFill/>
        </p:spPr>
        <p:txBody>
          <a:bodyPr wrap="none" rtlCol="0">
            <a:spAutoFit/>
          </a:bodyPr>
          <a:lstStyle/>
          <a:p>
            <a:r>
              <a:rPr lang="zh-CN" altLang="en-US"/>
              <a:t>第</a:t>
            </a:r>
            <a:r>
              <a:rPr lang="en-US" altLang="zh-CN"/>
              <a:t>1</a:t>
            </a:r>
            <a:r>
              <a:rPr lang="zh-CN" altLang="en-US"/>
              <a:t>条路</a:t>
            </a:r>
          </a:p>
        </p:txBody>
      </p:sp>
      <p:sp>
        <p:nvSpPr>
          <p:cNvPr id="13" name="文本框 12">
            <a:extLst>
              <a:ext uri="{FF2B5EF4-FFF2-40B4-BE49-F238E27FC236}">
                <a16:creationId xmlns:a16="http://schemas.microsoft.com/office/drawing/2014/main" id="{C996A63F-1962-2A39-47B5-30DC56308DAE}"/>
              </a:ext>
            </a:extLst>
          </p:cNvPr>
          <p:cNvSpPr txBox="1"/>
          <p:nvPr/>
        </p:nvSpPr>
        <p:spPr>
          <a:xfrm>
            <a:off x="678085" y="5716971"/>
            <a:ext cx="10719601" cy="707886"/>
          </a:xfrm>
          <a:prstGeom prst="rect">
            <a:avLst/>
          </a:prstGeom>
          <a:noFill/>
        </p:spPr>
        <p:txBody>
          <a:bodyPr wrap="none" rtlCol="0">
            <a:spAutoFit/>
          </a:bodyPr>
          <a:lstStyle/>
          <a:p>
            <a:r>
              <a:rPr lang="en-US" altLang="zh-CN" sz="2000"/>
              <a:t>1. </a:t>
            </a:r>
            <a:r>
              <a:rPr lang="zh-CN" altLang="en-US" sz="2000"/>
              <a:t>计划：把框架层的组件作为对</a:t>
            </a:r>
            <a:r>
              <a:rPr lang="en-US" altLang="zh-CN" sz="2000"/>
              <a:t>Linux Modules</a:t>
            </a:r>
            <a:r>
              <a:rPr lang="zh-CN" altLang="en-US" sz="2000"/>
              <a:t>的支撑也引入进来，然后逐个替换为</a:t>
            </a:r>
            <a:r>
              <a:rPr lang="en-US" altLang="zh-CN" sz="2000"/>
              <a:t>Rust</a:t>
            </a:r>
            <a:r>
              <a:rPr lang="zh-CN" altLang="en-US" sz="2000"/>
              <a:t>组件。</a:t>
            </a:r>
            <a:endParaRPr lang="en-US" altLang="zh-CN" sz="2000"/>
          </a:p>
          <a:p>
            <a:r>
              <a:rPr lang="en-US" altLang="zh-CN" sz="2000"/>
              <a:t>2. </a:t>
            </a:r>
            <a:r>
              <a:rPr lang="zh-CN" altLang="en-US" sz="2000"/>
              <a:t>意义：引入框架后，能够支持的不只是上面三种驱动和文件系统，很有可能支持三类。</a:t>
            </a:r>
          </a:p>
        </p:txBody>
      </p:sp>
    </p:spTree>
    <p:extLst>
      <p:ext uri="{BB962C8B-B14F-4D97-AF65-F5344CB8AC3E}">
        <p14:creationId xmlns:p14="http://schemas.microsoft.com/office/powerpoint/2010/main" val="569688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9EA913A-B040-8CBE-9DFB-79A9739C4644}"/>
              </a:ext>
            </a:extLst>
          </p:cNvPr>
          <p:cNvSpPr txBox="1"/>
          <p:nvPr/>
        </p:nvSpPr>
        <p:spPr>
          <a:xfrm>
            <a:off x="515380" y="327273"/>
            <a:ext cx="8748972" cy="584775"/>
          </a:xfrm>
          <a:prstGeom prst="rect">
            <a:avLst/>
          </a:prstGeom>
          <a:noFill/>
        </p:spPr>
        <p:txBody>
          <a:bodyPr wrap="square">
            <a:spAutoFit/>
          </a:bodyPr>
          <a:lstStyle/>
          <a:p>
            <a:r>
              <a:rPr lang="en-US" altLang="zh-CN" sz="3200"/>
              <a:t>Linux</a:t>
            </a:r>
            <a:r>
              <a:rPr lang="zh-CN" altLang="en-US" sz="3200"/>
              <a:t>组件化分解过程是对功能的重新分配</a:t>
            </a:r>
            <a:endParaRPr lang="en-US" altLang="zh-CN" sz="3200"/>
          </a:p>
        </p:txBody>
      </p:sp>
      <p:pic>
        <p:nvPicPr>
          <p:cNvPr id="7" name="图片 6">
            <a:extLst>
              <a:ext uri="{FF2B5EF4-FFF2-40B4-BE49-F238E27FC236}">
                <a16:creationId xmlns:a16="http://schemas.microsoft.com/office/drawing/2014/main" id="{CE54E2C2-34FA-4A90-7651-CE28A4C89553}"/>
              </a:ext>
            </a:extLst>
          </p:cNvPr>
          <p:cNvPicPr>
            <a:picLocks noChangeAspect="1"/>
          </p:cNvPicPr>
          <p:nvPr/>
        </p:nvPicPr>
        <p:blipFill>
          <a:blip r:embed="rId2"/>
          <a:stretch>
            <a:fillRect/>
          </a:stretch>
        </p:blipFill>
        <p:spPr>
          <a:xfrm>
            <a:off x="1631504" y="1541784"/>
            <a:ext cx="7848872" cy="3451720"/>
          </a:xfrm>
          <a:prstGeom prst="rect">
            <a:avLst/>
          </a:prstGeom>
        </p:spPr>
      </p:pic>
      <p:sp>
        <p:nvSpPr>
          <p:cNvPr id="8" name="文本框 7">
            <a:extLst>
              <a:ext uri="{FF2B5EF4-FFF2-40B4-BE49-F238E27FC236}">
                <a16:creationId xmlns:a16="http://schemas.microsoft.com/office/drawing/2014/main" id="{E45D52CA-1C99-C600-4B67-55921D041D2D}"/>
              </a:ext>
            </a:extLst>
          </p:cNvPr>
          <p:cNvSpPr txBox="1"/>
          <p:nvPr/>
        </p:nvSpPr>
        <p:spPr>
          <a:xfrm>
            <a:off x="525914" y="1042250"/>
            <a:ext cx="10110460" cy="369332"/>
          </a:xfrm>
          <a:prstGeom prst="rect">
            <a:avLst/>
          </a:prstGeom>
          <a:noFill/>
        </p:spPr>
        <p:txBody>
          <a:bodyPr wrap="none" rtlCol="0">
            <a:spAutoFit/>
          </a:bodyPr>
          <a:lstStyle/>
          <a:p>
            <a:r>
              <a:rPr lang="zh-CN" altLang="en-US"/>
              <a:t>把全局函数和全局变量作为功能的最小元素，用圆圈表示。把元素安排到文件中的方式称为分配。</a:t>
            </a:r>
          </a:p>
        </p:txBody>
      </p:sp>
      <p:sp>
        <p:nvSpPr>
          <p:cNvPr id="9" name="文本框 8">
            <a:extLst>
              <a:ext uri="{FF2B5EF4-FFF2-40B4-BE49-F238E27FC236}">
                <a16:creationId xmlns:a16="http://schemas.microsoft.com/office/drawing/2014/main" id="{D8A3A721-8338-2077-1AD6-961E865FCF73}"/>
              </a:ext>
            </a:extLst>
          </p:cNvPr>
          <p:cNvSpPr txBox="1"/>
          <p:nvPr/>
        </p:nvSpPr>
        <p:spPr>
          <a:xfrm>
            <a:off x="515380" y="5215585"/>
            <a:ext cx="11377264" cy="1477328"/>
          </a:xfrm>
          <a:prstGeom prst="rect">
            <a:avLst/>
          </a:prstGeom>
          <a:noFill/>
        </p:spPr>
        <p:txBody>
          <a:bodyPr wrap="square" rtlCol="0">
            <a:spAutoFit/>
          </a:bodyPr>
          <a:lstStyle/>
          <a:p>
            <a:r>
              <a:rPr lang="zh-CN" altLang="en-US"/>
              <a:t>在基础功能元素不变的情况下，最终形成的系统整体功能是等价的；但是不同的组件功能分配方案，会导致组件间耦合关系和程度的区别。</a:t>
            </a:r>
            <a:endParaRPr lang="en-US" altLang="zh-CN"/>
          </a:p>
          <a:p>
            <a:endParaRPr lang="zh-CN" altLang="en-US"/>
          </a:p>
          <a:p>
            <a:r>
              <a:rPr lang="en-US" altLang="zh-CN"/>
              <a:t>Linux</a:t>
            </a:r>
            <a:r>
              <a:rPr lang="zh-CN" altLang="en-US"/>
              <a:t>组件化分解的基本思路是：保持基本功能元素本身不变，只是改变它们在组件间的分配关系，以降低组件间耦合。根本上是要求消除环，形成单向依赖。</a:t>
            </a:r>
          </a:p>
        </p:txBody>
      </p:sp>
    </p:spTree>
    <p:extLst>
      <p:ext uri="{BB962C8B-B14F-4D97-AF65-F5344CB8AC3E}">
        <p14:creationId xmlns:p14="http://schemas.microsoft.com/office/powerpoint/2010/main" val="29224865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EC6A4-222B-EAF4-08E3-BE17ECCC32CF}"/>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BE051838-C5E8-914C-5E37-A89C2FD927BA}"/>
              </a:ext>
            </a:extLst>
          </p:cNvPr>
          <p:cNvSpPr txBox="1"/>
          <p:nvPr/>
        </p:nvSpPr>
        <p:spPr>
          <a:xfrm>
            <a:off x="667780" y="479673"/>
            <a:ext cx="8344544" cy="584775"/>
          </a:xfrm>
          <a:prstGeom prst="rect">
            <a:avLst/>
          </a:prstGeom>
          <a:noFill/>
        </p:spPr>
        <p:txBody>
          <a:bodyPr wrap="square">
            <a:spAutoFit/>
          </a:bodyPr>
          <a:lstStyle/>
          <a:p>
            <a:r>
              <a:rPr lang="zh-CN" altLang="en-US" sz="3200"/>
              <a:t>近期具体的工作计划</a:t>
            </a:r>
            <a:endParaRPr lang="en-US" altLang="zh-CN" sz="3200"/>
          </a:p>
        </p:txBody>
      </p:sp>
      <p:sp>
        <p:nvSpPr>
          <p:cNvPr id="2" name="文本框 1">
            <a:extLst>
              <a:ext uri="{FF2B5EF4-FFF2-40B4-BE49-F238E27FC236}">
                <a16:creationId xmlns:a16="http://schemas.microsoft.com/office/drawing/2014/main" id="{1B397EB0-0ADF-0F84-D417-BEF088A0811C}"/>
              </a:ext>
            </a:extLst>
          </p:cNvPr>
          <p:cNvSpPr txBox="1"/>
          <p:nvPr/>
        </p:nvSpPr>
        <p:spPr>
          <a:xfrm>
            <a:off x="667780" y="1232756"/>
            <a:ext cx="10782119" cy="400110"/>
          </a:xfrm>
          <a:prstGeom prst="rect">
            <a:avLst/>
          </a:prstGeom>
          <a:noFill/>
        </p:spPr>
        <p:txBody>
          <a:bodyPr wrap="none" rtlCol="0">
            <a:spAutoFit/>
          </a:bodyPr>
          <a:lstStyle/>
          <a:p>
            <a:r>
              <a:rPr lang="zh-CN" altLang="en-US" sz="2000"/>
              <a:t>集中精力针对</a:t>
            </a:r>
            <a:r>
              <a:rPr lang="en-US" altLang="zh-CN" sz="2000"/>
              <a:t>Linux </a:t>
            </a:r>
            <a:r>
              <a:rPr lang="en-US" altLang="zh-CN" sz="2000" b="1">
                <a:solidFill>
                  <a:srgbClr val="FF0000"/>
                </a:solidFill>
              </a:rPr>
              <a:t>virtio_blk </a:t>
            </a:r>
            <a:r>
              <a:rPr lang="en-US" altLang="zh-CN" sz="2000"/>
              <a:t>module</a:t>
            </a:r>
            <a:r>
              <a:rPr lang="zh-CN" altLang="en-US" sz="2000"/>
              <a:t>，大约</a:t>
            </a:r>
            <a:r>
              <a:rPr lang="en-US" altLang="zh-CN" sz="2000" b="1">
                <a:solidFill>
                  <a:srgbClr val="FF0000"/>
                </a:solidFill>
              </a:rPr>
              <a:t>2~3</a:t>
            </a:r>
            <a:r>
              <a:rPr lang="zh-CN" altLang="en-US" sz="2000" b="1">
                <a:solidFill>
                  <a:srgbClr val="FF0000"/>
                </a:solidFill>
              </a:rPr>
              <a:t>个月</a:t>
            </a:r>
            <a:r>
              <a:rPr lang="zh-CN" altLang="en-US" sz="2000"/>
              <a:t>给出一个可靠的扩展</a:t>
            </a:r>
            <a:r>
              <a:rPr lang="en-US" altLang="zh-CN" sz="2000"/>
              <a:t>ArceOS</a:t>
            </a:r>
            <a:r>
              <a:rPr lang="zh-CN" altLang="en-US" sz="2000"/>
              <a:t>驱动的实现。</a:t>
            </a:r>
          </a:p>
        </p:txBody>
      </p:sp>
      <p:pic>
        <p:nvPicPr>
          <p:cNvPr id="7" name="图片 6">
            <a:extLst>
              <a:ext uri="{FF2B5EF4-FFF2-40B4-BE49-F238E27FC236}">
                <a16:creationId xmlns:a16="http://schemas.microsoft.com/office/drawing/2014/main" id="{B1DD5176-FDD4-8B0D-05D6-5910AE3AD053}"/>
              </a:ext>
            </a:extLst>
          </p:cNvPr>
          <p:cNvPicPr>
            <a:picLocks noChangeAspect="1"/>
          </p:cNvPicPr>
          <p:nvPr/>
        </p:nvPicPr>
        <p:blipFill>
          <a:blip r:embed="rId2"/>
          <a:stretch>
            <a:fillRect/>
          </a:stretch>
        </p:blipFill>
        <p:spPr>
          <a:xfrm>
            <a:off x="555625" y="1812541"/>
            <a:ext cx="11153775" cy="4953000"/>
          </a:xfrm>
          <a:prstGeom prst="rect">
            <a:avLst/>
          </a:prstGeom>
        </p:spPr>
      </p:pic>
    </p:spTree>
    <p:extLst>
      <p:ext uri="{BB962C8B-B14F-4D97-AF65-F5344CB8AC3E}">
        <p14:creationId xmlns:p14="http://schemas.microsoft.com/office/powerpoint/2010/main" val="26951896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22B0F-2FB7-1E67-F7D1-8691C535A4A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7B2D1130-83CB-1139-58EB-DB4D7E46CD8E}"/>
              </a:ext>
            </a:extLst>
          </p:cNvPr>
          <p:cNvSpPr txBox="1"/>
          <p:nvPr/>
        </p:nvSpPr>
        <p:spPr>
          <a:xfrm>
            <a:off x="4403812" y="584684"/>
            <a:ext cx="3294492" cy="830997"/>
          </a:xfrm>
          <a:prstGeom prst="rect">
            <a:avLst/>
          </a:prstGeom>
          <a:noFill/>
        </p:spPr>
        <p:txBody>
          <a:bodyPr wrap="none" rtlCol="0">
            <a:spAutoFit/>
          </a:bodyPr>
          <a:lstStyle/>
          <a:p>
            <a:r>
              <a:rPr lang="en-US" altLang="zh-CN" sz="4800"/>
              <a:t>5</a:t>
            </a:r>
            <a:r>
              <a:rPr lang="zh-CN" altLang="en-US" sz="4800"/>
              <a:t>月</a:t>
            </a:r>
            <a:r>
              <a:rPr lang="en-US" altLang="zh-CN" sz="4800"/>
              <a:t>9</a:t>
            </a:r>
            <a:r>
              <a:rPr lang="zh-CN" altLang="en-US" sz="4800"/>
              <a:t>日报告</a:t>
            </a:r>
          </a:p>
        </p:txBody>
      </p:sp>
      <p:sp>
        <p:nvSpPr>
          <p:cNvPr id="2" name="文本框 1">
            <a:extLst>
              <a:ext uri="{FF2B5EF4-FFF2-40B4-BE49-F238E27FC236}">
                <a16:creationId xmlns:a16="http://schemas.microsoft.com/office/drawing/2014/main" id="{B653D94C-2BD9-47D1-C10A-91E875AD03EB}"/>
              </a:ext>
            </a:extLst>
          </p:cNvPr>
          <p:cNvSpPr txBox="1"/>
          <p:nvPr/>
        </p:nvSpPr>
        <p:spPr>
          <a:xfrm>
            <a:off x="2166821" y="1628800"/>
            <a:ext cx="8252580" cy="3600986"/>
          </a:xfrm>
          <a:prstGeom prst="rect">
            <a:avLst/>
          </a:prstGeom>
          <a:noFill/>
        </p:spPr>
        <p:txBody>
          <a:bodyPr wrap="none" rtlCol="0">
            <a:spAutoFit/>
          </a:bodyPr>
          <a:lstStyle/>
          <a:p>
            <a:r>
              <a:rPr lang="zh-CN" altLang="en-US" sz="2800" b="1"/>
              <a:t>目标：</a:t>
            </a:r>
            <a:endParaRPr lang="en-US" altLang="zh-CN" sz="2800" b="1"/>
          </a:p>
          <a:p>
            <a:r>
              <a:rPr lang="en-US" altLang="zh-CN" sz="2400"/>
              <a:t>ArceOS</a:t>
            </a:r>
            <a:r>
              <a:rPr lang="zh-CN" altLang="en-US" sz="2400"/>
              <a:t>能够使用</a:t>
            </a:r>
            <a:r>
              <a:rPr lang="en-US" altLang="zh-CN" sz="2400"/>
              <a:t>Linux</a:t>
            </a:r>
            <a:r>
              <a:rPr lang="zh-CN" altLang="en-US" sz="2400"/>
              <a:t>的原始</a:t>
            </a:r>
            <a:r>
              <a:rPr lang="en-US" altLang="zh-CN" sz="2400"/>
              <a:t>virtio_blk.ko</a:t>
            </a:r>
            <a:r>
              <a:rPr lang="zh-CN" altLang="en-US" sz="2400"/>
              <a:t>驱动模块</a:t>
            </a:r>
            <a:endParaRPr lang="en-US" altLang="zh-CN" sz="2400"/>
          </a:p>
          <a:p>
            <a:endParaRPr lang="en-US" altLang="zh-CN" sz="2400"/>
          </a:p>
          <a:p>
            <a:r>
              <a:rPr lang="zh-CN" altLang="en-US" sz="2800" b="1"/>
              <a:t>首要问题：</a:t>
            </a:r>
            <a:endParaRPr lang="en-US" altLang="zh-CN" sz="2800" b="1"/>
          </a:p>
          <a:p>
            <a:r>
              <a:rPr lang="zh-CN" altLang="en-US" sz="2400"/>
              <a:t>减少</a:t>
            </a:r>
            <a:r>
              <a:rPr lang="en-US" altLang="zh-CN" sz="2400"/>
              <a:t>virtio_blk</a:t>
            </a:r>
            <a:r>
              <a:rPr lang="zh-CN" altLang="en-US" sz="2400"/>
              <a:t>所依赖的组件总数，降低工作量。</a:t>
            </a:r>
            <a:endParaRPr lang="en-US" altLang="zh-CN" sz="2400"/>
          </a:p>
          <a:p>
            <a:endParaRPr lang="en-US" altLang="zh-CN" sz="2400"/>
          </a:p>
          <a:p>
            <a:r>
              <a:rPr lang="zh-CN" altLang="en-US" sz="2800" b="1"/>
              <a:t>对应工作：</a:t>
            </a:r>
            <a:endParaRPr lang="en-US" altLang="zh-CN" sz="2800" b="1"/>
          </a:p>
          <a:p>
            <a:r>
              <a:rPr lang="zh-CN" altLang="en-US" sz="2400"/>
              <a:t>对组件间关系的调整：</a:t>
            </a:r>
            <a:r>
              <a:rPr lang="zh-CN" altLang="en-US" sz="2400">
                <a:solidFill>
                  <a:srgbClr val="FF0000"/>
                </a:solidFill>
              </a:rPr>
              <a:t>垂直 </a:t>
            </a:r>
            <a:r>
              <a:rPr lang="en-US" altLang="zh-CN" sz="2400">
                <a:solidFill>
                  <a:srgbClr val="FF0000"/>
                </a:solidFill>
              </a:rPr>
              <a:t>-&gt; </a:t>
            </a:r>
            <a:r>
              <a:rPr lang="zh-CN" altLang="en-US" sz="2400">
                <a:solidFill>
                  <a:srgbClr val="FF0000"/>
                </a:solidFill>
              </a:rPr>
              <a:t>扁平</a:t>
            </a:r>
            <a:endParaRPr lang="en-US" altLang="zh-CN" sz="2400">
              <a:solidFill>
                <a:srgbClr val="FF0000"/>
              </a:solidFill>
            </a:endParaRPr>
          </a:p>
          <a:p>
            <a:r>
              <a:rPr lang="zh-CN" altLang="en-US" sz="2400"/>
              <a:t>降低依赖</a:t>
            </a:r>
            <a:r>
              <a:rPr lang="zh-CN" altLang="en-US" sz="2400">
                <a:solidFill>
                  <a:srgbClr val="C00000"/>
                </a:solidFill>
              </a:rPr>
              <a:t>宽度和深度</a:t>
            </a:r>
            <a:r>
              <a:rPr lang="zh-CN" altLang="en-US" sz="2400"/>
              <a:t>，</a:t>
            </a:r>
            <a:r>
              <a:rPr lang="zh-CN" altLang="en-US" sz="2400">
                <a:solidFill>
                  <a:srgbClr val="FF0000"/>
                </a:solidFill>
              </a:rPr>
              <a:t>降低</a:t>
            </a:r>
            <a:r>
              <a:rPr lang="zh-CN" altLang="en-US" sz="2400"/>
              <a:t>各级组件迁移到</a:t>
            </a:r>
            <a:r>
              <a:rPr lang="en-US" altLang="zh-CN" sz="2400"/>
              <a:t>ArceOS</a:t>
            </a:r>
            <a:r>
              <a:rPr lang="zh-CN" altLang="en-US" sz="2400"/>
              <a:t>的</a:t>
            </a:r>
            <a:r>
              <a:rPr lang="zh-CN" altLang="en-US" sz="2400">
                <a:solidFill>
                  <a:srgbClr val="FF0000"/>
                </a:solidFill>
              </a:rPr>
              <a:t>工作量</a:t>
            </a:r>
          </a:p>
        </p:txBody>
      </p:sp>
    </p:spTree>
    <p:extLst>
      <p:ext uri="{BB962C8B-B14F-4D97-AF65-F5344CB8AC3E}">
        <p14:creationId xmlns:p14="http://schemas.microsoft.com/office/powerpoint/2010/main" val="4249694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5A295CA-F32A-B30C-3101-E1958B8E4DDD}"/>
              </a:ext>
            </a:extLst>
          </p:cNvPr>
          <p:cNvSpPr txBox="1"/>
          <p:nvPr/>
        </p:nvSpPr>
        <p:spPr>
          <a:xfrm>
            <a:off x="667780" y="479673"/>
            <a:ext cx="10540788" cy="584775"/>
          </a:xfrm>
          <a:prstGeom prst="rect">
            <a:avLst/>
          </a:prstGeom>
          <a:noFill/>
        </p:spPr>
        <p:txBody>
          <a:bodyPr wrap="square">
            <a:spAutoFit/>
          </a:bodyPr>
          <a:lstStyle/>
          <a:p>
            <a:r>
              <a:rPr lang="zh-CN" altLang="en-US" sz="3200"/>
              <a:t>两种组件依赖关系策略</a:t>
            </a:r>
            <a:r>
              <a:rPr lang="en-US" altLang="zh-CN" sz="3200"/>
              <a:t>(</a:t>
            </a:r>
            <a:r>
              <a:rPr lang="zh-CN" altLang="en-US" sz="3200"/>
              <a:t>思路变化 </a:t>
            </a:r>
            <a:r>
              <a:rPr lang="en-US" altLang="zh-CN" sz="3200"/>
              <a:t>- </a:t>
            </a:r>
            <a:r>
              <a:rPr lang="zh-CN" altLang="en-US" sz="3200"/>
              <a:t>垂直为主到扁平为主</a:t>
            </a:r>
            <a:r>
              <a:rPr lang="en-US" altLang="zh-CN" sz="3200"/>
              <a:t>)</a:t>
            </a:r>
          </a:p>
        </p:txBody>
      </p:sp>
      <p:pic>
        <p:nvPicPr>
          <p:cNvPr id="6" name="图片 5">
            <a:extLst>
              <a:ext uri="{FF2B5EF4-FFF2-40B4-BE49-F238E27FC236}">
                <a16:creationId xmlns:a16="http://schemas.microsoft.com/office/drawing/2014/main" id="{396B2C4A-F866-EB0A-ADD7-50D690F864CF}"/>
              </a:ext>
            </a:extLst>
          </p:cNvPr>
          <p:cNvPicPr>
            <a:picLocks noChangeAspect="1"/>
          </p:cNvPicPr>
          <p:nvPr/>
        </p:nvPicPr>
        <p:blipFill>
          <a:blip r:embed="rId2"/>
          <a:stretch>
            <a:fillRect/>
          </a:stretch>
        </p:blipFill>
        <p:spPr>
          <a:xfrm>
            <a:off x="1271464" y="1160748"/>
            <a:ext cx="9525000" cy="4191000"/>
          </a:xfrm>
          <a:prstGeom prst="rect">
            <a:avLst/>
          </a:prstGeom>
        </p:spPr>
      </p:pic>
      <p:sp>
        <p:nvSpPr>
          <p:cNvPr id="7" name="文本框 6">
            <a:extLst>
              <a:ext uri="{FF2B5EF4-FFF2-40B4-BE49-F238E27FC236}">
                <a16:creationId xmlns:a16="http://schemas.microsoft.com/office/drawing/2014/main" id="{14745543-F726-7B53-DBCF-34AEB9CEA04C}"/>
              </a:ext>
            </a:extLst>
          </p:cNvPr>
          <p:cNvSpPr txBox="1"/>
          <p:nvPr/>
        </p:nvSpPr>
        <p:spPr>
          <a:xfrm>
            <a:off x="1712049" y="5441812"/>
            <a:ext cx="2691763" cy="369332"/>
          </a:xfrm>
          <a:prstGeom prst="rect">
            <a:avLst/>
          </a:prstGeom>
          <a:noFill/>
        </p:spPr>
        <p:txBody>
          <a:bodyPr wrap="none" rtlCol="0">
            <a:spAutoFit/>
          </a:bodyPr>
          <a:lstStyle/>
          <a:p>
            <a:r>
              <a:rPr lang="zh-CN" altLang="en-US" b="1"/>
              <a:t>之前倾向于“垂直”关系。</a:t>
            </a:r>
          </a:p>
        </p:txBody>
      </p:sp>
      <p:sp>
        <p:nvSpPr>
          <p:cNvPr id="8" name="文本框 7">
            <a:extLst>
              <a:ext uri="{FF2B5EF4-FFF2-40B4-BE49-F238E27FC236}">
                <a16:creationId xmlns:a16="http://schemas.microsoft.com/office/drawing/2014/main" id="{13AD33BD-DAAD-3FE2-63D5-6B872B08D7DD}"/>
              </a:ext>
            </a:extLst>
          </p:cNvPr>
          <p:cNvSpPr txBox="1"/>
          <p:nvPr/>
        </p:nvSpPr>
        <p:spPr>
          <a:xfrm>
            <a:off x="7464152" y="5369400"/>
            <a:ext cx="2691763" cy="369332"/>
          </a:xfrm>
          <a:prstGeom prst="rect">
            <a:avLst/>
          </a:prstGeom>
          <a:noFill/>
        </p:spPr>
        <p:txBody>
          <a:bodyPr wrap="none" rtlCol="0">
            <a:spAutoFit/>
          </a:bodyPr>
          <a:lstStyle/>
          <a:p>
            <a:r>
              <a:rPr lang="zh-CN" altLang="en-US" b="1"/>
              <a:t>目前倾向于“扁平”关系。</a:t>
            </a:r>
          </a:p>
        </p:txBody>
      </p:sp>
      <p:sp>
        <p:nvSpPr>
          <p:cNvPr id="9" name="文本框 8">
            <a:extLst>
              <a:ext uri="{FF2B5EF4-FFF2-40B4-BE49-F238E27FC236}">
                <a16:creationId xmlns:a16="http://schemas.microsoft.com/office/drawing/2014/main" id="{004482C3-A6E6-D8A9-42BF-DC5374CA6A32}"/>
              </a:ext>
            </a:extLst>
          </p:cNvPr>
          <p:cNvSpPr txBox="1"/>
          <p:nvPr/>
        </p:nvSpPr>
        <p:spPr>
          <a:xfrm>
            <a:off x="673429" y="5901208"/>
            <a:ext cx="5493812" cy="646331"/>
          </a:xfrm>
          <a:prstGeom prst="rect">
            <a:avLst/>
          </a:prstGeom>
          <a:noFill/>
        </p:spPr>
        <p:txBody>
          <a:bodyPr wrap="none" rtlCol="0">
            <a:spAutoFit/>
          </a:bodyPr>
          <a:lstStyle/>
          <a:p>
            <a:r>
              <a:rPr lang="zh-CN" altLang="en-US"/>
              <a:t>优势：简单、层次化好；有利于逐级构建内核思路。</a:t>
            </a:r>
            <a:endParaRPr lang="en-US" altLang="zh-CN"/>
          </a:p>
          <a:p>
            <a:r>
              <a:rPr lang="zh-CN" altLang="en-US"/>
              <a:t>劣势：灵活性不够。</a:t>
            </a:r>
          </a:p>
        </p:txBody>
      </p:sp>
      <p:sp>
        <p:nvSpPr>
          <p:cNvPr id="10" name="文本框 9">
            <a:extLst>
              <a:ext uri="{FF2B5EF4-FFF2-40B4-BE49-F238E27FC236}">
                <a16:creationId xmlns:a16="http://schemas.microsoft.com/office/drawing/2014/main" id="{826791C9-2CBE-7577-9EAF-31928E407204}"/>
              </a:ext>
            </a:extLst>
          </p:cNvPr>
          <p:cNvSpPr txBox="1"/>
          <p:nvPr/>
        </p:nvSpPr>
        <p:spPr>
          <a:xfrm>
            <a:off x="6470840" y="5901207"/>
            <a:ext cx="5493812" cy="646331"/>
          </a:xfrm>
          <a:prstGeom prst="rect">
            <a:avLst/>
          </a:prstGeom>
          <a:noFill/>
        </p:spPr>
        <p:txBody>
          <a:bodyPr wrap="none" rtlCol="0">
            <a:spAutoFit/>
          </a:bodyPr>
          <a:lstStyle/>
          <a:p>
            <a:r>
              <a:rPr lang="zh-CN" altLang="en-US"/>
              <a:t>优势：灵活；</a:t>
            </a:r>
            <a:r>
              <a:rPr lang="zh-CN" altLang="en-US" b="1">
                <a:solidFill>
                  <a:srgbClr val="FF0000"/>
                </a:solidFill>
              </a:rPr>
              <a:t>有利于区分非必要依赖，降低工作量</a:t>
            </a:r>
            <a:r>
              <a:rPr lang="zh-CN" altLang="en-US"/>
              <a:t>。</a:t>
            </a:r>
            <a:endParaRPr lang="en-US" altLang="zh-CN"/>
          </a:p>
          <a:p>
            <a:r>
              <a:rPr lang="zh-CN" altLang="en-US"/>
              <a:t>劣势：可能需要跨层次暴露底层组件的细节。</a:t>
            </a:r>
          </a:p>
        </p:txBody>
      </p:sp>
    </p:spTree>
    <p:extLst>
      <p:ext uri="{BB962C8B-B14F-4D97-AF65-F5344CB8AC3E}">
        <p14:creationId xmlns:p14="http://schemas.microsoft.com/office/powerpoint/2010/main" val="334411536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657F904-7A62-2A9A-F000-0A275B6E79B3}"/>
              </a:ext>
            </a:extLst>
          </p:cNvPr>
          <p:cNvSpPr txBox="1"/>
          <p:nvPr/>
        </p:nvSpPr>
        <p:spPr>
          <a:xfrm>
            <a:off x="667780" y="479673"/>
            <a:ext cx="10540788" cy="584775"/>
          </a:xfrm>
          <a:prstGeom prst="rect">
            <a:avLst/>
          </a:prstGeom>
          <a:noFill/>
        </p:spPr>
        <p:txBody>
          <a:bodyPr wrap="square">
            <a:spAutoFit/>
          </a:bodyPr>
          <a:lstStyle/>
          <a:p>
            <a:r>
              <a:rPr lang="zh-CN" altLang="en-US" sz="3200"/>
              <a:t>目前的工作进展</a:t>
            </a:r>
            <a:endParaRPr lang="en-US" altLang="zh-CN" sz="3200"/>
          </a:p>
        </p:txBody>
      </p:sp>
      <p:pic>
        <p:nvPicPr>
          <p:cNvPr id="6" name="图片 5">
            <a:extLst>
              <a:ext uri="{FF2B5EF4-FFF2-40B4-BE49-F238E27FC236}">
                <a16:creationId xmlns:a16="http://schemas.microsoft.com/office/drawing/2014/main" id="{ED1D5329-E851-9406-AA26-B98DF4F269EA}"/>
              </a:ext>
            </a:extLst>
          </p:cNvPr>
          <p:cNvPicPr>
            <a:picLocks noChangeAspect="1"/>
          </p:cNvPicPr>
          <p:nvPr/>
        </p:nvPicPr>
        <p:blipFill>
          <a:blip r:embed="rId2"/>
          <a:stretch>
            <a:fillRect/>
          </a:stretch>
        </p:blipFill>
        <p:spPr>
          <a:xfrm>
            <a:off x="667780" y="2600908"/>
            <a:ext cx="5292588" cy="3969441"/>
          </a:xfrm>
          <a:prstGeom prst="rect">
            <a:avLst/>
          </a:prstGeom>
        </p:spPr>
      </p:pic>
      <p:sp>
        <p:nvSpPr>
          <p:cNvPr id="7" name="文本框 6">
            <a:extLst>
              <a:ext uri="{FF2B5EF4-FFF2-40B4-BE49-F238E27FC236}">
                <a16:creationId xmlns:a16="http://schemas.microsoft.com/office/drawing/2014/main" id="{BC56E713-6246-17F3-1218-F1BEB216E284}"/>
              </a:ext>
            </a:extLst>
          </p:cNvPr>
          <p:cNvSpPr txBox="1"/>
          <p:nvPr/>
        </p:nvSpPr>
        <p:spPr>
          <a:xfrm>
            <a:off x="731404" y="1263463"/>
            <a:ext cx="9350637" cy="1015663"/>
          </a:xfrm>
          <a:prstGeom prst="rect">
            <a:avLst/>
          </a:prstGeom>
          <a:noFill/>
        </p:spPr>
        <p:txBody>
          <a:bodyPr wrap="none" rtlCol="0">
            <a:spAutoFit/>
          </a:bodyPr>
          <a:lstStyle/>
          <a:p>
            <a:r>
              <a:rPr lang="zh-CN" altLang="en-US" sz="2000"/>
              <a:t>按照上页的思路，自底向上区分必要和非必要依赖，非必要依赖转</a:t>
            </a:r>
            <a:r>
              <a:rPr lang="en-US" altLang="zh-CN" sz="2000"/>
              <a:t>weak dummy</a:t>
            </a:r>
            <a:r>
              <a:rPr lang="zh-CN" altLang="en-US" sz="2000"/>
              <a:t>，</a:t>
            </a:r>
            <a:endParaRPr lang="en-US" altLang="zh-CN" sz="2000"/>
          </a:p>
          <a:p>
            <a:r>
              <a:rPr lang="zh-CN" altLang="en-US" sz="2000"/>
              <a:t>减少必须处理的组件总数。</a:t>
            </a:r>
            <a:endParaRPr lang="en-US" altLang="zh-CN" sz="2000"/>
          </a:p>
          <a:p>
            <a:r>
              <a:rPr lang="zh-CN" altLang="en-US" sz="2000"/>
              <a:t>预期目标，依赖组件总数可能能够从</a:t>
            </a:r>
            <a:r>
              <a:rPr lang="en-US" altLang="zh-CN" sz="2000" b="1"/>
              <a:t>200+</a:t>
            </a:r>
            <a:r>
              <a:rPr lang="zh-CN" altLang="en-US" sz="2000" b="1"/>
              <a:t>降低到</a:t>
            </a:r>
            <a:r>
              <a:rPr lang="en-US" altLang="zh-CN" sz="2000" b="1"/>
              <a:t>50+</a:t>
            </a:r>
            <a:r>
              <a:rPr lang="zh-CN" altLang="en-US" sz="2000"/>
              <a:t>。</a:t>
            </a:r>
          </a:p>
        </p:txBody>
      </p:sp>
      <p:cxnSp>
        <p:nvCxnSpPr>
          <p:cNvPr id="9" name="直接连接符 8">
            <a:extLst>
              <a:ext uri="{FF2B5EF4-FFF2-40B4-BE49-F238E27FC236}">
                <a16:creationId xmlns:a16="http://schemas.microsoft.com/office/drawing/2014/main" id="{18051DB3-1180-A780-7257-386FD9FD5047}"/>
              </a:ext>
            </a:extLst>
          </p:cNvPr>
          <p:cNvCxnSpPr/>
          <p:nvPr/>
        </p:nvCxnSpPr>
        <p:spPr>
          <a:xfrm>
            <a:off x="227348" y="4941168"/>
            <a:ext cx="6264696" cy="0"/>
          </a:xfrm>
          <a:prstGeom prst="line">
            <a:avLst/>
          </a:prstGeom>
          <a:ln w="190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8008050F-2BEF-848A-C154-9ABB71E545F5}"/>
              </a:ext>
            </a:extLst>
          </p:cNvPr>
          <p:cNvCxnSpPr/>
          <p:nvPr/>
        </p:nvCxnSpPr>
        <p:spPr>
          <a:xfrm flipV="1">
            <a:off x="6492044" y="5121188"/>
            <a:ext cx="0" cy="12241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307505D2-E376-96B8-D000-E8974CA1577B}"/>
              </a:ext>
            </a:extLst>
          </p:cNvPr>
          <p:cNvCxnSpPr/>
          <p:nvPr/>
        </p:nvCxnSpPr>
        <p:spPr>
          <a:xfrm>
            <a:off x="227348" y="3933056"/>
            <a:ext cx="6264696" cy="0"/>
          </a:xfrm>
          <a:prstGeom prst="line">
            <a:avLst/>
          </a:prstGeom>
          <a:ln w="19050">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733FD46A-6904-6409-0FF6-D38026DA56E6}"/>
              </a:ext>
            </a:extLst>
          </p:cNvPr>
          <p:cNvSpPr txBox="1"/>
          <p:nvPr/>
        </p:nvSpPr>
        <p:spPr>
          <a:xfrm>
            <a:off x="6780076" y="5177998"/>
            <a:ext cx="4860538" cy="1477328"/>
          </a:xfrm>
          <a:prstGeom prst="rect">
            <a:avLst/>
          </a:prstGeom>
          <a:noFill/>
        </p:spPr>
        <p:txBody>
          <a:bodyPr wrap="square" rtlCol="0">
            <a:spAutoFit/>
          </a:bodyPr>
          <a:lstStyle/>
          <a:p>
            <a:r>
              <a:rPr lang="zh-CN" altLang="en-US" b="1"/>
              <a:t>本周进展</a:t>
            </a:r>
            <a:r>
              <a:rPr lang="zh-CN" altLang="en-US"/>
              <a:t>：底层的基础组件处理完成。</a:t>
            </a:r>
            <a:endParaRPr lang="en-US" altLang="zh-CN"/>
          </a:p>
          <a:p>
            <a:r>
              <a:rPr lang="zh-CN" altLang="en-US"/>
              <a:t>内存管理方面</a:t>
            </a:r>
            <a:r>
              <a:rPr lang="en-US" altLang="zh-CN"/>
              <a:t>memblock</a:t>
            </a:r>
            <a:r>
              <a:rPr lang="zh-CN" altLang="en-US"/>
              <a:t>和</a:t>
            </a:r>
            <a:r>
              <a:rPr lang="en-US" altLang="zh-CN"/>
              <a:t>paging</a:t>
            </a:r>
            <a:r>
              <a:rPr lang="zh-CN" altLang="en-US"/>
              <a:t>完成，但是</a:t>
            </a:r>
            <a:endParaRPr lang="en-US" altLang="zh-CN"/>
          </a:p>
          <a:p>
            <a:r>
              <a:rPr lang="en-US" altLang="zh-CN"/>
              <a:t>page_alloc(buddy)</a:t>
            </a:r>
            <a:r>
              <a:rPr lang="zh-CN" altLang="en-US"/>
              <a:t>和</a:t>
            </a:r>
            <a:r>
              <a:rPr lang="en-US" altLang="zh-CN"/>
              <a:t>slub</a:t>
            </a:r>
            <a:r>
              <a:rPr lang="zh-CN" altLang="en-US"/>
              <a:t>还需要继续简化依赖。</a:t>
            </a:r>
            <a:endParaRPr lang="en-US" altLang="zh-CN"/>
          </a:p>
          <a:p>
            <a:r>
              <a:rPr lang="zh-CN" altLang="en-US"/>
              <a:t>任务调用方面</a:t>
            </a:r>
            <a:r>
              <a:rPr lang="en-US" altLang="zh-CN"/>
              <a:t>early_sched(</a:t>
            </a:r>
            <a:r>
              <a:rPr lang="zh-CN" altLang="en-US"/>
              <a:t>单任务</a:t>
            </a:r>
            <a:r>
              <a:rPr lang="en-US" altLang="zh-CN"/>
              <a:t>)</a:t>
            </a:r>
            <a:r>
              <a:rPr lang="zh-CN" altLang="en-US"/>
              <a:t>完成，多任务相关组件继续简化依赖。</a:t>
            </a:r>
          </a:p>
        </p:txBody>
      </p:sp>
      <p:cxnSp>
        <p:nvCxnSpPr>
          <p:cNvPr id="14" name="直接箭头连接符 13">
            <a:extLst>
              <a:ext uri="{FF2B5EF4-FFF2-40B4-BE49-F238E27FC236}">
                <a16:creationId xmlns:a16="http://schemas.microsoft.com/office/drawing/2014/main" id="{54060189-9DD5-7FAD-1056-2582E9E4E3C9}"/>
              </a:ext>
            </a:extLst>
          </p:cNvPr>
          <p:cNvCxnSpPr>
            <a:cxnSpLocks/>
          </p:cNvCxnSpPr>
          <p:nvPr/>
        </p:nvCxnSpPr>
        <p:spPr>
          <a:xfrm flipV="1">
            <a:off x="6492044" y="4077072"/>
            <a:ext cx="0" cy="7994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BA422CD5-E4F9-1311-4E18-7C64F87D4282}"/>
              </a:ext>
            </a:extLst>
          </p:cNvPr>
          <p:cNvSpPr txBox="1"/>
          <p:nvPr/>
        </p:nvSpPr>
        <p:spPr>
          <a:xfrm>
            <a:off x="6772010" y="4271097"/>
            <a:ext cx="3752482" cy="369332"/>
          </a:xfrm>
          <a:prstGeom prst="rect">
            <a:avLst/>
          </a:prstGeom>
          <a:noFill/>
        </p:spPr>
        <p:txBody>
          <a:bodyPr wrap="square">
            <a:spAutoFit/>
          </a:bodyPr>
          <a:lstStyle/>
          <a:p>
            <a:r>
              <a:rPr lang="zh-CN" altLang="en-US" b="1"/>
              <a:t>下周计划：完成依赖简化的工作</a:t>
            </a:r>
            <a:endParaRPr lang="zh-CN" altLang="en-US"/>
          </a:p>
        </p:txBody>
      </p:sp>
    </p:spTree>
    <p:extLst>
      <p:ext uri="{BB962C8B-B14F-4D97-AF65-F5344CB8AC3E}">
        <p14:creationId xmlns:p14="http://schemas.microsoft.com/office/powerpoint/2010/main" val="294805970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9C27234F-EEF9-E2A6-06DB-FB320F60D713}"/>
              </a:ext>
            </a:extLst>
          </p:cNvPr>
          <p:cNvPicPr>
            <a:picLocks noChangeAspect="1"/>
          </p:cNvPicPr>
          <p:nvPr/>
        </p:nvPicPr>
        <p:blipFill>
          <a:blip r:embed="rId2"/>
          <a:stretch>
            <a:fillRect/>
          </a:stretch>
        </p:blipFill>
        <p:spPr>
          <a:xfrm>
            <a:off x="623392" y="1513142"/>
            <a:ext cx="7210425" cy="5143500"/>
          </a:xfrm>
          <a:prstGeom prst="rect">
            <a:avLst/>
          </a:prstGeom>
        </p:spPr>
      </p:pic>
      <p:sp>
        <p:nvSpPr>
          <p:cNvPr id="8" name="文本框 7">
            <a:extLst>
              <a:ext uri="{FF2B5EF4-FFF2-40B4-BE49-F238E27FC236}">
                <a16:creationId xmlns:a16="http://schemas.microsoft.com/office/drawing/2014/main" id="{59D8B086-2979-A4DA-B50C-A4812C034452}"/>
              </a:ext>
            </a:extLst>
          </p:cNvPr>
          <p:cNvSpPr txBox="1"/>
          <p:nvPr/>
        </p:nvSpPr>
        <p:spPr>
          <a:xfrm>
            <a:off x="667780" y="479673"/>
            <a:ext cx="10540788" cy="584775"/>
          </a:xfrm>
          <a:prstGeom prst="rect">
            <a:avLst/>
          </a:prstGeom>
          <a:noFill/>
        </p:spPr>
        <p:txBody>
          <a:bodyPr wrap="square">
            <a:spAutoFit/>
          </a:bodyPr>
          <a:lstStyle/>
          <a:p>
            <a:r>
              <a:rPr lang="zh-CN" altLang="en-US" sz="3200"/>
              <a:t>主要需要克服的问题</a:t>
            </a:r>
            <a:endParaRPr lang="en-US" altLang="zh-CN" sz="3200"/>
          </a:p>
        </p:txBody>
      </p:sp>
      <p:sp>
        <p:nvSpPr>
          <p:cNvPr id="9" name="文本框 8">
            <a:extLst>
              <a:ext uri="{FF2B5EF4-FFF2-40B4-BE49-F238E27FC236}">
                <a16:creationId xmlns:a16="http://schemas.microsoft.com/office/drawing/2014/main" id="{8373FE64-C4FE-18AE-6376-4C6A486C45F0}"/>
              </a:ext>
            </a:extLst>
          </p:cNvPr>
          <p:cNvSpPr txBox="1"/>
          <p:nvPr/>
        </p:nvSpPr>
        <p:spPr>
          <a:xfrm>
            <a:off x="731404" y="1088740"/>
            <a:ext cx="8905002" cy="400110"/>
          </a:xfrm>
          <a:prstGeom prst="rect">
            <a:avLst/>
          </a:prstGeom>
          <a:noFill/>
        </p:spPr>
        <p:txBody>
          <a:bodyPr wrap="none" rtlCol="0">
            <a:spAutoFit/>
          </a:bodyPr>
          <a:lstStyle/>
          <a:p>
            <a:r>
              <a:rPr lang="zh-CN" altLang="en-US" sz="2000"/>
              <a:t>减少依赖组件的工作：除了区分非必要依赖，还要对部分大的组件进行分解。</a:t>
            </a:r>
          </a:p>
        </p:txBody>
      </p:sp>
      <p:sp>
        <p:nvSpPr>
          <p:cNvPr id="12" name="文本框 11">
            <a:extLst>
              <a:ext uri="{FF2B5EF4-FFF2-40B4-BE49-F238E27FC236}">
                <a16:creationId xmlns:a16="http://schemas.microsoft.com/office/drawing/2014/main" id="{A9AFB542-CEF0-9FEF-E150-45D42644A6D6}"/>
              </a:ext>
            </a:extLst>
          </p:cNvPr>
          <p:cNvSpPr txBox="1"/>
          <p:nvPr/>
        </p:nvSpPr>
        <p:spPr>
          <a:xfrm>
            <a:off x="6564052" y="1840839"/>
            <a:ext cx="5375920" cy="2246769"/>
          </a:xfrm>
          <a:prstGeom prst="rect">
            <a:avLst/>
          </a:prstGeom>
          <a:noFill/>
        </p:spPr>
        <p:txBody>
          <a:bodyPr wrap="square" rtlCol="0">
            <a:spAutoFit/>
          </a:bodyPr>
          <a:lstStyle/>
          <a:p>
            <a:r>
              <a:rPr lang="en-US" altLang="zh-CN" sz="2000"/>
              <a:t>page_alloc</a:t>
            </a:r>
            <a:r>
              <a:rPr lang="zh-CN" altLang="en-US" sz="2000"/>
              <a:t>的核心功能</a:t>
            </a:r>
            <a:r>
              <a:rPr lang="en-US" altLang="zh-CN" sz="2000"/>
              <a:t>buddy_system</a:t>
            </a:r>
          </a:p>
          <a:p>
            <a:r>
              <a:rPr lang="zh-CN" altLang="en-US" sz="2000"/>
              <a:t>但是它还是很多其它操作的门户。</a:t>
            </a:r>
            <a:endParaRPr lang="en-US" altLang="zh-CN" sz="2000"/>
          </a:p>
          <a:p>
            <a:endParaRPr lang="en-US" altLang="zh-CN" sz="2000"/>
          </a:p>
          <a:p>
            <a:r>
              <a:rPr lang="zh-CN" altLang="en-US" sz="2000"/>
              <a:t>对于</a:t>
            </a:r>
            <a:r>
              <a:rPr lang="en-US" altLang="zh-CN" sz="2000"/>
              <a:t>virtio_blk</a:t>
            </a:r>
            <a:r>
              <a:rPr lang="zh-CN" altLang="en-US" sz="2000"/>
              <a:t>，本身只需</a:t>
            </a:r>
            <a:r>
              <a:rPr lang="en-US" altLang="zh-CN" sz="2000"/>
              <a:t>alloc_page/free_page</a:t>
            </a:r>
            <a:r>
              <a:rPr lang="zh-CN" altLang="en-US" sz="2000"/>
              <a:t>等几个核心方法；但是目前</a:t>
            </a:r>
            <a:r>
              <a:rPr lang="en-US" altLang="zh-CN" sz="2000"/>
              <a:t>page_alloc</a:t>
            </a:r>
            <a:r>
              <a:rPr lang="zh-CN" altLang="en-US" sz="2000"/>
              <a:t>包含了过多的冗余功能，导致引入了太多没有必要的依赖。对</a:t>
            </a:r>
            <a:r>
              <a:rPr lang="en-US" altLang="zh-CN" sz="2000"/>
              <a:t>page_alloc</a:t>
            </a:r>
            <a:r>
              <a:rPr lang="zh-CN" altLang="en-US" sz="2000"/>
              <a:t>之类的需要分解。</a:t>
            </a:r>
          </a:p>
        </p:txBody>
      </p:sp>
    </p:spTree>
    <p:extLst>
      <p:ext uri="{BB962C8B-B14F-4D97-AF65-F5344CB8AC3E}">
        <p14:creationId xmlns:p14="http://schemas.microsoft.com/office/powerpoint/2010/main" val="10985992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EBE5-B892-0BEC-9D84-CC2AF5916F51}"/>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6871749D-4383-EB4D-94A7-944C8A9DC269}"/>
              </a:ext>
            </a:extLst>
          </p:cNvPr>
          <p:cNvSpPr txBox="1"/>
          <p:nvPr/>
        </p:nvSpPr>
        <p:spPr>
          <a:xfrm>
            <a:off x="4403812" y="584684"/>
            <a:ext cx="3618298" cy="830997"/>
          </a:xfrm>
          <a:prstGeom prst="rect">
            <a:avLst/>
          </a:prstGeom>
          <a:noFill/>
        </p:spPr>
        <p:txBody>
          <a:bodyPr wrap="none" rtlCol="0">
            <a:spAutoFit/>
          </a:bodyPr>
          <a:lstStyle/>
          <a:p>
            <a:r>
              <a:rPr lang="en-US" altLang="zh-CN" sz="4800"/>
              <a:t>5</a:t>
            </a:r>
            <a:r>
              <a:rPr lang="zh-CN" altLang="en-US" sz="4800"/>
              <a:t>月</a:t>
            </a:r>
            <a:r>
              <a:rPr lang="en-US" altLang="zh-CN" sz="4800"/>
              <a:t>16</a:t>
            </a:r>
            <a:r>
              <a:rPr lang="zh-CN" altLang="en-US" sz="4800"/>
              <a:t>日报告</a:t>
            </a:r>
          </a:p>
        </p:txBody>
      </p:sp>
      <p:sp>
        <p:nvSpPr>
          <p:cNvPr id="2" name="文本框 1">
            <a:extLst>
              <a:ext uri="{FF2B5EF4-FFF2-40B4-BE49-F238E27FC236}">
                <a16:creationId xmlns:a16="http://schemas.microsoft.com/office/drawing/2014/main" id="{53B4EE65-EBBD-34BF-3D41-2AA094B5B7D1}"/>
              </a:ext>
            </a:extLst>
          </p:cNvPr>
          <p:cNvSpPr txBox="1"/>
          <p:nvPr/>
        </p:nvSpPr>
        <p:spPr>
          <a:xfrm>
            <a:off x="1091444" y="2274838"/>
            <a:ext cx="10441160" cy="2677656"/>
          </a:xfrm>
          <a:prstGeom prst="rect">
            <a:avLst/>
          </a:prstGeom>
          <a:noFill/>
        </p:spPr>
        <p:txBody>
          <a:bodyPr wrap="square" rtlCol="0">
            <a:spAutoFit/>
          </a:bodyPr>
          <a:lstStyle/>
          <a:p>
            <a:r>
              <a:rPr lang="en-US" altLang="zh-CN" sz="2400"/>
              <a:t>1. percpu for</a:t>
            </a:r>
            <a:r>
              <a:rPr lang="zh-CN" altLang="en-US" sz="2400"/>
              <a:t> </a:t>
            </a:r>
            <a:r>
              <a:rPr lang="en-US" altLang="zh-CN" sz="2400"/>
              <a:t>riscv:</a:t>
            </a:r>
            <a:r>
              <a:rPr lang="zh-CN" altLang="en-US" sz="2400"/>
              <a:t> </a:t>
            </a:r>
            <a:r>
              <a:rPr lang="en-US" altLang="zh-CN" sz="2400"/>
              <a:t>Linux</a:t>
            </a:r>
            <a:r>
              <a:rPr lang="zh-CN" altLang="en-US" sz="2400"/>
              <a:t>实现原理和讨论</a:t>
            </a:r>
            <a:r>
              <a:rPr lang="en-US" altLang="zh-CN" sz="2400"/>
              <a:t>(</a:t>
            </a:r>
            <a:r>
              <a:rPr lang="zh-CN" altLang="en-US" sz="2400"/>
              <a:t>周睿</a:t>
            </a:r>
            <a:r>
              <a:rPr lang="en-US" altLang="zh-CN" sz="2400"/>
              <a:t>)</a:t>
            </a:r>
          </a:p>
          <a:p>
            <a:endParaRPr lang="en-US" altLang="zh-CN" sz="2400"/>
          </a:p>
          <a:p>
            <a:r>
              <a:rPr lang="en-US" altLang="zh-CN" sz="2400"/>
              <a:t>2. ArceOS</a:t>
            </a:r>
            <a:r>
              <a:rPr lang="zh-CN" altLang="en-US" sz="2400"/>
              <a:t>复用</a:t>
            </a:r>
            <a:r>
              <a:rPr lang="en-US" altLang="zh-CN" sz="2400"/>
              <a:t>Linux</a:t>
            </a:r>
            <a:r>
              <a:rPr lang="zh-CN" altLang="en-US" sz="2400"/>
              <a:t>原始模块的工作：</a:t>
            </a:r>
            <a:endParaRPr lang="en-US" altLang="zh-CN" sz="2400"/>
          </a:p>
          <a:p>
            <a:r>
              <a:rPr lang="en-US" altLang="zh-CN" sz="2400"/>
              <a:t>2.1 </a:t>
            </a:r>
            <a:r>
              <a:rPr lang="zh-CN" altLang="en-US" sz="2400"/>
              <a:t>启用地址重映射之后，引入的</a:t>
            </a:r>
            <a:r>
              <a:rPr lang="en-US" altLang="zh-CN" sz="2400"/>
              <a:t>Linux</a:t>
            </a:r>
            <a:r>
              <a:rPr lang="zh-CN" altLang="en-US" sz="2400"/>
              <a:t>部分与</a:t>
            </a:r>
            <a:r>
              <a:rPr lang="en-US" altLang="zh-CN" sz="2400"/>
              <a:t>ArceOS</a:t>
            </a:r>
            <a:r>
              <a:rPr lang="zh-CN" altLang="en-US" sz="2400"/>
              <a:t>在</a:t>
            </a:r>
            <a:r>
              <a:rPr lang="en-US" altLang="zh-CN" sz="2400"/>
              <a:t>LDS</a:t>
            </a:r>
            <a:r>
              <a:rPr lang="zh-CN" altLang="en-US" sz="2400"/>
              <a:t>的原有定义有冲突，解决这些冲突。</a:t>
            </a:r>
            <a:endParaRPr lang="en-US" altLang="zh-CN" sz="2400"/>
          </a:p>
          <a:p>
            <a:r>
              <a:rPr lang="en-US" altLang="zh-CN" sz="2400"/>
              <a:t>2.2 Linux</a:t>
            </a:r>
            <a:r>
              <a:rPr lang="zh-CN" altLang="en-US" sz="2400"/>
              <a:t>的</a:t>
            </a:r>
            <a:r>
              <a:rPr lang="en-US" altLang="zh-CN" sz="2400"/>
              <a:t>mem_map</a:t>
            </a:r>
            <a:r>
              <a:rPr lang="zh-CN" altLang="en-US" sz="2400"/>
              <a:t>没有实现，直接在</a:t>
            </a:r>
            <a:r>
              <a:rPr lang="en-US" altLang="zh-CN" sz="2400"/>
              <a:t>struct page </a:t>
            </a:r>
            <a:r>
              <a:rPr lang="zh-CN" altLang="en-US" sz="2400"/>
              <a:t>与对应地址直接强转。目前看不实现不行，</a:t>
            </a:r>
            <a:r>
              <a:rPr lang="en-US" altLang="zh-CN" sz="2400"/>
              <a:t>Linux</a:t>
            </a:r>
            <a:r>
              <a:rPr lang="zh-CN" altLang="en-US" sz="2400"/>
              <a:t>有调用</a:t>
            </a:r>
            <a:r>
              <a:rPr lang="en-US" altLang="zh-CN" sz="2400"/>
              <a:t>page</a:t>
            </a:r>
            <a:r>
              <a:rPr lang="zh-CN" altLang="en-US" sz="2400"/>
              <a:t>成员的情况。还是必须实现。</a:t>
            </a:r>
          </a:p>
        </p:txBody>
      </p:sp>
    </p:spTree>
    <p:extLst>
      <p:ext uri="{BB962C8B-B14F-4D97-AF65-F5344CB8AC3E}">
        <p14:creationId xmlns:p14="http://schemas.microsoft.com/office/powerpoint/2010/main" val="15884821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ACE59F1-842A-33F7-6C56-D40D8522B1B7}"/>
              </a:ext>
            </a:extLst>
          </p:cNvPr>
          <p:cNvPicPr>
            <a:picLocks noChangeAspect="1"/>
          </p:cNvPicPr>
          <p:nvPr/>
        </p:nvPicPr>
        <p:blipFill>
          <a:blip r:embed="rId2"/>
          <a:stretch>
            <a:fillRect/>
          </a:stretch>
        </p:blipFill>
        <p:spPr>
          <a:xfrm>
            <a:off x="2476500" y="2095500"/>
            <a:ext cx="7239000" cy="2667000"/>
          </a:xfrm>
          <a:prstGeom prst="rect">
            <a:avLst/>
          </a:prstGeom>
        </p:spPr>
      </p:pic>
      <p:sp>
        <p:nvSpPr>
          <p:cNvPr id="6" name="文本框 5">
            <a:extLst>
              <a:ext uri="{FF2B5EF4-FFF2-40B4-BE49-F238E27FC236}">
                <a16:creationId xmlns:a16="http://schemas.microsoft.com/office/drawing/2014/main" id="{DFB23BF9-354C-0DF1-07DB-BB59CB44CCFB}"/>
              </a:ext>
            </a:extLst>
          </p:cNvPr>
          <p:cNvSpPr txBox="1"/>
          <p:nvPr/>
        </p:nvSpPr>
        <p:spPr>
          <a:xfrm>
            <a:off x="667780" y="479673"/>
            <a:ext cx="10540788" cy="584775"/>
          </a:xfrm>
          <a:prstGeom prst="rect">
            <a:avLst/>
          </a:prstGeom>
          <a:noFill/>
        </p:spPr>
        <p:txBody>
          <a:bodyPr wrap="square">
            <a:spAutoFit/>
          </a:bodyPr>
          <a:lstStyle/>
          <a:p>
            <a:r>
              <a:rPr lang="zh-CN" altLang="en-US" sz="3200"/>
              <a:t>关于</a:t>
            </a:r>
            <a:r>
              <a:rPr lang="en-US" altLang="zh-CN" sz="3200"/>
              <a:t>percpu</a:t>
            </a:r>
            <a:r>
              <a:rPr lang="zh-CN" altLang="en-US" sz="3200"/>
              <a:t>的机制</a:t>
            </a:r>
            <a:r>
              <a:rPr lang="en-US" altLang="zh-CN" sz="3200"/>
              <a:t>(riscv)</a:t>
            </a:r>
          </a:p>
        </p:txBody>
      </p:sp>
      <p:sp>
        <p:nvSpPr>
          <p:cNvPr id="7" name="文本框 6">
            <a:extLst>
              <a:ext uri="{FF2B5EF4-FFF2-40B4-BE49-F238E27FC236}">
                <a16:creationId xmlns:a16="http://schemas.microsoft.com/office/drawing/2014/main" id="{2CEB6812-8F91-08A0-78A3-D176F9939C48}"/>
              </a:ext>
            </a:extLst>
          </p:cNvPr>
          <p:cNvSpPr txBox="1"/>
          <p:nvPr/>
        </p:nvSpPr>
        <p:spPr>
          <a:xfrm>
            <a:off x="1487488" y="5445224"/>
            <a:ext cx="9009198" cy="923330"/>
          </a:xfrm>
          <a:prstGeom prst="rect">
            <a:avLst/>
          </a:prstGeom>
          <a:noFill/>
        </p:spPr>
        <p:txBody>
          <a:bodyPr wrap="none" rtlCol="0">
            <a:spAutoFit/>
          </a:bodyPr>
          <a:lstStyle/>
          <a:p>
            <a:r>
              <a:rPr lang="en-US" altLang="zh-CN"/>
              <a:t>Linux</a:t>
            </a:r>
            <a:r>
              <a:rPr lang="zh-CN" altLang="en-US"/>
              <a:t>是第一种：暂存</a:t>
            </a:r>
            <a:r>
              <a:rPr lang="en-US" altLang="zh-CN"/>
              <a:t>current task</a:t>
            </a:r>
            <a:r>
              <a:rPr lang="zh-CN" altLang="en-US"/>
              <a:t>，从</a:t>
            </a:r>
            <a:r>
              <a:rPr lang="en-US" altLang="zh-CN"/>
              <a:t>current-&gt;cpu_id</a:t>
            </a:r>
            <a:r>
              <a:rPr lang="zh-CN" altLang="en-US"/>
              <a:t>，查找</a:t>
            </a:r>
            <a:r>
              <a:rPr lang="en-US" altLang="zh-CN"/>
              <a:t>percpu[]</a:t>
            </a:r>
            <a:r>
              <a:rPr lang="zh-CN" altLang="en-US"/>
              <a:t>，找到</a:t>
            </a:r>
            <a:r>
              <a:rPr lang="en-US" altLang="zh-CN"/>
              <a:t>percpu base</a:t>
            </a:r>
            <a:br>
              <a:rPr lang="en-US" altLang="zh-CN"/>
            </a:br>
            <a:r>
              <a:rPr lang="en-US" altLang="zh-CN"/>
              <a:t>ArceOS</a:t>
            </a:r>
            <a:r>
              <a:rPr lang="zh-CN" altLang="en-US"/>
              <a:t>用</a:t>
            </a:r>
            <a:r>
              <a:rPr lang="en-US" altLang="zh-CN"/>
              <a:t>gp</a:t>
            </a:r>
            <a:r>
              <a:rPr lang="zh-CN" altLang="en-US"/>
              <a:t>暂存</a:t>
            </a:r>
            <a:r>
              <a:rPr lang="en-US" altLang="zh-CN"/>
              <a:t>percpu base</a:t>
            </a:r>
            <a:r>
              <a:rPr lang="zh-CN" altLang="en-US"/>
              <a:t>，从</a:t>
            </a:r>
            <a:r>
              <a:rPr lang="en-US" altLang="zh-CN"/>
              <a:t>percpu</a:t>
            </a:r>
            <a:r>
              <a:rPr lang="zh-CN" altLang="en-US"/>
              <a:t>可以获得当前任务</a:t>
            </a:r>
            <a:r>
              <a:rPr lang="en-US" altLang="zh-CN"/>
              <a:t>current</a:t>
            </a:r>
            <a:r>
              <a:rPr lang="zh-CN" altLang="en-US"/>
              <a:t>。</a:t>
            </a:r>
            <a:r>
              <a:rPr lang="en-US" altLang="zh-CN"/>
              <a:t>gp</a:t>
            </a:r>
            <a:r>
              <a:rPr lang="zh-CN" altLang="en-US"/>
              <a:t>与</a:t>
            </a:r>
            <a:r>
              <a:rPr lang="en-US" altLang="zh-CN"/>
              <a:t>relaxing</a:t>
            </a:r>
            <a:r>
              <a:rPr lang="zh-CN" altLang="en-US"/>
              <a:t>冲突，</a:t>
            </a:r>
            <a:endParaRPr lang="en-US" altLang="zh-CN"/>
          </a:p>
          <a:p>
            <a:r>
              <a:rPr lang="zh-CN" altLang="en-US"/>
              <a:t>可以考虑</a:t>
            </a:r>
            <a:r>
              <a:rPr lang="en-US" altLang="zh-CN"/>
              <a:t>sscratch</a:t>
            </a:r>
            <a:r>
              <a:rPr lang="zh-CN" altLang="en-US"/>
              <a:t>。</a:t>
            </a:r>
          </a:p>
        </p:txBody>
      </p:sp>
      <p:sp>
        <p:nvSpPr>
          <p:cNvPr id="8" name="文本框 7">
            <a:extLst>
              <a:ext uri="{FF2B5EF4-FFF2-40B4-BE49-F238E27FC236}">
                <a16:creationId xmlns:a16="http://schemas.microsoft.com/office/drawing/2014/main" id="{A381B695-3D9F-791C-7163-3339CE8C0AF6}"/>
              </a:ext>
            </a:extLst>
          </p:cNvPr>
          <p:cNvSpPr txBox="1"/>
          <p:nvPr/>
        </p:nvSpPr>
        <p:spPr>
          <a:xfrm>
            <a:off x="2491029" y="1726168"/>
            <a:ext cx="3211135" cy="369332"/>
          </a:xfrm>
          <a:prstGeom prst="rect">
            <a:avLst/>
          </a:prstGeom>
          <a:noFill/>
        </p:spPr>
        <p:txBody>
          <a:bodyPr wrap="none" rtlCol="0">
            <a:spAutoFit/>
          </a:bodyPr>
          <a:lstStyle/>
          <a:p>
            <a:r>
              <a:rPr lang="en-US" altLang="zh-CN"/>
              <a:t>riscv</a:t>
            </a:r>
            <a:r>
              <a:rPr lang="zh-CN" altLang="en-US"/>
              <a:t>规范的要求和</a:t>
            </a:r>
            <a:r>
              <a:rPr lang="en-US" altLang="zh-CN"/>
              <a:t>Linux</a:t>
            </a:r>
            <a:r>
              <a:rPr lang="zh-CN" altLang="en-US"/>
              <a:t>的实现</a:t>
            </a:r>
          </a:p>
        </p:txBody>
      </p:sp>
    </p:spTree>
    <p:extLst>
      <p:ext uri="{BB962C8B-B14F-4D97-AF65-F5344CB8AC3E}">
        <p14:creationId xmlns:p14="http://schemas.microsoft.com/office/powerpoint/2010/main" val="15385553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EA92381-25F2-CD7B-48A8-C3DD69053C6F}"/>
              </a:ext>
            </a:extLst>
          </p:cNvPr>
          <p:cNvPicPr>
            <a:picLocks noChangeAspect="1"/>
          </p:cNvPicPr>
          <p:nvPr/>
        </p:nvPicPr>
        <p:blipFill>
          <a:blip r:embed="rId2"/>
          <a:stretch>
            <a:fillRect/>
          </a:stretch>
        </p:blipFill>
        <p:spPr>
          <a:xfrm>
            <a:off x="3524250" y="2381250"/>
            <a:ext cx="5143500" cy="2095500"/>
          </a:xfrm>
          <a:prstGeom prst="rect">
            <a:avLst/>
          </a:prstGeom>
        </p:spPr>
      </p:pic>
      <p:sp>
        <p:nvSpPr>
          <p:cNvPr id="6" name="文本框 5">
            <a:extLst>
              <a:ext uri="{FF2B5EF4-FFF2-40B4-BE49-F238E27FC236}">
                <a16:creationId xmlns:a16="http://schemas.microsoft.com/office/drawing/2014/main" id="{F7E3BCE0-94B9-55F8-8B4F-558AFD5B8E00}"/>
              </a:ext>
            </a:extLst>
          </p:cNvPr>
          <p:cNvSpPr txBox="1"/>
          <p:nvPr/>
        </p:nvSpPr>
        <p:spPr>
          <a:xfrm>
            <a:off x="667780" y="479673"/>
            <a:ext cx="10540788" cy="584775"/>
          </a:xfrm>
          <a:prstGeom prst="rect">
            <a:avLst/>
          </a:prstGeom>
          <a:noFill/>
        </p:spPr>
        <p:txBody>
          <a:bodyPr wrap="square">
            <a:spAutoFit/>
          </a:bodyPr>
          <a:lstStyle/>
          <a:p>
            <a:r>
              <a:rPr lang="zh-CN" altLang="en-US" sz="3200"/>
              <a:t>引入</a:t>
            </a:r>
            <a:r>
              <a:rPr lang="en-US" altLang="zh-CN" sz="3200"/>
              <a:t>mem_map</a:t>
            </a:r>
          </a:p>
        </p:txBody>
      </p:sp>
      <p:sp>
        <p:nvSpPr>
          <p:cNvPr id="7" name="文本框 6">
            <a:extLst>
              <a:ext uri="{FF2B5EF4-FFF2-40B4-BE49-F238E27FC236}">
                <a16:creationId xmlns:a16="http://schemas.microsoft.com/office/drawing/2014/main" id="{152BD57C-09F0-81A1-AA20-5915B49A6A40}"/>
              </a:ext>
            </a:extLst>
          </p:cNvPr>
          <p:cNvSpPr txBox="1"/>
          <p:nvPr/>
        </p:nvSpPr>
        <p:spPr>
          <a:xfrm>
            <a:off x="839416" y="1556792"/>
            <a:ext cx="6213560" cy="369332"/>
          </a:xfrm>
          <a:prstGeom prst="rect">
            <a:avLst/>
          </a:prstGeom>
          <a:noFill/>
        </p:spPr>
        <p:txBody>
          <a:bodyPr wrap="none" rtlCol="0">
            <a:spAutoFit/>
          </a:bodyPr>
          <a:lstStyle/>
          <a:p>
            <a:r>
              <a:rPr lang="en-US" altLang="zh-CN" b="1">
                <a:solidFill>
                  <a:srgbClr val="C00000"/>
                </a:solidFill>
              </a:rPr>
              <a:t>page_to_pfn</a:t>
            </a:r>
            <a:r>
              <a:rPr lang="zh-CN" altLang="en-US"/>
              <a:t>之类从临时实现改为基于</a:t>
            </a:r>
            <a:r>
              <a:rPr lang="en-US" altLang="zh-CN"/>
              <a:t>mem_map</a:t>
            </a:r>
            <a:r>
              <a:rPr lang="zh-CN" altLang="en-US"/>
              <a:t>的实际实现</a:t>
            </a:r>
          </a:p>
        </p:txBody>
      </p:sp>
      <p:sp>
        <p:nvSpPr>
          <p:cNvPr id="8" name="文本框 7">
            <a:extLst>
              <a:ext uri="{FF2B5EF4-FFF2-40B4-BE49-F238E27FC236}">
                <a16:creationId xmlns:a16="http://schemas.microsoft.com/office/drawing/2014/main" id="{A3D46D35-6FF6-856E-AD3E-D5298E43DC5D}"/>
              </a:ext>
            </a:extLst>
          </p:cNvPr>
          <p:cNvSpPr txBox="1"/>
          <p:nvPr/>
        </p:nvSpPr>
        <p:spPr>
          <a:xfrm>
            <a:off x="4791706" y="2528900"/>
            <a:ext cx="1168910" cy="369332"/>
          </a:xfrm>
          <a:prstGeom prst="rect">
            <a:avLst/>
          </a:prstGeom>
          <a:noFill/>
        </p:spPr>
        <p:txBody>
          <a:bodyPr wrap="none" rtlCol="0">
            <a:spAutoFit/>
          </a:bodyPr>
          <a:lstStyle/>
          <a:p>
            <a:r>
              <a:rPr lang="en-US" altLang="zh-CN" b="1">
                <a:solidFill>
                  <a:srgbClr val="C00000"/>
                </a:solidFill>
              </a:rPr>
              <a:t>page</a:t>
            </a:r>
            <a:r>
              <a:rPr lang="zh-CN" altLang="en-US" b="1">
                <a:solidFill>
                  <a:srgbClr val="C00000"/>
                </a:solidFill>
              </a:rPr>
              <a:t>结构</a:t>
            </a:r>
          </a:p>
        </p:txBody>
      </p:sp>
      <p:sp>
        <p:nvSpPr>
          <p:cNvPr id="9" name="文本框 8">
            <a:extLst>
              <a:ext uri="{FF2B5EF4-FFF2-40B4-BE49-F238E27FC236}">
                <a16:creationId xmlns:a16="http://schemas.microsoft.com/office/drawing/2014/main" id="{F2658EC8-6E71-4FF2-448E-199AA674047B}"/>
              </a:ext>
            </a:extLst>
          </p:cNvPr>
          <p:cNvSpPr txBox="1"/>
          <p:nvPr/>
        </p:nvSpPr>
        <p:spPr>
          <a:xfrm>
            <a:off x="4769264" y="4030368"/>
            <a:ext cx="1212191" cy="369332"/>
          </a:xfrm>
          <a:prstGeom prst="rect">
            <a:avLst/>
          </a:prstGeom>
          <a:noFill/>
        </p:spPr>
        <p:txBody>
          <a:bodyPr wrap="none" rtlCol="0">
            <a:spAutoFit/>
          </a:bodyPr>
          <a:lstStyle/>
          <a:p>
            <a:r>
              <a:rPr lang="en-US" altLang="zh-CN" b="1">
                <a:solidFill>
                  <a:srgbClr val="C00000"/>
                </a:solidFill>
              </a:rPr>
              <a:t>page</a:t>
            </a:r>
            <a:r>
              <a:rPr lang="zh-CN" altLang="en-US" b="1">
                <a:solidFill>
                  <a:srgbClr val="C00000"/>
                </a:solidFill>
              </a:rPr>
              <a:t>页面</a:t>
            </a:r>
          </a:p>
        </p:txBody>
      </p:sp>
    </p:spTree>
    <p:extLst>
      <p:ext uri="{BB962C8B-B14F-4D97-AF65-F5344CB8AC3E}">
        <p14:creationId xmlns:p14="http://schemas.microsoft.com/office/powerpoint/2010/main" val="27783822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9C53B-7C29-CB23-0FEB-0A36B14CFBA4}"/>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F67B62F3-28AA-ABB4-7EA6-59B049979119}"/>
              </a:ext>
            </a:extLst>
          </p:cNvPr>
          <p:cNvSpPr txBox="1"/>
          <p:nvPr/>
        </p:nvSpPr>
        <p:spPr>
          <a:xfrm>
            <a:off x="4403812" y="584684"/>
            <a:ext cx="3618298" cy="830997"/>
          </a:xfrm>
          <a:prstGeom prst="rect">
            <a:avLst/>
          </a:prstGeom>
          <a:noFill/>
        </p:spPr>
        <p:txBody>
          <a:bodyPr wrap="none" rtlCol="0">
            <a:spAutoFit/>
          </a:bodyPr>
          <a:lstStyle/>
          <a:p>
            <a:r>
              <a:rPr lang="en-US" altLang="zh-CN" sz="4800"/>
              <a:t>5</a:t>
            </a:r>
            <a:r>
              <a:rPr lang="zh-CN" altLang="en-US" sz="4800"/>
              <a:t>月</a:t>
            </a:r>
            <a:r>
              <a:rPr lang="en-US" altLang="zh-CN" sz="4800"/>
              <a:t>30</a:t>
            </a:r>
            <a:r>
              <a:rPr lang="zh-CN" altLang="en-US" sz="4800"/>
              <a:t>日报告</a:t>
            </a:r>
          </a:p>
        </p:txBody>
      </p:sp>
      <p:sp>
        <p:nvSpPr>
          <p:cNvPr id="2" name="文本框 1">
            <a:extLst>
              <a:ext uri="{FF2B5EF4-FFF2-40B4-BE49-F238E27FC236}">
                <a16:creationId xmlns:a16="http://schemas.microsoft.com/office/drawing/2014/main" id="{749B6453-6981-1BC8-8302-728A5C253540}"/>
              </a:ext>
            </a:extLst>
          </p:cNvPr>
          <p:cNvSpPr txBox="1"/>
          <p:nvPr/>
        </p:nvSpPr>
        <p:spPr>
          <a:xfrm>
            <a:off x="1091444" y="2274838"/>
            <a:ext cx="10441160" cy="3785652"/>
          </a:xfrm>
          <a:prstGeom prst="rect">
            <a:avLst/>
          </a:prstGeom>
          <a:noFill/>
        </p:spPr>
        <p:txBody>
          <a:bodyPr wrap="square" rtlCol="0">
            <a:spAutoFit/>
          </a:bodyPr>
          <a:lstStyle/>
          <a:p>
            <a:r>
              <a:rPr lang="zh-CN" altLang="en-US" sz="2400"/>
              <a:t>本周进展：</a:t>
            </a:r>
            <a:endParaRPr lang="en-US" altLang="zh-CN" sz="2400"/>
          </a:p>
          <a:p>
            <a:endParaRPr lang="en-US" altLang="zh-CN" sz="2400"/>
          </a:p>
          <a:p>
            <a:r>
              <a:rPr lang="en-US" altLang="zh-CN" sz="2400"/>
              <a:t>1. </a:t>
            </a:r>
            <a:r>
              <a:rPr lang="zh-CN" altLang="en-US" sz="2400"/>
              <a:t>修复了地址映射等一些问题</a:t>
            </a:r>
            <a:endParaRPr lang="en-US" altLang="zh-CN" sz="2400"/>
          </a:p>
          <a:p>
            <a:r>
              <a:rPr lang="en-US" altLang="zh-CN" sz="2400"/>
              <a:t>2. </a:t>
            </a:r>
            <a:r>
              <a:rPr lang="zh-CN" altLang="en-US" sz="2400"/>
              <a:t>在支持</a:t>
            </a:r>
            <a:r>
              <a:rPr lang="en-US" altLang="zh-CN" sz="2400"/>
              <a:t>ReadBlock</a:t>
            </a:r>
            <a:r>
              <a:rPr lang="zh-CN" altLang="en-US" sz="2400"/>
              <a:t>的基础上，</a:t>
            </a:r>
            <a:r>
              <a:rPr lang="zh-CN" altLang="en-US" sz="2400" b="1"/>
              <a:t>实现了</a:t>
            </a:r>
            <a:r>
              <a:rPr lang="en-US" altLang="zh-CN" sz="2400" b="1"/>
              <a:t>WriteBlock</a:t>
            </a:r>
            <a:r>
              <a:rPr lang="zh-CN" altLang="en-US" sz="2400" b="1"/>
              <a:t>的功能</a:t>
            </a:r>
            <a:endParaRPr lang="en-US" altLang="zh-CN" sz="2400" b="1"/>
          </a:p>
          <a:p>
            <a:r>
              <a:rPr lang="en-US" altLang="zh-CN" sz="2400"/>
              <a:t>3. </a:t>
            </a:r>
            <a:r>
              <a:rPr lang="zh-CN" altLang="en-US" sz="2400"/>
              <a:t>连续读多块时，有读不到的情况，正在分析原因：估计还是需要把中断用起来。</a:t>
            </a:r>
            <a:endParaRPr lang="en-US" altLang="zh-CN" sz="2400"/>
          </a:p>
          <a:p>
            <a:endParaRPr lang="en-US" altLang="zh-CN" sz="2400"/>
          </a:p>
          <a:p>
            <a:r>
              <a:rPr lang="zh-CN" altLang="en-US" sz="2400"/>
              <a:t>下周计划：</a:t>
            </a:r>
            <a:endParaRPr lang="en-US" altLang="zh-CN" sz="2400"/>
          </a:p>
          <a:p>
            <a:r>
              <a:rPr lang="en-US" altLang="zh-CN" sz="2400"/>
              <a:t>1. </a:t>
            </a:r>
            <a:r>
              <a:rPr lang="zh-CN" altLang="en-US" sz="2400"/>
              <a:t>实现中断或者禁止</a:t>
            </a:r>
            <a:r>
              <a:rPr lang="en-US" altLang="zh-CN" sz="2400"/>
              <a:t>virtioblk</a:t>
            </a:r>
            <a:r>
              <a:rPr lang="zh-CN" altLang="en-US" sz="2400"/>
              <a:t>的中断</a:t>
            </a:r>
            <a:endParaRPr lang="en-US" altLang="zh-CN" sz="2400"/>
          </a:p>
          <a:p>
            <a:r>
              <a:rPr lang="en-US" altLang="zh-CN" sz="2400"/>
              <a:t>2. </a:t>
            </a:r>
            <a:r>
              <a:rPr lang="zh-CN" altLang="en-US" sz="2400"/>
              <a:t>实现测试用例进行覆盖测试</a:t>
            </a:r>
            <a:endParaRPr lang="en-US" altLang="zh-CN" sz="2400"/>
          </a:p>
        </p:txBody>
      </p:sp>
      <p:sp>
        <p:nvSpPr>
          <p:cNvPr id="3" name="文本框 2">
            <a:extLst>
              <a:ext uri="{FF2B5EF4-FFF2-40B4-BE49-F238E27FC236}">
                <a16:creationId xmlns:a16="http://schemas.microsoft.com/office/drawing/2014/main" id="{22AEA380-031B-480D-3149-208F607AB7D4}"/>
              </a:ext>
            </a:extLst>
          </p:cNvPr>
          <p:cNvSpPr txBox="1"/>
          <p:nvPr/>
        </p:nvSpPr>
        <p:spPr>
          <a:xfrm>
            <a:off x="1091444" y="1611800"/>
            <a:ext cx="5868914" cy="461665"/>
          </a:xfrm>
          <a:prstGeom prst="rect">
            <a:avLst/>
          </a:prstGeom>
          <a:noFill/>
        </p:spPr>
        <p:txBody>
          <a:bodyPr wrap="none" rtlCol="0">
            <a:spAutoFit/>
          </a:bodyPr>
          <a:lstStyle/>
          <a:p>
            <a:r>
              <a:rPr lang="en-US" altLang="zh-CN" sz="2400"/>
              <a:t>ArceOS</a:t>
            </a:r>
            <a:r>
              <a:rPr lang="zh-CN" altLang="en-US" sz="2400"/>
              <a:t>直接复用</a:t>
            </a:r>
            <a:r>
              <a:rPr lang="en-US" altLang="zh-CN" sz="2400"/>
              <a:t>Linux </a:t>
            </a:r>
            <a:r>
              <a:rPr lang="zh-CN" altLang="en-US" sz="2400"/>
              <a:t>原始模块</a:t>
            </a:r>
            <a:r>
              <a:rPr lang="en-US" altLang="zh-CN" sz="2400"/>
              <a:t>VirtIOBlk</a:t>
            </a:r>
            <a:r>
              <a:rPr lang="zh-CN" altLang="en-US" sz="2400"/>
              <a:t>：</a:t>
            </a:r>
          </a:p>
        </p:txBody>
      </p:sp>
    </p:spTree>
    <p:extLst>
      <p:ext uri="{BB962C8B-B14F-4D97-AF65-F5344CB8AC3E}">
        <p14:creationId xmlns:p14="http://schemas.microsoft.com/office/powerpoint/2010/main" val="27536200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163E57D-B54B-ADE0-1677-057032B93999}"/>
              </a:ext>
            </a:extLst>
          </p:cNvPr>
          <p:cNvPicPr>
            <a:picLocks noChangeAspect="1"/>
          </p:cNvPicPr>
          <p:nvPr/>
        </p:nvPicPr>
        <p:blipFill>
          <a:blip r:embed="rId2"/>
          <a:stretch>
            <a:fillRect/>
          </a:stretch>
        </p:blipFill>
        <p:spPr>
          <a:xfrm>
            <a:off x="443372" y="1232756"/>
            <a:ext cx="6667500" cy="5334000"/>
          </a:xfrm>
          <a:prstGeom prst="rect">
            <a:avLst/>
          </a:prstGeom>
        </p:spPr>
      </p:pic>
      <p:sp>
        <p:nvSpPr>
          <p:cNvPr id="6" name="文本框 5">
            <a:extLst>
              <a:ext uri="{FF2B5EF4-FFF2-40B4-BE49-F238E27FC236}">
                <a16:creationId xmlns:a16="http://schemas.microsoft.com/office/drawing/2014/main" id="{A87B3D2C-7FAA-D387-0A84-8CD701DF43E0}"/>
              </a:ext>
            </a:extLst>
          </p:cNvPr>
          <p:cNvSpPr txBox="1"/>
          <p:nvPr/>
        </p:nvSpPr>
        <p:spPr>
          <a:xfrm>
            <a:off x="667780" y="479673"/>
            <a:ext cx="6443092" cy="584775"/>
          </a:xfrm>
          <a:prstGeom prst="rect">
            <a:avLst/>
          </a:prstGeom>
          <a:noFill/>
        </p:spPr>
        <p:txBody>
          <a:bodyPr wrap="square">
            <a:spAutoFit/>
          </a:bodyPr>
          <a:lstStyle/>
          <a:p>
            <a:r>
              <a:rPr lang="zh-CN" altLang="en-US" sz="3200"/>
              <a:t>对设备驱动所处层次的认识</a:t>
            </a:r>
            <a:endParaRPr lang="en-US" altLang="zh-CN" sz="3200"/>
          </a:p>
        </p:txBody>
      </p:sp>
      <p:sp>
        <p:nvSpPr>
          <p:cNvPr id="7" name="文本框 6">
            <a:extLst>
              <a:ext uri="{FF2B5EF4-FFF2-40B4-BE49-F238E27FC236}">
                <a16:creationId xmlns:a16="http://schemas.microsoft.com/office/drawing/2014/main" id="{119BF792-4B99-8E92-06A6-74553E9FE27B}"/>
              </a:ext>
            </a:extLst>
          </p:cNvPr>
          <p:cNvSpPr txBox="1"/>
          <p:nvPr/>
        </p:nvSpPr>
        <p:spPr>
          <a:xfrm>
            <a:off x="8184232" y="1772816"/>
            <a:ext cx="3429144" cy="646331"/>
          </a:xfrm>
          <a:prstGeom prst="rect">
            <a:avLst/>
          </a:prstGeom>
          <a:noFill/>
        </p:spPr>
        <p:txBody>
          <a:bodyPr wrap="none" rtlCol="0">
            <a:spAutoFit/>
          </a:bodyPr>
          <a:lstStyle/>
          <a:p>
            <a:r>
              <a:rPr lang="en-US" altLang="zh-CN"/>
              <a:t>mq_ops</a:t>
            </a:r>
            <a:r>
              <a:rPr lang="zh-CN" altLang="en-US"/>
              <a:t>基本不依赖调度和</a:t>
            </a:r>
            <a:r>
              <a:rPr lang="en-US" altLang="zh-CN"/>
              <a:t>mutex</a:t>
            </a:r>
          </a:p>
          <a:p>
            <a:r>
              <a:rPr lang="zh-CN" altLang="en-US"/>
              <a:t>例外情况：</a:t>
            </a:r>
          </a:p>
        </p:txBody>
      </p:sp>
    </p:spTree>
    <p:extLst>
      <p:ext uri="{BB962C8B-B14F-4D97-AF65-F5344CB8AC3E}">
        <p14:creationId xmlns:p14="http://schemas.microsoft.com/office/powerpoint/2010/main" val="301134271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ctr">
          <a:defRPr sz="1600" b="1"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ln>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24403</TotalTime>
  <Words>11913</Words>
  <Application>Microsoft Office PowerPoint</Application>
  <PresentationFormat>宽屏</PresentationFormat>
  <Paragraphs>1534</Paragraphs>
  <Slides>134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134</vt:i4>
      </vt:variant>
    </vt:vector>
  </HeadingPairs>
  <TitlesOfParts>
    <vt:vector size="138" baseType="lpstr">
      <vt:lpstr>等线</vt:lpstr>
      <vt:lpstr>等线 Light</vt:lpstr>
      <vt:lpstr>Arial</vt:lpstr>
      <vt:lpstr>Office 主题​​</vt:lpstr>
      <vt:lpstr>内核组件化工作的设想和当前进展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 磊</dc:creator>
  <cp:lastModifiedBy>磊 石</cp:lastModifiedBy>
  <cp:revision>994</cp:revision>
  <dcterms:created xsi:type="dcterms:W3CDTF">2023-02-06T11:51:16Z</dcterms:created>
  <dcterms:modified xsi:type="dcterms:W3CDTF">2025-08-15T04:58:44Z</dcterms:modified>
</cp:coreProperties>
</file>