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551" r:id="rId3"/>
    <p:sldId id="545" r:id="rId4"/>
    <p:sldId id="534" r:id="rId5"/>
    <p:sldId id="544" r:id="rId6"/>
    <p:sldId id="552" r:id="rId7"/>
    <p:sldId id="531" r:id="rId8"/>
    <p:sldId id="532" r:id="rId9"/>
    <p:sldId id="541" r:id="rId10"/>
    <p:sldId id="533" r:id="rId11"/>
    <p:sldId id="265" r:id="rId12"/>
    <p:sldId id="536" r:id="rId13"/>
    <p:sldId id="537" r:id="rId14"/>
    <p:sldId id="525" r:id="rId15"/>
    <p:sldId id="543" r:id="rId16"/>
    <p:sldId id="553" r:id="rId17"/>
    <p:sldId id="546" r:id="rId18"/>
    <p:sldId id="548" r:id="rId19"/>
    <p:sldId id="547" r:id="rId20"/>
    <p:sldId id="554" r:id="rId21"/>
    <p:sldId id="549" r:id="rId22"/>
    <p:sldId id="555" r:id="rId23"/>
    <p:sldId id="550" r:id="rId24"/>
    <p:sldId id="55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C4DA-D819-49F8-9F6F-788188E898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C4DA-D819-49F8-9F6F-788188E898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9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36712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内核组件实验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510"/>
            <a:ext cx="9144000" cy="1655762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2024.8.4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FEBB894-CB1E-5641-5A45-A5D3F51BCACB}"/>
              </a:ext>
            </a:extLst>
          </p:cNvPr>
          <p:cNvSpPr txBox="1"/>
          <p:nvPr/>
        </p:nvSpPr>
        <p:spPr>
          <a:xfrm>
            <a:off x="515380" y="370134"/>
            <a:ext cx="7272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组件系统的独立运行、测试和验证方法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934E0A-570A-D8A0-D532-41460D0F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412776"/>
            <a:ext cx="838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8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D74783-65FF-5019-8508-FD3B63087079}"/>
              </a:ext>
            </a:extLst>
          </p:cNvPr>
          <p:cNvSpPr txBox="1"/>
          <p:nvPr/>
        </p:nvSpPr>
        <p:spPr>
          <a:xfrm>
            <a:off x="659396" y="33149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实践：从最小规模的系统逐级构建更大规模的系统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E47A28-7494-BB1A-F363-616EAEBD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36549"/>
            <a:ext cx="10439400" cy="5524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5FCDD6-6F64-EF89-508B-84DD9E6D65D3}"/>
              </a:ext>
            </a:extLst>
          </p:cNvPr>
          <p:cNvSpPr txBox="1"/>
          <p:nvPr/>
        </p:nvSpPr>
        <p:spPr>
          <a:xfrm>
            <a:off x="659396" y="910965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命令行：</a:t>
            </a:r>
            <a:r>
              <a:rPr lang="en-US" altLang="zh-CN" b="1"/>
              <a:t>lk new proj_xxx --root rt_xxx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24268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A87261-4A30-93C5-86FD-B94963E4353D}"/>
              </a:ext>
            </a:extLst>
          </p:cNvPr>
          <p:cNvSpPr txBox="1"/>
          <p:nvPr/>
        </p:nvSpPr>
        <p:spPr>
          <a:xfrm>
            <a:off x="659396" y="33149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实践：逐级构建 </a:t>
            </a:r>
            <a:r>
              <a:rPr lang="en-US" altLang="zh-CN" sz="2800"/>
              <a:t>- </a:t>
            </a:r>
            <a:r>
              <a:rPr lang="zh-CN" altLang="en-US" sz="2800"/>
              <a:t>形成宏内核</a:t>
            </a:r>
            <a:r>
              <a:rPr lang="en-US" altLang="zh-CN" sz="2800"/>
              <a:t>(</a:t>
            </a:r>
            <a:r>
              <a:rPr lang="zh-CN" altLang="en-US" sz="2800"/>
              <a:t>支持</a:t>
            </a:r>
            <a:r>
              <a:rPr lang="en-US" altLang="zh-CN" sz="2800"/>
              <a:t>Linux syscall)</a:t>
            </a:r>
            <a:endParaRPr lang="zh-CN" altLang="en-US" sz="28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CC11B5-5BA2-E1CC-5BCB-D42918E9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61" y="1052736"/>
            <a:ext cx="4300478" cy="30963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2211EA-537C-0CA6-5D9B-643F8F3CCD82}"/>
              </a:ext>
            </a:extLst>
          </p:cNvPr>
          <p:cNvSpPr txBox="1"/>
          <p:nvPr/>
        </p:nvSpPr>
        <p:spPr>
          <a:xfrm>
            <a:off x="3272150" y="5301208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构建命令行：</a:t>
            </a:r>
            <a:r>
              <a:rPr lang="en-US" altLang="zh-CN" sz="2000" b="1"/>
              <a:t>lktool new proj_mk --root rt_microkernel</a:t>
            </a:r>
          </a:p>
          <a:p>
            <a:r>
              <a:rPr lang="zh-CN" altLang="en-US" sz="2000" b="1"/>
              <a:t>详细步骤见</a:t>
            </a:r>
            <a:r>
              <a:rPr lang="en-US" altLang="zh-CN" sz="2000" b="1"/>
              <a:t>lktool</a:t>
            </a:r>
            <a:r>
              <a:rPr lang="zh-CN" altLang="en-US" sz="2000" b="1"/>
              <a:t>工程</a:t>
            </a:r>
            <a:r>
              <a:rPr lang="en-US" altLang="zh-CN" sz="2000" b="1"/>
              <a:t>README.md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92438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A87261-4A30-93C5-86FD-B94963E4353D}"/>
              </a:ext>
            </a:extLst>
          </p:cNvPr>
          <p:cNvSpPr txBox="1"/>
          <p:nvPr/>
        </p:nvSpPr>
        <p:spPr>
          <a:xfrm>
            <a:off x="659396" y="33149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实践：逐级构建 </a:t>
            </a:r>
            <a:r>
              <a:rPr lang="en-US" altLang="zh-CN" sz="2800"/>
              <a:t>- </a:t>
            </a:r>
            <a:r>
              <a:rPr lang="zh-CN" altLang="en-US" sz="2800"/>
              <a:t>形成宏内核</a:t>
            </a:r>
            <a:r>
              <a:rPr lang="en-US" altLang="zh-CN" sz="2800"/>
              <a:t>(</a:t>
            </a:r>
            <a:r>
              <a:rPr lang="zh-CN" altLang="en-US" sz="2800"/>
              <a:t>支持</a:t>
            </a:r>
            <a:r>
              <a:rPr lang="en-US" altLang="zh-CN" sz="2800"/>
              <a:t>Linux syscall)</a:t>
            </a:r>
            <a:endParaRPr lang="zh-CN" altLang="en-US" sz="28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8CF948-A84F-8993-9356-C1D47F4E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72" y="954553"/>
            <a:ext cx="8602166" cy="5903447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B1FA9F3-C5FD-019B-AE47-77485D9499BE}"/>
              </a:ext>
            </a:extLst>
          </p:cNvPr>
          <p:cNvCxnSpPr/>
          <p:nvPr/>
        </p:nvCxnSpPr>
        <p:spPr>
          <a:xfrm>
            <a:off x="8328248" y="2384884"/>
            <a:ext cx="46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DA4EE3D-3002-1BF4-4E9D-81F2D13B250F}"/>
              </a:ext>
            </a:extLst>
          </p:cNvPr>
          <p:cNvCxnSpPr/>
          <p:nvPr/>
        </p:nvCxnSpPr>
        <p:spPr>
          <a:xfrm>
            <a:off x="8328248" y="2960948"/>
            <a:ext cx="46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BEA30D6-D8BA-8F75-CBF7-82D317E1E799}"/>
              </a:ext>
            </a:extLst>
          </p:cNvPr>
          <p:cNvCxnSpPr>
            <a:cxnSpLocks/>
          </p:cNvCxnSpPr>
          <p:nvPr/>
        </p:nvCxnSpPr>
        <p:spPr>
          <a:xfrm>
            <a:off x="7716180" y="3573016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19487C-A629-E18E-9F37-04C7350F17FF}"/>
              </a:ext>
            </a:extLst>
          </p:cNvPr>
          <p:cNvCxnSpPr>
            <a:cxnSpLocks/>
          </p:cNvCxnSpPr>
          <p:nvPr/>
        </p:nvCxnSpPr>
        <p:spPr>
          <a:xfrm>
            <a:off x="5375920" y="3573016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E858CC-2E8E-B5AE-25A8-92DF62F2F08B}"/>
              </a:ext>
            </a:extLst>
          </p:cNvPr>
          <p:cNvCxnSpPr>
            <a:cxnSpLocks/>
          </p:cNvCxnSpPr>
          <p:nvPr/>
        </p:nvCxnSpPr>
        <p:spPr>
          <a:xfrm>
            <a:off x="6492044" y="3573016"/>
            <a:ext cx="0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028B3C4-950F-6408-7798-F3B5B4899C4A}"/>
              </a:ext>
            </a:extLst>
          </p:cNvPr>
          <p:cNvCxnSpPr>
            <a:cxnSpLocks/>
          </p:cNvCxnSpPr>
          <p:nvPr/>
        </p:nvCxnSpPr>
        <p:spPr>
          <a:xfrm flipH="1">
            <a:off x="4187788" y="2960948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1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79" y="327273"/>
            <a:ext cx="10189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组件接口的规格化 </a:t>
            </a:r>
            <a:r>
              <a:rPr lang="en-US" altLang="zh-CN" sz="3200"/>
              <a:t>(</a:t>
            </a:r>
            <a:r>
              <a:rPr lang="zh-CN" altLang="en-US" sz="3200"/>
              <a:t>制定和统一接口标准</a:t>
            </a:r>
            <a:r>
              <a:rPr lang="en-US" altLang="zh-CN" sz="320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7F85C-C887-EFD3-03A3-627FC5E0C732}"/>
              </a:ext>
            </a:extLst>
          </p:cNvPr>
          <p:cNvSpPr txBox="1"/>
          <p:nvPr/>
        </p:nvSpPr>
        <p:spPr>
          <a:xfrm>
            <a:off x="540212" y="1024998"/>
            <a:ext cx="10704359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ArceOS</a:t>
            </a:r>
            <a:r>
              <a:rPr lang="zh-CN" altLang="en-US" sz="2000"/>
              <a:t>组件化项目在最初的实践过程中，就引入接口规格化以实现兼容接口的多个互备组件。</a:t>
            </a:r>
            <a:endParaRPr lang="en-US" altLang="zh-CN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D4FCB-6A0A-C9BF-D5A0-59021C2BDB43}"/>
              </a:ext>
            </a:extLst>
          </p:cNvPr>
          <p:cNvSpPr/>
          <p:nvPr/>
        </p:nvSpPr>
        <p:spPr>
          <a:xfrm>
            <a:off x="2519956" y="2109955"/>
            <a:ext cx="1994598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内存分配接口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D51C2C-E228-B750-D70A-3A5387BB6781}"/>
              </a:ext>
            </a:extLst>
          </p:cNvPr>
          <p:cNvSpPr/>
          <p:nvPr/>
        </p:nvSpPr>
        <p:spPr>
          <a:xfrm>
            <a:off x="4745844" y="2109955"/>
            <a:ext cx="216024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任务调度接口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ACF159B-E366-D4BD-BB2F-B8BB71B1EFE5}"/>
              </a:ext>
            </a:extLst>
          </p:cNvPr>
          <p:cNvSpPr/>
          <p:nvPr/>
        </p:nvSpPr>
        <p:spPr>
          <a:xfrm>
            <a:off x="4745844" y="2636912"/>
            <a:ext cx="72008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cfs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0D5F3F4-9CE1-003F-6A47-7CF0E425FA63}"/>
              </a:ext>
            </a:extLst>
          </p:cNvPr>
          <p:cNvSpPr/>
          <p:nvPr/>
        </p:nvSpPr>
        <p:spPr>
          <a:xfrm>
            <a:off x="5465924" y="2636913"/>
            <a:ext cx="72008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B718EEC-92B7-C873-A8A0-D02E59179592}"/>
              </a:ext>
            </a:extLst>
          </p:cNvPr>
          <p:cNvSpPr/>
          <p:nvPr/>
        </p:nvSpPr>
        <p:spPr>
          <a:xfrm>
            <a:off x="6186004" y="2636913"/>
            <a:ext cx="72008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fifo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5943B15-8D88-7507-9D28-3A38242A62F2}"/>
              </a:ext>
            </a:extLst>
          </p:cNvPr>
          <p:cNvSpPr/>
          <p:nvPr/>
        </p:nvSpPr>
        <p:spPr>
          <a:xfrm>
            <a:off x="2511967" y="2651993"/>
            <a:ext cx="576065" cy="36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slab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601B91-19AF-3765-FBF2-158BE7311ABA}"/>
              </a:ext>
            </a:extLst>
          </p:cNvPr>
          <p:cNvSpPr/>
          <p:nvPr/>
        </p:nvSpPr>
        <p:spPr>
          <a:xfrm>
            <a:off x="3088032" y="2651993"/>
            <a:ext cx="828091" cy="36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buddy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E51AA1-618F-2FEF-0FAE-AA68E34F87A6}"/>
              </a:ext>
            </a:extLst>
          </p:cNvPr>
          <p:cNvSpPr/>
          <p:nvPr/>
        </p:nvSpPr>
        <p:spPr>
          <a:xfrm>
            <a:off x="3902486" y="2651993"/>
            <a:ext cx="612068" cy="36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tlfs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0B94A9D-5B6A-B03B-F9A0-C9F3DCA27947}"/>
              </a:ext>
            </a:extLst>
          </p:cNvPr>
          <p:cNvSpPr/>
          <p:nvPr/>
        </p:nvSpPr>
        <p:spPr>
          <a:xfrm>
            <a:off x="2333578" y="1897995"/>
            <a:ext cx="7632848" cy="12599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9A3A7DE-DFD0-4726-6FD9-A42DC2855010}"/>
              </a:ext>
            </a:extLst>
          </p:cNvPr>
          <p:cNvCxnSpPr/>
          <p:nvPr/>
        </p:nvCxnSpPr>
        <p:spPr>
          <a:xfrm>
            <a:off x="497377" y="3573016"/>
            <a:ext cx="1119724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2781597A-7D17-4274-3264-9E630D551F66}"/>
              </a:ext>
            </a:extLst>
          </p:cNvPr>
          <p:cNvSpPr/>
          <p:nvPr/>
        </p:nvSpPr>
        <p:spPr>
          <a:xfrm>
            <a:off x="7194122" y="2109955"/>
            <a:ext cx="2610286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HAL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EEDF4D0-C4D9-3952-8761-4C64E20D82E4}"/>
              </a:ext>
            </a:extLst>
          </p:cNvPr>
          <p:cNvSpPr/>
          <p:nvPr/>
        </p:nvSpPr>
        <p:spPr>
          <a:xfrm>
            <a:off x="7194122" y="2636912"/>
            <a:ext cx="828088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x86_64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58E6999-F496-E367-06A0-1ADA45602886}"/>
              </a:ext>
            </a:extLst>
          </p:cNvPr>
          <p:cNvSpPr/>
          <p:nvPr/>
        </p:nvSpPr>
        <p:spPr>
          <a:xfrm>
            <a:off x="8022210" y="2636913"/>
            <a:ext cx="936104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aarch64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3E9CE88-75FE-2924-9CFF-73C9F78CB7ED}"/>
              </a:ext>
            </a:extLst>
          </p:cNvPr>
          <p:cNvSpPr/>
          <p:nvPr/>
        </p:nvSpPr>
        <p:spPr>
          <a:xfrm>
            <a:off x="8976320" y="2636912"/>
            <a:ext cx="828088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riscv64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A3DD879-43A2-4FC8-0F0E-8E1DD59638C6}"/>
              </a:ext>
            </a:extLst>
          </p:cNvPr>
          <p:cNvSpPr txBox="1"/>
          <p:nvPr/>
        </p:nvSpPr>
        <p:spPr>
          <a:xfrm>
            <a:off x="540212" y="3734531"/>
            <a:ext cx="11028396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组件接口规格化的必要性：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1. </a:t>
            </a:r>
            <a:r>
              <a:rPr lang="zh-CN" altLang="en-US" sz="2000"/>
              <a:t>提供接口兼容的可以相互替换的组件集合：采用不同算法的性能权衡、各种安全策略的考虑，生产状态与预备上线组件在切换期间的互备存在。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2. </a:t>
            </a:r>
            <a:r>
              <a:rPr lang="zh-CN" altLang="en-US" sz="2000"/>
              <a:t>从团队协作方式：一方面，统一的组件接口规格，让来自不同内核实践、不同开发者的组件可以协同工作；另一方面，不必一定要接受现有组件的实现，或必须在现有组件上修改，可以自己实现新的兼容组件，通过接口测试即可，降低新组件进入组件库的门槛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77884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AE3242-B553-07A5-7174-01E91D74A8B4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自动</a:t>
            </a:r>
            <a:r>
              <a:rPr lang="en-US" altLang="zh-CN" sz="2800"/>
              <a:t>(</a:t>
            </a:r>
            <a:r>
              <a:rPr lang="zh-CN" altLang="en-US" sz="2800"/>
              <a:t>回归</a:t>
            </a:r>
            <a:r>
              <a:rPr lang="en-US" altLang="zh-CN" sz="2800"/>
              <a:t>)</a:t>
            </a:r>
            <a:r>
              <a:rPr lang="zh-CN" altLang="en-US" sz="2800"/>
              <a:t>测试的问题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2EB223-31F3-F8C4-1EEB-66281AF66157}"/>
              </a:ext>
            </a:extLst>
          </p:cNvPr>
          <p:cNvSpPr txBox="1"/>
          <p:nvPr/>
        </p:nvSpPr>
        <p:spPr>
          <a:xfrm>
            <a:off x="911424" y="1052736"/>
            <a:ext cx="1033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(1)</a:t>
            </a:r>
            <a:r>
              <a:rPr lang="zh-CN" altLang="en-US" sz="2400"/>
              <a:t>回归测试基础是构建和运行以</a:t>
            </a:r>
            <a:r>
              <a:rPr lang="en-US" altLang="zh-CN" sz="2400"/>
              <a:t>test_</a:t>
            </a:r>
            <a:r>
              <a:rPr lang="zh-CN" altLang="en-US" sz="2400"/>
              <a:t>根组件为根的内核系统。</a:t>
            </a:r>
            <a:endParaRPr lang="en-US" altLang="zh-CN" sz="2400"/>
          </a:p>
          <a:p>
            <a:r>
              <a:rPr lang="en-US" altLang="zh-CN" sz="2400"/>
              <a:t>(2)</a:t>
            </a:r>
            <a:r>
              <a:rPr lang="zh-CN" altLang="en-US" sz="2400"/>
              <a:t>分析组件系统的依赖关系，受影响的依赖链上的系统进行回归测试。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CEB19E-CCE7-BC18-18B0-B3E3F6C0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2816932"/>
            <a:ext cx="663782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6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A42A5-EABA-7CD6-4BBA-E75AF22DF165}"/>
              </a:ext>
            </a:extLst>
          </p:cNvPr>
          <p:cNvSpPr txBox="1"/>
          <p:nvPr/>
        </p:nvSpPr>
        <p:spPr>
          <a:xfrm>
            <a:off x="4187788" y="3100100"/>
            <a:ext cx="39604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第三部分</a:t>
            </a:r>
            <a:endParaRPr lang="en-US" altLang="zh-CN" sz="3200"/>
          </a:p>
          <a:p>
            <a:pPr algn="ctr"/>
            <a:r>
              <a:rPr lang="zh-CN" altLang="en-US" sz="3200"/>
              <a:t>组件实验过程和示例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314241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CA9416-F52E-E8EB-D74A-1E4A39E40291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组件开发实验过程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D57D19-6D50-E0EB-1AAB-3E3A9474E256}"/>
              </a:ext>
            </a:extLst>
          </p:cNvPr>
          <p:cNvSpPr txBox="1"/>
          <p:nvPr/>
        </p:nvSpPr>
        <p:spPr>
          <a:xfrm>
            <a:off x="956832" y="1264694"/>
            <a:ext cx="405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步骤</a:t>
            </a:r>
            <a:r>
              <a:rPr lang="en-US" altLang="zh-CN" sz="2000"/>
              <a:t>1</a:t>
            </a:r>
            <a:r>
              <a:rPr lang="zh-CN" altLang="en-US" sz="2000"/>
              <a:t>：开发和测试独立组件</a:t>
            </a:r>
            <a:endParaRPr lang="en-US" altLang="zh-CN" sz="2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0FCFE-DBCD-0BF9-DA00-BBE340977CFD}"/>
              </a:ext>
            </a:extLst>
          </p:cNvPr>
          <p:cNvSpPr txBox="1"/>
          <p:nvPr/>
        </p:nvSpPr>
        <p:spPr>
          <a:xfrm>
            <a:off x="6996100" y="1264694"/>
            <a:ext cx="385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步骤</a:t>
            </a:r>
            <a:r>
              <a:rPr lang="en-US" altLang="zh-CN" sz="2000"/>
              <a:t>2</a:t>
            </a:r>
            <a:r>
              <a:rPr lang="zh-CN" altLang="en-US" sz="2000"/>
              <a:t>：基于组件构建内核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175C66-454D-52DC-9C9E-716EE0B7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52" y="1868488"/>
            <a:ext cx="3048000" cy="304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61A3EE-9C7A-E33A-A081-8333C48C0084}"/>
              </a:ext>
            </a:extLst>
          </p:cNvPr>
          <p:cNvSpPr txBox="1"/>
          <p:nvPr/>
        </p:nvSpPr>
        <p:spPr>
          <a:xfrm>
            <a:off x="926070" y="5223648"/>
            <a:ext cx="434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框架：测试组件、示例组件和基础组件</a:t>
            </a:r>
            <a:endParaRPr lang="en-US" altLang="zh-CN"/>
          </a:p>
          <a:p>
            <a:r>
              <a:rPr lang="zh-CN" altLang="en-US"/>
              <a:t>任务：参照示例组件实现目标组件，目标组件必须实现标准接口，能够通过测试组件的验证。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5B27A3-0278-E163-5C4D-2A949BFB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28" y="2058988"/>
            <a:ext cx="4953000" cy="2667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13A94D-A510-55F3-D823-EC797C099BA7}"/>
              </a:ext>
            </a:extLst>
          </p:cNvPr>
          <p:cNvSpPr txBox="1"/>
          <p:nvPr/>
        </p:nvSpPr>
        <p:spPr>
          <a:xfrm>
            <a:off x="6420036" y="5223648"/>
            <a:ext cx="520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任务：把步骤</a:t>
            </a:r>
            <a:r>
              <a:rPr lang="en-US" altLang="zh-CN"/>
              <a:t>1</a:t>
            </a:r>
            <a:r>
              <a:rPr lang="zh-CN" altLang="en-US"/>
              <a:t>构建的组件用于构建新内核或者应用到现有内核，有可能需要增加相应的适配组件。</a:t>
            </a:r>
            <a:endParaRPr lang="en-US" altLang="zh-CN"/>
          </a:p>
          <a:p>
            <a:r>
              <a:rPr lang="zh-CN" altLang="en-US"/>
              <a:t>建议能够适配两个以上，以证明组件复用性。</a:t>
            </a:r>
            <a:endParaRPr lang="en-US" altLang="zh-CN"/>
          </a:p>
          <a:p>
            <a:r>
              <a:rPr lang="zh-CN" altLang="en-US"/>
              <a:t>现有内核：</a:t>
            </a:r>
            <a:r>
              <a:rPr lang="en-US" altLang="zh-CN"/>
              <a:t>ArceOS/Linux/Starry/ByteOS/lkmodel</a:t>
            </a:r>
          </a:p>
        </p:txBody>
      </p:sp>
    </p:spTree>
    <p:extLst>
      <p:ext uri="{BB962C8B-B14F-4D97-AF65-F5344CB8AC3E}">
        <p14:creationId xmlns:p14="http://schemas.microsoft.com/office/powerpoint/2010/main" val="13426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CA9416-F52E-E8EB-D74A-1E4A39E40291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组件开发实验过程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D57D19-6D50-E0EB-1AAB-3E3A9474E256}"/>
              </a:ext>
            </a:extLst>
          </p:cNvPr>
          <p:cNvSpPr txBox="1"/>
          <p:nvPr/>
        </p:nvSpPr>
        <p:spPr>
          <a:xfrm>
            <a:off x="956832" y="1264694"/>
            <a:ext cx="86315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步骤</a:t>
            </a:r>
            <a:r>
              <a:rPr lang="en-US" altLang="zh-CN" sz="2000"/>
              <a:t>1</a:t>
            </a:r>
            <a:r>
              <a:rPr lang="zh-CN" altLang="en-US" sz="2000"/>
              <a:t>：开发和测试独立组件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/>
              <a:t>1.1</a:t>
            </a:r>
            <a:r>
              <a:rPr lang="zh-CN" altLang="en-US"/>
              <a:t>）</a:t>
            </a:r>
            <a:r>
              <a:rPr lang="en-US" altLang="zh-CN"/>
              <a:t>Clone GitHub</a:t>
            </a:r>
            <a:r>
              <a:rPr lang="zh-CN" altLang="en-US"/>
              <a:t>测试工程，其中包含示例组件</a:t>
            </a:r>
            <a:endParaRPr lang="en-US" altLang="zh-CN"/>
          </a:p>
          <a:p>
            <a:r>
              <a:rPr lang="en-US" altLang="zh-CN"/>
              <a:t>1.2</a:t>
            </a:r>
            <a:r>
              <a:rPr lang="zh-CN" altLang="en-US"/>
              <a:t>）尝试运行测试工程，分析示例组件的实现原理和具体逻辑</a:t>
            </a:r>
            <a:endParaRPr lang="en-US" altLang="zh-CN"/>
          </a:p>
          <a:p>
            <a:r>
              <a:rPr lang="en-US" altLang="zh-CN"/>
              <a:t>1.3</a:t>
            </a:r>
            <a:r>
              <a:rPr lang="zh-CN" altLang="en-US"/>
              <a:t>）参照示例组件实现目标组件，接口兼容</a:t>
            </a:r>
            <a:endParaRPr lang="en-US" altLang="zh-CN"/>
          </a:p>
          <a:p>
            <a:r>
              <a:rPr lang="en-US" altLang="zh-CN"/>
              <a:t>1.4</a:t>
            </a:r>
            <a:r>
              <a:rPr lang="zh-CN" altLang="en-US"/>
              <a:t>）运行测试工程，通过所有测例：验证目标组件兼容接口，功能达到要求</a:t>
            </a:r>
            <a:endParaRPr lang="en-US" altLang="zh-CN"/>
          </a:p>
          <a:p>
            <a:r>
              <a:rPr lang="en-US" altLang="zh-CN"/>
              <a:t>1.5</a:t>
            </a:r>
            <a:r>
              <a:rPr lang="zh-CN" altLang="en-US"/>
              <a:t>）把目标组件独立为单独仓库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0FCFE-DBCD-0BF9-DA00-BBE340977CFD}"/>
              </a:ext>
            </a:extLst>
          </p:cNvPr>
          <p:cNvSpPr txBox="1"/>
          <p:nvPr/>
        </p:nvSpPr>
        <p:spPr>
          <a:xfrm>
            <a:off x="1060142" y="4005064"/>
            <a:ext cx="91763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步骤</a:t>
            </a:r>
            <a:r>
              <a:rPr lang="en-US" altLang="zh-CN" sz="2000"/>
              <a:t>2</a:t>
            </a:r>
            <a:r>
              <a:rPr lang="zh-CN" altLang="en-US" sz="2000"/>
              <a:t>：基于组件构建内核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/>
              <a:t>1.1</a:t>
            </a:r>
            <a:r>
              <a:rPr lang="zh-CN" altLang="en-US"/>
              <a:t>）选择目标内核，可以自建也可以是现有内核</a:t>
            </a:r>
            <a:r>
              <a:rPr lang="en-US" altLang="zh-CN"/>
              <a:t>ArceOS/Linux/Starry/ByteOS/lkmodel</a:t>
            </a:r>
          </a:p>
          <a:p>
            <a:r>
              <a:rPr lang="en-US" altLang="zh-CN"/>
              <a:t>1.2</a:t>
            </a:r>
            <a:r>
              <a:rPr lang="zh-CN" altLang="en-US"/>
              <a:t>）参照目标内核对组件接口的要求，必要时建立适配组件</a:t>
            </a:r>
            <a:endParaRPr lang="en-US" altLang="zh-CN"/>
          </a:p>
          <a:p>
            <a:r>
              <a:rPr lang="en-US" altLang="zh-CN"/>
              <a:t>1.3</a:t>
            </a:r>
            <a:r>
              <a:rPr lang="zh-CN" altLang="en-US"/>
              <a:t>）目标组件、适配组件及目标内核联调，并通过目标内核的基本测试用例</a:t>
            </a:r>
          </a:p>
        </p:txBody>
      </p:sp>
    </p:spTree>
    <p:extLst>
      <p:ext uri="{BB962C8B-B14F-4D97-AF65-F5344CB8AC3E}">
        <p14:creationId xmlns:p14="http://schemas.microsoft.com/office/powerpoint/2010/main" val="61314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CA9416-F52E-E8EB-D74A-1E4A39E40291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组件开发实验</a:t>
            </a:r>
            <a:r>
              <a:rPr lang="en-US" altLang="zh-CN" sz="2800"/>
              <a:t>1 - </a:t>
            </a:r>
            <a:r>
              <a:rPr lang="zh-CN" altLang="en-US" sz="2800"/>
              <a:t>文件系统组件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977EB4-4CBD-87E3-3C18-D443FB3F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90" y="1988840"/>
            <a:ext cx="4000500" cy="3419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374898D-A3CC-7A80-EAF4-A62149269800}"/>
              </a:ext>
            </a:extLst>
          </p:cNvPr>
          <p:cNvSpPr txBox="1"/>
          <p:nvPr/>
        </p:nvSpPr>
        <p:spPr>
          <a:xfrm>
            <a:off x="812816" y="1196752"/>
            <a:ext cx="405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目标：开发可复用的文件系统组件</a:t>
            </a:r>
            <a:endParaRPr lang="en-US" altLang="zh-CN" sz="2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31AEC-11E7-F826-C9FA-65122FE6B359}"/>
              </a:ext>
            </a:extLst>
          </p:cNvPr>
          <p:cNvSpPr txBox="1"/>
          <p:nvPr/>
        </p:nvSpPr>
        <p:spPr>
          <a:xfrm>
            <a:off x="5375920" y="197954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包含一组测试用例：包括文件读写、创建删除等基本操作。</a:t>
            </a:r>
            <a:endParaRPr lang="en-US" altLang="zh-CN"/>
          </a:p>
          <a:p>
            <a:r>
              <a:rPr lang="zh-CN" altLang="en-US"/>
              <a:t>是目标文件系统组件进入组件仓库的门槛。</a:t>
            </a:r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6E67F-D66D-9B22-1E2C-AD35B6A2580D}"/>
              </a:ext>
            </a:extLst>
          </p:cNvPr>
          <p:cNvSpPr txBox="1"/>
          <p:nvPr/>
        </p:nvSpPr>
        <p:spPr>
          <a:xfrm>
            <a:off x="5359403" y="295425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文件系统组件必须实现的标准接口：</a:t>
            </a:r>
            <a:r>
              <a:rPr lang="en-US" altLang="zh-CN"/>
              <a:t>VFS</a:t>
            </a:r>
            <a:r>
              <a:rPr lang="zh-CN" altLang="en-US"/>
              <a:t>接口。</a:t>
            </a:r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VfsOps</a:t>
            </a:r>
            <a:r>
              <a:rPr lang="zh-CN" altLang="en-US"/>
              <a:t>是</a:t>
            </a:r>
            <a:r>
              <a:rPr lang="en-US" altLang="zh-CN"/>
              <a:t>superblock</a:t>
            </a:r>
            <a:r>
              <a:rPr lang="zh-CN" altLang="en-US"/>
              <a:t>操作，</a:t>
            </a:r>
            <a:r>
              <a:rPr lang="en-US" altLang="zh-CN"/>
              <a:t>VfsNodeOps</a:t>
            </a:r>
            <a:r>
              <a:rPr lang="zh-CN" altLang="en-US"/>
              <a:t>是</a:t>
            </a:r>
            <a:r>
              <a:rPr lang="en-US" altLang="zh-CN"/>
              <a:t>Inode</a:t>
            </a:r>
            <a:r>
              <a:rPr lang="zh-CN" altLang="en-US"/>
              <a:t>操作。</a:t>
            </a:r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48858D-AAC5-2D6E-72F0-F9D485962A23}"/>
              </a:ext>
            </a:extLst>
          </p:cNvPr>
          <p:cNvSpPr txBox="1"/>
          <p:nvPr/>
        </p:nvSpPr>
        <p:spPr>
          <a:xfrm>
            <a:off x="5359403" y="389705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示例组件除了</a:t>
            </a:r>
            <a:r>
              <a:rPr lang="en-US" altLang="zh-CN"/>
              <a:t>FatFS</a:t>
            </a:r>
            <a:r>
              <a:rPr lang="zh-CN" altLang="en-US"/>
              <a:t>还包括</a:t>
            </a:r>
            <a:r>
              <a:rPr lang="en-US" altLang="zh-CN"/>
              <a:t>Ext4</a:t>
            </a:r>
            <a:r>
              <a:rPr lang="zh-CN" altLang="en-US"/>
              <a:t>文件系统。</a:t>
            </a:r>
            <a:endParaRPr lang="en-US" altLang="zh-CN"/>
          </a:p>
          <a:p>
            <a:r>
              <a:rPr lang="zh-CN" altLang="en-US"/>
              <a:t>可以查看</a:t>
            </a:r>
            <a:r>
              <a:rPr lang="en-US" altLang="zh-CN"/>
              <a:t>Starry</a:t>
            </a:r>
            <a:r>
              <a:rPr lang="zh-CN" altLang="en-US"/>
              <a:t>中它们的实现和接入。</a:t>
            </a:r>
            <a:endParaRPr lang="en-US" altLang="zh-CN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E1A00A-A515-884E-C6B6-1CF70B9E7859}"/>
              </a:ext>
            </a:extLst>
          </p:cNvPr>
          <p:cNvSpPr txBox="1"/>
          <p:nvPr/>
        </p:nvSpPr>
        <p:spPr>
          <a:xfrm>
            <a:off x="5339916" y="4869160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文件系统组件主要依赖块设备驱动和物理内存页分配。</a:t>
            </a:r>
            <a:endParaRPr lang="en-US" altLang="zh-CN"/>
          </a:p>
          <a:p>
            <a:r>
              <a:rPr lang="zh-CN" altLang="en-US"/>
              <a:t>对它们的使用参考示例组件。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8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A42A5-EABA-7CD6-4BBA-E75AF22DF165}"/>
              </a:ext>
            </a:extLst>
          </p:cNvPr>
          <p:cNvSpPr txBox="1"/>
          <p:nvPr/>
        </p:nvSpPr>
        <p:spPr>
          <a:xfrm>
            <a:off x="4439816" y="3100100"/>
            <a:ext cx="36724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第一部分</a:t>
            </a:r>
            <a:endParaRPr lang="en-US" altLang="zh-CN" sz="3200"/>
          </a:p>
          <a:p>
            <a:pPr algn="ctr"/>
            <a:r>
              <a:rPr lang="zh-CN" altLang="en-US" sz="3200"/>
              <a:t>组件化内核的意义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75466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C98B6C-AA44-E9AF-86F0-E63866266E33}"/>
              </a:ext>
            </a:extLst>
          </p:cNvPr>
          <p:cNvSpPr/>
          <p:nvPr/>
        </p:nvSpPr>
        <p:spPr>
          <a:xfrm>
            <a:off x="7555490" y="4283559"/>
            <a:ext cx="3600400" cy="95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axfs_vfs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C34B69-094E-E851-ED21-B85E04ED6579}"/>
              </a:ext>
            </a:extLst>
          </p:cNvPr>
          <p:cNvSpPr/>
          <p:nvPr/>
        </p:nvSpPr>
        <p:spPr>
          <a:xfrm>
            <a:off x="9527887" y="468417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1D5BF5-9061-035E-A402-86E238E498B0}"/>
              </a:ext>
            </a:extLst>
          </p:cNvPr>
          <p:cNvSpPr/>
          <p:nvPr/>
        </p:nvSpPr>
        <p:spPr>
          <a:xfrm>
            <a:off x="7727687" y="4666110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VfsNodeOps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C812B0-9889-7C2F-FC7E-50D9A0C5F41A}"/>
              </a:ext>
            </a:extLst>
          </p:cNvPr>
          <p:cNvSpPr/>
          <p:nvPr/>
        </p:nvSpPr>
        <p:spPr>
          <a:xfrm>
            <a:off x="623392" y="4834086"/>
            <a:ext cx="316835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091493-CFDD-EF67-10FC-6D217B0E9ABC}"/>
              </a:ext>
            </a:extLst>
          </p:cNvPr>
          <p:cNvSpPr/>
          <p:nvPr/>
        </p:nvSpPr>
        <p:spPr>
          <a:xfrm>
            <a:off x="911425" y="5290450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1F0F24-4C45-FCEC-7C90-547D145604B2}"/>
              </a:ext>
            </a:extLst>
          </p:cNvPr>
          <p:cNvSpPr/>
          <p:nvPr/>
        </p:nvSpPr>
        <p:spPr>
          <a:xfrm>
            <a:off x="1991544" y="5877271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62E0CC-45F2-0974-6011-74A46A65D167}"/>
              </a:ext>
            </a:extLst>
          </p:cNvPr>
          <p:cNvSpPr/>
          <p:nvPr/>
        </p:nvSpPr>
        <p:spPr>
          <a:xfrm>
            <a:off x="928098" y="5877271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39D057-E71F-8FAC-1A70-76B6765162F2}"/>
              </a:ext>
            </a:extLst>
          </p:cNvPr>
          <p:cNvSpPr/>
          <p:nvPr/>
        </p:nvSpPr>
        <p:spPr>
          <a:xfrm>
            <a:off x="2774506" y="5883387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014EC0-9100-3065-D16D-88D906D03F61}"/>
              </a:ext>
            </a:extLst>
          </p:cNvPr>
          <p:cNvSpPr/>
          <p:nvPr/>
        </p:nvSpPr>
        <p:spPr>
          <a:xfrm>
            <a:off x="1756191" y="1736812"/>
            <a:ext cx="3168352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filesystem(root)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0FCA3D-E379-D133-566F-A7B83F48E48F}"/>
              </a:ext>
            </a:extLst>
          </p:cNvPr>
          <p:cNvSpPr/>
          <p:nvPr/>
        </p:nvSpPr>
        <p:spPr>
          <a:xfrm>
            <a:off x="2044224" y="2204864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6D551-6168-E029-92BF-DD4095A0D01A}"/>
              </a:ext>
            </a:extLst>
          </p:cNvPr>
          <p:cNvSpPr/>
          <p:nvPr/>
        </p:nvSpPr>
        <p:spPr>
          <a:xfrm>
            <a:off x="3035660" y="2882824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AEBE59-E7F9-B5EE-A2D6-709CE44AB195}"/>
              </a:ext>
            </a:extLst>
          </p:cNvPr>
          <p:cNvSpPr/>
          <p:nvPr/>
        </p:nvSpPr>
        <p:spPr>
          <a:xfrm>
            <a:off x="2060897" y="2882824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89DB7E-DFC4-CCEC-0887-38B3A2E6FC3C}"/>
              </a:ext>
            </a:extLst>
          </p:cNvPr>
          <p:cNvSpPr/>
          <p:nvPr/>
        </p:nvSpPr>
        <p:spPr>
          <a:xfrm>
            <a:off x="3907305" y="2888940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D4D5334-B5C4-1D59-B695-A8660757F9A5}"/>
              </a:ext>
            </a:extLst>
          </p:cNvPr>
          <p:cNvCxnSpPr>
            <a:cxnSpLocks/>
          </p:cNvCxnSpPr>
          <p:nvPr/>
        </p:nvCxnSpPr>
        <p:spPr>
          <a:xfrm flipV="1">
            <a:off x="963522" y="3173577"/>
            <a:ext cx="1097375" cy="211687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6D74139-2EAF-1309-9749-7970AA75A911}"/>
              </a:ext>
            </a:extLst>
          </p:cNvPr>
          <p:cNvSpPr txBox="1"/>
          <p:nvPr/>
        </p:nvSpPr>
        <p:spPr>
          <a:xfrm>
            <a:off x="1127448" y="4274789"/>
            <a:ext cx="933449" cy="37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mount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61ADFA-176A-F3F0-7BCF-B809AB7AE96A}"/>
              </a:ext>
            </a:extLst>
          </p:cNvPr>
          <p:cNvSpPr/>
          <p:nvPr/>
        </p:nvSpPr>
        <p:spPr>
          <a:xfrm>
            <a:off x="3910590" y="3537012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951F5D5-2E21-EFFA-24D0-9EDD33B7868D}"/>
              </a:ext>
            </a:extLst>
          </p:cNvPr>
          <p:cNvCxnSpPr>
            <a:cxnSpLocks/>
          </p:cNvCxnSpPr>
          <p:nvPr/>
        </p:nvCxnSpPr>
        <p:spPr>
          <a:xfrm flipV="1">
            <a:off x="2474943" y="264030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9403AA8-E8EE-A4DE-30E7-43BF96190D4F}"/>
              </a:ext>
            </a:extLst>
          </p:cNvPr>
          <p:cNvCxnSpPr>
            <a:cxnSpLocks/>
          </p:cNvCxnSpPr>
          <p:nvPr/>
        </p:nvCxnSpPr>
        <p:spPr>
          <a:xfrm flipV="1">
            <a:off x="3395700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BF13A99-FD0A-8934-BB21-FCAABB9FD294}"/>
              </a:ext>
            </a:extLst>
          </p:cNvPr>
          <p:cNvCxnSpPr>
            <a:cxnSpLocks/>
          </p:cNvCxnSpPr>
          <p:nvPr/>
        </p:nvCxnSpPr>
        <p:spPr>
          <a:xfrm flipV="1">
            <a:off x="4259796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023A79-FC22-DD28-F204-9450F40CA6A6}"/>
              </a:ext>
            </a:extLst>
          </p:cNvPr>
          <p:cNvCxnSpPr>
            <a:cxnSpLocks/>
          </p:cNvCxnSpPr>
          <p:nvPr/>
        </p:nvCxnSpPr>
        <p:spPr>
          <a:xfrm flipV="1">
            <a:off x="4259796" y="3324383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D223AD7-4502-3C31-A7D0-AAA649DF7331}"/>
              </a:ext>
            </a:extLst>
          </p:cNvPr>
          <p:cNvCxnSpPr>
            <a:cxnSpLocks/>
          </p:cNvCxnSpPr>
          <p:nvPr/>
        </p:nvCxnSpPr>
        <p:spPr>
          <a:xfrm flipV="1">
            <a:off x="3107668" y="570064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A5D21C3-CE22-2BF8-3E61-0B7CFCF2E527}"/>
              </a:ext>
            </a:extLst>
          </p:cNvPr>
          <p:cNvCxnSpPr>
            <a:stCxn id="7" idx="0"/>
          </p:cNvCxnSpPr>
          <p:nvPr/>
        </p:nvCxnSpPr>
        <p:spPr>
          <a:xfrm flipV="1">
            <a:off x="2333582" y="5722498"/>
            <a:ext cx="0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1005F62-6BC7-A4CB-14BD-A019BB2FE507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342144" y="5722498"/>
            <a:ext cx="1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F35B8B5-0278-932F-4B99-862D1734BC87}"/>
              </a:ext>
            </a:extLst>
          </p:cNvPr>
          <p:cNvSpPr txBox="1"/>
          <p:nvPr/>
        </p:nvSpPr>
        <p:spPr>
          <a:xfrm>
            <a:off x="1235460" y="1152274"/>
            <a:ext cx="4671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抽象对象：</a:t>
            </a:r>
            <a:r>
              <a:rPr lang="en-US" altLang="zh-CN" sz="2400"/>
              <a:t>filesystem, dir</a:t>
            </a:r>
            <a:r>
              <a:rPr lang="zh-CN" altLang="en-US" sz="2400"/>
              <a:t>和</a:t>
            </a:r>
            <a:r>
              <a:rPr lang="en-US" altLang="zh-CN" sz="2400"/>
              <a:t>file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3715E79-0147-E4CD-AF92-81B816BA1E46}"/>
              </a:ext>
            </a:extLst>
          </p:cNvPr>
          <p:cNvCxnSpPr/>
          <p:nvPr/>
        </p:nvCxnSpPr>
        <p:spPr>
          <a:xfrm>
            <a:off x="6240016" y="1152274"/>
            <a:ext cx="0" cy="54810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FE1E61F-9199-B8E8-63D7-67321CE27341}"/>
              </a:ext>
            </a:extLst>
          </p:cNvPr>
          <p:cNvSpPr/>
          <p:nvPr/>
        </p:nvSpPr>
        <p:spPr>
          <a:xfrm>
            <a:off x="7548418" y="1736812"/>
            <a:ext cx="3600400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B6608D3-767E-F59C-AB68-0747AD4D8F18}"/>
              </a:ext>
            </a:extLst>
          </p:cNvPr>
          <p:cNvSpPr/>
          <p:nvPr/>
        </p:nvSpPr>
        <p:spPr>
          <a:xfrm>
            <a:off x="7888650" y="2168860"/>
            <a:ext cx="292387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chemeClr val="tx1"/>
                </a:solidFill>
              </a:rPr>
              <a:t>mounts</a:t>
            </a:r>
            <a:r>
              <a:rPr lang="en-US" altLang="zh-CN">
                <a:solidFill>
                  <a:schemeClr val="tx1"/>
                </a:solidFill>
              </a:rPr>
              <a:t>: devfs ramfs 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F3F6173-67CE-3065-F88D-244124A283E3}"/>
              </a:ext>
            </a:extLst>
          </p:cNvPr>
          <p:cNvSpPr/>
          <p:nvPr/>
        </p:nvSpPr>
        <p:spPr>
          <a:xfrm>
            <a:off x="7909012" y="2879228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Directory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A58BDB-416B-C99A-0730-39EF7B86F0BB}"/>
              </a:ext>
            </a:extLst>
          </p:cNvPr>
          <p:cNvCxnSpPr>
            <a:stCxn id="14" idx="3"/>
          </p:cNvCxnSpPr>
          <p:nvPr/>
        </p:nvCxnSpPr>
        <p:spPr>
          <a:xfrm>
            <a:off x="4591381" y="3104964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D8610F3-C776-1C4F-305B-5D4933B2A03D}"/>
              </a:ext>
            </a:extLst>
          </p:cNvPr>
          <p:cNvCxnSpPr>
            <a:cxnSpLocks/>
          </p:cNvCxnSpPr>
          <p:nvPr/>
        </p:nvCxnSpPr>
        <p:spPr>
          <a:xfrm>
            <a:off x="8292244" y="3324383"/>
            <a:ext cx="0" cy="13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7764416-DCD3-0278-79DD-62508311578F}"/>
              </a:ext>
            </a:extLst>
          </p:cNvPr>
          <p:cNvSpPr/>
          <p:nvPr/>
        </p:nvSpPr>
        <p:spPr>
          <a:xfrm>
            <a:off x="7909012" y="3494042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28D8102-F6A0-6F12-E33A-4C8C7E5EF483}"/>
              </a:ext>
            </a:extLst>
          </p:cNvPr>
          <p:cNvCxnSpPr>
            <a:cxnSpLocks/>
          </p:cNvCxnSpPr>
          <p:nvPr/>
        </p:nvCxnSpPr>
        <p:spPr>
          <a:xfrm>
            <a:off x="8796300" y="3929686"/>
            <a:ext cx="0" cy="7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B9D3EB6-E3CD-8F02-4CD3-FF8E3C3D758E}"/>
              </a:ext>
            </a:extLst>
          </p:cNvPr>
          <p:cNvCxnSpPr>
            <a:cxnSpLocks/>
          </p:cNvCxnSpPr>
          <p:nvPr/>
        </p:nvCxnSpPr>
        <p:spPr>
          <a:xfrm>
            <a:off x="10416480" y="2600908"/>
            <a:ext cx="0" cy="208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C748F53-DB82-9300-8E37-1AFE33AFD7B8}"/>
              </a:ext>
            </a:extLst>
          </p:cNvPr>
          <p:cNvSpPr/>
          <p:nvPr/>
        </p:nvSpPr>
        <p:spPr>
          <a:xfrm>
            <a:off x="7548418" y="5369486"/>
            <a:ext cx="3600400" cy="1120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axfs_XXX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8C2BD8-5D6D-5A7E-A93A-2DB1A7D3B4A8}"/>
              </a:ext>
            </a:extLst>
          </p:cNvPr>
          <p:cNvCxnSpPr/>
          <p:nvPr/>
        </p:nvCxnSpPr>
        <p:spPr>
          <a:xfrm>
            <a:off x="4591381" y="3753036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DE1D9EF-DD15-DD6C-9AC0-4D8B8006B264}"/>
              </a:ext>
            </a:extLst>
          </p:cNvPr>
          <p:cNvSpPr/>
          <p:nvPr/>
        </p:nvSpPr>
        <p:spPr>
          <a:xfrm>
            <a:off x="5568197" y="2188285"/>
            <a:ext cx="2219989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F776D67-563D-0D2F-615E-2B2E509F5BD9}"/>
              </a:ext>
            </a:extLst>
          </p:cNvPr>
          <p:cNvSpPr/>
          <p:nvPr/>
        </p:nvSpPr>
        <p:spPr>
          <a:xfrm>
            <a:off x="7748496" y="6127092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DirNode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8EFC1AE-9E6E-D2FC-3B7D-779CAF75B0AF}"/>
              </a:ext>
            </a:extLst>
          </p:cNvPr>
          <p:cNvCxnSpPr/>
          <p:nvPr/>
        </p:nvCxnSpPr>
        <p:spPr>
          <a:xfrm flipV="1">
            <a:off x="8273048" y="5098158"/>
            <a:ext cx="0" cy="60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2C4FDF1-223A-1474-9D66-B97E33ECF367}"/>
              </a:ext>
            </a:extLst>
          </p:cNvPr>
          <p:cNvCxnSpPr/>
          <p:nvPr/>
        </p:nvCxnSpPr>
        <p:spPr>
          <a:xfrm flipV="1">
            <a:off x="8796300" y="5116221"/>
            <a:ext cx="0" cy="10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B812C52-DBD6-2A45-2ABB-72668BE264EF}"/>
              </a:ext>
            </a:extLst>
          </p:cNvPr>
          <p:cNvSpPr/>
          <p:nvPr/>
        </p:nvSpPr>
        <p:spPr>
          <a:xfrm>
            <a:off x="7736988" y="5722498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FileNode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43AE195-0777-4D96-D5B6-DC1E9A2D0584}"/>
              </a:ext>
            </a:extLst>
          </p:cNvPr>
          <p:cNvSpPr/>
          <p:nvPr/>
        </p:nvSpPr>
        <p:spPr>
          <a:xfrm>
            <a:off x="9527887" y="584079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16183BF-5633-B4EB-8188-70045D2DB3A6}"/>
              </a:ext>
            </a:extLst>
          </p:cNvPr>
          <p:cNvCxnSpPr/>
          <p:nvPr/>
        </p:nvCxnSpPr>
        <p:spPr>
          <a:xfrm flipV="1">
            <a:off x="10560496" y="5116221"/>
            <a:ext cx="0" cy="7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2DFEA53-36BC-B96C-6CD0-C0E30280E299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组件开发实验</a:t>
            </a:r>
            <a:r>
              <a:rPr lang="en-US" altLang="zh-CN" sz="2800"/>
              <a:t>1 - </a:t>
            </a:r>
            <a:r>
              <a:rPr lang="zh-CN" altLang="en-US" sz="2800"/>
              <a:t>文件系统组件 （参考原理）</a:t>
            </a:r>
          </a:p>
        </p:txBody>
      </p:sp>
    </p:spTree>
    <p:extLst>
      <p:ext uri="{BB962C8B-B14F-4D97-AF65-F5344CB8AC3E}">
        <p14:creationId xmlns:p14="http://schemas.microsoft.com/office/powerpoint/2010/main" val="268131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CA9416-F52E-E8EB-D74A-1E4A39E40291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组件开发实验</a:t>
            </a:r>
            <a:r>
              <a:rPr lang="en-US" altLang="zh-CN" sz="2800"/>
              <a:t>2 - </a:t>
            </a:r>
            <a:r>
              <a:rPr lang="zh-CN" altLang="en-US" sz="2800"/>
              <a:t>块设备驱动组件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4898D-A3CC-7A80-EAF4-A62149269800}"/>
              </a:ext>
            </a:extLst>
          </p:cNvPr>
          <p:cNvSpPr txBox="1"/>
          <p:nvPr/>
        </p:nvSpPr>
        <p:spPr>
          <a:xfrm>
            <a:off x="812816" y="1196752"/>
            <a:ext cx="438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目标：开发可复用的块设备驱动组件</a:t>
            </a:r>
            <a:endParaRPr lang="en-US" altLang="zh-CN" sz="2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31AEC-11E7-F826-C9FA-65122FE6B359}"/>
              </a:ext>
            </a:extLst>
          </p:cNvPr>
          <p:cNvSpPr txBox="1"/>
          <p:nvPr/>
        </p:nvSpPr>
        <p:spPr>
          <a:xfrm>
            <a:off x="5375920" y="197954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包含一组测试用例：对块设备的发现和按块读写测试。</a:t>
            </a:r>
            <a:endParaRPr lang="en-US" altLang="zh-CN"/>
          </a:p>
          <a:p>
            <a:r>
              <a:rPr lang="zh-CN" altLang="en-US"/>
              <a:t>组件验收通过门槛。</a:t>
            </a:r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6E67F-D66D-9B22-1E2C-AD35B6A2580D}"/>
              </a:ext>
            </a:extLst>
          </p:cNvPr>
          <p:cNvSpPr txBox="1"/>
          <p:nvPr/>
        </p:nvSpPr>
        <p:spPr>
          <a:xfrm>
            <a:off x="5359403" y="295425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块设备组件必须实现的标准接口：</a:t>
            </a:r>
            <a:r>
              <a:rPr lang="en-US" altLang="zh-CN"/>
              <a:t>BlockOps</a:t>
            </a:r>
            <a:r>
              <a:rPr lang="zh-CN" altLang="en-US"/>
              <a:t>接口。</a:t>
            </a:r>
            <a:endParaRPr lang="en-US" altLang="zh-CN"/>
          </a:p>
          <a:p>
            <a:r>
              <a:rPr lang="zh-CN" altLang="en-US"/>
              <a:t>主要包括</a:t>
            </a:r>
            <a:r>
              <a:rPr lang="en-US" altLang="zh-CN"/>
              <a:t>read_block</a:t>
            </a:r>
            <a:r>
              <a:rPr lang="zh-CN" altLang="en-US"/>
              <a:t>和</a:t>
            </a:r>
            <a:r>
              <a:rPr lang="en-US" altLang="zh-CN"/>
              <a:t>write_block</a:t>
            </a:r>
            <a:r>
              <a:rPr lang="zh-CN" altLang="en-US"/>
              <a:t>两组方法。</a:t>
            </a:r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48858D-AAC5-2D6E-72F0-F9D485962A23}"/>
              </a:ext>
            </a:extLst>
          </p:cNvPr>
          <p:cNvSpPr txBox="1"/>
          <p:nvPr/>
        </p:nvSpPr>
        <p:spPr>
          <a:xfrm>
            <a:off x="5359403" y="389705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示例组件除了</a:t>
            </a:r>
            <a:r>
              <a:rPr lang="en-US" altLang="zh-CN"/>
              <a:t>RamDisk</a:t>
            </a:r>
            <a:r>
              <a:rPr lang="zh-CN" altLang="en-US"/>
              <a:t>还包括</a:t>
            </a:r>
            <a:r>
              <a:rPr lang="en-US" altLang="zh-CN"/>
              <a:t>VirtIOBlk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可以查看</a:t>
            </a:r>
            <a:r>
              <a:rPr lang="en-US" altLang="zh-CN"/>
              <a:t>ArceOS</a:t>
            </a:r>
            <a:r>
              <a:rPr lang="zh-CN" altLang="en-US"/>
              <a:t>中它们的实现和接入。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F13B00-C8F2-8A30-ABA2-8942A8C4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08" y="1979548"/>
            <a:ext cx="4000500" cy="34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C5442A-EF24-A89C-02ED-9358A8D427FE}"/>
              </a:ext>
            </a:extLst>
          </p:cNvPr>
          <p:cNvSpPr txBox="1"/>
          <p:nvPr/>
        </p:nvSpPr>
        <p:spPr>
          <a:xfrm>
            <a:off x="5375920" y="493187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块设备驱动组件主要依赖物理内存页分配。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39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1A38EA-121E-FEF5-62CE-4333E9489A9B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组件开发实验</a:t>
            </a:r>
            <a:r>
              <a:rPr lang="en-US" altLang="zh-CN" sz="2800"/>
              <a:t>2 - </a:t>
            </a:r>
            <a:r>
              <a:rPr lang="zh-CN" altLang="en-US" sz="2800"/>
              <a:t>块设备驱动组件 </a:t>
            </a:r>
            <a:r>
              <a:rPr lang="en-US" altLang="zh-CN" sz="2800"/>
              <a:t>(</a:t>
            </a:r>
            <a:r>
              <a:rPr lang="zh-CN" altLang="en-US" sz="2800"/>
              <a:t>参考原理</a:t>
            </a:r>
            <a:r>
              <a:rPr lang="en-US" altLang="zh-CN" sz="2800"/>
              <a:t>)</a:t>
            </a:r>
            <a:endParaRPr lang="zh-CN" altLang="en-US" sz="280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ED76912-34EE-2E4C-1D73-309A35194E14}"/>
              </a:ext>
            </a:extLst>
          </p:cNvPr>
          <p:cNvSpPr/>
          <p:nvPr/>
        </p:nvSpPr>
        <p:spPr>
          <a:xfrm>
            <a:off x="7032104" y="2564904"/>
            <a:ext cx="4896544" cy="2556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块设备模型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18DDC2-A55C-F269-A0F9-F8070C1C44DB}"/>
              </a:ext>
            </a:extLst>
          </p:cNvPr>
          <p:cNvSpPr/>
          <p:nvPr/>
        </p:nvSpPr>
        <p:spPr>
          <a:xfrm>
            <a:off x="7821540" y="3326081"/>
            <a:ext cx="39737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3B98C5-86C0-8D75-CE3B-CD722ADCF09E}"/>
              </a:ext>
            </a:extLst>
          </p:cNvPr>
          <p:cNvSpPr/>
          <p:nvPr/>
        </p:nvSpPr>
        <p:spPr>
          <a:xfrm>
            <a:off x="782154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D9481B-7066-424B-D45E-A4B982C52FBC}"/>
              </a:ext>
            </a:extLst>
          </p:cNvPr>
          <p:cNvSpPr/>
          <p:nvPr/>
        </p:nvSpPr>
        <p:spPr>
          <a:xfrm>
            <a:off x="861628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606D55-EC40-B4EE-6322-ACBF6BD720B6}"/>
              </a:ext>
            </a:extLst>
          </p:cNvPr>
          <p:cNvSpPr/>
          <p:nvPr/>
        </p:nvSpPr>
        <p:spPr>
          <a:xfrm>
            <a:off x="941102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77398F-43B2-E752-EEFB-67F7B1D7519D}"/>
              </a:ext>
            </a:extLst>
          </p:cNvPr>
          <p:cNvSpPr/>
          <p:nvPr/>
        </p:nvSpPr>
        <p:spPr>
          <a:xfrm>
            <a:off x="1020576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BF38AA-6CB7-9565-3AEE-0D7B88B9CDC1}"/>
              </a:ext>
            </a:extLst>
          </p:cNvPr>
          <p:cNvSpPr/>
          <p:nvPr/>
        </p:nvSpPr>
        <p:spPr>
          <a:xfrm>
            <a:off x="11000500" y="3969060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9BC60-9951-6B8A-EADA-D787D286A824}"/>
              </a:ext>
            </a:extLst>
          </p:cNvPr>
          <p:cNvSpPr txBox="1"/>
          <p:nvPr/>
        </p:nvSpPr>
        <p:spPr>
          <a:xfrm>
            <a:off x="7032104" y="455760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索引</a:t>
            </a:r>
            <a:r>
              <a:rPr lang="en-US" altLang="zh-CN"/>
              <a:t>ID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EF18ED-A068-8C69-3D2A-684AB22CAABB}"/>
              </a:ext>
            </a:extLst>
          </p:cNvPr>
          <p:cNvSpPr txBox="1"/>
          <p:nvPr/>
        </p:nvSpPr>
        <p:spPr>
          <a:xfrm>
            <a:off x="8076220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9055E-67CC-1DB2-DF39-F390E8BE9DCB}"/>
              </a:ext>
            </a:extLst>
          </p:cNvPr>
          <p:cNvSpPr txBox="1"/>
          <p:nvPr/>
        </p:nvSpPr>
        <p:spPr>
          <a:xfrm>
            <a:off x="8867511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D5CF09-C15E-41AC-AE5F-F87DD80A44C7}"/>
              </a:ext>
            </a:extLst>
          </p:cNvPr>
          <p:cNvSpPr txBox="1"/>
          <p:nvPr/>
        </p:nvSpPr>
        <p:spPr>
          <a:xfrm>
            <a:off x="9658802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F08E7D-1857-24A8-06E6-BB3FF8BA3D7C}"/>
              </a:ext>
            </a:extLst>
          </p:cNvPr>
          <p:cNvSpPr txBox="1"/>
          <p:nvPr/>
        </p:nvSpPr>
        <p:spPr>
          <a:xfrm>
            <a:off x="10485637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9FBB4F-D222-D694-F1C1-C181A68CFB45}"/>
              </a:ext>
            </a:extLst>
          </p:cNvPr>
          <p:cNvSpPr txBox="1"/>
          <p:nvPr/>
        </p:nvSpPr>
        <p:spPr>
          <a:xfrm>
            <a:off x="11312472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65237A-B214-33B1-84A1-CD2341DDB68B}"/>
              </a:ext>
            </a:extLst>
          </p:cNvPr>
          <p:cNvSpPr txBox="1"/>
          <p:nvPr/>
        </p:nvSpPr>
        <p:spPr>
          <a:xfrm>
            <a:off x="7020853" y="404654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块数组</a:t>
            </a:r>
            <a:endParaRPr lang="en-US" altLang="zh-CN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2230C9-AE32-B539-183E-706F2EAB1BBA}"/>
              </a:ext>
            </a:extLst>
          </p:cNvPr>
          <p:cNvSpPr txBox="1"/>
          <p:nvPr/>
        </p:nvSpPr>
        <p:spPr>
          <a:xfrm>
            <a:off x="7019102" y="337920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</a:t>
            </a:r>
            <a:r>
              <a:rPr lang="en-US" altLang="zh-CN"/>
              <a:t>?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38723C-ECDE-DCAC-F292-4CA77CFA766A}"/>
              </a:ext>
            </a:extLst>
          </p:cNvPr>
          <p:cNvSpPr txBox="1"/>
          <p:nvPr/>
        </p:nvSpPr>
        <p:spPr>
          <a:xfrm>
            <a:off x="6996100" y="537321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块设备：连续空间按指定尺寸划分为数组形式</a:t>
            </a:r>
            <a:endParaRPr lang="en-US" altLang="zh-CN"/>
          </a:p>
          <a:p>
            <a:r>
              <a:rPr lang="zh-CN" altLang="en-US"/>
              <a:t>关键属性：</a:t>
            </a:r>
            <a:r>
              <a:rPr lang="zh-CN" altLang="en-US" b="1"/>
              <a:t>块大小 </a:t>
            </a:r>
            <a:r>
              <a:rPr lang="zh-CN" altLang="en-US"/>
              <a:t>和 </a:t>
            </a:r>
            <a:r>
              <a:rPr lang="zh-CN" altLang="en-US" b="1"/>
              <a:t>总块数</a:t>
            </a: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5EFE07A1-669C-1042-12E5-7A9BA585C4BE}"/>
              </a:ext>
            </a:extLst>
          </p:cNvPr>
          <p:cNvSpPr/>
          <p:nvPr/>
        </p:nvSpPr>
        <p:spPr>
          <a:xfrm>
            <a:off x="7718407" y="1859590"/>
            <a:ext cx="484632" cy="59354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7246C96-89B2-27F5-418D-56150C03BE13}"/>
              </a:ext>
            </a:extLst>
          </p:cNvPr>
          <p:cNvSpPr/>
          <p:nvPr/>
        </p:nvSpPr>
        <p:spPr>
          <a:xfrm>
            <a:off x="9262882" y="1873338"/>
            <a:ext cx="484632" cy="6221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C983E539-508C-5E70-F3BC-E63C68F4F688}"/>
              </a:ext>
            </a:extLst>
          </p:cNvPr>
          <p:cNvSpPr/>
          <p:nvPr/>
        </p:nvSpPr>
        <p:spPr>
          <a:xfrm>
            <a:off x="11001950" y="1845384"/>
            <a:ext cx="484632" cy="622126"/>
          </a:xfrm>
          <a:prstGeom prst="down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7B3175-C2DD-530A-79F1-784B7635F628}"/>
              </a:ext>
            </a:extLst>
          </p:cNvPr>
          <p:cNvSpPr txBox="1"/>
          <p:nvPr/>
        </p:nvSpPr>
        <p:spPr>
          <a:xfrm>
            <a:off x="7392144" y="112648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读出一块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2620C1-219B-06CF-CB2D-CC09998DA877}"/>
              </a:ext>
            </a:extLst>
          </p:cNvPr>
          <p:cNvSpPr txBox="1"/>
          <p:nvPr/>
        </p:nvSpPr>
        <p:spPr>
          <a:xfrm>
            <a:off x="8904312" y="115112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写入一块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9E256B-96F9-1F92-B754-1B581EE77B5F}"/>
              </a:ext>
            </a:extLst>
          </p:cNvPr>
          <p:cNvSpPr txBox="1"/>
          <p:nvPr/>
        </p:nvSpPr>
        <p:spPr>
          <a:xfrm>
            <a:off x="10660816" y="1164333"/>
            <a:ext cx="12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刷缓存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回写模式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88CAE4-E2FB-E8CE-C819-7615DF8A9FCB}"/>
              </a:ext>
            </a:extLst>
          </p:cNvPr>
          <p:cNvSpPr/>
          <p:nvPr/>
        </p:nvSpPr>
        <p:spPr>
          <a:xfrm>
            <a:off x="1019436" y="3367177"/>
            <a:ext cx="4716522" cy="43204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Trait</a:t>
            </a:r>
            <a:r>
              <a:rPr lang="en-US" altLang="zh-CN">
                <a:solidFill>
                  <a:schemeClr val="tx1"/>
                </a:solidFill>
              </a:rPr>
              <a:t>: BlockDriverOps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74C2CE4-7D88-366B-24D1-039E23FDC15B}"/>
              </a:ext>
            </a:extLst>
          </p:cNvPr>
          <p:cNvSpPr/>
          <p:nvPr/>
        </p:nvSpPr>
        <p:spPr>
          <a:xfrm>
            <a:off x="1019436" y="4833156"/>
            <a:ext cx="1368152" cy="65350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ramdisk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DFE6783-C10C-3F8F-3F66-719F30283BB0}"/>
              </a:ext>
            </a:extLst>
          </p:cNvPr>
          <p:cNvSpPr/>
          <p:nvPr/>
        </p:nvSpPr>
        <p:spPr>
          <a:xfrm>
            <a:off x="4115780" y="4833156"/>
            <a:ext cx="1620178" cy="65350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bcm2835sdhci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B6A6FD-1EEF-B887-F9AB-4FA5AC8445A3}"/>
              </a:ext>
            </a:extLst>
          </p:cNvPr>
          <p:cNvSpPr/>
          <p:nvPr/>
        </p:nvSpPr>
        <p:spPr>
          <a:xfrm>
            <a:off x="2567608" y="4849220"/>
            <a:ext cx="1368152" cy="65350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virtio-blk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8C48E96-3063-DBE2-60ED-5F98F8DC385A}"/>
              </a:ext>
            </a:extLst>
          </p:cNvPr>
          <p:cNvCxnSpPr>
            <a:stCxn id="26" idx="0"/>
          </p:cNvCxnSpPr>
          <p:nvPr/>
        </p:nvCxnSpPr>
        <p:spPr>
          <a:xfrm flipV="1">
            <a:off x="1703512" y="3799225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7E32516-1E78-02DE-55FA-3CDD9A9A8E59}"/>
              </a:ext>
            </a:extLst>
          </p:cNvPr>
          <p:cNvCxnSpPr/>
          <p:nvPr/>
        </p:nvCxnSpPr>
        <p:spPr>
          <a:xfrm flipV="1">
            <a:off x="3251684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96A94C6-C02D-BA87-9B8C-E1C6B544E31C}"/>
              </a:ext>
            </a:extLst>
          </p:cNvPr>
          <p:cNvCxnSpPr/>
          <p:nvPr/>
        </p:nvCxnSpPr>
        <p:spPr>
          <a:xfrm flipV="1">
            <a:off x="4871864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2743A81-0F96-5DA7-0DD3-783ECCDBE95F}"/>
              </a:ext>
            </a:extLst>
          </p:cNvPr>
          <p:cNvSpPr/>
          <p:nvPr/>
        </p:nvSpPr>
        <p:spPr>
          <a:xfrm>
            <a:off x="1019436" y="1990430"/>
            <a:ext cx="471652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4F1EBA95-6C12-E12D-6652-4A7512FEDC70}"/>
              </a:ext>
            </a:extLst>
          </p:cNvPr>
          <p:cNvSpPr/>
          <p:nvPr/>
        </p:nvSpPr>
        <p:spPr>
          <a:xfrm>
            <a:off x="3009368" y="2641665"/>
            <a:ext cx="484632" cy="6535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4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CA9416-F52E-E8EB-D74A-1E4A39E40291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组件开发实验</a:t>
            </a:r>
            <a:r>
              <a:rPr lang="en-US" altLang="zh-CN" sz="2800"/>
              <a:t>3 - </a:t>
            </a:r>
            <a:r>
              <a:rPr lang="zh-CN" altLang="en-US" sz="2800"/>
              <a:t>内存分配组件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4898D-A3CC-7A80-EAF4-A62149269800}"/>
              </a:ext>
            </a:extLst>
          </p:cNvPr>
          <p:cNvSpPr txBox="1"/>
          <p:nvPr/>
        </p:nvSpPr>
        <p:spPr>
          <a:xfrm>
            <a:off x="798298" y="1075624"/>
            <a:ext cx="457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目标：开发可复用的内存分配算法组件</a:t>
            </a:r>
            <a:endParaRPr lang="en-US" altLang="zh-CN" sz="2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31AEC-11E7-F826-C9FA-65122FE6B359}"/>
              </a:ext>
            </a:extLst>
          </p:cNvPr>
          <p:cNvSpPr txBox="1"/>
          <p:nvPr/>
        </p:nvSpPr>
        <p:spPr>
          <a:xfrm>
            <a:off x="5375920" y="197954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包含一组测试用例：页分配和字节分配测试。</a:t>
            </a:r>
            <a:endParaRPr lang="en-US" altLang="zh-CN"/>
          </a:p>
          <a:p>
            <a:r>
              <a:rPr lang="zh-CN" altLang="en-US"/>
              <a:t>组件验收通过门槛。</a:t>
            </a:r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6E67F-D66D-9B22-1E2C-AD35B6A2580D}"/>
              </a:ext>
            </a:extLst>
          </p:cNvPr>
          <p:cNvSpPr txBox="1"/>
          <p:nvPr/>
        </p:nvSpPr>
        <p:spPr>
          <a:xfrm>
            <a:off x="5359403" y="389705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内存组件必须实现的标准接口：</a:t>
            </a:r>
            <a:r>
              <a:rPr lang="en-US" altLang="zh-CN"/>
              <a:t>PageAlloc</a:t>
            </a:r>
            <a:r>
              <a:rPr lang="zh-CN" altLang="en-US"/>
              <a:t>和</a:t>
            </a:r>
            <a:r>
              <a:rPr lang="en-US" altLang="zh-CN"/>
              <a:t>ByteAlloc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分别满足系统对物理页和小数据结构的内存需要。</a:t>
            </a:r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48858D-AAC5-2D6E-72F0-F9D485962A23}"/>
              </a:ext>
            </a:extLst>
          </p:cNvPr>
          <p:cNvSpPr txBox="1"/>
          <p:nvPr/>
        </p:nvSpPr>
        <p:spPr>
          <a:xfrm>
            <a:off x="5355331" y="4870901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示例组件</a:t>
            </a:r>
            <a:r>
              <a:rPr lang="en-US" altLang="zh-CN"/>
              <a:t>Tlsf/Buddy/Slab/Bitmap Allocator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可以查看</a:t>
            </a:r>
            <a:r>
              <a:rPr lang="en-US" altLang="zh-CN"/>
              <a:t>ArceOS</a:t>
            </a:r>
            <a:r>
              <a:rPr lang="zh-CN" altLang="en-US"/>
              <a:t>中它们的实现和接入。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C5442A-EF24-A89C-02ED-9358A8D427FE}"/>
              </a:ext>
            </a:extLst>
          </p:cNvPr>
          <p:cNvSpPr txBox="1"/>
          <p:nvPr/>
        </p:nvSpPr>
        <p:spPr>
          <a:xfrm>
            <a:off x="5359403" y="5941543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内存组件主要依赖系统配置或</a:t>
            </a:r>
            <a:r>
              <a:rPr lang="en-US" altLang="zh-CN"/>
              <a:t>FDT</a:t>
            </a:r>
            <a:r>
              <a:rPr lang="zh-CN" altLang="en-US"/>
              <a:t>获取内存信息。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BC09D7-9579-8544-AA26-9D25B4C5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8" y="1938900"/>
            <a:ext cx="4000500" cy="4371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105898-B53E-D36A-8842-A0EE49AE925A}"/>
              </a:ext>
            </a:extLst>
          </p:cNvPr>
          <p:cNvSpPr txBox="1"/>
          <p:nvPr/>
        </p:nvSpPr>
        <p:spPr>
          <a:xfrm>
            <a:off x="5375920" y="292668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内存分配基本框架和对外服务总的入口。</a:t>
            </a:r>
            <a:endParaRPr lang="en-US" altLang="zh-CN"/>
          </a:p>
          <a:p>
            <a:r>
              <a:rPr lang="en-US" altLang="zh-CN"/>
              <a:t>axalloc</a:t>
            </a:r>
            <a:r>
              <a:rPr lang="zh-CN" altLang="en-US"/>
              <a:t>用于组织和选择算法组件。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68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01B42E5-CFF8-9DF2-D982-938FD67A2C3C}"/>
              </a:ext>
            </a:extLst>
          </p:cNvPr>
          <p:cNvSpPr/>
          <p:nvPr/>
        </p:nvSpPr>
        <p:spPr>
          <a:xfrm>
            <a:off x="335360" y="3059413"/>
            <a:ext cx="3312368" cy="196855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支持</a:t>
            </a:r>
            <a:r>
              <a:rPr lang="en-US" altLang="zh-CN" sz="2000" b="1">
                <a:solidFill>
                  <a:schemeClr val="tx1"/>
                </a:solidFill>
              </a:rPr>
              <a:t>Rust Library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AFB209-681A-20BF-A183-DF51894BB797}"/>
              </a:ext>
            </a:extLst>
          </p:cNvPr>
          <p:cNvSpPr/>
          <p:nvPr/>
        </p:nvSpPr>
        <p:spPr>
          <a:xfrm>
            <a:off x="4601326" y="3042207"/>
            <a:ext cx="3654914" cy="19685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B47ED5-1F76-9829-B527-12955732CFBE}"/>
              </a:ext>
            </a:extLst>
          </p:cNvPr>
          <p:cNvSpPr/>
          <p:nvPr/>
        </p:nvSpPr>
        <p:spPr>
          <a:xfrm>
            <a:off x="4853354" y="3510260"/>
            <a:ext cx="3150858" cy="106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GLOBAL_ALLOCATOR</a:t>
            </a: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44CF03-530A-90DC-73A8-8776CBCBB631}"/>
              </a:ext>
            </a:extLst>
          </p:cNvPr>
          <p:cNvSpPr txBox="1"/>
          <p:nvPr/>
        </p:nvSpPr>
        <p:spPr>
          <a:xfrm>
            <a:off x="4853354" y="4241452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14A479-F74C-30AB-9358-7F10AA52F1BB}"/>
              </a:ext>
            </a:extLst>
          </p:cNvPr>
          <p:cNvSpPr txBox="1"/>
          <p:nvPr/>
        </p:nvSpPr>
        <p:spPr>
          <a:xfrm>
            <a:off x="6502241" y="4241452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5DDA97-709C-A8A1-C067-347D8919D333}"/>
              </a:ext>
            </a:extLst>
          </p:cNvPr>
          <p:cNvGrpSpPr/>
          <p:nvPr/>
        </p:nvGrpSpPr>
        <p:grpSpPr>
          <a:xfrm>
            <a:off x="2747628" y="3461792"/>
            <a:ext cx="2196244" cy="1188132"/>
            <a:chOff x="2495600" y="3573016"/>
            <a:chExt cx="2196244" cy="1188132"/>
          </a:xfrm>
        </p:grpSpPr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96910638-6729-E3A9-C986-CCB31A94AC1B}"/>
                </a:ext>
              </a:extLst>
            </p:cNvPr>
            <p:cNvSpPr/>
            <p:nvPr/>
          </p:nvSpPr>
          <p:spPr>
            <a:xfrm>
              <a:off x="2495600" y="3573016"/>
              <a:ext cx="2082062" cy="118813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1048A1A-9AAF-8ADC-6DCD-51E6DB0C8ADD}"/>
                </a:ext>
              </a:extLst>
            </p:cNvPr>
            <p:cNvSpPr txBox="1"/>
            <p:nvPr/>
          </p:nvSpPr>
          <p:spPr>
            <a:xfrm>
              <a:off x="2609782" y="3855107"/>
              <a:ext cx="20820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/>
                <a:t>Rust Trait:</a:t>
              </a:r>
            </a:p>
            <a:p>
              <a:r>
                <a:rPr lang="en-US" altLang="zh-CN" sz="1600" b="1"/>
                <a:t>#[</a:t>
              </a:r>
              <a:r>
                <a:rPr lang="zh-CN" altLang="en-US" sz="1600" b="1"/>
                <a:t>global_allocator</a:t>
              </a:r>
              <a:r>
                <a:rPr lang="en-US" altLang="zh-CN" sz="1600" b="1"/>
                <a:t>]</a:t>
              </a:r>
              <a:endParaRPr lang="zh-CN" altLang="en-US" sz="1600" b="1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7AC4014-FBCF-B5C7-AD21-B7D4A17016AF}"/>
              </a:ext>
            </a:extLst>
          </p:cNvPr>
          <p:cNvSpPr txBox="1"/>
          <p:nvPr/>
        </p:nvSpPr>
        <p:spPr>
          <a:xfrm>
            <a:off x="587388" y="3606522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alloc</a:t>
            </a:r>
            <a:endParaRPr lang="zh-CN" altLang="en-US" sz="1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3CFC89-8490-3475-A70B-BCD197012B64}"/>
              </a:ext>
            </a:extLst>
          </p:cNvPr>
          <p:cNvSpPr txBox="1"/>
          <p:nvPr/>
        </p:nvSpPr>
        <p:spPr>
          <a:xfrm>
            <a:off x="587388" y="4055858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collections::</a:t>
            </a:r>
            <a:r>
              <a:rPr lang="en-US" altLang="zh-CN" sz="1600" err="1"/>
              <a:t>vec</a:t>
            </a:r>
            <a:endParaRPr lang="zh-CN" alt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B44FC5-4F97-F687-8105-D8E8E2B97C44}"/>
              </a:ext>
            </a:extLst>
          </p:cNvPr>
          <p:cNvSpPr txBox="1"/>
          <p:nvPr/>
        </p:nvSpPr>
        <p:spPr>
          <a:xfrm>
            <a:off x="587388" y="4473388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String</a:t>
            </a:r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6FE6A3-A674-399F-AD59-4361A80C3626}"/>
              </a:ext>
            </a:extLst>
          </p:cNvPr>
          <p:cNvSpPr/>
          <p:nvPr/>
        </p:nvSpPr>
        <p:spPr>
          <a:xfrm>
            <a:off x="8724292" y="3032956"/>
            <a:ext cx="3312368" cy="196855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支持</a:t>
            </a:r>
            <a:r>
              <a:rPr lang="en-US" altLang="zh-CN" sz="2000" b="1">
                <a:solidFill>
                  <a:schemeClr val="tx1"/>
                </a:solidFill>
              </a:rPr>
              <a:t>kernel</a:t>
            </a:r>
            <a:r>
              <a:rPr lang="zh-CN" altLang="en-US" sz="2000" b="1">
                <a:solidFill>
                  <a:schemeClr val="tx1"/>
                </a:solidFill>
              </a:rPr>
              <a:t>页分配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DF42E51-F844-1336-3306-B1410636BBCD}"/>
              </a:ext>
            </a:extLst>
          </p:cNvPr>
          <p:cNvSpPr/>
          <p:nvPr/>
        </p:nvSpPr>
        <p:spPr>
          <a:xfrm>
            <a:off x="7993636" y="3497622"/>
            <a:ext cx="2075892" cy="11881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6AFDAD-0BA4-AD7A-FA3A-FA2889DAB690}"/>
              </a:ext>
            </a:extLst>
          </p:cNvPr>
          <p:cNvSpPr txBox="1"/>
          <p:nvPr/>
        </p:nvSpPr>
        <p:spPr>
          <a:xfrm>
            <a:off x="7993636" y="3745130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8878C0-6E95-CD63-A868-6D82849B428C}"/>
              </a:ext>
            </a:extLst>
          </p:cNvPr>
          <p:cNvSpPr txBox="1"/>
          <p:nvPr/>
        </p:nvSpPr>
        <p:spPr>
          <a:xfrm>
            <a:off x="10240262" y="3658427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驱动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BCBF71-DE11-1A8C-DFEC-6B75EF45AFD9}"/>
              </a:ext>
            </a:extLst>
          </p:cNvPr>
          <p:cNvSpPr txBox="1"/>
          <p:nvPr/>
        </p:nvSpPr>
        <p:spPr>
          <a:xfrm>
            <a:off x="10240262" y="4304111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页表自身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3D7468-3370-9863-02F6-7076081A1CA7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组件开发实验</a:t>
            </a:r>
            <a:r>
              <a:rPr lang="en-US" altLang="zh-CN" sz="2800"/>
              <a:t>3 - </a:t>
            </a:r>
            <a:r>
              <a:rPr lang="zh-CN" altLang="en-US" sz="2800"/>
              <a:t>内存分配组件 </a:t>
            </a:r>
            <a:r>
              <a:rPr lang="en-US" altLang="zh-CN" sz="2800"/>
              <a:t>(</a:t>
            </a:r>
            <a:r>
              <a:rPr lang="zh-CN" altLang="en-US" sz="2800"/>
              <a:t>参考原理</a:t>
            </a:r>
            <a:r>
              <a:rPr lang="en-US" altLang="zh-CN" sz="2800"/>
              <a:t>)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50942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组件化内核的意义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79E45D-6EDD-255C-8557-BD0C3A849E47}"/>
              </a:ext>
            </a:extLst>
          </p:cNvPr>
          <p:cNvSpPr txBox="1"/>
          <p:nvPr/>
        </p:nvSpPr>
        <p:spPr>
          <a:xfrm>
            <a:off x="515914" y="1088740"/>
            <a:ext cx="11340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通过对现有的典型</a:t>
            </a:r>
            <a:r>
              <a:rPr lang="en-US" altLang="zh-CN" sz="2000"/>
              <a:t>OS</a:t>
            </a:r>
            <a:r>
              <a:rPr lang="zh-CN" altLang="en-US" sz="2000"/>
              <a:t>内核的分析和对多种模式内核的实践，发现：</a:t>
            </a:r>
            <a:endParaRPr lang="en-US" altLang="zh-CN" sz="2000"/>
          </a:p>
          <a:p>
            <a:r>
              <a:rPr lang="zh-CN" altLang="en-US" sz="2000"/>
              <a:t>即使不同模式的</a:t>
            </a:r>
            <a:r>
              <a:rPr lang="en-US" altLang="zh-CN" sz="2000"/>
              <a:t>OS</a:t>
            </a:r>
            <a:r>
              <a:rPr lang="zh-CN" altLang="en-US" sz="2000"/>
              <a:t>内核乃至它们的具体实现之间，也存在很多共性的部分；但是在实际</a:t>
            </a:r>
            <a:r>
              <a:rPr lang="en-US" altLang="zh-CN" sz="2000"/>
              <a:t>OS</a:t>
            </a:r>
            <a:r>
              <a:rPr lang="zh-CN" altLang="en-US" sz="2000"/>
              <a:t>开发实践过程中，往往进行重复劳动，即使想到去复用其它实践已经形成的成果，也要付出较大的代价。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EC2CDE-EE4E-4130-8062-1434C8CB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28" y="2586883"/>
            <a:ext cx="4436521" cy="1901366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051D7EB1-926C-B52C-25B8-CBC6E1925692}"/>
              </a:ext>
            </a:extLst>
          </p:cNvPr>
          <p:cNvSpPr/>
          <p:nvPr/>
        </p:nvSpPr>
        <p:spPr>
          <a:xfrm>
            <a:off x="5469108" y="3717032"/>
            <a:ext cx="1253783" cy="3154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866AC-4E9A-A83F-51B7-A28836B2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92" y="2586883"/>
            <a:ext cx="4000500" cy="1714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B7820F-A707-02AB-2BB3-40D06BDDD15A}"/>
              </a:ext>
            </a:extLst>
          </p:cNvPr>
          <p:cNvSpPr txBox="1"/>
          <p:nvPr/>
        </p:nvSpPr>
        <p:spPr>
          <a:xfrm>
            <a:off x="5591944" y="341970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抽取功能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AD8D7-0422-2E5F-3C86-B0215423529B}"/>
              </a:ext>
            </a:extLst>
          </p:cNvPr>
          <p:cNvSpPr txBox="1"/>
          <p:nvPr/>
        </p:nvSpPr>
        <p:spPr>
          <a:xfrm>
            <a:off x="5591943" y="4031776"/>
            <a:ext cx="125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形成组件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E128F1-4348-0FE7-21E1-4ED64505558D}"/>
              </a:ext>
            </a:extLst>
          </p:cNvPr>
          <p:cNvSpPr txBox="1"/>
          <p:nvPr/>
        </p:nvSpPr>
        <p:spPr>
          <a:xfrm>
            <a:off x="515914" y="5085215"/>
            <a:ext cx="11340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抽取共性功能并封装为独立组件，进而形成组件仓库，以此为基础，形成另外一种的内核开发形式：</a:t>
            </a:r>
            <a:endParaRPr lang="en-US" altLang="zh-CN" sz="2000"/>
          </a:p>
          <a:p>
            <a:r>
              <a:rPr lang="zh-CN" altLang="en-US" sz="2000"/>
              <a:t>可以选择适当的组件，采取适合的组合方式，来构建各种模式的内核。</a:t>
            </a:r>
            <a:endParaRPr lang="en-US" altLang="zh-CN" sz="2000"/>
          </a:p>
          <a:p>
            <a:r>
              <a:rPr lang="zh-CN" altLang="en-US" sz="2000"/>
              <a:t>这种方式将在内核开发的效率、内核产品可靠性等方面都带来显著的提升，并且有利于内核开发者之间基于组件的协作。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075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323D59-8917-CE2F-27D2-D1EACF33373E}"/>
              </a:ext>
            </a:extLst>
          </p:cNvPr>
          <p:cNvSpPr txBox="1"/>
          <p:nvPr/>
        </p:nvSpPr>
        <p:spPr>
          <a:xfrm>
            <a:off x="803412" y="1674386"/>
            <a:ext cx="103733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改变内核开发模式的尝试：“码”内核 </a:t>
            </a:r>
            <a:r>
              <a:rPr lang="en-US" altLang="zh-CN" sz="2400"/>
              <a:t>--&gt; </a:t>
            </a:r>
            <a:r>
              <a:rPr lang="zh-CN" altLang="en-US" sz="2400"/>
              <a:t>组装内核</a:t>
            </a:r>
            <a:endParaRPr lang="en-US" altLang="zh-CN" sz="2400"/>
          </a:p>
          <a:p>
            <a:r>
              <a:rPr lang="zh-CN" altLang="en-US" sz="2400"/>
              <a:t>    新的方式分为两步：</a:t>
            </a:r>
            <a:endParaRPr lang="en-US" altLang="zh-CN" sz="2400"/>
          </a:p>
          <a:p>
            <a:r>
              <a:rPr lang="zh-CN" altLang="en-US" sz="2400"/>
              <a:t>    第一步，基于组件仓库快速的建立目标内核原型，试验和验证想法思路；</a:t>
            </a:r>
            <a:endParaRPr lang="en-US" altLang="zh-CN" sz="2400"/>
          </a:p>
          <a:p>
            <a:r>
              <a:rPr lang="en-US" altLang="zh-CN" sz="2400"/>
              <a:t>    </a:t>
            </a:r>
            <a:r>
              <a:rPr lang="zh-CN" altLang="en-US" sz="2400"/>
              <a:t>第二步，在原型基础扩展改造现有组件或者新增组件，实现场景需求；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C075F6-7473-6365-B6C5-F137FE09C493}"/>
              </a:ext>
            </a:extLst>
          </p:cNvPr>
          <p:cNvSpPr txBox="1"/>
          <p:nvPr/>
        </p:nvSpPr>
        <p:spPr>
          <a:xfrm>
            <a:off x="803412" y="3587532"/>
            <a:ext cx="9142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2. </a:t>
            </a:r>
            <a:r>
              <a:rPr lang="zh-CN" altLang="en-US" sz="2400"/>
              <a:t>解决内核系统构建和维护的复杂性问题</a:t>
            </a:r>
            <a:endParaRPr lang="en-US" altLang="zh-CN" sz="2400"/>
          </a:p>
          <a:p>
            <a:r>
              <a:rPr lang="zh-CN" altLang="en-US" sz="2400"/>
              <a:t>    把复杂问题看作简单问题的叠加，复杂系统是简单系统的迭代。</a:t>
            </a:r>
            <a:endParaRPr lang="en-US" altLang="zh-CN" sz="2400"/>
          </a:p>
          <a:p>
            <a:r>
              <a:rPr lang="en-US" altLang="zh-CN" sz="2400"/>
              <a:t>    </a:t>
            </a:r>
            <a:r>
              <a:rPr lang="zh-CN" altLang="en-US" sz="2400"/>
              <a:t>把复杂问题分解为简单问题，先单独处理每个简单问题，</a:t>
            </a:r>
            <a:endParaRPr lang="en-US" altLang="zh-CN" sz="2400"/>
          </a:p>
          <a:p>
            <a:r>
              <a:rPr lang="en-US" altLang="zh-CN" sz="2400"/>
              <a:t>    </a:t>
            </a:r>
            <a:r>
              <a:rPr lang="zh-CN" altLang="en-US" sz="2400"/>
              <a:t>再处理它们之间的复合叠加问题。</a:t>
            </a:r>
            <a:endParaRPr lang="en-US" altLang="zh-CN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500575-D6B6-8286-149C-F86C1F911D30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组件化内核的意义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70156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AE3242-B553-07A5-7174-01E91D74A8B4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让更多人能够参与 </a:t>
            </a:r>
            <a:r>
              <a:rPr lang="en-US" altLang="zh-CN" sz="2800"/>
              <a:t>- </a:t>
            </a:r>
            <a:r>
              <a:rPr lang="zh-CN" altLang="en-US" sz="2800"/>
              <a:t>问题的分解和综合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25F8CA-A1AA-3E77-C6D3-02E474B68320}"/>
              </a:ext>
            </a:extLst>
          </p:cNvPr>
          <p:cNvSpPr txBox="1"/>
          <p:nvPr/>
        </p:nvSpPr>
        <p:spPr>
          <a:xfrm>
            <a:off x="668800" y="1052736"/>
            <a:ext cx="103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降低门槛，把复杂问题分解成简单问题，规模变大了，但是每个问题简单了。</a:t>
            </a:r>
            <a:endParaRPr lang="en-US" altLang="zh-CN" sz="2400"/>
          </a:p>
          <a:p>
            <a:r>
              <a:rPr lang="zh-CN" altLang="en-US" sz="2400"/>
              <a:t>具体就是按照组件系统逐级分解的思路，分解成大量小规模系统的功能实现或者增强问题，再逐级把结果综合起来。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F5022C-FF3A-E470-8CB6-3253D653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684" y="2777501"/>
            <a:ext cx="6444716" cy="40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3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A42A5-EABA-7CD6-4BBA-E75AF22DF165}"/>
              </a:ext>
            </a:extLst>
          </p:cNvPr>
          <p:cNvSpPr txBox="1"/>
          <p:nvPr/>
        </p:nvSpPr>
        <p:spPr>
          <a:xfrm>
            <a:off x="4439816" y="3100100"/>
            <a:ext cx="36724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第二部分</a:t>
            </a:r>
            <a:endParaRPr lang="en-US" altLang="zh-CN" sz="3200"/>
          </a:p>
          <a:p>
            <a:pPr algn="ctr"/>
            <a:r>
              <a:rPr lang="zh-CN" altLang="en-US" sz="3200"/>
              <a:t>内核组件化的</a:t>
            </a:r>
            <a:endParaRPr lang="en-US" altLang="zh-CN" sz="3200"/>
          </a:p>
          <a:p>
            <a:pPr algn="ctr"/>
            <a:r>
              <a:rPr lang="zh-CN" altLang="en-US" sz="3200"/>
              <a:t>思路和构建方式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400972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5BBDD76-3DBC-7168-4181-5BB8DD8E82DA}"/>
              </a:ext>
            </a:extLst>
          </p:cNvPr>
          <p:cNvSpPr/>
          <p:nvPr/>
        </p:nvSpPr>
        <p:spPr>
          <a:xfrm>
            <a:off x="4691844" y="1592796"/>
            <a:ext cx="14041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组合方案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Profile1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28DBCC-FC8E-D11B-D1C0-2B0719D87739}"/>
              </a:ext>
            </a:extLst>
          </p:cNvPr>
          <p:cNvSpPr/>
          <p:nvPr/>
        </p:nvSpPr>
        <p:spPr>
          <a:xfrm>
            <a:off x="4698294" y="5367988"/>
            <a:ext cx="14041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组合方案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Profilen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3F1AA5-706E-0228-500F-A0E27D0932B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27648" y="2054461"/>
            <a:ext cx="1764196" cy="750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B62271-43EA-2917-C4AE-E0FCDF3F231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27648" y="3260605"/>
            <a:ext cx="1764196" cy="124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629568-5B8F-4B35-F953-90835AAE8BC4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6096000" y="3247383"/>
            <a:ext cx="1404156" cy="1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16D93A2-4AFF-1C2D-35E6-99163AADFD1E}"/>
              </a:ext>
            </a:extLst>
          </p:cNvPr>
          <p:cNvSpPr/>
          <p:nvPr/>
        </p:nvSpPr>
        <p:spPr>
          <a:xfrm>
            <a:off x="7485896" y="1592796"/>
            <a:ext cx="3686668" cy="860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宏内核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等效于</a:t>
            </a:r>
            <a:r>
              <a:rPr lang="en-US" altLang="zh-CN" dirty="0">
                <a:solidFill>
                  <a:schemeClr val="tx1"/>
                </a:solidFill>
              </a:rPr>
              <a:t>Linux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609F1C-4443-D4C2-EFDF-62B5B1853FAA}"/>
              </a:ext>
            </a:extLst>
          </p:cNvPr>
          <p:cNvCxnSpPr>
            <a:cxnSpLocks/>
          </p:cNvCxnSpPr>
          <p:nvPr/>
        </p:nvCxnSpPr>
        <p:spPr>
          <a:xfrm>
            <a:off x="6102450" y="2054461"/>
            <a:ext cx="1397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8D91670F-AE45-04DB-5386-21BC68D93F13}"/>
              </a:ext>
            </a:extLst>
          </p:cNvPr>
          <p:cNvSpPr/>
          <p:nvPr/>
        </p:nvSpPr>
        <p:spPr>
          <a:xfrm>
            <a:off x="803412" y="2812026"/>
            <a:ext cx="1759073" cy="1145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组件库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0E9A8F-4428-1293-0B27-C7A81A27CC89}"/>
              </a:ext>
            </a:extLst>
          </p:cNvPr>
          <p:cNvSpPr/>
          <p:nvPr/>
        </p:nvSpPr>
        <p:spPr>
          <a:xfrm>
            <a:off x="4691844" y="2798940"/>
            <a:ext cx="14041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组合方案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Profile2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39A00D-217A-EA58-EFF8-C01847C4B9B4}"/>
              </a:ext>
            </a:extLst>
          </p:cNvPr>
          <p:cNvSpPr/>
          <p:nvPr/>
        </p:nvSpPr>
        <p:spPr>
          <a:xfrm>
            <a:off x="4691844" y="3982045"/>
            <a:ext cx="14041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r>
              <a:rPr lang="zh-CN" altLang="en-US" sz="3600" b="1" dirty="0">
                <a:solidFill>
                  <a:schemeClr val="tx1"/>
                </a:solidFill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</a:rPr>
              <a:t>… 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C370BA4-B494-14B7-5233-BF66A3026FA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27648" y="3890932"/>
            <a:ext cx="1764196" cy="552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A7D501-0A28-DFFC-C6EE-58DDC393FF6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99656" y="4503639"/>
            <a:ext cx="1698638" cy="1326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69EBD32-0593-01AA-87B0-23E6ABA90ED4}"/>
              </a:ext>
            </a:extLst>
          </p:cNvPr>
          <p:cNvSpPr/>
          <p:nvPr/>
        </p:nvSpPr>
        <p:spPr>
          <a:xfrm>
            <a:off x="7500156" y="2816932"/>
            <a:ext cx="3686668" cy="860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ArceOS</a:t>
            </a:r>
            <a:r>
              <a:rPr lang="zh-CN" altLang="en-US" b="1" dirty="0">
                <a:solidFill>
                  <a:schemeClr val="tx1"/>
                </a:solidFill>
              </a:rPr>
              <a:t>基本模式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Unikernel</a:t>
            </a:r>
            <a:r>
              <a:rPr lang="zh-CN" altLang="en-US" dirty="0">
                <a:solidFill>
                  <a:schemeClr val="tx1"/>
                </a:solidFill>
              </a:rPr>
              <a:t>形式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724F845-5DBF-A918-B28F-44B86F447544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6110379" y="4490417"/>
            <a:ext cx="1404156" cy="1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A9BB15F-3C9B-A098-D223-746F1DE7E45E}"/>
              </a:ext>
            </a:extLst>
          </p:cNvPr>
          <p:cNvSpPr/>
          <p:nvPr/>
        </p:nvSpPr>
        <p:spPr>
          <a:xfrm>
            <a:off x="7514535" y="4059966"/>
            <a:ext cx="3686668" cy="860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微内核等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其它可能形式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68E9F5E-7414-D9D0-23F0-4566FD76E4AF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096000" y="5860867"/>
            <a:ext cx="1404156" cy="1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9482BDD-D3F3-7FAD-046E-CAB84626BB98}"/>
              </a:ext>
            </a:extLst>
          </p:cNvPr>
          <p:cNvSpPr/>
          <p:nvPr/>
        </p:nvSpPr>
        <p:spPr>
          <a:xfrm>
            <a:off x="7500156" y="5430416"/>
            <a:ext cx="3686668" cy="860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RTOS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各种实时操作系统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FBA860-AE52-EEC1-70A2-8B85C1553709}"/>
              </a:ext>
            </a:extLst>
          </p:cNvPr>
          <p:cNvSpPr txBox="1"/>
          <p:nvPr/>
        </p:nvSpPr>
        <p:spPr>
          <a:xfrm>
            <a:off x="515380" y="370134"/>
            <a:ext cx="9530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总体思路</a:t>
            </a:r>
            <a:endParaRPr lang="en-US" altLang="zh-CN" sz="28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549282A-E205-6F69-9F54-BE38CC5015ED}"/>
              </a:ext>
            </a:extLst>
          </p:cNvPr>
          <p:cNvSpPr/>
          <p:nvPr/>
        </p:nvSpPr>
        <p:spPr>
          <a:xfrm>
            <a:off x="803412" y="4059966"/>
            <a:ext cx="1759073" cy="55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工具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E0FF25-1661-7646-CCC8-5811EE0709AD}"/>
              </a:ext>
            </a:extLst>
          </p:cNvPr>
          <p:cNvSpPr txBox="1"/>
          <p:nvPr/>
        </p:nvSpPr>
        <p:spPr>
          <a:xfrm>
            <a:off x="674836" y="195905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多仓方式管理组件</a:t>
            </a:r>
            <a:endParaRPr lang="en-US" altLang="zh-CN"/>
          </a:p>
          <a:p>
            <a:r>
              <a:rPr lang="zh-CN" altLang="en-US"/>
              <a:t>组件间单向依赖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3353B9-239D-7B57-CBF9-15637CCA3463}"/>
              </a:ext>
            </a:extLst>
          </p:cNvPr>
          <p:cNvSpPr txBox="1"/>
          <p:nvPr/>
        </p:nvSpPr>
        <p:spPr>
          <a:xfrm>
            <a:off x="692707" y="492086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建立</a:t>
            </a:r>
            <a:r>
              <a:rPr lang="en-US" altLang="zh-CN"/>
              <a:t>lktool</a:t>
            </a:r>
            <a:r>
              <a:rPr lang="zh-CN" altLang="en-US"/>
              <a:t>工具</a:t>
            </a:r>
            <a:endParaRPr lang="en-US" altLang="zh-CN"/>
          </a:p>
          <a:p>
            <a:r>
              <a:rPr lang="zh-CN" altLang="en-US"/>
              <a:t>帮助构建目标系统</a:t>
            </a:r>
          </a:p>
        </p:txBody>
      </p:sp>
    </p:spTree>
    <p:extLst>
      <p:ext uri="{BB962C8B-B14F-4D97-AF65-F5344CB8AC3E}">
        <p14:creationId xmlns:p14="http://schemas.microsoft.com/office/powerpoint/2010/main" val="3858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413DE3-EDC9-E988-43B1-CD6E90CF4D8B}"/>
              </a:ext>
            </a:extLst>
          </p:cNvPr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组件和组件系统的区别与关系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F0B0F-D8B6-DCA3-C8A2-7B88CFEB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537012"/>
            <a:ext cx="4381500" cy="2857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F951EA-3701-0F93-C997-91213D30FF44}"/>
              </a:ext>
            </a:extLst>
          </p:cNvPr>
          <p:cNvSpPr txBox="1"/>
          <p:nvPr/>
        </p:nvSpPr>
        <p:spPr>
          <a:xfrm>
            <a:off x="731404" y="1160748"/>
            <a:ext cx="787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组件系统提供独立的功能；组件通常是功能增量。</a:t>
            </a:r>
            <a:endParaRPr lang="en-US" altLang="zh-CN" sz="2000"/>
          </a:p>
          <a:p>
            <a:r>
              <a:rPr lang="zh-CN" altLang="en-US" sz="2000"/>
              <a:t>例如</a:t>
            </a:r>
            <a:r>
              <a:rPr lang="en-US" altLang="zh-CN" sz="2000"/>
              <a:t>virtio_blk</a:t>
            </a:r>
            <a:r>
              <a:rPr lang="zh-CN" altLang="en-US" sz="2000"/>
              <a:t>组件，基于</a:t>
            </a:r>
            <a:r>
              <a:rPr lang="en-US" altLang="zh-CN" sz="2000"/>
              <a:t>virtio</a:t>
            </a:r>
            <a:r>
              <a:rPr lang="zh-CN" altLang="en-US" sz="2000"/>
              <a:t>通用功能子系统、内存分配子系统等，</a:t>
            </a:r>
            <a:endParaRPr lang="en-US" altLang="zh-CN" sz="2000"/>
          </a:p>
          <a:p>
            <a:r>
              <a:rPr lang="zh-CN" altLang="en-US" sz="2000"/>
              <a:t>只需要实现本身的功能，实际仅是功能增量。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组件系统 </a:t>
            </a:r>
            <a:r>
              <a:rPr lang="en-US" altLang="zh-CN" sz="2000"/>
              <a:t>:= </a:t>
            </a:r>
            <a:r>
              <a:rPr lang="zh-CN" altLang="en-US" sz="2000"/>
              <a:t>组件 </a:t>
            </a:r>
            <a:r>
              <a:rPr lang="en-US" altLang="zh-CN" sz="2000"/>
              <a:t>+ N </a:t>
            </a:r>
            <a:r>
              <a:rPr lang="zh-CN" altLang="en-US" sz="2000"/>
              <a:t>个组件系统    </a:t>
            </a:r>
            <a:r>
              <a:rPr lang="en-US" altLang="zh-CN" sz="2000"/>
              <a:t>(N &gt;= 0)</a:t>
            </a:r>
          </a:p>
          <a:p>
            <a:r>
              <a:rPr lang="zh-CN" altLang="en-US" sz="2000"/>
              <a:t>特例：最小规模组件系统直接由一个组件构成。</a:t>
            </a:r>
          </a:p>
        </p:txBody>
      </p:sp>
    </p:spTree>
    <p:extLst>
      <p:ext uri="{BB962C8B-B14F-4D97-AF65-F5344CB8AC3E}">
        <p14:creationId xmlns:p14="http://schemas.microsoft.com/office/powerpoint/2010/main" val="201092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413DE3-EDC9-E988-43B1-CD6E90CF4D8B}"/>
              </a:ext>
            </a:extLst>
          </p:cNvPr>
          <p:cNvSpPr txBox="1"/>
          <p:nvPr/>
        </p:nvSpPr>
        <p:spPr>
          <a:xfrm>
            <a:off x="515380" y="370134"/>
            <a:ext cx="9757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组件系统嵌套 </a:t>
            </a:r>
            <a:r>
              <a:rPr lang="en-US" altLang="zh-CN" sz="3200"/>
              <a:t>- </a:t>
            </a:r>
            <a:r>
              <a:rPr lang="zh-CN" altLang="en-US" sz="3200"/>
              <a:t>从小到大逐级构建更大规模的系统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F0B0F-D8B6-DCA3-C8A2-7B88CFEB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928451"/>
            <a:ext cx="3924436" cy="255941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758A617-608C-C224-3451-ADDF1295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004" y="3928450"/>
            <a:ext cx="3924436" cy="25594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884048-E87B-1B19-10F0-DD59E0EA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76" y="1161972"/>
            <a:ext cx="3924436" cy="255941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408CEC-23F9-026E-97A3-7BFD57872CF6}"/>
              </a:ext>
            </a:extLst>
          </p:cNvPr>
          <p:cNvCxnSpPr/>
          <p:nvPr/>
        </p:nvCxnSpPr>
        <p:spPr>
          <a:xfrm flipV="1">
            <a:off x="3503712" y="3320988"/>
            <a:ext cx="504056" cy="684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89999C-A6F6-52E6-39DE-2ABF98145D2B}"/>
              </a:ext>
            </a:extLst>
          </p:cNvPr>
          <p:cNvCxnSpPr>
            <a:cxnSpLocks/>
          </p:cNvCxnSpPr>
          <p:nvPr/>
        </p:nvCxnSpPr>
        <p:spPr>
          <a:xfrm flipH="1" flipV="1">
            <a:off x="6132004" y="3379349"/>
            <a:ext cx="540060" cy="62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48648C7-14E7-4D1B-1469-264DE303741E}"/>
              </a:ext>
            </a:extLst>
          </p:cNvPr>
          <p:cNvSpPr txBox="1"/>
          <p:nvPr/>
        </p:nvSpPr>
        <p:spPr>
          <a:xfrm>
            <a:off x="7968208" y="1182141"/>
            <a:ext cx="3647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构建符合某种要求的内核</a:t>
            </a:r>
            <a:r>
              <a:rPr lang="en-US" altLang="zh-CN" sz="2000"/>
              <a:t>(3</a:t>
            </a:r>
            <a:r>
              <a:rPr lang="zh-CN" altLang="en-US" sz="2000"/>
              <a:t>步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endParaRPr lang="en-US" altLang="zh-CN" sz="2000"/>
          </a:p>
          <a:p>
            <a:r>
              <a:rPr lang="en-US" altLang="zh-CN" sz="2000"/>
              <a:t>(1)</a:t>
            </a:r>
            <a:r>
              <a:rPr lang="zh-CN" altLang="en-US" sz="2000"/>
              <a:t> 每个子系统符合要求</a:t>
            </a:r>
            <a:endParaRPr lang="en-US" altLang="zh-CN" sz="2000"/>
          </a:p>
          <a:p>
            <a:r>
              <a:rPr lang="en-US" altLang="zh-CN" sz="2000"/>
              <a:t>(2) </a:t>
            </a:r>
            <a:r>
              <a:rPr lang="zh-CN" altLang="en-US" sz="2000"/>
              <a:t>综合验证各个子系统的协调问题，相互配合无冲突</a:t>
            </a:r>
            <a:endParaRPr lang="en-US" altLang="zh-CN" sz="2000"/>
          </a:p>
          <a:p>
            <a:r>
              <a:rPr lang="en-US" altLang="zh-CN" sz="2000"/>
              <a:t>(3) </a:t>
            </a:r>
            <a:r>
              <a:rPr lang="zh-CN" altLang="en-US" sz="2000"/>
              <a:t>当前级别的组件与支撑子系统综合后，构建和验证功能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迭代上述</a:t>
            </a:r>
            <a:r>
              <a:rPr lang="en-US" altLang="zh-CN" sz="2000"/>
              <a:t>3</a:t>
            </a:r>
            <a:r>
              <a:rPr lang="zh-CN" altLang="en-US" sz="2000"/>
              <a:t>步过程</a:t>
            </a:r>
          </a:p>
        </p:txBody>
      </p:sp>
    </p:spTree>
    <p:extLst>
      <p:ext uri="{BB962C8B-B14F-4D97-AF65-F5344CB8AC3E}">
        <p14:creationId xmlns:p14="http://schemas.microsoft.com/office/powerpoint/2010/main" val="138012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18241</TotalTime>
  <Words>1598</Words>
  <Application>Microsoft Office PowerPoint</Application>
  <PresentationFormat>宽屏</PresentationFormat>
  <Paragraphs>217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内核组件实验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764</cp:revision>
  <dcterms:created xsi:type="dcterms:W3CDTF">2023-02-06T11:51:16Z</dcterms:created>
  <dcterms:modified xsi:type="dcterms:W3CDTF">2024-08-04T14:20:12Z</dcterms:modified>
</cp:coreProperties>
</file>