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70" r:id="rId5"/>
    <p:sldId id="265" r:id="rId6"/>
    <p:sldId id="266" r:id="rId7"/>
    <p:sldId id="269" r:id="rId8"/>
    <p:sldId id="261" r:id="rId9"/>
    <p:sldId id="271" r:id="rId10"/>
    <p:sldId id="272" r:id="rId11"/>
    <p:sldId id="273" r:id="rId12"/>
    <p:sldId id="267" r:id="rId13"/>
    <p:sldId id="268" r:id="rId14"/>
    <p:sldId id="260" r:id="rId15"/>
    <p:sldId id="259" r:id="rId16"/>
    <p:sldId id="257" r:id="rId17"/>
    <p:sldId id="25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7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34B84-5A19-21C3-F72F-B4C8FC195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292C3E-9A55-624F-560D-C375C705C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BB2E4-5429-80F3-75B9-AA1F66C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FD9BD-DCB1-374F-AE05-647FEC17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B0BAB-8674-0F97-F6F7-DF072BAA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96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1709C-243B-2165-A34F-B6B52374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6EF3A3-1461-1378-7928-069EBD354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3E107-C68D-BD2E-6F9F-AF83F9BC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9CA6E-0D16-B567-FD2C-90BD6FE7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BD364-1785-0C12-E7D7-A9957206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2CB669-134A-A330-02B2-F68DD1BB8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0B30F7-C82D-E2E5-EBF9-290D2E25B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D08E6-9E89-94EC-66A2-87CEED0A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DAA5D-9051-13EB-527F-63D4B499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B8138-A196-D7BD-83B8-831CC0E0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1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1CB61-8206-4E0F-EDAB-450372FC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F6F40-5E19-2143-8F44-3BE0D6D4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09761-E05D-9F62-0AC7-A5E6D37E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D8E52-A5B4-9708-83B2-055CD388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223AB-FCF0-09DF-5EDD-7C48568C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99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F7CC2-0032-05A6-D89C-5E125728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A489E-BA9A-23A8-20E2-D3AD68076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40713-1EF5-0957-4A0C-A630D5D9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0F3DA-B185-D7A7-2BE0-6156D880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FA59A-ACA2-7CC8-C0C9-40890D72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2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80617-E8E1-B1C6-59D2-144D7035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9560A-D260-0586-56DE-1CE3F8D0A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63B516-E41F-0837-8BB7-7F06F9B5B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30B662-B708-4681-7F89-35606E25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37C862-88D3-C838-BC7B-7987DBD6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09A9D-8E3E-64BC-6EBC-FEA82F87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42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4D87A-AA58-FA8E-E68F-CAE5895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3F65A-EF02-161C-C346-F48B8FE60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7AEB4-1B52-FAAF-C94D-A0AD3FDFB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7F22D5-F4A7-5F92-2496-5BAE9CE09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2821C0-310C-4884-CEF4-FC91717FB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D19C05-EF49-BE96-41BC-56540973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00B099-9528-630C-2ECE-0B874182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010AA3-A5E1-3ED7-0239-FAFA8199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19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F5814-AECC-DEB5-ED15-4468BD5D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B803FD-6459-BDBF-FEB9-CD721CF7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D4CC0A-91FD-EF38-E58C-A8DBC387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9A259F-E2F1-4AA5-F4BA-D634B2B8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3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70DD0E-4556-FCA8-E2B2-E0EC583F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773D3D-B3F3-8B4A-0CEB-ADF589CE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02D7C1-1DF7-38FC-8E65-86AC629E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9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BAC90-C3D3-06BD-071D-136211A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960D8-EFDE-D49E-82DF-9835EA3AD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06438-8F34-BB84-462B-BAC3EC6C9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C0C3F6-A494-79DE-B11C-6728D8EC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D5853A-655C-4421-903E-FD140E13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9CB774-4347-0714-EB15-5ED7FD8C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2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F9F66-0AAB-DD03-E081-0F98E142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DBBE21-5345-92A6-FCC7-C90A9B711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3CF269-F425-EE2F-8EE8-705830FD5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1ED9EE-44F7-5F98-2DB0-BA4CBFEE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80DC6-AF1C-0171-D73F-5A51AF7A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0229E3-5F0A-22D1-FC32-510EE727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C5CF67-B243-6F48-B61B-41578A74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8ACFA-7E31-EA39-BFB4-27F198A61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AA131-C5B6-665E-380E-B523552ED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AA455-E272-47DF-B959-641099AD120F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F07E4-6943-41F3-114D-A9063DAAD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A6005-A845-4E9B-4B33-55DF3D5CC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1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C3E13B78-1432-0A85-D699-A8B5E37CC821}"/>
              </a:ext>
            </a:extLst>
          </p:cNvPr>
          <p:cNvSpPr/>
          <p:nvPr/>
        </p:nvSpPr>
        <p:spPr>
          <a:xfrm>
            <a:off x="1055440" y="1232756"/>
            <a:ext cx="10081120" cy="7560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>
                <a:solidFill>
                  <a:schemeClr val="tx1"/>
                </a:solidFill>
              </a:rPr>
              <a:t>目标：</a:t>
            </a:r>
            <a:r>
              <a:rPr lang="zh-CN" altLang="en-US" sz="2000">
                <a:solidFill>
                  <a:schemeClr val="tx1"/>
                </a:solidFill>
              </a:rPr>
              <a:t>针对构建和维护内核系统的</a:t>
            </a:r>
            <a:r>
              <a:rPr lang="zh-CN" altLang="en-US" sz="2000" b="1">
                <a:solidFill>
                  <a:schemeClr val="tx1"/>
                </a:solidFill>
              </a:rPr>
              <a:t>复杂性</a:t>
            </a:r>
            <a:r>
              <a:rPr lang="zh-CN" altLang="en-US" sz="2000">
                <a:solidFill>
                  <a:schemeClr val="tx1"/>
                </a:solidFill>
              </a:rPr>
              <a:t>问题，找到有效和成本合理的解决方案。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1C64BCF-9B57-ABF6-2B76-AB0A5BE3339D}"/>
              </a:ext>
            </a:extLst>
          </p:cNvPr>
          <p:cNvSpPr/>
          <p:nvPr/>
        </p:nvSpPr>
        <p:spPr>
          <a:xfrm>
            <a:off x="1055440" y="3435374"/>
            <a:ext cx="10081120" cy="7560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>
                <a:solidFill>
                  <a:sysClr val="windowText" lastClr="000000"/>
                </a:solidFill>
              </a:rPr>
              <a:t>方法：</a:t>
            </a:r>
            <a:r>
              <a:rPr lang="zh-CN" altLang="en-US" sz="2000">
                <a:solidFill>
                  <a:sysClr val="windowText" lastClr="000000"/>
                </a:solidFill>
              </a:rPr>
              <a:t>组件化</a:t>
            </a:r>
            <a:r>
              <a:rPr lang="en-US" altLang="zh-CN" sz="2000">
                <a:solidFill>
                  <a:sysClr val="windowText" lastClr="000000"/>
                </a:solidFill>
              </a:rPr>
              <a:t>+</a:t>
            </a:r>
            <a:r>
              <a:rPr lang="zh-CN" altLang="en-US" sz="2000">
                <a:solidFill>
                  <a:sysClr val="windowText" lastClr="000000"/>
                </a:solidFill>
              </a:rPr>
              <a:t>单向依赖约束 </a:t>
            </a:r>
            <a:r>
              <a:rPr lang="en-US" altLang="zh-CN" sz="2000">
                <a:solidFill>
                  <a:sysClr val="windowText" lastClr="000000"/>
                </a:solidFill>
              </a:rPr>
              <a:t>-&gt;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1669F91-0691-146F-3128-16AF3FDB8D9F}"/>
              </a:ext>
            </a:extLst>
          </p:cNvPr>
          <p:cNvSpPr/>
          <p:nvPr/>
        </p:nvSpPr>
        <p:spPr>
          <a:xfrm>
            <a:off x="1051932" y="4554668"/>
            <a:ext cx="10081120" cy="2079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400">
                <a:solidFill>
                  <a:sysClr val="windowText" lastClr="000000"/>
                </a:solidFill>
              </a:rPr>
              <a:t>实验：</a:t>
            </a:r>
            <a:r>
              <a:rPr lang="zh-CN" altLang="en-US" sz="2000">
                <a:solidFill>
                  <a:sysClr val="windowText" lastClr="000000"/>
                </a:solidFill>
              </a:rPr>
              <a:t>从小到大逐级构建系统验证方法。</a:t>
            </a:r>
            <a:endParaRPr lang="zh-CN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43ED07-8B6D-555D-1F64-0003652C38AC}"/>
              </a:ext>
            </a:extLst>
          </p:cNvPr>
          <p:cNvSpPr txBox="1"/>
          <p:nvPr/>
        </p:nvSpPr>
        <p:spPr>
          <a:xfrm>
            <a:off x="659396" y="331494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组件化内核系统工作思路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3A4F18C-40ED-DA90-F13B-729FEFFBA5F7}"/>
              </a:ext>
            </a:extLst>
          </p:cNvPr>
          <p:cNvSpPr/>
          <p:nvPr/>
        </p:nvSpPr>
        <p:spPr>
          <a:xfrm>
            <a:off x="1055440" y="2313233"/>
            <a:ext cx="10081120" cy="7560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>
                <a:solidFill>
                  <a:schemeClr val="tx1"/>
                </a:solidFill>
              </a:rPr>
              <a:t>认识：</a:t>
            </a:r>
            <a:r>
              <a:rPr lang="zh-CN" altLang="en-US" sz="2000">
                <a:solidFill>
                  <a:schemeClr val="tx1"/>
                </a:solidFill>
              </a:rPr>
              <a:t>复杂问题是简单问题的</a:t>
            </a:r>
            <a:r>
              <a:rPr lang="zh-CN" altLang="en-US" sz="2000" b="1">
                <a:solidFill>
                  <a:schemeClr val="tx1"/>
                </a:solidFill>
              </a:rPr>
              <a:t>叠加。</a:t>
            </a:r>
            <a:r>
              <a:rPr lang="zh-CN" altLang="en-US" sz="2000">
                <a:solidFill>
                  <a:schemeClr val="tx1"/>
                </a:solidFill>
              </a:rPr>
              <a:t>分而治之。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1CF809-74E9-D0E1-F614-ABF60C44DEE3}"/>
              </a:ext>
            </a:extLst>
          </p:cNvPr>
          <p:cNvSpPr txBox="1"/>
          <p:nvPr/>
        </p:nvSpPr>
        <p:spPr>
          <a:xfrm>
            <a:off x="6492044" y="2368109"/>
            <a:ext cx="478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把复杂问题分解为简单问题的合理方式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综合简单问题的解决 等效于 解决复杂问题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FC858B8-9E60-7776-390C-736DBA5DD325}"/>
              </a:ext>
            </a:extLst>
          </p:cNvPr>
          <p:cNvSpPr txBox="1"/>
          <p:nvPr/>
        </p:nvSpPr>
        <p:spPr>
          <a:xfrm>
            <a:off x="4943872" y="3449694"/>
            <a:ext cx="619268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ysClr val="windowText" lastClr="000000"/>
                </a:solidFill>
              </a:rPr>
              <a:t>1. </a:t>
            </a:r>
            <a:r>
              <a:rPr lang="zh-CN" altLang="en-US">
                <a:solidFill>
                  <a:sysClr val="windowText" lastClr="000000"/>
                </a:solidFill>
              </a:rPr>
              <a:t>从小到大</a:t>
            </a:r>
            <a:r>
              <a:rPr lang="zh-CN" altLang="en-US" b="1">
                <a:solidFill>
                  <a:sysClr val="windowText" lastClr="000000"/>
                </a:solidFill>
              </a:rPr>
              <a:t>迭代构建组件化系统</a:t>
            </a:r>
            <a:r>
              <a:rPr lang="zh-CN" altLang="en-US">
                <a:solidFill>
                  <a:sysClr val="windowText" lastClr="000000"/>
                </a:solidFill>
              </a:rPr>
              <a:t>，每级仅关注有限问题增量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2. </a:t>
            </a:r>
            <a:r>
              <a:rPr lang="zh-CN" altLang="en-US">
                <a:solidFill>
                  <a:sysClr val="windowText" lastClr="000000"/>
                </a:solidFill>
              </a:rPr>
              <a:t>基于组件间隔离的特性，帮助隔离问题和定位问题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B5D0F02-4D56-6E38-B3BE-288A0AA2A0E5}"/>
              </a:ext>
            </a:extLst>
          </p:cNvPr>
          <p:cNvSpPr txBox="1"/>
          <p:nvPr/>
        </p:nvSpPr>
        <p:spPr>
          <a:xfrm>
            <a:off x="1199456" y="5157192"/>
            <a:ext cx="9721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ysClr val="windowText" lastClr="000000"/>
                </a:solidFill>
              </a:rPr>
              <a:t>改变视角：</a:t>
            </a:r>
            <a:endParaRPr lang="en-US" altLang="zh-CN" sz="1800">
              <a:solidFill>
                <a:sysClr val="windowText" lastClr="000000"/>
              </a:solidFill>
            </a:endParaRPr>
          </a:p>
          <a:p>
            <a:r>
              <a:rPr lang="zh-CN" altLang="en-US" sz="1800">
                <a:solidFill>
                  <a:sysClr val="windowText" lastClr="000000"/>
                </a:solidFill>
              </a:rPr>
              <a:t>过去功能模块</a:t>
            </a:r>
            <a:r>
              <a:rPr lang="zh-CN" altLang="en-US">
                <a:solidFill>
                  <a:sysClr val="windowText" lastClr="000000"/>
                </a:solidFill>
              </a:rPr>
              <a:t>、组件、子系统</a:t>
            </a:r>
            <a:r>
              <a:rPr lang="zh-CN" altLang="en-US" sz="1800">
                <a:solidFill>
                  <a:sysClr val="windowText" lastClr="000000"/>
                </a:solidFill>
              </a:rPr>
              <a:t>作为系统的一部分来看，是站在全局看局部；</a:t>
            </a:r>
            <a:endParaRPr lang="en-US" altLang="zh-CN" sz="1800">
              <a:solidFill>
                <a:sysClr val="windowText" lastClr="000000"/>
              </a:solidFill>
            </a:endParaRPr>
          </a:p>
          <a:p>
            <a:r>
              <a:rPr lang="zh-CN" altLang="en-US" sz="1800">
                <a:solidFill>
                  <a:sysClr val="windowText" lastClr="000000"/>
                </a:solidFill>
              </a:rPr>
              <a:t>现在作为独立运行系统来看，再小的系统也是全局。</a:t>
            </a:r>
            <a:endParaRPr lang="en-US" altLang="zh-CN" sz="1800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忽略当前系统以外的问题，</a:t>
            </a:r>
            <a:r>
              <a:rPr lang="zh-CN" altLang="en-US" sz="1800">
                <a:solidFill>
                  <a:sysClr val="windowText" lastClr="000000"/>
                </a:solidFill>
              </a:rPr>
              <a:t>集中关注当前问题，充分关注细节并采取措施；</a:t>
            </a:r>
            <a:endParaRPr lang="en-US" altLang="zh-CN" sz="1800">
              <a:solidFill>
                <a:sysClr val="windowText" lastClr="000000"/>
              </a:solidFill>
            </a:endParaRPr>
          </a:p>
          <a:p>
            <a:r>
              <a:rPr lang="zh-CN" altLang="en-US" sz="1800">
                <a:solidFill>
                  <a:sysClr val="windowText" lastClr="000000"/>
                </a:solidFill>
              </a:rPr>
              <a:t>逐级建立稳固的基础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9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A770AE-4CC8-41F4-3477-05A715A9FB46}"/>
              </a:ext>
            </a:extLst>
          </p:cNvPr>
          <p:cNvSpPr txBox="1"/>
          <p:nvPr/>
        </p:nvSpPr>
        <p:spPr>
          <a:xfrm>
            <a:off x="659396" y="33149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rt_earlycon</a:t>
            </a:r>
            <a:r>
              <a:rPr lang="zh-CN" altLang="en-US" sz="2800"/>
              <a:t>组件的示例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BF07B2-A848-BF5A-FAC7-456647BF2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592167"/>
            <a:ext cx="7788877" cy="367366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FFD9950-3672-DE24-F417-F45CC862CCEF}"/>
              </a:ext>
            </a:extLst>
          </p:cNvPr>
          <p:cNvSpPr txBox="1"/>
          <p:nvPr/>
        </p:nvSpPr>
        <p:spPr>
          <a:xfrm>
            <a:off x="731404" y="105583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earlycon/rt_earlycon/src/lib.rs</a:t>
            </a:r>
          </a:p>
        </p:txBody>
      </p:sp>
    </p:spTree>
    <p:extLst>
      <p:ext uri="{BB962C8B-B14F-4D97-AF65-F5344CB8AC3E}">
        <p14:creationId xmlns:p14="http://schemas.microsoft.com/office/powerpoint/2010/main" val="355842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A770AE-4CC8-41F4-3477-05A715A9FB46}"/>
              </a:ext>
            </a:extLst>
          </p:cNvPr>
          <p:cNvSpPr txBox="1"/>
          <p:nvPr/>
        </p:nvSpPr>
        <p:spPr>
          <a:xfrm>
            <a:off x="659396" y="33149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rt_ramdisk</a:t>
            </a:r>
            <a:r>
              <a:rPr lang="zh-CN" altLang="en-US" sz="2800"/>
              <a:t>组件的示例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FD9950-3672-DE24-F417-F45CC862CCEF}"/>
              </a:ext>
            </a:extLst>
          </p:cNvPr>
          <p:cNvSpPr txBox="1"/>
          <p:nvPr/>
        </p:nvSpPr>
        <p:spPr>
          <a:xfrm>
            <a:off x="731404" y="105583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ramdisk/rt_ramdisk/src/lib.rs</a:t>
            </a:r>
            <a:endParaRPr lang="zh-CN" altLang="en-US" sz="2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18E5E7-CC7A-92A9-FAC2-72B752CDE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0"/>
            <a:ext cx="6428032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FE63941-DDEF-787D-7586-31099B8DA2A0}"/>
              </a:ext>
            </a:extLst>
          </p:cNvPr>
          <p:cNvSpPr/>
          <p:nvPr/>
        </p:nvSpPr>
        <p:spPr>
          <a:xfrm>
            <a:off x="5678394" y="1672934"/>
            <a:ext cx="6095999" cy="4420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5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D47EB2-BDB9-EA08-28AB-F17F58B02565}"/>
              </a:ext>
            </a:extLst>
          </p:cNvPr>
          <p:cNvSpPr txBox="1"/>
          <p:nvPr/>
        </p:nvSpPr>
        <p:spPr>
          <a:xfrm>
            <a:off x="659396" y="331494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问题：组件</a:t>
            </a:r>
            <a:r>
              <a:rPr lang="en-US" altLang="zh-CN" sz="2800"/>
              <a:t>init</a:t>
            </a:r>
            <a:r>
              <a:rPr lang="zh-CN" altLang="en-US" sz="2800"/>
              <a:t>的嵌套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180525-5581-2ECE-C66B-A72C6914D0B2}"/>
              </a:ext>
            </a:extLst>
          </p:cNvPr>
          <p:cNvSpPr txBox="1"/>
          <p:nvPr/>
        </p:nvSpPr>
        <p:spPr>
          <a:xfrm>
            <a:off x="659396" y="910965"/>
            <a:ext cx="95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全部采取这种方式</a:t>
            </a:r>
            <a:r>
              <a:rPr lang="zh-CN" altLang="en-US" b="1"/>
              <a:t>不</a:t>
            </a:r>
            <a:r>
              <a:rPr lang="zh-CN" altLang="en-US"/>
              <a:t>合理。大部分还是要由</a:t>
            </a:r>
            <a:r>
              <a:rPr lang="en-US" altLang="zh-CN"/>
              <a:t>rt_xxx</a:t>
            </a:r>
            <a:r>
              <a:rPr lang="zh-CN" altLang="en-US"/>
              <a:t>这个上层的</a:t>
            </a:r>
            <a:r>
              <a:rPr lang="en-US" altLang="zh-CN"/>
              <a:t>runtime</a:t>
            </a:r>
            <a:r>
              <a:rPr lang="zh-CN" altLang="en-US"/>
              <a:t>组件来决定如何初始化。</a:t>
            </a:r>
            <a:endParaRPr lang="zh-CN" altLang="en-US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C1567B-0775-2938-2D0B-AEDD4C21B6FC}"/>
              </a:ext>
            </a:extLst>
          </p:cNvPr>
          <p:cNvSpPr/>
          <p:nvPr/>
        </p:nvSpPr>
        <p:spPr>
          <a:xfrm>
            <a:off x="1775520" y="4134398"/>
            <a:ext cx="1476164" cy="612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driver_blk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A6392D-BFA7-2693-0E0A-0C682FA69002}"/>
              </a:ext>
            </a:extLst>
          </p:cNvPr>
          <p:cNvSpPr/>
          <p:nvPr/>
        </p:nvSpPr>
        <p:spPr>
          <a:xfrm>
            <a:off x="2243572" y="2037077"/>
            <a:ext cx="1836204" cy="612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rt_xxx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E5F7B6-4E9F-2F58-E1C5-8EA6EFA15CE9}"/>
              </a:ext>
            </a:extLst>
          </p:cNvPr>
          <p:cNvSpPr/>
          <p:nvPr/>
        </p:nvSpPr>
        <p:spPr>
          <a:xfrm>
            <a:off x="2891644" y="3099891"/>
            <a:ext cx="1476164" cy="612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fat32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059DA6D-8213-D47D-38E0-5936E980298B}"/>
              </a:ext>
            </a:extLst>
          </p:cNvPr>
          <p:cNvCxnSpPr>
            <a:stCxn id="8" idx="2"/>
          </p:cNvCxnSpPr>
          <p:nvPr/>
        </p:nvCxnSpPr>
        <p:spPr>
          <a:xfrm>
            <a:off x="3161674" y="2649145"/>
            <a:ext cx="0" cy="45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4AB5340-E1F5-2DDA-757F-59BCE79B9655}"/>
              </a:ext>
            </a:extLst>
          </p:cNvPr>
          <p:cNvCxnSpPr/>
          <p:nvPr/>
        </p:nvCxnSpPr>
        <p:spPr>
          <a:xfrm>
            <a:off x="3161674" y="3711959"/>
            <a:ext cx="0" cy="42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74BAFE0-70CF-8951-85F5-4DD7E0E2F994}"/>
              </a:ext>
            </a:extLst>
          </p:cNvPr>
          <p:cNvSpPr txBox="1"/>
          <p:nvPr/>
        </p:nvSpPr>
        <p:spPr>
          <a:xfrm>
            <a:off x="3251684" y="278092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init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E552FF-D185-4E9B-B883-CF4CC848E6A4}"/>
              </a:ext>
            </a:extLst>
          </p:cNvPr>
          <p:cNvSpPr txBox="1"/>
          <p:nvPr/>
        </p:nvSpPr>
        <p:spPr>
          <a:xfrm>
            <a:off x="2647827" y="3784534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init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61BE577-C2F8-56B5-4F71-33D2EBE5E28A}"/>
              </a:ext>
            </a:extLst>
          </p:cNvPr>
          <p:cNvSpPr/>
          <p:nvPr/>
        </p:nvSpPr>
        <p:spPr>
          <a:xfrm>
            <a:off x="6996102" y="4134398"/>
            <a:ext cx="1476164" cy="612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driver_blk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049489-8D16-9AA2-B5F9-D6F6A045E473}"/>
              </a:ext>
            </a:extLst>
          </p:cNvPr>
          <p:cNvSpPr/>
          <p:nvPr/>
        </p:nvSpPr>
        <p:spPr>
          <a:xfrm>
            <a:off x="7464154" y="2037077"/>
            <a:ext cx="1836204" cy="612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rt_xxx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8A3AB81-F682-1542-6CEB-AE23CF10EBFF}"/>
              </a:ext>
            </a:extLst>
          </p:cNvPr>
          <p:cNvSpPr/>
          <p:nvPr/>
        </p:nvSpPr>
        <p:spPr>
          <a:xfrm>
            <a:off x="8112226" y="3099891"/>
            <a:ext cx="1476164" cy="612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fat32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9EBC198-324E-8EF1-AD53-47EC44E85719}"/>
              </a:ext>
            </a:extLst>
          </p:cNvPr>
          <p:cNvCxnSpPr>
            <a:cxnSpLocks/>
          </p:cNvCxnSpPr>
          <p:nvPr/>
        </p:nvCxnSpPr>
        <p:spPr>
          <a:xfrm>
            <a:off x="7644172" y="2649145"/>
            <a:ext cx="0" cy="148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7592A84-FD06-66C9-648F-DB7B701D8B83}"/>
              </a:ext>
            </a:extLst>
          </p:cNvPr>
          <p:cNvCxnSpPr/>
          <p:nvPr/>
        </p:nvCxnSpPr>
        <p:spPr>
          <a:xfrm>
            <a:off x="8689870" y="2679858"/>
            <a:ext cx="0" cy="42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CA074E9-618B-DC23-E5B9-254663C3C7B1}"/>
              </a:ext>
            </a:extLst>
          </p:cNvPr>
          <p:cNvSpPr txBox="1"/>
          <p:nvPr/>
        </p:nvSpPr>
        <p:spPr>
          <a:xfrm>
            <a:off x="7130324" y="377480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init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8ECC17-94C9-0ED0-3FB7-D63C29E172A3}"/>
              </a:ext>
            </a:extLst>
          </p:cNvPr>
          <p:cNvSpPr txBox="1"/>
          <p:nvPr/>
        </p:nvSpPr>
        <p:spPr>
          <a:xfrm>
            <a:off x="8688288" y="275243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init</a:t>
            </a:r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34FF981A-5D93-09D2-8455-DF87518B6046}"/>
              </a:ext>
            </a:extLst>
          </p:cNvPr>
          <p:cNvSpPr/>
          <p:nvPr/>
        </p:nvSpPr>
        <p:spPr>
          <a:xfrm>
            <a:off x="5519936" y="3429000"/>
            <a:ext cx="978408" cy="48463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BBC0962-2D70-30B0-2AFA-19FEC71FC7CB}"/>
              </a:ext>
            </a:extLst>
          </p:cNvPr>
          <p:cNvSpPr txBox="1"/>
          <p:nvPr/>
        </p:nvSpPr>
        <p:spPr>
          <a:xfrm>
            <a:off x="788183" y="5454453"/>
            <a:ext cx="487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嵌套</a:t>
            </a:r>
            <a:r>
              <a:rPr lang="en-US" altLang="zh-CN"/>
              <a:t>init</a:t>
            </a:r>
            <a:r>
              <a:rPr lang="zh-CN" altLang="en-US"/>
              <a:t>调用：把二者的关系固化了，不灵活。</a:t>
            </a:r>
            <a:endParaRPr lang="zh-CN" altLang="en-US" b="1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DAD5867-A0A2-B8F8-4ED4-573903889F90}"/>
              </a:ext>
            </a:extLst>
          </p:cNvPr>
          <p:cNvSpPr txBox="1"/>
          <p:nvPr/>
        </p:nvSpPr>
        <p:spPr>
          <a:xfrm>
            <a:off x="6636060" y="5444719"/>
            <a:ext cx="4395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上层</a:t>
            </a:r>
            <a:r>
              <a:rPr lang="en-US" altLang="zh-CN"/>
              <a:t>rt_xxx</a:t>
            </a:r>
            <a:r>
              <a:rPr lang="zh-CN" altLang="en-US"/>
              <a:t>顺序调用</a:t>
            </a:r>
            <a:r>
              <a:rPr lang="en-US" altLang="zh-CN"/>
              <a:t>init</a:t>
            </a:r>
            <a:r>
              <a:rPr lang="zh-CN" altLang="en-US"/>
              <a:t>：由上层按照需要</a:t>
            </a:r>
            <a:endParaRPr lang="en-US" altLang="zh-CN"/>
          </a:p>
          <a:p>
            <a:r>
              <a:rPr lang="zh-CN" altLang="en-US"/>
              <a:t>灵活决定它们的配置关系，静态 </a:t>
            </a:r>
            <a:r>
              <a:rPr lang="en-US" altLang="zh-CN"/>
              <a:t>| </a:t>
            </a:r>
            <a:r>
              <a:rPr lang="zh-CN" altLang="en-US"/>
              <a:t>动态 </a:t>
            </a:r>
            <a:r>
              <a:rPr lang="en-US" altLang="zh-CN"/>
              <a:t>| …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0850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D47EB2-BDB9-EA08-28AB-F17F58B02565}"/>
              </a:ext>
            </a:extLst>
          </p:cNvPr>
          <p:cNvSpPr txBox="1"/>
          <p:nvPr/>
        </p:nvSpPr>
        <p:spPr>
          <a:xfrm>
            <a:off x="659396" y="331494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问题：组件功能的层次策略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180525-5581-2ECE-C66B-A72C6914D0B2}"/>
              </a:ext>
            </a:extLst>
          </p:cNvPr>
          <p:cNvSpPr txBox="1"/>
          <p:nvPr/>
        </p:nvSpPr>
        <p:spPr>
          <a:xfrm>
            <a:off x="659396" y="910965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功能内聚原则。独享的功能默认放本地，共享的功能下放。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63C608-56DF-9CAA-656D-F157CD762223}"/>
              </a:ext>
            </a:extLst>
          </p:cNvPr>
          <p:cNvSpPr/>
          <p:nvPr/>
        </p:nvSpPr>
        <p:spPr>
          <a:xfrm>
            <a:off x="911424" y="4041068"/>
            <a:ext cx="4320480" cy="612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hal_base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C7937A-4681-AED7-7784-639DE6D4196C}"/>
              </a:ext>
            </a:extLst>
          </p:cNvPr>
          <p:cNvSpPr/>
          <p:nvPr/>
        </p:nvSpPr>
        <p:spPr>
          <a:xfrm>
            <a:off x="911424" y="2276872"/>
            <a:ext cx="2160240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axlog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FC7AD4-F897-9305-6BA5-0649695556A2}"/>
              </a:ext>
            </a:extLst>
          </p:cNvPr>
          <p:cNvSpPr/>
          <p:nvPr/>
        </p:nvSpPr>
        <p:spPr>
          <a:xfrm>
            <a:off x="3359696" y="2262772"/>
            <a:ext cx="1872208" cy="38343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mutex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2E35CE-DA21-8C05-BF75-AB6F39A145A2}"/>
              </a:ext>
            </a:extLst>
          </p:cNvPr>
          <p:cNvSpPr/>
          <p:nvPr/>
        </p:nvSpPr>
        <p:spPr>
          <a:xfrm>
            <a:off x="911424" y="2832396"/>
            <a:ext cx="2160240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earlycon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B43D31-A7C2-B75E-ABFF-0BFDA2D07CC3}"/>
              </a:ext>
            </a:extLst>
          </p:cNvPr>
          <p:cNvSpPr/>
          <p:nvPr/>
        </p:nvSpPr>
        <p:spPr>
          <a:xfrm>
            <a:off x="3367632" y="2825345"/>
            <a:ext cx="1872208" cy="38343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taskctx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187CEE-A855-E2CA-9214-34ABC4E3CEB5}"/>
              </a:ext>
            </a:extLst>
          </p:cNvPr>
          <p:cNvSpPr/>
          <p:nvPr/>
        </p:nvSpPr>
        <p:spPr>
          <a:xfrm>
            <a:off x="6844094" y="4067335"/>
            <a:ext cx="4320480" cy="612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hal_base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3D89A7-C062-A44C-8D81-F81D50306A66}"/>
              </a:ext>
            </a:extLst>
          </p:cNvPr>
          <p:cNvSpPr/>
          <p:nvPr/>
        </p:nvSpPr>
        <p:spPr>
          <a:xfrm>
            <a:off x="6844094" y="2303139"/>
            <a:ext cx="2160240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axlog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3BA843F-BCEE-DCA1-D949-3B96C23F43D5}"/>
              </a:ext>
            </a:extLst>
          </p:cNvPr>
          <p:cNvSpPr/>
          <p:nvPr/>
        </p:nvSpPr>
        <p:spPr>
          <a:xfrm>
            <a:off x="9292366" y="2289039"/>
            <a:ext cx="1872208" cy="383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mutex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F9D8CE-AA57-62EE-DF11-22F4D3D82BE5}"/>
              </a:ext>
            </a:extLst>
          </p:cNvPr>
          <p:cNvSpPr/>
          <p:nvPr/>
        </p:nvSpPr>
        <p:spPr>
          <a:xfrm>
            <a:off x="6844094" y="2858663"/>
            <a:ext cx="2160240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earlycon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9F3859-400B-0E50-0C09-374DE2AE8B8C}"/>
              </a:ext>
            </a:extLst>
          </p:cNvPr>
          <p:cNvSpPr/>
          <p:nvPr/>
        </p:nvSpPr>
        <p:spPr>
          <a:xfrm>
            <a:off x="9300302" y="2851612"/>
            <a:ext cx="1431761" cy="383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taskctx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6A386C3-AB98-5AB0-0EC7-17D4AEFDD2E8}"/>
              </a:ext>
            </a:extLst>
          </p:cNvPr>
          <p:cNvCxnSpPr/>
          <p:nvPr/>
        </p:nvCxnSpPr>
        <p:spPr>
          <a:xfrm>
            <a:off x="1955540" y="3320988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68C1E15-0CDA-DBBD-D1C6-96F5667D0F06}"/>
              </a:ext>
            </a:extLst>
          </p:cNvPr>
          <p:cNvSpPr txBox="1"/>
          <p:nvPr/>
        </p:nvSpPr>
        <p:spPr>
          <a:xfrm>
            <a:off x="2001909" y="343673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hal</a:t>
            </a:r>
            <a:r>
              <a:rPr lang="zh-CN" altLang="en-US"/>
              <a:t>相关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869F3D6-1991-06DF-1AB1-2F6FD4F27481}"/>
              </a:ext>
            </a:extLst>
          </p:cNvPr>
          <p:cNvCxnSpPr/>
          <p:nvPr/>
        </p:nvCxnSpPr>
        <p:spPr>
          <a:xfrm>
            <a:off x="4033407" y="3313256"/>
            <a:ext cx="0" cy="7200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26FC150-DF53-71F3-3FBF-23A847FACA17}"/>
              </a:ext>
            </a:extLst>
          </p:cNvPr>
          <p:cNvSpPr txBox="1"/>
          <p:nvPr/>
        </p:nvSpPr>
        <p:spPr>
          <a:xfrm>
            <a:off x="4079776" y="3429000"/>
            <a:ext cx="939681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/>
              <a:t>hal</a:t>
            </a:r>
            <a:r>
              <a:rPr lang="zh-CN" altLang="en-US"/>
              <a:t>相关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增加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961D083-FDA4-520F-D219-9916F1254AD5}"/>
              </a:ext>
            </a:extLst>
          </p:cNvPr>
          <p:cNvCxnSpPr/>
          <p:nvPr/>
        </p:nvCxnSpPr>
        <p:spPr>
          <a:xfrm>
            <a:off x="7525795" y="3272665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8240BAF-C607-6F03-7068-D8F89B036FFB}"/>
              </a:ext>
            </a:extLst>
          </p:cNvPr>
          <p:cNvSpPr txBox="1"/>
          <p:nvPr/>
        </p:nvSpPr>
        <p:spPr>
          <a:xfrm>
            <a:off x="7572164" y="338840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hal</a:t>
            </a:r>
            <a:r>
              <a:rPr lang="zh-CN" altLang="en-US"/>
              <a:t>相关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2A7485A-E1B0-1122-C756-7AFFDD6C4BFC}"/>
              </a:ext>
            </a:extLst>
          </p:cNvPr>
          <p:cNvCxnSpPr/>
          <p:nvPr/>
        </p:nvCxnSpPr>
        <p:spPr>
          <a:xfrm>
            <a:off x="9673881" y="3306135"/>
            <a:ext cx="0" cy="7200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B42CC20-B7B8-F947-1FA0-B39C024BAC49}"/>
              </a:ext>
            </a:extLst>
          </p:cNvPr>
          <p:cNvSpPr txBox="1"/>
          <p:nvPr/>
        </p:nvSpPr>
        <p:spPr>
          <a:xfrm>
            <a:off x="9720250" y="3421879"/>
            <a:ext cx="101181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/>
              <a:t>hal</a:t>
            </a:r>
            <a:r>
              <a:rPr lang="zh-CN" altLang="en-US"/>
              <a:t>相关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仅共享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F754439-E25F-5051-DFDA-62044D9AF6A4}"/>
              </a:ext>
            </a:extLst>
          </p:cNvPr>
          <p:cNvSpPr/>
          <p:nvPr/>
        </p:nvSpPr>
        <p:spPr>
          <a:xfrm>
            <a:off x="10732063" y="2839945"/>
            <a:ext cx="612068" cy="378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ysClr val="windowText" lastClr="000000"/>
                </a:solidFill>
              </a:rPr>
              <a:t>hal</a:t>
            </a:r>
            <a:endParaRPr lang="zh-CN" altLang="en-US" b="1">
              <a:solidFill>
                <a:sysClr val="windowText" lastClr="000000"/>
              </a:solidFill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AB2DFBE3-6E55-6C9E-2943-D0548F8D1155}"/>
              </a:ext>
            </a:extLst>
          </p:cNvPr>
          <p:cNvSpPr/>
          <p:nvPr/>
        </p:nvSpPr>
        <p:spPr>
          <a:xfrm>
            <a:off x="5663952" y="3356992"/>
            <a:ext cx="9784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B949FD0-24C7-254B-980D-A23AF8F43D3D}"/>
              </a:ext>
            </a:extLst>
          </p:cNvPr>
          <p:cNvSpPr txBox="1"/>
          <p:nvPr/>
        </p:nvSpPr>
        <p:spPr>
          <a:xfrm>
            <a:off x="659396" y="5467802"/>
            <a:ext cx="5405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引入</a:t>
            </a:r>
            <a:r>
              <a:rPr lang="en-US" altLang="zh-CN"/>
              <a:t>mutex</a:t>
            </a:r>
            <a:r>
              <a:rPr lang="zh-CN" altLang="en-US"/>
              <a:t>后，新增</a:t>
            </a:r>
            <a:r>
              <a:rPr lang="en-US" altLang="zh-CN"/>
              <a:t>hal</a:t>
            </a:r>
            <a:r>
              <a:rPr lang="zh-CN" altLang="en-US"/>
              <a:t>功能加入</a:t>
            </a:r>
            <a:r>
              <a:rPr lang="en-US" altLang="zh-CN"/>
              <a:t>hal_base</a:t>
            </a:r>
            <a:r>
              <a:rPr lang="zh-CN" altLang="en-US"/>
              <a:t>，对原有的</a:t>
            </a:r>
            <a:endParaRPr lang="en-US" altLang="zh-CN"/>
          </a:p>
          <a:p>
            <a:r>
              <a:rPr lang="zh-CN" altLang="en-US"/>
              <a:t>路线造成了影响。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12231E-FA17-2046-3F6A-1B9AC27585B2}"/>
              </a:ext>
            </a:extLst>
          </p:cNvPr>
          <p:cNvSpPr txBox="1"/>
          <p:nvPr/>
        </p:nvSpPr>
        <p:spPr>
          <a:xfrm>
            <a:off x="6597478" y="5456579"/>
            <a:ext cx="4842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taskctx</a:t>
            </a:r>
            <a:r>
              <a:rPr lang="zh-CN" altLang="en-US"/>
              <a:t>独享的</a:t>
            </a:r>
            <a:r>
              <a:rPr lang="en-US" altLang="zh-CN"/>
              <a:t>hal</a:t>
            </a:r>
            <a:r>
              <a:rPr lang="zh-CN" altLang="en-US"/>
              <a:t>功能不下放，减少相互影响。</a:t>
            </a:r>
            <a:endParaRPr lang="en-US" altLang="zh-CN"/>
          </a:p>
          <a:p>
            <a:r>
              <a:rPr lang="zh-CN" altLang="en-US"/>
              <a:t>不仅是对开发阶段，对将来的维护也有利。</a:t>
            </a:r>
          </a:p>
        </p:txBody>
      </p:sp>
    </p:spTree>
    <p:extLst>
      <p:ext uri="{BB962C8B-B14F-4D97-AF65-F5344CB8AC3E}">
        <p14:creationId xmlns:p14="http://schemas.microsoft.com/office/powerpoint/2010/main" val="291154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598880-B539-52EC-9FFE-E7A90DEE376D}"/>
              </a:ext>
            </a:extLst>
          </p:cNvPr>
          <p:cNvSpPr txBox="1"/>
          <p:nvPr/>
        </p:nvSpPr>
        <p:spPr>
          <a:xfrm>
            <a:off x="510976" y="2714144"/>
            <a:ext cx="3352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以功能内聚为划分组件的主要原则，因此考虑</a:t>
            </a:r>
            <a:r>
              <a:rPr lang="en-US" altLang="zh-CN" sz="2400"/>
              <a:t>HAL</a:t>
            </a:r>
            <a:r>
              <a:rPr lang="zh-CN" altLang="en-US" sz="2400"/>
              <a:t>组件按照所属功能分布到各个层次的各个组件中，典型示例：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E66C85-7906-3B5F-6058-9D7A49319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796" y="944724"/>
            <a:ext cx="7036135" cy="571686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4A0B773-3FBB-49BD-296B-EC95C3C452CE}"/>
              </a:ext>
            </a:extLst>
          </p:cNvPr>
          <p:cNvSpPr txBox="1"/>
          <p:nvPr/>
        </p:nvSpPr>
        <p:spPr>
          <a:xfrm>
            <a:off x="659396" y="331494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问题：组件功能的层次策略</a:t>
            </a:r>
            <a:r>
              <a:rPr lang="en-US" altLang="zh-CN" sz="2800"/>
              <a:t>(HAL</a:t>
            </a:r>
            <a:r>
              <a:rPr lang="zh-CN" altLang="en-US" sz="2800"/>
              <a:t>为例</a:t>
            </a:r>
            <a:r>
              <a:rPr lang="en-US" altLang="zh-CN" sz="2800"/>
              <a:t>)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211217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1C0575-C5A9-6A82-FAC1-08A042695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33" y="260648"/>
            <a:ext cx="6432323" cy="644471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B07C8BC-A644-C07D-5200-25E404D79B6A}"/>
              </a:ext>
            </a:extLst>
          </p:cNvPr>
          <p:cNvSpPr txBox="1"/>
          <p:nvPr/>
        </p:nvSpPr>
        <p:spPr>
          <a:xfrm>
            <a:off x="659396" y="331494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下步工作策略</a:t>
            </a:r>
          </a:p>
        </p:txBody>
      </p:sp>
    </p:spTree>
    <p:extLst>
      <p:ext uri="{BB962C8B-B14F-4D97-AF65-F5344CB8AC3E}">
        <p14:creationId xmlns:p14="http://schemas.microsoft.com/office/powerpoint/2010/main" val="156131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BF6AF9-B74F-A26E-C1D2-F2A3248B3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0"/>
            <a:ext cx="7723414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5F70101-DF88-897A-8876-E24CB04B984B}"/>
              </a:ext>
            </a:extLst>
          </p:cNvPr>
          <p:cNvSpPr txBox="1"/>
          <p:nvPr/>
        </p:nvSpPr>
        <p:spPr>
          <a:xfrm>
            <a:off x="515380" y="296652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附录：组件化系统下步目标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243227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E951D1-0083-62AE-7848-17387E448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326" y="296652"/>
            <a:ext cx="5827154" cy="63338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7DA23A-EFC2-3963-3CE5-DD0044A43415}"/>
              </a:ext>
            </a:extLst>
          </p:cNvPr>
          <p:cNvSpPr txBox="1"/>
          <p:nvPr/>
        </p:nvSpPr>
        <p:spPr>
          <a:xfrm>
            <a:off x="515380" y="296652"/>
            <a:ext cx="4073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附录：</a:t>
            </a:r>
            <a:r>
              <a:rPr lang="en-US" altLang="zh-CN" sz="2400"/>
              <a:t>Boot</a:t>
            </a:r>
            <a:r>
              <a:rPr lang="zh-CN" altLang="en-US" sz="2400"/>
              <a:t>组件最小化目的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11461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E8DB36-93C9-5609-1FBC-AC7794353E08}"/>
              </a:ext>
            </a:extLst>
          </p:cNvPr>
          <p:cNvSpPr txBox="1"/>
          <p:nvPr/>
        </p:nvSpPr>
        <p:spPr>
          <a:xfrm>
            <a:off x="659396" y="331494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认识：内核系统复杂性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3877EBE-7D69-7E6C-4144-9E83031040AE}"/>
              </a:ext>
            </a:extLst>
          </p:cNvPr>
          <p:cNvSpPr/>
          <p:nvPr/>
        </p:nvSpPr>
        <p:spPr>
          <a:xfrm>
            <a:off x="1415480" y="1700808"/>
            <a:ext cx="2232248" cy="13681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模块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132BAC4-A960-B27A-58F8-C4DBCDA251AB}"/>
              </a:ext>
            </a:extLst>
          </p:cNvPr>
          <p:cNvSpPr/>
          <p:nvPr/>
        </p:nvSpPr>
        <p:spPr>
          <a:xfrm>
            <a:off x="3287688" y="1700808"/>
            <a:ext cx="2340260" cy="13681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模块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492D81-EC37-BD9B-ABEC-2A198E5AB774}"/>
              </a:ext>
            </a:extLst>
          </p:cNvPr>
          <p:cNvSpPr/>
          <p:nvPr/>
        </p:nvSpPr>
        <p:spPr>
          <a:xfrm>
            <a:off x="2351584" y="2384884"/>
            <a:ext cx="2232248" cy="13681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模块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2726A70-0CA5-BD79-D781-7731E66BDFF6}"/>
              </a:ext>
            </a:extLst>
          </p:cNvPr>
          <p:cNvSpPr/>
          <p:nvPr/>
        </p:nvSpPr>
        <p:spPr>
          <a:xfrm>
            <a:off x="6708679" y="1304764"/>
            <a:ext cx="2232248" cy="13681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模块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07C6B50-D1A5-B253-7850-A023E1B1CF65}"/>
              </a:ext>
            </a:extLst>
          </p:cNvPr>
          <p:cNvSpPr/>
          <p:nvPr/>
        </p:nvSpPr>
        <p:spPr>
          <a:xfrm>
            <a:off x="9012324" y="1304764"/>
            <a:ext cx="2340260" cy="13681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模块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626A298-6571-840C-D5F0-5A50676CDD2E}"/>
              </a:ext>
            </a:extLst>
          </p:cNvPr>
          <p:cNvSpPr/>
          <p:nvPr/>
        </p:nvSpPr>
        <p:spPr>
          <a:xfrm>
            <a:off x="7826882" y="2528900"/>
            <a:ext cx="2232248" cy="13681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模块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1FBF529-507B-7CD9-E573-2DCCD4027967}"/>
              </a:ext>
            </a:extLst>
          </p:cNvPr>
          <p:cNvSpPr/>
          <p:nvPr/>
        </p:nvSpPr>
        <p:spPr>
          <a:xfrm>
            <a:off x="5834564" y="2728344"/>
            <a:ext cx="978408" cy="48463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61DC21-AA04-5574-FC97-BE95C8EF70B8}"/>
              </a:ext>
            </a:extLst>
          </p:cNvPr>
          <p:cNvSpPr txBox="1"/>
          <p:nvPr/>
        </p:nvSpPr>
        <p:spPr>
          <a:xfrm>
            <a:off x="1343472" y="4509120"/>
            <a:ext cx="95050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 </a:t>
            </a:r>
            <a:r>
              <a:rPr lang="zh-CN" altLang="en-US" sz="2000"/>
              <a:t>叠加转化为堆砌：通过单向依赖和功能内聚的分析改造，解决部分相互侵入的耦合性问题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对难以处理的耦合问题：针对每个模块先各自独立构成系统，进行分析、测试，发现解决其问题，提升稳固性，然后再对它们进行组合叠加。</a:t>
            </a:r>
          </a:p>
        </p:txBody>
      </p:sp>
    </p:spTree>
    <p:extLst>
      <p:ext uri="{BB962C8B-B14F-4D97-AF65-F5344CB8AC3E}">
        <p14:creationId xmlns:p14="http://schemas.microsoft.com/office/powerpoint/2010/main" val="165618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E8DB36-93C9-5609-1FBC-AC7794353E08}"/>
              </a:ext>
            </a:extLst>
          </p:cNvPr>
          <p:cNvSpPr txBox="1"/>
          <p:nvPr/>
        </p:nvSpPr>
        <p:spPr>
          <a:xfrm>
            <a:off x="659396" y="331494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方法：迭代构造组件化系统（嵌套式）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61DC21-AA04-5574-FC97-BE95C8EF70B8}"/>
              </a:ext>
            </a:extLst>
          </p:cNvPr>
          <p:cNvSpPr txBox="1"/>
          <p:nvPr/>
        </p:nvSpPr>
        <p:spPr>
          <a:xfrm>
            <a:off x="731404" y="1088740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 </a:t>
            </a:r>
            <a:r>
              <a:rPr lang="zh-CN" altLang="en-US" sz="2000"/>
              <a:t>组件化系统 由 若干 较小的组件化系统构成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最小的组件化系统由一两个组件构成</a:t>
            </a:r>
            <a:endParaRPr lang="en-US" altLang="zh-CN" sz="200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B15D8B20-D44F-33B0-3E92-DC8148A99AEC}"/>
              </a:ext>
            </a:extLst>
          </p:cNvPr>
          <p:cNvSpPr/>
          <p:nvPr/>
        </p:nvSpPr>
        <p:spPr>
          <a:xfrm>
            <a:off x="2279576" y="4329100"/>
            <a:ext cx="540060" cy="396044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27C826F5-AEF8-DE32-4FB7-B6EE632C768D}"/>
              </a:ext>
            </a:extLst>
          </p:cNvPr>
          <p:cNvSpPr/>
          <p:nvPr/>
        </p:nvSpPr>
        <p:spPr>
          <a:xfrm>
            <a:off x="2927648" y="4329100"/>
            <a:ext cx="540060" cy="396044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5EA7979E-BAE6-5E89-63E6-25ED6CFE1BB9}"/>
              </a:ext>
            </a:extLst>
          </p:cNvPr>
          <p:cNvSpPr/>
          <p:nvPr/>
        </p:nvSpPr>
        <p:spPr>
          <a:xfrm>
            <a:off x="2027548" y="3789040"/>
            <a:ext cx="1728192" cy="104411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81E97221-FC8D-B1D9-9AA9-0999539B4100}"/>
              </a:ext>
            </a:extLst>
          </p:cNvPr>
          <p:cNvSpPr/>
          <p:nvPr/>
        </p:nvSpPr>
        <p:spPr>
          <a:xfrm>
            <a:off x="4115780" y="4329100"/>
            <a:ext cx="540060" cy="396044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66C6F392-0499-B65B-8184-BF8D89E2E146}"/>
              </a:ext>
            </a:extLst>
          </p:cNvPr>
          <p:cNvSpPr/>
          <p:nvPr/>
        </p:nvSpPr>
        <p:spPr>
          <a:xfrm>
            <a:off x="4763852" y="4329100"/>
            <a:ext cx="540060" cy="396044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2C865789-72FC-7FC6-D484-3212429AB2C1}"/>
              </a:ext>
            </a:extLst>
          </p:cNvPr>
          <p:cNvSpPr/>
          <p:nvPr/>
        </p:nvSpPr>
        <p:spPr>
          <a:xfrm>
            <a:off x="3863752" y="3789040"/>
            <a:ext cx="1728192" cy="104411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D6077A67-FF79-ECFE-CA80-8D428C254356}"/>
              </a:ext>
            </a:extLst>
          </p:cNvPr>
          <p:cNvSpPr/>
          <p:nvPr/>
        </p:nvSpPr>
        <p:spPr>
          <a:xfrm>
            <a:off x="3179676" y="3086962"/>
            <a:ext cx="540060" cy="396044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6B24F43E-69FF-D072-6505-C174A3E9E8E9}"/>
              </a:ext>
            </a:extLst>
          </p:cNvPr>
          <p:cNvSpPr/>
          <p:nvPr/>
        </p:nvSpPr>
        <p:spPr>
          <a:xfrm>
            <a:off x="3827748" y="3086962"/>
            <a:ext cx="540060" cy="396044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ACF913D-2F77-2454-2CD2-A43E3F072384}"/>
              </a:ext>
            </a:extLst>
          </p:cNvPr>
          <p:cNvSpPr/>
          <p:nvPr/>
        </p:nvSpPr>
        <p:spPr>
          <a:xfrm>
            <a:off x="2927648" y="2546902"/>
            <a:ext cx="1728192" cy="104411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DDE84E75-AECF-8E9A-C37C-7E01944F28FB}"/>
              </a:ext>
            </a:extLst>
          </p:cNvPr>
          <p:cNvSpPr/>
          <p:nvPr/>
        </p:nvSpPr>
        <p:spPr>
          <a:xfrm>
            <a:off x="1685510" y="2168860"/>
            <a:ext cx="4266474" cy="2862318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67D7BCF-41EE-5DD3-6F4B-6E6F18ADE885}"/>
              </a:ext>
            </a:extLst>
          </p:cNvPr>
          <p:cNvSpPr txBox="1"/>
          <p:nvPr/>
        </p:nvSpPr>
        <p:spPr>
          <a:xfrm>
            <a:off x="832624" y="5415317"/>
            <a:ext cx="8791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 </a:t>
            </a:r>
            <a:r>
              <a:rPr lang="zh-CN" altLang="en-US" sz="2000"/>
              <a:t>基于系统迭代的固定模式：方法、工具、标准、要求都是可以自底向上</a:t>
            </a:r>
            <a:endParaRPr lang="en-US" altLang="zh-CN" sz="2000"/>
          </a:p>
          <a:p>
            <a:r>
              <a:rPr lang="zh-CN" altLang="en-US" sz="2000"/>
              <a:t>在每一级</a:t>
            </a:r>
            <a:r>
              <a:rPr lang="en-US" altLang="zh-CN" sz="2000"/>
              <a:t>(</a:t>
            </a:r>
            <a:r>
              <a:rPr lang="zh-CN" altLang="en-US" sz="2000"/>
              <a:t>嵌套层级</a:t>
            </a:r>
            <a:r>
              <a:rPr lang="en-US" altLang="zh-CN" sz="2000"/>
              <a:t>)</a:t>
            </a:r>
            <a:r>
              <a:rPr lang="zh-CN" altLang="en-US" sz="2000"/>
              <a:t>重复应用的。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如果假定下级的基础是符合要求的、稳固，当前级只需要考虑当前问题。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405782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D74783-65FF-5019-8508-FD3B63087079}"/>
              </a:ext>
            </a:extLst>
          </p:cNvPr>
          <p:cNvSpPr txBox="1"/>
          <p:nvPr/>
        </p:nvSpPr>
        <p:spPr>
          <a:xfrm>
            <a:off x="659396" y="331494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实验：验证迭代构造组件化系统的方法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BB81C6-13C6-E902-4C7F-842042D07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8336"/>
            <a:ext cx="12192000" cy="4761328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72D181B-3856-D806-763E-AF9DD43E2B3B}"/>
              </a:ext>
            </a:extLst>
          </p:cNvPr>
          <p:cNvCxnSpPr>
            <a:cxnSpLocks/>
          </p:cNvCxnSpPr>
          <p:nvPr/>
        </p:nvCxnSpPr>
        <p:spPr>
          <a:xfrm flipH="1" flipV="1">
            <a:off x="5483932" y="2348880"/>
            <a:ext cx="4680520" cy="180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8249153-BFED-9285-E421-B9BB84F35D29}"/>
              </a:ext>
            </a:extLst>
          </p:cNvPr>
          <p:cNvSpPr txBox="1"/>
          <p:nvPr/>
        </p:nvSpPr>
        <p:spPr>
          <a:xfrm>
            <a:off x="6996100" y="1785926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#[global_alloc]</a:t>
            </a:r>
            <a:r>
              <a:rPr lang="zh-CN" altLang="en-US">
                <a:solidFill>
                  <a:srgbClr val="FF0000"/>
                </a:solidFill>
              </a:rPr>
              <a:t>隐式依赖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ABDDDF-9548-2CF1-C9D0-A14CA6C6BF72}"/>
              </a:ext>
            </a:extLst>
          </p:cNvPr>
          <p:cNvSpPr txBox="1"/>
          <p:nvPr/>
        </p:nvSpPr>
        <p:spPr>
          <a:xfrm>
            <a:off x="443372" y="6165304"/>
            <a:ext cx="9433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/>
              <a:t>git@github.com:shilei-massclouds/lktool.git</a:t>
            </a:r>
            <a:r>
              <a:rPr lang="en-US" altLang="zh-CN" sz="2400" b="1"/>
              <a:t> </a:t>
            </a:r>
            <a:r>
              <a:rPr lang="zh-CN" altLang="en-US" sz="2400" b="1"/>
              <a:t>的分支</a:t>
            </a:r>
            <a:r>
              <a:rPr lang="en-US" altLang="zh-CN" sz="2400" b="1"/>
              <a:t>adjust_repo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228380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D74783-65FF-5019-8508-FD3B63087079}"/>
              </a:ext>
            </a:extLst>
          </p:cNvPr>
          <p:cNvSpPr txBox="1"/>
          <p:nvPr/>
        </p:nvSpPr>
        <p:spPr>
          <a:xfrm>
            <a:off x="659396" y="331494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实验：验证迭代构造组件化系统的方法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E47A28-7494-BB1A-F363-616EAEBDF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336549"/>
            <a:ext cx="10439400" cy="5524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5FCDD6-6F64-EF89-508B-84DD9E6D65D3}"/>
              </a:ext>
            </a:extLst>
          </p:cNvPr>
          <p:cNvSpPr txBox="1"/>
          <p:nvPr/>
        </p:nvSpPr>
        <p:spPr>
          <a:xfrm>
            <a:off x="659396" y="910965"/>
            <a:ext cx="1036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每一列是一个独立系统，下级系统作为上级系统构建的基础。命令行：</a:t>
            </a:r>
            <a:r>
              <a:rPr lang="en-US" altLang="zh-CN" b="1"/>
              <a:t>lk new proj_xxx --root rt_xxx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81616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D74783-65FF-5019-8508-FD3B63087079}"/>
              </a:ext>
            </a:extLst>
          </p:cNvPr>
          <p:cNvSpPr txBox="1"/>
          <p:nvPr/>
        </p:nvSpPr>
        <p:spPr>
          <a:xfrm>
            <a:off x="659396" y="331494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实验：验证迭代构造组件化系统的方法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5FCDD6-6F64-EF89-508B-84DD9E6D65D3}"/>
              </a:ext>
            </a:extLst>
          </p:cNvPr>
          <p:cNvSpPr txBox="1"/>
          <p:nvPr/>
        </p:nvSpPr>
        <p:spPr>
          <a:xfrm>
            <a:off x="659396" y="910965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简化的表示方式：以</a:t>
            </a:r>
            <a:r>
              <a:rPr lang="en-US" altLang="zh-CN"/>
              <a:t>leader</a:t>
            </a:r>
            <a:r>
              <a:rPr lang="zh-CN" altLang="en-US"/>
              <a:t>组件代表它领衔的子系统。</a:t>
            </a:r>
            <a:endParaRPr lang="zh-CN" altLang="en-US" b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616057-CB56-BE1C-D80A-26C36366B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64" y="1280297"/>
            <a:ext cx="70485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7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3A07-DA6F-4D9A-4B7D-8A1861396123}"/>
              </a:ext>
            </a:extLst>
          </p:cNvPr>
          <p:cNvSpPr txBox="1"/>
          <p:nvPr/>
        </p:nvSpPr>
        <p:spPr>
          <a:xfrm>
            <a:off x="659396" y="331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组件化内核系统的层次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F5AEFA-5758-5505-486B-AA527A2F5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56" y="0"/>
            <a:ext cx="5317627" cy="67105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6AD4FF6-EA80-FA08-1A58-0DF0D2A686DA}"/>
              </a:ext>
            </a:extLst>
          </p:cNvPr>
          <p:cNvSpPr txBox="1"/>
          <p:nvPr/>
        </p:nvSpPr>
        <p:spPr>
          <a:xfrm>
            <a:off x="659396" y="1808820"/>
            <a:ext cx="44069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1. boot</a:t>
            </a:r>
            <a:r>
              <a:rPr lang="zh-CN" altLang="en-US" sz="2000"/>
              <a:t>是必有组件，表示时忽略</a:t>
            </a:r>
            <a:endParaRPr lang="en-US" altLang="zh-CN" sz="2000"/>
          </a:p>
          <a:p>
            <a:r>
              <a:rPr lang="en-US" altLang="zh-CN" sz="2000"/>
              <a:t>2. root_component</a:t>
            </a:r>
            <a:r>
              <a:rPr lang="zh-CN" altLang="en-US" sz="2000"/>
              <a:t>作为根，组织系统</a:t>
            </a:r>
            <a:endParaRPr lang="en-US" altLang="zh-CN" sz="2000"/>
          </a:p>
          <a:p>
            <a:r>
              <a:rPr lang="en-US" altLang="zh-CN" sz="2000"/>
              <a:t>3. </a:t>
            </a:r>
            <a:r>
              <a:rPr lang="zh-CN" altLang="en-US" sz="2000"/>
              <a:t>系统</a:t>
            </a:r>
            <a:r>
              <a:rPr lang="en-US" altLang="zh-CN" sz="2000"/>
              <a:t>system</a:t>
            </a:r>
            <a:r>
              <a:rPr lang="zh-CN" altLang="en-US" sz="2000"/>
              <a:t>由子系统</a:t>
            </a:r>
            <a:r>
              <a:rPr lang="en-US" altLang="zh-CN" sz="2000"/>
              <a:t>subsystem</a:t>
            </a:r>
            <a:r>
              <a:rPr lang="zh-CN" altLang="en-US" sz="2000"/>
              <a:t>构成</a:t>
            </a:r>
            <a:endParaRPr lang="en-US" altLang="zh-CN" sz="2000"/>
          </a:p>
          <a:p>
            <a:r>
              <a:rPr lang="en-US" altLang="zh-CN" sz="2000"/>
              <a:t>4. </a:t>
            </a:r>
            <a:r>
              <a:rPr lang="zh-CN" altLang="en-US" sz="2000"/>
              <a:t>最小的子系统由一两个组件构成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6201EB6-D85D-7060-84CA-02F830561731}"/>
              </a:ext>
            </a:extLst>
          </p:cNvPr>
          <p:cNvSpPr/>
          <p:nvPr/>
        </p:nvSpPr>
        <p:spPr>
          <a:xfrm>
            <a:off x="8076220" y="1969676"/>
            <a:ext cx="2016224" cy="5232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root_component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DF2F315-0DA3-6A02-C10E-6106CDDC53BE}"/>
              </a:ext>
            </a:extLst>
          </p:cNvPr>
          <p:cNvSpPr/>
          <p:nvPr/>
        </p:nvSpPr>
        <p:spPr>
          <a:xfrm>
            <a:off x="8118239" y="2996952"/>
            <a:ext cx="1794185" cy="5232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subsystem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5B8344F-E86D-E2B8-FA55-FC429BBAC2B3}"/>
              </a:ext>
            </a:extLst>
          </p:cNvPr>
          <p:cNvSpPr/>
          <p:nvPr/>
        </p:nvSpPr>
        <p:spPr>
          <a:xfrm>
            <a:off x="7461677" y="4024228"/>
            <a:ext cx="1406632" cy="5232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subsystem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C8B6661-10AB-D161-99B3-4660CCABD411}"/>
              </a:ext>
            </a:extLst>
          </p:cNvPr>
          <p:cNvSpPr/>
          <p:nvPr/>
        </p:nvSpPr>
        <p:spPr>
          <a:xfrm>
            <a:off x="9298236" y="4010366"/>
            <a:ext cx="1406632" cy="5232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subsystem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72C102A-D754-97A7-4CE7-C1FB5C27E894}"/>
              </a:ext>
            </a:extLst>
          </p:cNvPr>
          <p:cNvSpPr/>
          <p:nvPr/>
        </p:nvSpPr>
        <p:spPr>
          <a:xfrm>
            <a:off x="8348549" y="5006593"/>
            <a:ext cx="1406632" cy="5232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subsystem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76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0AF4C76-69AC-96C3-2414-F6F12D37386D}"/>
              </a:ext>
            </a:extLst>
          </p:cNvPr>
          <p:cNvSpPr/>
          <p:nvPr/>
        </p:nvSpPr>
        <p:spPr>
          <a:xfrm>
            <a:off x="3215680" y="1232756"/>
            <a:ext cx="5796644" cy="2844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组件</a:t>
            </a:r>
            <a:r>
              <a:rPr lang="en-US" altLang="zh-CN" sz="2400" b="1">
                <a:solidFill>
                  <a:schemeClr val="tx1"/>
                </a:solidFill>
              </a:rPr>
              <a:t>XXX Repo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8CA359-1547-56C4-216A-D338546BF111}"/>
              </a:ext>
            </a:extLst>
          </p:cNvPr>
          <p:cNvSpPr/>
          <p:nvPr/>
        </p:nvSpPr>
        <p:spPr>
          <a:xfrm>
            <a:off x="3909731" y="3068960"/>
            <a:ext cx="4428492" cy="64807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ysClr val="windowText" lastClr="000000"/>
                </a:solidFill>
              </a:rPr>
              <a:t>XXX</a:t>
            </a:r>
            <a:endParaRPr lang="zh-CN" altLang="en-US" b="1">
              <a:solidFill>
                <a:sysClr val="windowText" lastClr="00000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1EFECDC-9DC6-DF55-BA80-1AEDD22B90B3}"/>
              </a:ext>
            </a:extLst>
          </p:cNvPr>
          <p:cNvSpPr/>
          <p:nvPr/>
        </p:nvSpPr>
        <p:spPr>
          <a:xfrm>
            <a:off x="3909731" y="2024844"/>
            <a:ext cx="1214161" cy="64807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ysClr val="windowText" lastClr="000000"/>
                </a:solidFill>
              </a:rPr>
              <a:t>rt_XXX</a:t>
            </a:r>
            <a:endParaRPr lang="zh-CN" altLang="en-US" b="1">
              <a:solidFill>
                <a:sysClr val="windowText" lastClr="00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72884A8-066B-F54D-1766-17AB8A1C03BE}"/>
              </a:ext>
            </a:extLst>
          </p:cNvPr>
          <p:cNvSpPr/>
          <p:nvPr/>
        </p:nvSpPr>
        <p:spPr>
          <a:xfrm>
            <a:off x="5411924" y="2024844"/>
            <a:ext cx="1214161" cy="648072"/>
          </a:xfrm>
          <a:prstGeom prst="roundRect">
            <a:avLst/>
          </a:prstGeom>
          <a:solidFill>
            <a:schemeClr val="bg1"/>
          </a:solidFill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ysClr val="windowText" lastClr="000000"/>
                </a:solidFill>
              </a:rPr>
              <a:t>test_XXX</a:t>
            </a:r>
            <a:endParaRPr lang="zh-CN" altLang="en-US" b="1">
              <a:solidFill>
                <a:sysClr val="windowText" lastClr="00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6906F57-3E9B-751C-2906-4115AFD7F06F}"/>
              </a:ext>
            </a:extLst>
          </p:cNvPr>
          <p:cNvSpPr/>
          <p:nvPr/>
        </p:nvSpPr>
        <p:spPr>
          <a:xfrm>
            <a:off x="6910506" y="2024844"/>
            <a:ext cx="1427717" cy="648072"/>
          </a:xfrm>
          <a:prstGeom prst="roundRect">
            <a:avLst/>
          </a:prstGeom>
          <a:solidFill>
            <a:schemeClr val="bg1"/>
          </a:solidFill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ysClr val="windowText" lastClr="000000"/>
                </a:solidFill>
              </a:rPr>
              <a:t>bench_XXX</a:t>
            </a:r>
            <a:endParaRPr lang="zh-CN" altLang="en-US" b="1">
              <a:solidFill>
                <a:sysClr val="windowText" lastClr="0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8E5D26-8C8E-F062-9B56-77D1B79E2F8F}"/>
              </a:ext>
            </a:extLst>
          </p:cNvPr>
          <p:cNvSpPr txBox="1"/>
          <p:nvPr/>
        </p:nvSpPr>
        <p:spPr>
          <a:xfrm>
            <a:off x="798424" y="4509120"/>
            <a:ext cx="10441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组件</a:t>
            </a:r>
            <a:r>
              <a:rPr lang="en-US" altLang="zh-CN"/>
              <a:t>Repo</a:t>
            </a:r>
            <a:r>
              <a:rPr lang="zh-CN" altLang="en-US"/>
              <a:t>包含两类组件：功能组件和</a:t>
            </a:r>
            <a:r>
              <a:rPr lang="en-US" altLang="zh-CN"/>
              <a:t>Root</a:t>
            </a:r>
            <a:r>
              <a:rPr lang="zh-CN" altLang="en-US"/>
              <a:t>组件，其中</a:t>
            </a:r>
            <a:r>
              <a:rPr lang="en-US" altLang="zh-CN"/>
              <a:t>Root</a:t>
            </a:r>
            <a:r>
              <a:rPr lang="zh-CN" altLang="en-US"/>
              <a:t>作用：</a:t>
            </a:r>
            <a:r>
              <a:rPr lang="en-US" altLang="zh-CN"/>
              <a:t>arch_boot -&gt; root -&gt; xxx</a:t>
            </a:r>
          </a:p>
          <a:p>
            <a:r>
              <a:rPr lang="en-US" altLang="zh-CN"/>
              <a:t>2. Root</a:t>
            </a:r>
            <a:r>
              <a:rPr lang="zh-CN" altLang="en-US"/>
              <a:t>组件在构建系统时，多选一，类型包括：</a:t>
            </a:r>
            <a:endParaRPr lang="en-US" altLang="zh-CN"/>
          </a:p>
          <a:p>
            <a:r>
              <a:rPr lang="en-US" altLang="zh-CN"/>
              <a:t>2.1) rt_XXX</a:t>
            </a:r>
            <a:r>
              <a:rPr lang="zh-CN" altLang="en-US"/>
              <a:t>：</a:t>
            </a:r>
            <a:r>
              <a:rPr lang="en-US" altLang="zh-CN"/>
              <a:t>Runtime or Root</a:t>
            </a:r>
            <a:r>
              <a:rPr lang="zh-CN" altLang="en-US"/>
              <a:t>缩写，默认必有。通过它让每个功能组件自成系统。</a:t>
            </a:r>
            <a:endParaRPr lang="en-US" altLang="zh-CN"/>
          </a:p>
          <a:p>
            <a:r>
              <a:rPr lang="en-US" altLang="zh-CN"/>
              <a:t>2.2) test_XXX</a:t>
            </a:r>
            <a:r>
              <a:rPr lang="zh-CN" altLang="en-US"/>
              <a:t>：功能测试框架入口，作用是</a:t>
            </a:r>
            <a:r>
              <a:rPr lang="en-US" altLang="zh-CN"/>
              <a:t>setup</a:t>
            </a:r>
            <a:r>
              <a:rPr lang="zh-CN" altLang="en-US"/>
              <a:t>和</a:t>
            </a:r>
            <a:r>
              <a:rPr lang="en-US" altLang="zh-CN"/>
              <a:t>call test_func</a:t>
            </a:r>
          </a:p>
          <a:p>
            <a:r>
              <a:rPr lang="en-US" altLang="zh-CN"/>
              <a:t>2.3) bench_XXX</a:t>
            </a:r>
            <a:r>
              <a:rPr lang="zh-CN" altLang="en-US"/>
              <a:t>：性能测试框架入口，作用同上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349ECA4-AE7D-5596-D608-BF9AF3FF32D9}"/>
              </a:ext>
            </a:extLst>
          </p:cNvPr>
          <p:cNvCxnSpPr/>
          <p:nvPr/>
        </p:nvCxnSpPr>
        <p:spPr>
          <a:xfrm>
            <a:off x="2999656" y="2852936"/>
            <a:ext cx="6588732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FEFF985-D7A5-798A-92D0-C90436C2E150}"/>
              </a:ext>
            </a:extLst>
          </p:cNvPr>
          <p:cNvSpPr txBox="1"/>
          <p:nvPr/>
        </p:nvSpPr>
        <p:spPr>
          <a:xfrm>
            <a:off x="8923405" y="3208330"/>
            <a:ext cx="1139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功能组件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467A65-4096-64A1-7C9C-98FCF994B1ED}"/>
              </a:ext>
            </a:extLst>
          </p:cNvPr>
          <p:cNvSpPr txBox="1"/>
          <p:nvPr/>
        </p:nvSpPr>
        <p:spPr>
          <a:xfrm>
            <a:off x="8980297" y="2276872"/>
            <a:ext cx="121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Root</a:t>
            </a:r>
            <a:r>
              <a:rPr lang="zh-CN" altLang="en-US"/>
              <a:t>组件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4CAA9C-3193-BD32-B3DB-0CC51FF1417E}"/>
              </a:ext>
            </a:extLst>
          </p:cNvPr>
          <p:cNvSpPr txBox="1"/>
          <p:nvPr/>
        </p:nvSpPr>
        <p:spPr>
          <a:xfrm>
            <a:off x="813387" y="6240679"/>
            <a:ext cx="752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注：统一概念，以前的</a:t>
            </a:r>
            <a:r>
              <a:rPr lang="en-US" altLang="zh-CN" b="1"/>
              <a:t>top_XXX</a:t>
            </a:r>
            <a:r>
              <a:rPr lang="zh-CN" altLang="en-US" b="1"/>
              <a:t>更名为</a:t>
            </a:r>
            <a:r>
              <a:rPr lang="en-US" altLang="zh-CN" b="1"/>
              <a:t>rt_XXX</a:t>
            </a:r>
            <a:endParaRPr lang="zh-CN" altLang="en-US" b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A8EE68-32B8-474B-9D9E-BB67ECA41ABF}"/>
              </a:ext>
            </a:extLst>
          </p:cNvPr>
          <p:cNvSpPr txBox="1"/>
          <p:nvPr/>
        </p:nvSpPr>
        <p:spPr>
          <a:xfrm>
            <a:off x="659396" y="331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组件仓库</a:t>
            </a:r>
            <a:r>
              <a:rPr lang="en-US" altLang="zh-CN" sz="2800"/>
              <a:t>Repo</a:t>
            </a:r>
            <a:r>
              <a:rPr lang="zh-CN" altLang="en-US" sz="2800"/>
              <a:t>的构成</a:t>
            </a:r>
          </a:p>
        </p:txBody>
      </p:sp>
    </p:spTree>
    <p:extLst>
      <p:ext uri="{BB962C8B-B14F-4D97-AF65-F5344CB8AC3E}">
        <p14:creationId xmlns:p14="http://schemas.microsoft.com/office/powerpoint/2010/main" val="167617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A770AE-4CC8-41F4-3477-05A715A9FB46}"/>
              </a:ext>
            </a:extLst>
          </p:cNvPr>
          <p:cNvSpPr txBox="1"/>
          <p:nvPr/>
        </p:nvSpPr>
        <p:spPr>
          <a:xfrm>
            <a:off x="659396" y="33149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rt_xxx</a:t>
            </a:r>
            <a:r>
              <a:rPr lang="zh-CN" altLang="en-US" sz="2800"/>
              <a:t>组件的作用</a:t>
            </a:r>
            <a:r>
              <a:rPr lang="en-US" altLang="zh-CN" sz="2800"/>
              <a:t>(rt: runtime or root)</a:t>
            </a:r>
            <a:endParaRPr lang="zh-CN" altLang="en-US" sz="28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BA8A90-ACC0-40D0-7E78-FD130E25E11E}"/>
              </a:ext>
            </a:extLst>
          </p:cNvPr>
          <p:cNvSpPr/>
          <p:nvPr/>
        </p:nvSpPr>
        <p:spPr>
          <a:xfrm>
            <a:off x="4763852" y="1664804"/>
            <a:ext cx="1836204" cy="612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boot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398A5F-790F-7A57-C0F0-305AF6B819CF}"/>
              </a:ext>
            </a:extLst>
          </p:cNvPr>
          <p:cNvSpPr/>
          <p:nvPr/>
        </p:nvSpPr>
        <p:spPr>
          <a:xfrm>
            <a:off x="4763852" y="2780928"/>
            <a:ext cx="1836204" cy="612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rt_xxx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1D53107-B97E-DD91-831C-83328B9FEC2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68195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CB37981-7C93-B606-1B76-205B5F69289C}"/>
              </a:ext>
            </a:extLst>
          </p:cNvPr>
          <p:cNvSpPr/>
          <p:nvPr/>
        </p:nvSpPr>
        <p:spPr>
          <a:xfrm>
            <a:off x="1091444" y="4149080"/>
            <a:ext cx="2700300" cy="1404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对于功能组件：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验证可构建、可运行以及接口完备。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类似于最简单的组件测试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2AA717-6F58-1EBB-D13B-B5BEAE517A7E}"/>
              </a:ext>
            </a:extLst>
          </p:cNvPr>
          <p:cNvSpPr/>
          <p:nvPr/>
        </p:nvSpPr>
        <p:spPr>
          <a:xfrm>
            <a:off x="4331804" y="4149080"/>
            <a:ext cx="2700300" cy="1404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对于宏内核模式：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相当于</a:t>
            </a:r>
            <a:r>
              <a:rPr lang="en-US" altLang="zh-CN">
                <a:solidFill>
                  <a:schemeClr val="tx1"/>
                </a:solidFill>
              </a:rPr>
              <a:t>axruntime</a:t>
            </a:r>
            <a:r>
              <a:rPr lang="zh-CN" altLang="en-US">
                <a:solidFill>
                  <a:schemeClr val="tx1"/>
                </a:solidFill>
              </a:rPr>
              <a:t>，用于组织对各个子系统的初始化和协调它们之间关系。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5EA132-335F-F037-7757-0626A400DE6E}"/>
              </a:ext>
            </a:extLst>
          </p:cNvPr>
          <p:cNvSpPr/>
          <p:nvPr/>
        </p:nvSpPr>
        <p:spPr>
          <a:xfrm>
            <a:off x="7554825" y="4146947"/>
            <a:ext cx="2700300" cy="1404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对于</a:t>
            </a:r>
            <a:r>
              <a:rPr lang="en-US" altLang="zh-CN">
                <a:solidFill>
                  <a:schemeClr val="tx1"/>
                </a:solidFill>
              </a:rPr>
              <a:t>Unikernel</a:t>
            </a:r>
            <a:r>
              <a:rPr lang="zh-CN" altLang="en-US">
                <a:solidFill>
                  <a:schemeClr val="tx1"/>
                </a:solidFill>
              </a:rPr>
              <a:t>模式：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相当于</a:t>
            </a:r>
            <a:r>
              <a:rPr lang="en-US" altLang="zh-CN">
                <a:solidFill>
                  <a:schemeClr val="tx1"/>
                </a:solidFill>
              </a:rPr>
              <a:t>APP</a:t>
            </a:r>
            <a:r>
              <a:rPr lang="zh-CN" altLang="en-US">
                <a:solidFill>
                  <a:schemeClr val="tx1"/>
                </a:solidFill>
              </a:rPr>
              <a:t>，实现如</a:t>
            </a:r>
            <a:r>
              <a:rPr lang="en-US" altLang="zh-CN">
                <a:solidFill>
                  <a:schemeClr val="tx1"/>
                </a:solidFill>
              </a:rPr>
              <a:t>hello/memtest/parallel</a:t>
            </a:r>
            <a:r>
              <a:rPr lang="zh-CN" altLang="en-US">
                <a:solidFill>
                  <a:schemeClr val="tx1"/>
                </a:solidFill>
              </a:rPr>
              <a:t>等应用逻辑功能。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E6B0C3A-2104-92A8-4671-B884C2AC7F64}"/>
              </a:ext>
            </a:extLst>
          </p:cNvPr>
          <p:cNvCxnSpPr>
            <a:endCxn id="9" idx="0"/>
          </p:cNvCxnSpPr>
          <p:nvPr/>
        </p:nvCxnSpPr>
        <p:spPr>
          <a:xfrm flipH="1">
            <a:off x="2441594" y="3320988"/>
            <a:ext cx="2322258" cy="8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EA40462-FA8A-D364-A0E6-6784375C544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681954" y="3392996"/>
            <a:ext cx="0" cy="75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28C2E64-3E70-1A52-ACB8-0FCF8DB051C8}"/>
              </a:ext>
            </a:extLst>
          </p:cNvPr>
          <p:cNvCxnSpPr>
            <a:endCxn id="11" idx="0"/>
          </p:cNvCxnSpPr>
          <p:nvPr/>
        </p:nvCxnSpPr>
        <p:spPr>
          <a:xfrm>
            <a:off x="6600056" y="3392996"/>
            <a:ext cx="2304919" cy="75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48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989</Words>
  <Application>Microsoft Office PowerPoint</Application>
  <PresentationFormat>宽屏</PresentationFormat>
  <Paragraphs>118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磊 石</dc:creator>
  <cp:lastModifiedBy>磊 石</cp:lastModifiedBy>
  <cp:revision>47</cp:revision>
  <dcterms:created xsi:type="dcterms:W3CDTF">2024-05-11T00:58:50Z</dcterms:created>
  <dcterms:modified xsi:type="dcterms:W3CDTF">2024-05-18T02:39:40Z</dcterms:modified>
</cp:coreProperties>
</file>