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530" r:id="rId3"/>
    <p:sldId id="531" r:id="rId4"/>
    <p:sldId id="305" r:id="rId5"/>
    <p:sldId id="532" r:id="rId6"/>
    <p:sldId id="541" r:id="rId7"/>
    <p:sldId id="533" r:id="rId8"/>
    <p:sldId id="272" r:id="rId9"/>
    <p:sldId id="265" r:id="rId10"/>
    <p:sldId id="536" r:id="rId11"/>
    <p:sldId id="537" r:id="rId12"/>
    <p:sldId id="535" r:id="rId13"/>
    <p:sldId id="540" r:id="rId14"/>
    <p:sldId id="534" r:id="rId15"/>
    <p:sldId id="51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92E3D-FF78-4091-A890-E2C03799A809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6C4DA-D819-49F8-9F6F-788188E8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9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C4DA-D819-49F8-9F6F-788188E8983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27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6C4DA-D819-49F8-9F6F-788188E898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59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34B84-5A19-21C3-F72F-B4C8FC19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92C3E-9A55-624F-560D-C375C70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BB2E4-5429-80F3-75B9-AA1F66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D9BD-DCB1-374F-AE05-647FEC17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0BAB-8674-0F97-F6F7-DF072BAA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709C-243B-2165-A34F-B6B52374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EF3A3-1461-1378-7928-069EBD35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3E107-C68D-BD2E-6F9F-AF83F9BC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CA6E-0D16-B567-FD2C-90BD6FE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BD364-1785-0C12-E7D7-A9957206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CB669-134A-A330-02B2-F68DD1BB8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B30F7-C82D-E2E5-EBF9-290D2E25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D08E6-9E89-94EC-66A2-87CEED0A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DAA5D-9051-13EB-527F-63D4B49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B8138-A196-D7BD-83B8-831CC0E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CB61-8206-4E0F-EDAB-450372FC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F6F40-5E19-2143-8F44-3BE0D6D4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9761-E05D-9F62-0AC7-A5E6D37E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D8E52-A5B4-9708-83B2-055CD38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223AB-FCF0-09DF-5EDD-7C48568C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F7CC2-0032-05A6-D89C-5E125728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489E-BA9A-23A8-20E2-D3AD6807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40713-1EF5-0957-4A0C-A630D5D9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0F3DA-B185-D7A7-2BE0-6156D8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FA59A-ACA2-7CC8-C0C9-40890D7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0617-E8E1-B1C6-59D2-144D703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560A-D260-0586-56DE-1CE3F8D0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3B516-E41F-0837-8BB7-7F06F9B5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0B662-B708-4681-7F89-35606E2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7C862-88D3-C838-BC7B-7987DBD6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09A9D-8E3E-64BC-6EBC-FEA82F87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D87A-AA58-FA8E-E68F-CAE5895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3F65A-EF02-161C-C346-F48B8FE6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AEB4-1B52-FAAF-C94D-A0AD3FDF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F22D5-F4A7-5F92-2496-5BAE9CE09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821C0-310C-4884-CEF4-FC91717FB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19C05-EF49-BE96-41BC-5654097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0B099-9528-630C-2ECE-0B874182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10AA3-A5E1-3ED7-0239-FAFA819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5814-AECC-DEB5-ED15-4468BD5D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803FD-6459-BDBF-FEB9-CD721CF7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4CC0A-91FD-EF38-E58C-A8DBC387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A259F-E2F1-4AA5-F4BA-D634B2B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0DD0E-4556-FCA8-E2B2-E0EC583F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773D3D-B3F3-8B4A-0CEB-ADF589C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2D7C1-1DF7-38FC-8E65-86AC629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AC90-C3D3-06BD-071D-136211A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960D8-EFDE-D49E-82DF-9835EA3A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06438-8F34-BB84-462B-BAC3EC6C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0C3F6-A494-79DE-B11C-6728D8E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5853A-655C-4421-903E-FD140E13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CB774-4347-0714-EB15-5ED7FD8C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2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F9F66-0AAB-DD03-E081-0F98E14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BBE21-5345-92A6-FCC7-C90A9B71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CF269-F425-EE2F-8EE8-705830FD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ED9EE-44F7-5F98-2DB0-BA4CBFEE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80DC6-AF1C-0171-D73F-5A51AF7A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229E3-5F0A-22D1-FC32-510EE727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5CF67-B243-6F48-B61B-41578A74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8ACFA-7E31-EA39-BFB4-27F198A6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A131-C5B6-665E-380E-B523552ED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F07E4-6943-41F3-114D-A9063DAA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A6005-A845-4E9B-4B33-55DF3D5C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core-os/arceo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36712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组件化构建内核</a:t>
            </a:r>
            <a:br>
              <a:rPr lang="en-US" altLang="zh-CN" sz="4800"/>
            </a:br>
            <a:r>
              <a:rPr lang="zh-CN" altLang="en-US" sz="4800"/>
              <a:t>想法与实践</a:t>
            </a:r>
            <a:br>
              <a:rPr lang="en-US" altLang="zh-CN" sz="4800"/>
            </a:b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en-US" altLang="zh-CN"/>
              <a:t>2024.5. 26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A87261-4A30-93C5-86FD-B94963E4353D}"/>
              </a:ext>
            </a:extLst>
          </p:cNvPr>
          <p:cNvSpPr txBox="1"/>
          <p:nvPr/>
        </p:nvSpPr>
        <p:spPr>
          <a:xfrm>
            <a:off x="659396" y="33149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实践：逐级构建 </a:t>
            </a:r>
            <a:r>
              <a:rPr lang="en-US" altLang="zh-CN" sz="2800"/>
              <a:t>- </a:t>
            </a:r>
            <a:r>
              <a:rPr lang="zh-CN" altLang="en-US" sz="2800"/>
              <a:t>形成宏内核</a:t>
            </a:r>
            <a:r>
              <a:rPr lang="en-US" altLang="zh-CN" sz="2800"/>
              <a:t>(</a:t>
            </a:r>
            <a:r>
              <a:rPr lang="zh-CN" altLang="en-US" sz="2800"/>
              <a:t>支持</a:t>
            </a:r>
            <a:r>
              <a:rPr lang="en-US" altLang="zh-CN" sz="2800"/>
              <a:t>Linux syscall)</a:t>
            </a:r>
            <a:endParaRPr lang="zh-CN" altLang="en-US" sz="2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CC11B5-5BA2-E1CC-5BCB-D42918E9A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61" y="1052736"/>
            <a:ext cx="4300478" cy="30963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52211EA-537C-0CA6-5D9B-643F8F3CCD82}"/>
              </a:ext>
            </a:extLst>
          </p:cNvPr>
          <p:cNvSpPr txBox="1"/>
          <p:nvPr/>
        </p:nvSpPr>
        <p:spPr>
          <a:xfrm>
            <a:off x="3272150" y="5301208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构建命令行：</a:t>
            </a:r>
            <a:r>
              <a:rPr lang="en-US" altLang="zh-CN" sz="2000" b="1"/>
              <a:t>lktool new proj_mk --root rt_microkernel</a:t>
            </a:r>
          </a:p>
          <a:p>
            <a:r>
              <a:rPr lang="zh-CN" altLang="en-US" sz="2000" b="1"/>
              <a:t>详细步骤见</a:t>
            </a:r>
            <a:r>
              <a:rPr lang="en-US" altLang="zh-CN" sz="2000" b="1"/>
              <a:t>lktool</a:t>
            </a:r>
            <a:r>
              <a:rPr lang="zh-CN" altLang="en-US" sz="2000" b="1"/>
              <a:t>工程</a:t>
            </a:r>
            <a:r>
              <a:rPr lang="en-US" altLang="zh-CN" sz="2000" b="1"/>
              <a:t>README.md</a:t>
            </a:r>
            <a:endParaRPr lang="zh-CN" altLang="en-US" sz="2000" b="1"/>
          </a:p>
        </p:txBody>
      </p:sp>
    </p:spTree>
    <p:extLst>
      <p:ext uri="{BB962C8B-B14F-4D97-AF65-F5344CB8AC3E}">
        <p14:creationId xmlns:p14="http://schemas.microsoft.com/office/powerpoint/2010/main" val="292438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A87261-4A30-93C5-86FD-B94963E4353D}"/>
              </a:ext>
            </a:extLst>
          </p:cNvPr>
          <p:cNvSpPr txBox="1"/>
          <p:nvPr/>
        </p:nvSpPr>
        <p:spPr>
          <a:xfrm>
            <a:off x="659396" y="33149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实践：逐级构建 </a:t>
            </a:r>
            <a:r>
              <a:rPr lang="en-US" altLang="zh-CN" sz="2800"/>
              <a:t>- </a:t>
            </a:r>
            <a:r>
              <a:rPr lang="zh-CN" altLang="en-US" sz="2800"/>
              <a:t>形成宏内核</a:t>
            </a:r>
            <a:r>
              <a:rPr lang="en-US" altLang="zh-CN" sz="2800"/>
              <a:t>(</a:t>
            </a:r>
            <a:r>
              <a:rPr lang="zh-CN" altLang="en-US" sz="2800"/>
              <a:t>支持</a:t>
            </a:r>
            <a:r>
              <a:rPr lang="en-US" altLang="zh-CN" sz="2800"/>
              <a:t>Linux syscall)</a:t>
            </a:r>
            <a:endParaRPr lang="zh-CN" altLang="en-US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8CF948-A84F-8993-9356-C1D47F4E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72" y="954553"/>
            <a:ext cx="8602166" cy="5903447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B1FA9F3-C5FD-019B-AE47-77485D9499BE}"/>
              </a:ext>
            </a:extLst>
          </p:cNvPr>
          <p:cNvCxnSpPr/>
          <p:nvPr/>
        </p:nvCxnSpPr>
        <p:spPr>
          <a:xfrm>
            <a:off x="8328248" y="2384884"/>
            <a:ext cx="46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DA4EE3D-3002-1BF4-4E9D-81F2D13B250F}"/>
              </a:ext>
            </a:extLst>
          </p:cNvPr>
          <p:cNvCxnSpPr/>
          <p:nvPr/>
        </p:nvCxnSpPr>
        <p:spPr>
          <a:xfrm>
            <a:off x="8328248" y="2960948"/>
            <a:ext cx="4680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BEA30D6-D8BA-8F75-CBF7-82D317E1E799}"/>
              </a:ext>
            </a:extLst>
          </p:cNvPr>
          <p:cNvCxnSpPr>
            <a:cxnSpLocks/>
          </p:cNvCxnSpPr>
          <p:nvPr/>
        </p:nvCxnSpPr>
        <p:spPr>
          <a:xfrm>
            <a:off x="7716180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E19487C-A629-E18E-9F37-04C7350F17FF}"/>
              </a:ext>
            </a:extLst>
          </p:cNvPr>
          <p:cNvCxnSpPr>
            <a:cxnSpLocks/>
          </p:cNvCxnSpPr>
          <p:nvPr/>
        </p:nvCxnSpPr>
        <p:spPr>
          <a:xfrm>
            <a:off x="5375920" y="3573016"/>
            <a:ext cx="0" cy="792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EE858CC-2E8E-B5AE-25A8-92DF62F2F08B}"/>
              </a:ext>
            </a:extLst>
          </p:cNvPr>
          <p:cNvCxnSpPr>
            <a:cxnSpLocks/>
          </p:cNvCxnSpPr>
          <p:nvPr/>
        </p:nvCxnSpPr>
        <p:spPr>
          <a:xfrm>
            <a:off x="6492044" y="3573016"/>
            <a:ext cx="0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28B3C4-950F-6408-7798-F3B5B4899C4A}"/>
              </a:ext>
            </a:extLst>
          </p:cNvPr>
          <p:cNvCxnSpPr>
            <a:cxnSpLocks/>
          </p:cNvCxnSpPr>
          <p:nvPr/>
        </p:nvCxnSpPr>
        <p:spPr>
          <a:xfrm flipH="1">
            <a:off x="4187788" y="2960948"/>
            <a:ext cx="6480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1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E1D5E4-0ED8-8E44-FBB7-EA8D6FB56BDB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组件化工具</a:t>
            </a:r>
            <a:r>
              <a:rPr lang="en-US" altLang="zh-CN" sz="2800"/>
              <a:t>lktool</a:t>
            </a:r>
            <a:r>
              <a:rPr lang="zh-CN" altLang="en-US" sz="2800"/>
              <a:t>的使用流程</a:t>
            </a:r>
            <a:r>
              <a:rPr lang="en-US" altLang="zh-CN" sz="2800"/>
              <a:t>(alias lk='lktool')</a:t>
            </a:r>
            <a:endParaRPr lang="zh-CN" altLang="en-US" sz="28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5AE1C9-E9B8-A7F9-1490-003AB4033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944835"/>
            <a:ext cx="974407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1E1D5E4-0ED8-8E44-FBB7-EA8D6FB56BDB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组件化工具</a:t>
            </a:r>
            <a:r>
              <a:rPr lang="en-US" altLang="zh-CN" sz="2800"/>
              <a:t>lktool</a:t>
            </a:r>
            <a:r>
              <a:rPr lang="zh-CN" altLang="en-US" sz="2800"/>
              <a:t>的其他子命令</a:t>
            </a:r>
            <a:r>
              <a:rPr lang="en-US" altLang="zh-CN" sz="2800"/>
              <a:t>(alias lk='lktool')</a:t>
            </a:r>
            <a:endParaRPr lang="zh-CN" altLang="en-US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B74EA9-FA31-DD49-67F7-1698088AB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9" y="1232757"/>
            <a:ext cx="8421506" cy="518457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13BA6C3-A0BB-BFA2-0794-5D27994A4536}"/>
              </a:ext>
            </a:extLst>
          </p:cNvPr>
          <p:cNvCxnSpPr>
            <a:cxnSpLocks/>
          </p:cNvCxnSpPr>
          <p:nvPr/>
        </p:nvCxnSpPr>
        <p:spPr>
          <a:xfrm>
            <a:off x="767409" y="2996952"/>
            <a:ext cx="70567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9F48B5D-5B40-3F93-084B-E4E60F0CDB6A}"/>
              </a:ext>
            </a:extLst>
          </p:cNvPr>
          <p:cNvCxnSpPr>
            <a:cxnSpLocks/>
          </p:cNvCxnSpPr>
          <p:nvPr/>
        </p:nvCxnSpPr>
        <p:spPr>
          <a:xfrm>
            <a:off x="767409" y="4941168"/>
            <a:ext cx="47165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0AB2E28-0361-8663-9074-7F21E85F3B2A}"/>
              </a:ext>
            </a:extLst>
          </p:cNvPr>
          <p:cNvSpPr txBox="1"/>
          <p:nvPr/>
        </p:nvSpPr>
        <p:spPr>
          <a:xfrm>
            <a:off x="8009144" y="1371835"/>
            <a:ext cx="3425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lk list -c root </a:t>
            </a:r>
            <a:r>
              <a:rPr lang="zh-CN" altLang="en-US" b="1"/>
              <a:t>显示</a:t>
            </a:r>
            <a:r>
              <a:rPr lang="en-US" altLang="zh-CN" b="1"/>
              <a:t>root</a:t>
            </a:r>
            <a:r>
              <a:rPr lang="zh-CN" altLang="en-US" b="1"/>
              <a:t>组件列表</a:t>
            </a:r>
            <a:endParaRPr lang="en-US" altLang="zh-CN" b="1"/>
          </a:p>
          <a:p>
            <a:r>
              <a:rPr lang="en-US" altLang="zh-CN" b="1"/>
              <a:t>lk list </a:t>
            </a:r>
            <a:r>
              <a:rPr lang="zh-CN" altLang="en-US" b="1"/>
              <a:t>显示功能组件列表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5D28936-879A-2043-2AA5-2668D3E7C836}"/>
              </a:ext>
            </a:extLst>
          </p:cNvPr>
          <p:cNvCxnSpPr/>
          <p:nvPr/>
        </p:nvCxnSpPr>
        <p:spPr>
          <a:xfrm flipV="1">
            <a:off x="7644172" y="2132856"/>
            <a:ext cx="468052" cy="39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E7A2A83-96BE-5FA7-C044-7B56452F8825}"/>
              </a:ext>
            </a:extLst>
          </p:cNvPr>
          <p:cNvSpPr txBox="1"/>
          <p:nvPr/>
        </p:nvSpPr>
        <p:spPr>
          <a:xfrm>
            <a:off x="8018627" y="3829738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在已经建立的工程内，通过改变</a:t>
            </a:r>
            <a:endParaRPr lang="en-US" altLang="zh-CN" b="1"/>
          </a:p>
          <a:p>
            <a:r>
              <a:rPr lang="zh-CN" altLang="en-US" b="1"/>
              <a:t>根组件，改变要构建的目标系统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FAEC70-0808-6BB9-3BF3-BE3578F72A4C}"/>
              </a:ext>
            </a:extLst>
          </p:cNvPr>
          <p:cNvCxnSpPr/>
          <p:nvPr/>
        </p:nvCxnSpPr>
        <p:spPr>
          <a:xfrm flipV="1">
            <a:off x="5915980" y="4293096"/>
            <a:ext cx="2102647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32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B20FB0F-EF9F-D20F-F28F-D58FBFC02933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总结 </a:t>
            </a:r>
            <a:r>
              <a:rPr lang="en-US" altLang="zh-CN" sz="2800"/>
              <a:t>-</a:t>
            </a:r>
            <a:r>
              <a:rPr lang="zh-CN" altLang="en-US" sz="2800"/>
              <a:t>组件化内核方面的想法和实践方向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323D59-8917-CE2F-27D2-D1EACF33373E}"/>
              </a:ext>
            </a:extLst>
          </p:cNvPr>
          <p:cNvSpPr txBox="1"/>
          <p:nvPr/>
        </p:nvSpPr>
        <p:spPr>
          <a:xfrm>
            <a:off x="803412" y="1674386"/>
            <a:ext cx="103733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改变内核开发模式的尝试：“码”内核 </a:t>
            </a:r>
            <a:r>
              <a:rPr lang="en-US" altLang="zh-CN" sz="2400"/>
              <a:t>--&gt; </a:t>
            </a:r>
            <a:r>
              <a:rPr lang="zh-CN" altLang="en-US" sz="2400"/>
              <a:t>组装内核</a:t>
            </a:r>
            <a:endParaRPr lang="en-US" altLang="zh-CN" sz="2400"/>
          </a:p>
          <a:p>
            <a:r>
              <a:rPr lang="zh-CN" altLang="en-US" sz="2400"/>
              <a:t>    新的方式分为两步：</a:t>
            </a:r>
            <a:endParaRPr lang="en-US" altLang="zh-CN" sz="2400"/>
          </a:p>
          <a:p>
            <a:r>
              <a:rPr lang="zh-CN" altLang="en-US" sz="2400"/>
              <a:t>    第一步，基于组件仓库快速的建立目标内核原型，试验和验证想法思路；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zh-CN" altLang="en-US" sz="2400"/>
              <a:t>第二步，在原型基础扩展改造现有组件或者新增组件，实现场景需求；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C075F6-7473-6365-B6C5-F137FE09C493}"/>
              </a:ext>
            </a:extLst>
          </p:cNvPr>
          <p:cNvSpPr txBox="1"/>
          <p:nvPr/>
        </p:nvSpPr>
        <p:spPr>
          <a:xfrm>
            <a:off x="803412" y="3587532"/>
            <a:ext cx="91422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2. </a:t>
            </a:r>
            <a:r>
              <a:rPr lang="zh-CN" altLang="en-US" sz="2400"/>
              <a:t>解决内核系统构建和维护的复杂性问题</a:t>
            </a:r>
            <a:endParaRPr lang="en-US" altLang="zh-CN" sz="2400"/>
          </a:p>
          <a:p>
            <a:r>
              <a:rPr lang="zh-CN" altLang="en-US" sz="2400"/>
              <a:t>    把复杂问题看作简单问题的叠加，复杂系统是简单系统的迭代。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zh-CN" altLang="en-US" sz="2400"/>
              <a:t>把复杂问题分解为简单问题，先单独处理每个简单问题，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zh-CN" altLang="en-US" sz="2400"/>
              <a:t>再处理它们之间的复合叠加问题。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774374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83332" y="2312876"/>
            <a:ext cx="11989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欢迎各位老师同学提出意见！</a:t>
            </a:r>
            <a:endParaRPr lang="en-US" altLang="zh-CN" sz="4000">
              <a:solidFill>
                <a:srgbClr val="002060"/>
              </a:solidFill>
            </a:endParaRPr>
          </a:p>
          <a:p>
            <a:pPr algn="ctr"/>
            <a:r>
              <a:rPr lang="zh-CN" altLang="en-US" sz="2800"/>
              <a:t>项目地址：</a:t>
            </a:r>
            <a:r>
              <a:rPr lang="en-US" altLang="zh-CN" sz="2800"/>
              <a:t>https://github.com/shilei-massclouds/lktool</a:t>
            </a:r>
            <a:endParaRPr lang="zh-CN" altLang="en-US" sz="2800"/>
          </a:p>
          <a:p>
            <a:pPr algn="ctr"/>
            <a:r>
              <a:rPr lang="zh-CN" altLang="en-US" sz="2800"/>
              <a:t>    讨论区：</a:t>
            </a:r>
            <a:r>
              <a:rPr lang="en-US" altLang="zh-CN" sz="2800"/>
              <a:t>https://github.com/orgs/rcore-os/discussions/15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179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E45D-6EDD-255C-8557-BD0C3A849E47}"/>
              </a:ext>
            </a:extLst>
          </p:cNvPr>
          <p:cNvSpPr txBox="1"/>
          <p:nvPr/>
        </p:nvSpPr>
        <p:spPr>
          <a:xfrm>
            <a:off x="515914" y="1088740"/>
            <a:ext cx="11340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通过对现有的典型</a:t>
            </a:r>
            <a:r>
              <a:rPr lang="en-US" altLang="zh-CN" sz="2000"/>
              <a:t>OS</a:t>
            </a:r>
            <a:r>
              <a:rPr lang="zh-CN" altLang="en-US" sz="2000"/>
              <a:t>内核的分析和对多种模式内核的实践，发现：</a:t>
            </a:r>
            <a:endParaRPr lang="en-US" altLang="zh-CN" sz="2000"/>
          </a:p>
          <a:p>
            <a:r>
              <a:rPr lang="zh-CN" altLang="en-US" sz="2000"/>
              <a:t>即使不同模式的</a:t>
            </a:r>
            <a:r>
              <a:rPr lang="en-US" altLang="zh-CN" sz="2000"/>
              <a:t>OS</a:t>
            </a:r>
            <a:r>
              <a:rPr lang="zh-CN" altLang="en-US" sz="2000"/>
              <a:t>内核乃至它们的具体实现之间，也存在很多共性的部分；但是在实际</a:t>
            </a:r>
            <a:r>
              <a:rPr lang="en-US" altLang="zh-CN" sz="2000"/>
              <a:t>OS</a:t>
            </a:r>
            <a:r>
              <a:rPr lang="zh-CN" altLang="en-US" sz="2000"/>
              <a:t>开发实践过程中，往往进行重复劳动，即使想到去复用其它实践已经形成的成果，也要付出较大的代价。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C2CDE-EE4E-4130-8062-1434C8C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28" y="2586883"/>
            <a:ext cx="4436521" cy="1901366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051D7EB1-926C-B52C-25B8-CBC6E1925692}"/>
              </a:ext>
            </a:extLst>
          </p:cNvPr>
          <p:cNvSpPr/>
          <p:nvPr/>
        </p:nvSpPr>
        <p:spPr>
          <a:xfrm>
            <a:off x="5469108" y="3717032"/>
            <a:ext cx="1253783" cy="3154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866AC-4E9A-A83F-51B7-A28836B2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92" y="2586883"/>
            <a:ext cx="4000500" cy="1714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B7820F-A707-02AB-2BB3-40D06BDDD15A}"/>
              </a:ext>
            </a:extLst>
          </p:cNvPr>
          <p:cNvSpPr txBox="1"/>
          <p:nvPr/>
        </p:nvSpPr>
        <p:spPr>
          <a:xfrm>
            <a:off x="5591944" y="341970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抽取功能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AD8D7-0422-2E5F-3C86-B0215423529B}"/>
              </a:ext>
            </a:extLst>
          </p:cNvPr>
          <p:cNvSpPr txBox="1"/>
          <p:nvPr/>
        </p:nvSpPr>
        <p:spPr>
          <a:xfrm>
            <a:off x="5591943" y="4031776"/>
            <a:ext cx="125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形成组件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E128F1-4348-0FE7-21E1-4ED64505558D}"/>
              </a:ext>
            </a:extLst>
          </p:cNvPr>
          <p:cNvSpPr txBox="1"/>
          <p:nvPr/>
        </p:nvSpPr>
        <p:spPr>
          <a:xfrm>
            <a:off x="515914" y="5085215"/>
            <a:ext cx="11340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抽取共性功能并封装为独立组件，进而形成组件仓库，以此为基础，形成另外一种的内核开发形式：</a:t>
            </a:r>
            <a:endParaRPr lang="en-US" altLang="zh-CN" sz="2000"/>
          </a:p>
          <a:p>
            <a:r>
              <a:rPr lang="zh-CN" altLang="en-US" sz="2000"/>
              <a:t>可以选择适当的组件，采取适合的组合方式，来构建各种模式的内核。</a:t>
            </a:r>
            <a:endParaRPr lang="en-US" altLang="zh-CN" sz="2000"/>
          </a:p>
          <a:p>
            <a:r>
              <a:rPr lang="zh-CN" altLang="en-US" sz="2000"/>
              <a:t>这种方式将在内核开发的效率、内核产品可靠性等方面都带来显著的提升，并且有利于内核开发者之间基于组件的协作。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6774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5BBDD76-3DBC-7168-4181-5BB8DD8E82DA}"/>
              </a:ext>
            </a:extLst>
          </p:cNvPr>
          <p:cNvSpPr/>
          <p:nvPr/>
        </p:nvSpPr>
        <p:spPr>
          <a:xfrm>
            <a:off x="4691844" y="1592796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组合方案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Profile1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28DBCC-FC8E-D11B-D1C0-2B0719D87739}"/>
              </a:ext>
            </a:extLst>
          </p:cNvPr>
          <p:cNvSpPr/>
          <p:nvPr/>
        </p:nvSpPr>
        <p:spPr>
          <a:xfrm>
            <a:off x="4698294" y="5367988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组合方案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Profilen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73F1AA5-706E-0228-500F-A0E27D0932B0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927648" y="2054461"/>
            <a:ext cx="1764196" cy="750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DB62271-43EA-2917-C4AE-E0FCDF3F231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27648" y="3260605"/>
            <a:ext cx="1764196" cy="124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629568-5B8F-4B35-F953-90835AAE8BC4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6096000" y="3247383"/>
            <a:ext cx="1404156" cy="1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416D93A2-4AFF-1C2D-35E6-99163AADFD1E}"/>
              </a:ext>
            </a:extLst>
          </p:cNvPr>
          <p:cNvSpPr/>
          <p:nvPr/>
        </p:nvSpPr>
        <p:spPr>
          <a:xfrm>
            <a:off x="7485896" y="1592796"/>
            <a:ext cx="3686668" cy="860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宏内核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等效于</a:t>
            </a:r>
            <a:r>
              <a:rPr lang="en-US" altLang="zh-CN" dirty="0">
                <a:solidFill>
                  <a:schemeClr val="tx1"/>
                </a:solidFill>
              </a:rPr>
              <a:t>Linux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609F1C-4443-D4C2-EFDF-62B5B1853FAA}"/>
              </a:ext>
            </a:extLst>
          </p:cNvPr>
          <p:cNvCxnSpPr>
            <a:cxnSpLocks/>
          </p:cNvCxnSpPr>
          <p:nvPr/>
        </p:nvCxnSpPr>
        <p:spPr>
          <a:xfrm>
            <a:off x="6102450" y="2054461"/>
            <a:ext cx="1397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8D91670F-AE45-04DB-5386-21BC68D93F13}"/>
              </a:ext>
            </a:extLst>
          </p:cNvPr>
          <p:cNvSpPr/>
          <p:nvPr/>
        </p:nvSpPr>
        <p:spPr>
          <a:xfrm>
            <a:off x="803412" y="2812026"/>
            <a:ext cx="1759073" cy="11457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组件库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0E9A8F-4428-1293-0B27-C7A81A27CC89}"/>
              </a:ext>
            </a:extLst>
          </p:cNvPr>
          <p:cNvSpPr/>
          <p:nvPr/>
        </p:nvSpPr>
        <p:spPr>
          <a:xfrm>
            <a:off x="4691844" y="2798940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组合方案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Profile2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39A00D-217A-EA58-EFF8-C01847C4B9B4}"/>
              </a:ext>
            </a:extLst>
          </p:cNvPr>
          <p:cNvSpPr/>
          <p:nvPr/>
        </p:nvSpPr>
        <p:spPr>
          <a:xfrm>
            <a:off x="4691844" y="3982045"/>
            <a:ext cx="140415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…</a:t>
            </a:r>
            <a:r>
              <a:rPr lang="zh-CN" altLang="en-US" sz="3600" b="1" dirty="0">
                <a:solidFill>
                  <a:schemeClr val="tx1"/>
                </a:solidFill>
              </a:rPr>
              <a:t> </a:t>
            </a:r>
            <a:r>
              <a:rPr lang="en-US" altLang="zh-CN" sz="3600" b="1" dirty="0">
                <a:solidFill>
                  <a:schemeClr val="tx1"/>
                </a:solidFill>
              </a:rPr>
              <a:t>… 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C370BA4-B494-14B7-5233-BF66A3026FA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927648" y="3890932"/>
            <a:ext cx="1764196" cy="5527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A7D501-0A28-DFFC-C6EE-58DDC393FF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99656" y="4503639"/>
            <a:ext cx="1698638" cy="1326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E69EBD32-0593-01AA-87B0-23E6ABA90ED4}"/>
              </a:ext>
            </a:extLst>
          </p:cNvPr>
          <p:cNvSpPr/>
          <p:nvPr/>
        </p:nvSpPr>
        <p:spPr>
          <a:xfrm>
            <a:off x="7500156" y="2816932"/>
            <a:ext cx="3686668" cy="8609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ArceOS</a:t>
            </a:r>
            <a:r>
              <a:rPr lang="zh-CN" altLang="en-US" b="1" dirty="0">
                <a:solidFill>
                  <a:schemeClr val="tx1"/>
                </a:solidFill>
              </a:rPr>
              <a:t>基本模式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Unikernel</a:t>
            </a:r>
            <a:r>
              <a:rPr lang="zh-CN" altLang="en-US" dirty="0">
                <a:solidFill>
                  <a:schemeClr val="tx1"/>
                </a:solidFill>
              </a:rPr>
              <a:t>形式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724F845-5DBF-A918-B28F-44B86F447544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110379" y="4490417"/>
            <a:ext cx="1404156" cy="1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A9BB15F-3C9B-A098-D223-746F1DE7E45E}"/>
              </a:ext>
            </a:extLst>
          </p:cNvPr>
          <p:cNvSpPr/>
          <p:nvPr/>
        </p:nvSpPr>
        <p:spPr>
          <a:xfrm>
            <a:off x="7514535" y="4059966"/>
            <a:ext cx="3686668" cy="860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微内核等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其它可能形式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68E9F5E-7414-D9D0-23F0-4566FD76E4A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096000" y="5860867"/>
            <a:ext cx="1404156" cy="13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9482BDD-D3F3-7FAD-046E-CAB84626BB98}"/>
              </a:ext>
            </a:extLst>
          </p:cNvPr>
          <p:cNvSpPr/>
          <p:nvPr/>
        </p:nvSpPr>
        <p:spPr>
          <a:xfrm>
            <a:off x="7500156" y="5430416"/>
            <a:ext cx="3686668" cy="8609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RTOS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各种实时操作系统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FBA860-AE52-EEC1-70A2-8B85C1553709}"/>
              </a:ext>
            </a:extLst>
          </p:cNvPr>
          <p:cNvSpPr txBox="1"/>
          <p:nvPr/>
        </p:nvSpPr>
        <p:spPr>
          <a:xfrm>
            <a:off x="515380" y="370134"/>
            <a:ext cx="9530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总体思路</a:t>
            </a:r>
            <a:endParaRPr lang="en-US" altLang="zh-CN" sz="28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49282A-E205-6F69-9F54-BE38CC5015ED}"/>
              </a:ext>
            </a:extLst>
          </p:cNvPr>
          <p:cNvSpPr/>
          <p:nvPr/>
        </p:nvSpPr>
        <p:spPr>
          <a:xfrm>
            <a:off x="803412" y="4059966"/>
            <a:ext cx="1759073" cy="5527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工具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E0FF25-1661-7646-CCC8-5811EE0709AD}"/>
              </a:ext>
            </a:extLst>
          </p:cNvPr>
          <p:cNvSpPr txBox="1"/>
          <p:nvPr/>
        </p:nvSpPr>
        <p:spPr>
          <a:xfrm>
            <a:off x="674836" y="1959059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多仓方式管理组件</a:t>
            </a:r>
            <a:endParaRPr lang="en-US" altLang="zh-CN"/>
          </a:p>
          <a:p>
            <a:r>
              <a:rPr lang="zh-CN" altLang="en-US"/>
              <a:t>组件间单向依赖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3353B9-239D-7B57-CBF9-15637CCA3463}"/>
              </a:ext>
            </a:extLst>
          </p:cNvPr>
          <p:cNvSpPr txBox="1"/>
          <p:nvPr/>
        </p:nvSpPr>
        <p:spPr>
          <a:xfrm>
            <a:off x="692707" y="4920868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建立</a:t>
            </a:r>
            <a:r>
              <a:rPr lang="en-US" altLang="zh-CN"/>
              <a:t>lktool</a:t>
            </a:r>
            <a:r>
              <a:rPr lang="zh-CN" altLang="en-US"/>
              <a:t>工具</a:t>
            </a:r>
            <a:endParaRPr lang="en-US" altLang="zh-CN"/>
          </a:p>
          <a:p>
            <a:r>
              <a:rPr lang="zh-CN" altLang="en-US"/>
              <a:t>帮助构建目标系统</a:t>
            </a:r>
          </a:p>
        </p:txBody>
      </p:sp>
    </p:spTree>
    <p:extLst>
      <p:ext uri="{BB962C8B-B14F-4D97-AF65-F5344CB8AC3E}">
        <p14:creationId xmlns:p14="http://schemas.microsoft.com/office/powerpoint/2010/main" val="385831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413DE3-EDC9-E988-43B1-CD6E90CF4D8B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实践基础 </a:t>
            </a:r>
            <a:r>
              <a:rPr lang="en-US" altLang="zh-CN" sz="3200"/>
              <a:t>- </a:t>
            </a:r>
            <a:r>
              <a:rPr lang="zh-CN" altLang="en-US" sz="3200"/>
              <a:t>开源项目</a:t>
            </a:r>
            <a:r>
              <a:rPr lang="en-US" altLang="zh-CN" sz="3200"/>
              <a:t>ArceOS</a:t>
            </a:r>
            <a:endParaRPr lang="en-US" altLang="zh-CN" sz="3200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F49F07E-F792-0A11-4602-A866D5CA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092" y="217668"/>
            <a:ext cx="4932548" cy="62356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A3C65C-FC01-0D60-6D06-59C90F214F77}"/>
              </a:ext>
            </a:extLst>
          </p:cNvPr>
          <p:cNvSpPr txBox="1"/>
          <p:nvPr/>
        </p:nvSpPr>
        <p:spPr>
          <a:xfrm>
            <a:off x="5279232" y="6438818"/>
            <a:ext cx="6901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hlinkClick r:id="rId4"/>
              </a:rPr>
              <a:t>rcore-os</a:t>
            </a:r>
            <a:r>
              <a:rPr lang="en-US" altLang="zh-CN" sz="1600" dirty="0">
                <a:hlinkClick r:id="rId4"/>
              </a:rPr>
              <a:t>/</a:t>
            </a:r>
            <a:r>
              <a:rPr lang="en-US" altLang="zh-CN" sz="1600" dirty="0" err="1">
                <a:hlinkClick r:id="rId4"/>
              </a:rPr>
              <a:t>arceos</a:t>
            </a:r>
            <a:r>
              <a:rPr lang="en-US" altLang="zh-CN" sz="1600" dirty="0">
                <a:hlinkClick r:id="rId4"/>
              </a:rPr>
              <a:t>: An experimental modular OS written in Rust. (github.com)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22E6B0-9341-1129-061D-FA7DBB8407D0}"/>
              </a:ext>
            </a:extLst>
          </p:cNvPr>
          <p:cNvSpPr txBox="1"/>
          <p:nvPr/>
        </p:nvSpPr>
        <p:spPr>
          <a:xfrm>
            <a:off x="587388" y="1408710"/>
            <a:ext cx="5976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ArceOS</a:t>
            </a:r>
            <a:r>
              <a:rPr lang="zh-CN" altLang="en-US" sz="2000" dirty="0"/>
              <a:t>是清华大学陈渝教授和他的学生贾越凯博士发起的一个</a:t>
            </a:r>
            <a:r>
              <a:rPr lang="zh-CN" altLang="en-US" sz="2000" b="1" dirty="0"/>
              <a:t>开</a:t>
            </a:r>
            <a:r>
              <a:rPr lang="zh-CN" altLang="en-US" sz="2000" b="1"/>
              <a:t>源</a:t>
            </a:r>
            <a:r>
              <a:rPr lang="zh-CN" altLang="en-US" sz="2000"/>
              <a:t>的组件化</a:t>
            </a:r>
            <a:r>
              <a:rPr lang="en-US" altLang="zh-CN" sz="2000"/>
              <a:t>OS</a:t>
            </a:r>
            <a:r>
              <a:rPr lang="zh-CN" altLang="en-US" sz="2000"/>
              <a:t>项目，最初目标是研究</a:t>
            </a:r>
            <a:r>
              <a:rPr lang="zh-CN" altLang="en-US" sz="2000" dirty="0"/>
              <a:t>和实践基于</a:t>
            </a:r>
            <a:r>
              <a:rPr lang="en-US" altLang="zh-CN" sz="2000" dirty="0"/>
              <a:t>Rust</a:t>
            </a:r>
            <a:r>
              <a:rPr lang="zh-CN" altLang="en-US" sz="2000" dirty="0"/>
              <a:t>语言开发</a:t>
            </a:r>
            <a:r>
              <a:rPr lang="zh-CN" altLang="en-US" sz="2000" b="1" dirty="0"/>
              <a:t>组件化</a:t>
            </a:r>
            <a:r>
              <a:rPr lang="zh-CN" altLang="en-US" sz="2000" dirty="0"/>
              <a:t>的</a:t>
            </a:r>
            <a:r>
              <a:rPr lang="zh-CN" altLang="en-US" sz="2000" b="1" dirty="0"/>
              <a:t>安全操作系统</a:t>
            </a:r>
            <a:r>
              <a:rPr lang="zh-CN" altLang="en-US" sz="2000" dirty="0"/>
              <a:t>的理论和方法。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/>
              <a:t>以该项目现有的组件为基础，参考它的设计思想，研究和实践如何去灵活构建各种模式的内核系统。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068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413DE3-EDC9-E988-43B1-CD6E90CF4D8B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组件和组件系统的区别与关系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F0B0F-D8B6-DCA3-C8A2-7B88CFE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537012"/>
            <a:ext cx="4381500" cy="2857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FF951EA-3701-0F93-C997-91213D30FF44}"/>
              </a:ext>
            </a:extLst>
          </p:cNvPr>
          <p:cNvSpPr txBox="1"/>
          <p:nvPr/>
        </p:nvSpPr>
        <p:spPr>
          <a:xfrm>
            <a:off x="731404" y="1160748"/>
            <a:ext cx="787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组件系统提供独立的功能；组件通常是功能增量。</a:t>
            </a:r>
            <a:endParaRPr lang="en-US" altLang="zh-CN" sz="2000"/>
          </a:p>
          <a:p>
            <a:r>
              <a:rPr lang="zh-CN" altLang="en-US" sz="2000"/>
              <a:t>例如</a:t>
            </a:r>
            <a:r>
              <a:rPr lang="en-US" altLang="zh-CN" sz="2000"/>
              <a:t>virtio_blk</a:t>
            </a:r>
            <a:r>
              <a:rPr lang="zh-CN" altLang="en-US" sz="2000"/>
              <a:t>组件，基于</a:t>
            </a:r>
            <a:r>
              <a:rPr lang="en-US" altLang="zh-CN" sz="2000"/>
              <a:t>virtio</a:t>
            </a:r>
            <a:r>
              <a:rPr lang="zh-CN" altLang="en-US" sz="2000"/>
              <a:t>通用功能子系统、内存分配子系统等，</a:t>
            </a:r>
            <a:endParaRPr lang="en-US" altLang="zh-CN" sz="2000"/>
          </a:p>
          <a:p>
            <a:r>
              <a:rPr lang="zh-CN" altLang="en-US" sz="2000"/>
              <a:t>只需要实现本身的功能，实际仅是功能增量。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组件系统 </a:t>
            </a:r>
            <a:r>
              <a:rPr lang="en-US" altLang="zh-CN" sz="2000"/>
              <a:t>:= </a:t>
            </a:r>
            <a:r>
              <a:rPr lang="zh-CN" altLang="en-US" sz="2000"/>
              <a:t>组件 </a:t>
            </a:r>
            <a:r>
              <a:rPr lang="en-US" altLang="zh-CN" sz="2000"/>
              <a:t>+ N </a:t>
            </a:r>
            <a:r>
              <a:rPr lang="zh-CN" altLang="en-US" sz="2000"/>
              <a:t>个组件系统    </a:t>
            </a:r>
            <a:r>
              <a:rPr lang="en-US" altLang="zh-CN" sz="2000"/>
              <a:t>(N &gt;= 0)</a:t>
            </a:r>
          </a:p>
          <a:p>
            <a:r>
              <a:rPr lang="zh-CN" altLang="en-US" sz="2000"/>
              <a:t>特例：最小规模组件系统直接由一个组件构成。</a:t>
            </a:r>
          </a:p>
        </p:txBody>
      </p:sp>
    </p:spTree>
    <p:extLst>
      <p:ext uri="{BB962C8B-B14F-4D97-AF65-F5344CB8AC3E}">
        <p14:creationId xmlns:p14="http://schemas.microsoft.com/office/powerpoint/2010/main" val="201092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413DE3-EDC9-E988-43B1-CD6E90CF4D8B}"/>
              </a:ext>
            </a:extLst>
          </p:cNvPr>
          <p:cNvSpPr txBox="1"/>
          <p:nvPr/>
        </p:nvSpPr>
        <p:spPr>
          <a:xfrm>
            <a:off x="515380" y="370134"/>
            <a:ext cx="9757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组件系统嵌套 </a:t>
            </a:r>
            <a:r>
              <a:rPr lang="en-US" altLang="zh-CN" sz="3200"/>
              <a:t>- </a:t>
            </a:r>
            <a:r>
              <a:rPr lang="zh-CN" altLang="en-US" sz="3200"/>
              <a:t>从小到大逐级构建更大规模的系统</a:t>
            </a:r>
            <a:endParaRPr lang="en-US" altLang="zh-CN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CF0B0F-D8B6-DCA3-C8A2-7B88CFEB5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928451"/>
            <a:ext cx="3924436" cy="255941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758A617-608C-C224-3451-ADDF1295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004" y="3928450"/>
            <a:ext cx="3924436" cy="25594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F884048-E87B-1B19-10F0-DD59E0EA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76" y="1161972"/>
            <a:ext cx="3924436" cy="255941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8408CEC-23F9-026E-97A3-7BFD57872CF6}"/>
              </a:ext>
            </a:extLst>
          </p:cNvPr>
          <p:cNvCxnSpPr/>
          <p:nvPr/>
        </p:nvCxnSpPr>
        <p:spPr>
          <a:xfrm flipV="1">
            <a:off x="3503712" y="3320988"/>
            <a:ext cx="504056" cy="6840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C89999C-A6F6-52E6-39DE-2ABF98145D2B}"/>
              </a:ext>
            </a:extLst>
          </p:cNvPr>
          <p:cNvCxnSpPr>
            <a:cxnSpLocks/>
          </p:cNvCxnSpPr>
          <p:nvPr/>
        </p:nvCxnSpPr>
        <p:spPr>
          <a:xfrm flipH="1" flipV="1">
            <a:off x="6132004" y="3379349"/>
            <a:ext cx="540060" cy="6257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48648C7-14E7-4D1B-1469-264DE303741E}"/>
              </a:ext>
            </a:extLst>
          </p:cNvPr>
          <p:cNvSpPr txBox="1"/>
          <p:nvPr/>
        </p:nvSpPr>
        <p:spPr>
          <a:xfrm>
            <a:off x="7968208" y="1182141"/>
            <a:ext cx="36476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构建符合某种要求的内核</a:t>
            </a:r>
            <a:r>
              <a:rPr lang="en-US" altLang="zh-CN" sz="2000"/>
              <a:t>(3</a:t>
            </a:r>
            <a:r>
              <a:rPr lang="zh-CN" altLang="en-US" sz="2000"/>
              <a:t>步</a:t>
            </a:r>
            <a:r>
              <a:rPr lang="en-US" altLang="zh-CN" sz="2000"/>
              <a:t>)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(1)</a:t>
            </a:r>
            <a:r>
              <a:rPr lang="zh-CN" altLang="en-US" sz="2000"/>
              <a:t> 每个子系统符合要求</a:t>
            </a:r>
            <a:endParaRPr lang="en-US" altLang="zh-CN" sz="2000"/>
          </a:p>
          <a:p>
            <a:r>
              <a:rPr lang="en-US" altLang="zh-CN" sz="2000"/>
              <a:t>(2) </a:t>
            </a:r>
            <a:r>
              <a:rPr lang="zh-CN" altLang="en-US" sz="2000"/>
              <a:t>综合验证各个子系统的协调问题，相互配合无冲突</a:t>
            </a:r>
            <a:endParaRPr lang="en-US" altLang="zh-CN" sz="2000"/>
          </a:p>
          <a:p>
            <a:r>
              <a:rPr lang="en-US" altLang="zh-CN" sz="2000"/>
              <a:t>(3) </a:t>
            </a:r>
            <a:r>
              <a:rPr lang="zh-CN" altLang="en-US" sz="2000"/>
              <a:t>当前级别的组件与支撑子系统综合后，构建和验证功能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迭代上述</a:t>
            </a:r>
            <a:r>
              <a:rPr lang="en-US" altLang="zh-CN" sz="2000"/>
              <a:t>3</a:t>
            </a:r>
            <a:r>
              <a:rPr lang="zh-CN" altLang="en-US" sz="2000"/>
              <a:t>步过程</a:t>
            </a:r>
          </a:p>
        </p:txBody>
      </p:sp>
    </p:spTree>
    <p:extLst>
      <p:ext uri="{BB962C8B-B14F-4D97-AF65-F5344CB8AC3E}">
        <p14:creationId xmlns:p14="http://schemas.microsoft.com/office/powerpoint/2010/main" val="138012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FEBB894-CB1E-5641-5A45-A5D3F51BCACB}"/>
              </a:ext>
            </a:extLst>
          </p:cNvPr>
          <p:cNvSpPr txBox="1"/>
          <p:nvPr/>
        </p:nvSpPr>
        <p:spPr>
          <a:xfrm>
            <a:off x="515380" y="370134"/>
            <a:ext cx="7272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组件系统的独立运行、测试和验证方法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934E0A-570A-D8A0-D532-41460D0F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412776"/>
            <a:ext cx="8382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8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3A770AE-4CC8-41F4-3477-05A715A9FB46}"/>
              </a:ext>
            </a:extLst>
          </p:cNvPr>
          <p:cNvSpPr txBox="1"/>
          <p:nvPr/>
        </p:nvSpPr>
        <p:spPr>
          <a:xfrm>
            <a:off x="659396" y="33149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根组件示例：</a:t>
            </a:r>
            <a:r>
              <a:rPr lang="en-US" altLang="zh-CN" sz="2800"/>
              <a:t>rt_earlycon&amp;rt_ramdisk</a:t>
            </a:r>
            <a:endParaRPr lang="zh-CN" altLang="en-US" sz="28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BF07B2-A848-BF5A-FAC7-456647BF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592167"/>
            <a:ext cx="7788877" cy="36736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FFD9950-3672-DE24-F417-F45CC862CCEF}"/>
              </a:ext>
            </a:extLst>
          </p:cNvPr>
          <p:cNvSpPr txBox="1"/>
          <p:nvPr/>
        </p:nvSpPr>
        <p:spPr>
          <a:xfrm>
            <a:off x="731404" y="1055838"/>
            <a:ext cx="4428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earlycon/rt_earlycon/src/lib.rs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0654628-49EA-D4FF-E193-9CE4AAAB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211393"/>
            <a:ext cx="5292588" cy="56466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82D040-DDF9-C476-BA6C-ABEC7EBD5420}"/>
              </a:ext>
            </a:extLst>
          </p:cNvPr>
          <p:cNvSpPr txBox="1"/>
          <p:nvPr/>
        </p:nvSpPr>
        <p:spPr>
          <a:xfrm>
            <a:off x="7032104" y="661418"/>
            <a:ext cx="4428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ramdisk</a:t>
            </a:r>
            <a:r>
              <a:rPr lang="zh-CN" altLang="en-US" sz="2000"/>
              <a:t>/rt_</a:t>
            </a:r>
            <a:r>
              <a:rPr lang="en-US" altLang="zh-CN" sz="2000"/>
              <a:t>ramdisk</a:t>
            </a:r>
            <a:r>
              <a:rPr lang="zh-CN" altLang="en-US" sz="2000"/>
              <a:t>/src/lib.rs</a:t>
            </a:r>
          </a:p>
        </p:txBody>
      </p:sp>
    </p:spTree>
    <p:extLst>
      <p:ext uri="{BB962C8B-B14F-4D97-AF65-F5344CB8AC3E}">
        <p14:creationId xmlns:p14="http://schemas.microsoft.com/office/powerpoint/2010/main" val="382881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D74783-65FF-5019-8508-FD3B63087079}"/>
              </a:ext>
            </a:extLst>
          </p:cNvPr>
          <p:cNvSpPr txBox="1"/>
          <p:nvPr/>
        </p:nvSpPr>
        <p:spPr>
          <a:xfrm>
            <a:off x="659396" y="331494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实践：从最小规模的系统逐级构建更大规模的系统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E47A28-7494-BB1A-F363-616EAEBDF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336549"/>
            <a:ext cx="10439400" cy="552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5FCDD6-6F64-EF89-508B-84DD9E6D65D3}"/>
              </a:ext>
            </a:extLst>
          </p:cNvPr>
          <p:cNvSpPr txBox="1"/>
          <p:nvPr/>
        </p:nvSpPr>
        <p:spPr>
          <a:xfrm>
            <a:off x="659396" y="910965"/>
            <a:ext cx="4131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命令行：</a:t>
            </a:r>
            <a:r>
              <a:rPr lang="en-US" altLang="zh-CN" b="1"/>
              <a:t>lk new proj_xxx --root rt_xxx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2426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806</Words>
  <Application>Microsoft Office PowerPoint</Application>
  <PresentationFormat>宽屏</PresentationFormat>
  <Paragraphs>83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组件化构建内核 想法与实践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磊 石</dc:creator>
  <cp:lastModifiedBy>磊 石</cp:lastModifiedBy>
  <cp:revision>86</cp:revision>
  <dcterms:created xsi:type="dcterms:W3CDTF">2024-05-11T00:58:50Z</dcterms:created>
  <dcterms:modified xsi:type="dcterms:W3CDTF">2024-05-26T09:31:30Z</dcterms:modified>
</cp:coreProperties>
</file>