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463" r:id="rId2"/>
    <p:sldId id="473" r:id="rId3"/>
    <p:sldId id="487" r:id="rId4"/>
    <p:sldId id="488" r:id="rId5"/>
    <p:sldId id="489" r:id="rId6"/>
    <p:sldId id="490" r:id="rId7"/>
    <p:sldId id="491" r:id="rId8"/>
    <p:sldId id="492" r:id="rId9"/>
    <p:sldId id="496" r:id="rId10"/>
    <p:sldId id="493" r:id="rId11"/>
    <p:sldId id="495" r:id="rId12"/>
    <p:sldId id="498" r:id="rId13"/>
    <p:sldId id="494" r:id="rId14"/>
    <p:sldId id="497" r:id="rId15"/>
    <p:sldId id="499" r:id="rId16"/>
    <p:sldId id="424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5244" autoAdjust="0"/>
  </p:normalViewPr>
  <p:slideViewPr>
    <p:cSldViewPr showGuides="1">
      <p:cViewPr varScale="1">
        <p:scale>
          <a:sx n="83" d="100"/>
          <a:sy n="83" d="100"/>
        </p:scale>
        <p:origin x="586" y="6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32C0B5-5BBF-4687-A2C4-7EEAA89D523D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ABCB6-718A-4210-8C4D-147807BDB3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34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4FBA8-CDDA-7E9A-2491-115A0E278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BE9E9F3-23F3-AC68-DB6A-9A34C4B31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ADFB4F-85C4-37B5-A65E-8DD4E9B44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4382EC0-F1CB-C397-F462-F74200398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D0263-6024-585D-BE16-C179BCACA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1275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5BEDFA-604A-BBEB-3775-8B6833D9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FF7852-312B-7429-EE57-19249124F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87814-BFC4-85B9-2491-13249B29B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215753-71F0-6360-FDBD-E102B1653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0E435A-7FAC-40F8-A5E6-73FE38B07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7785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6A0A1F2-FACE-2B8B-1C29-B5354DB532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23BD40-D821-E115-FC04-E31E07CDB1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AB95B-BFB9-5F16-6CF8-9606653F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1246F0-6892-5D5C-2CB3-89F6F5F7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F19682-2836-82C2-6702-CAA5FD574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1514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C3D86-E7BB-1ACC-3E45-EF8B4A39B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4B4AFF-5C54-6395-24B3-9ACBB50BF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748E90A-9F39-2C18-2D26-560A36303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E76D46-3C16-2FA2-9F26-205BBC81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E0FF32-531E-E407-9D53-7C1E4CE16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2064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46DB7B-C37C-27D9-AA03-11E880E5B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385ED8-DCEC-8CEC-4288-294ADF957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416CF24-8FA5-E717-229F-C81DD0F3F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12A988-1419-944A-3852-FC24C9A1C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6EAE4A-D367-28FF-3B85-573B9761E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39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57A86-F084-027F-0063-F7FDDCBB2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C89094-AB05-E0F9-BBBC-280CC78A38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B88264-73A8-A203-5300-B3E10944AB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5036C48-CEF5-EDF9-B736-39B4C4F9A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435CFE-77E7-EAAB-0380-F0AE1F181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D85C3E-25B0-877D-C916-CB4381E9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4484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CD2036-6948-C2B0-4556-00DE0FEDD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E290216-A175-4BC7-6E6A-88925077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300C28-4C53-AC0A-29A6-BC881C115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D753D9-D606-D2A1-1442-1B49904F01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4CF9891-2D8A-2BA1-F705-2827646A7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51AF805-B8FA-4B84-1796-302D9A8A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7BD88F6-7CCD-7195-F1A1-C85837B9A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8519FF9-BB6C-4D43-1DB1-E48409524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366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05DE0E-0FC8-A777-BEE3-5D4904958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4D98B10-620C-2430-1B6F-9F18AD7C8E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2DB37-495C-839A-4314-043FBB221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2F27327-8492-3A76-FC42-AF072C2CF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160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B3D5D10-A6EF-FDA4-8FCF-621F5F810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9E1FD8-D8B0-758C-5915-5FDE34917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A9BF8E1-57F7-F790-D57C-9246AE02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884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96B473-8589-6372-E50A-3E715C264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EC0629-C661-8887-4775-DD748EFDA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50D2CFC-CA41-2A01-AF63-499FA1BCED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40081E1-89B0-AB65-0526-C70E1FE8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E514E4F-C2ED-2056-7495-AF1E73665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CDB27C-0012-869A-EB6A-B7A5D2E7C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751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0DFC1-7B13-E73C-CA93-087C1842D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2240500-B763-A8FB-05B1-7D6B67420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678650-39F9-2D52-C63C-2BAD737FBA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B822224-275C-DF16-C797-99A171D8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5C42-1EB8-46E8-8CE5-2840DE4C4251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F08A1E-9606-FCCD-32F4-F212814DF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B7EBC10-A237-74B5-E2C3-028F58B93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9460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19125A-4B7E-F39C-0219-59B0B32F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9EBB4C0-0287-A26F-5C7C-CFC54FD36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4A0BF8-78F2-D1D6-7606-140B7BC99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95C42-1EB8-46E8-8CE5-2840DE4C4251}" type="datetimeFigureOut">
              <a:rPr lang="zh-CN" altLang="en-US" smtClean="0"/>
              <a:t>2024/2/1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E84969-A3D0-A3D3-3FB4-081B6A9CB2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E4B5D9-B5B7-BBF1-202B-08ECC09F39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1CF17-0909-4B2B-B3EB-2C40ABF6021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8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4A0B0CC5-96D7-B4B2-3C06-A4C25C6FAC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5360" y="980728"/>
            <a:ext cx="11485276" cy="3132348"/>
          </a:xfrm>
        </p:spPr>
        <p:txBody>
          <a:bodyPr>
            <a:normAutofit/>
          </a:bodyPr>
          <a:lstStyle/>
          <a:p>
            <a:r>
              <a:rPr lang="en-US" altLang="zh-CN" sz="4000"/>
              <a:t>ArceOS</a:t>
            </a:r>
            <a:r>
              <a:rPr lang="zh-CN" altLang="en-US" sz="4000"/>
              <a:t>组件化初步想法</a:t>
            </a:r>
            <a:br>
              <a:rPr lang="en-US" altLang="zh-CN" sz="4800"/>
            </a:br>
            <a:br>
              <a:rPr lang="en-US" altLang="zh-CN" sz="4800"/>
            </a:br>
            <a:r>
              <a:rPr lang="en-US" altLang="zh-CN" sz="4800"/>
              <a:t>(</a:t>
            </a:r>
            <a:r>
              <a:rPr lang="zh-CN" altLang="en-US" sz="4000"/>
              <a:t>兼容多</a:t>
            </a:r>
            <a:r>
              <a:rPr lang="en-US" altLang="zh-CN" sz="4000"/>
              <a:t>OS</a:t>
            </a:r>
            <a:r>
              <a:rPr lang="zh-CN" altLang="en-US" sz="4000"/>
              <a:t>模式</a:t>
            </a:r>
            <a:r>
              <a:rPr lang="en-US" altLang="zh-CN" sz="4000"/>
              <a:t>)</a:t>
            </a:r>
            <a:endParaRPr lang="zh-CN" altLang="en-US" sz="2000" b="1"/>
          </a:p>
        </p:txBody>
      </p:sp>
      <p:sp>
        <p:nvSpPr>
          <p:cNvPr id="5" name="副标题 4">
            <a:extLst>
              <a:ext uri="{FF2B5EF4-FFF2-40B4-BE49-F238E27FC236}">
                <a16:creationId xmlns:a16="http://schemas.microsoft.com/office/drawing/2014/main" id="{6E005802-4E08-1E87-D9E8-B4A0DA29C4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61148"/>
            <a:ext cx="9144000" cy="1007690"/>
          </a:xfrm>
        </p:spPr>
        <p:txBody>
          <a:bodyPr/>
          <a:lstStyle/>
          <a:p>
            <a:r>
              <a:rPr lang="zh-CN" altLang="en-US"/>
              <a:t>石磊</a:t>
            </a:r>
            <a:endParaRPr lang="en-US" altLang="zh-CN"/>
          </a:p>
          <a:p>
            <a:r>
              <a:rPr lang="en-US" altLang="zh-CN"/>
              <a:t>2024.1.31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10983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05831-2011-0FF2-85E4-B0AC8914D064}"/>
              </a:ext>
            </a:extLst>
          </p:cNvPr>
          <p:cNvSpPr txBox="1"/>
          <p:nvPr/>
        </p:nvSpPr>
        <p:spPr>
          <a:xfrm>
            <a:off x="515380" y="370134"/>
            <a:ext cx="52925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重构方式</a:t>
            </a:r>
            <a:r>
              <a:rPr lang="en-US" altLang="zh-CN" sz="3200" i="0">
                <a:solidFill>
                  <a:srgbClr val="000000"/>
                </a:solidFill>
                <a:effectLst/>
                <a:latin typeface="-apple-system"/>
              </a:rPr>
              <a:t>1 - </a:t>
            </a:r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有进程模式</a:t>
            </a:r>
            <a:endParaRPr lang="en-US" altLang="zh-CN" sz="3200" i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5CF447-9AD8-A5CF-1788-0B19A61902EC}"/>
              </a:ext>
            </a:extLst>
          </p:cNvPr>
          <p:cNvSpPr txBox="1"/>
          <p:nvPr/>
        </p:nvSpPr>
        <p:spPr>
          <a:xfrm>
            <a:off x="7716180" y="1268760"/>
            <a:ext cx="41150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一些想法：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userboot</a:t>
            </a:r>
            <a:r>
              <a:rPr lang="zh-CN" altLang="en-US"/>
              <a:t>：组织型组件，启动首个用户应用。负责组织各个功能组件。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axsyscall</a:t>
            </a:r>
            <a:r>
              <a:rPr lang="zh-CN" altLang="en-US"/>
              <a:t>放在</a:t>
            </a:r>
            <a:r>
              <a:rPr lang="en-US" altLang="zh-CN"/>
              <a:t>modules</a:t>
            </a:r>
            <a:r>
              <a:rPr lang="zh-CN" altLang="en-US"/>
              <a:t>中，仍需要被</a:t>
            </a:r>
            <a:r>
              <a:rPr lang="en-US" altLang="zh-CN"/>
              <a:t>axhal-trap</a:t>
            </a:r>
            <a:r>
              <a:rPr lang="zh-CN" altLang="en-US"/>
              <a:t>模块经</a:t>
            </a:r>
            <a:r>
              <a:rPr lang="en-US" altLang="zh-CN"/>
              <a:t>crate_interface</a:t>
            </a:r>
            <a:r>
              <a:rPr lang="zh-CN" altLang="en-US"/>
              <a:t>调用。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保留</a:t>
            </a:r>
            <a:r>
              <a:rPr lang="en-US" altLang="zh-CN"/>
              <a:t>axprocess</a:t>
            </a:r>
            <a:r>
              <a:rPr lang="zh-CN" altLang="en-US"/>
              <a:t>进程模型，基本延用先功能，与体系结构相关的剥离到</a:t>
            </a:r>
            <a:r>
              <a:rPr lang="en-US" altLang="zh-CN"/>
              <a:t>axhal</a:t>
            </a:r>
            <a:r>
              <a:rPr lang="zh-CN" altLang="en-US"/>
              <a:t>组件。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axmem</a:t>
            </a:r>
            <a:r>
              <a:rPr lang="zh-CN" altLang="en-US"/>
              <a:t>改名</a:t>
            </a:r>
            <a:r>
              <a:rPr lang="en-US" altLang="zh-CN"/>
              <a:t>axaspace</a:t>
            </a:r>
            <a:r>
              <a:rPr lang="zh-CN" altLang="en-US"/>
              <a:t>。可能需要分两层对应两个组件，地址空间</a:t>
            </a:r>
            <a:r>
              <a:rPr lang="en-US" altLang="zh-CN"/>
              <a:t>aspace</a:t>
            </a:r>
            <a:r>
              <a:rPr lang="zh-CN" altLang="en-US"/>
              <a:t>和虚拟地址区域，称</a:t>
            </a:r>
            <a:r>
              <a:rPr lang="en-US" altLang="zh-CN"/>
              <a:t>vma</a:t>
            </a:r>
            <a:r>
              <a:rPr lang="zh-CN" altLang="en-US"/>
              <a:t>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 elf/ext4/procfs</a:t>
            </a:r>
            <a:r>
              <a:rPr lang="zh-CN" altLang="en-US"/>
              <a:t>都实现为</a:t>
            </a:r>
            <a:r>
              <a:rPr lang="en-US" altLang="zh-CN"/>
              <a:t>OS</a:t>
            </a:r>
            <a:r>
              <a:rPr lang="zh-CN" altLang="en-US"/>
              <a:t>无关，放到</a:t>
            </a:r>
            <a:r>
              <a:rPr lang="en-US" altLang="zh-CN"/>
              <a:t>crates</a:t>
            </a:r>
            <a:r>
              <a:rPr lang="zh-CN" altLang="en-US"/>
              <a:t>下</a:t>
            </a:r>
            <a:endParaRPr lang="en-US" altLang="zh-CN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219C44C-9EF5-FCA7-03A9-F449C74C9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52" y="1268760"/>
            <a:ext cx="6915206" cy="505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54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4E05831-2011-0FF2-85E4-B0AC8914D064}"/>
              </a:ext>
            </a:extLst>
          </p:cNvPr>
          <p:cNvSpPr txBox="1"/>
          <p:nvPr/>
        </p:nvSpPr>
        <p:spPr>
          <a:xfrm>
            <a:off x="515380" y="370134"/>
            <a:ext cx="907300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重构方式</a:t>
            </a:r>
            <a:r>
              <a:rPr lang="en-US" altLang="zh-CN" sz="3200" i="0">
                <a:solidFill>
                  <a:srgbClr val="000000"/>
                </a:solidFill>
                <a:effectLst/>
                <a:latin typeface="-apple-system"/>
              </a:rPr>
              <a:t>2 - </a:t>
            </a:r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线程模式</a:t>
            </a:r>
            <a:r>
              <a:rPr lang="en-US" altLang="zh-CN" sz="3200" i="0">
                <a:solidFill>
                  <a:srgbClr val="000000"/>
                </a:solidFill>
                <a:effectLst/>
                <a:latin typeface="-apple-system"/>
              </a:rPr>
              <a:t>(linux)    </a:t>
            </a:r>
            <a:r>
              <a:rPr lang="zh-CN" altLang="en-US" sz="3200" i="0">
                <a:solidFill>
                  <a:srgbClr val="FF0000"/>
                </a:solidFill>
                <a:effectLst/>
                <a:latin typeface="-apple-system"/>
              </a:rPr>
              <a:t>个人倾向</a:t>
            </a:r>
            <a:endParaRPr lang="en-US" altLang="zh-CN" sz="3200" i="0">
              <a:solidFill>
                <a:srgbClr val="FF0000"/>
              </a:solidFill>
              <a:effectLst/>
              <a:latin typeface="-apple-system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75CF447-9AD8-A5CF-1788-0B19A61902EC}"/>
              </a:ext>
            </a:extLst>
          </p:cNvPr>
          <p:cNvSpPr txBox="1"/>
          <p:nvPr/>
        </p:nvSpPr>
        <p:spPr>
          <a:xfrm>
            <a:off x="7716180" y="1160748"/>
            <a:ext cx="411500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与方式</a:t>
            </a:r>
            <a:r>
              <a:rPr lang="en-US" altLang="zh-CN"/>
              <a:t>1</a:t>
            </a:r>
            <a:r>
              <a:rPr lang="zh-CN" altLang="en-US"/>
              <a:t>的主要区别：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</a:t>
            </a:r>
            <a:r>
              <a:rPr lang="zh-CN" altLang="en-US" b="1"/>
              <a:t>参照</a:t>
            </a:r>
            <a:r>
              <a:rPr lang="en-US" altLang="zh-CN" b="1"/>
              <a:t>Linux</a:t>
            </a:r>
            <a:r>
              <a:rPr lang="zh-CN" altLang="en-US" b="1"/>
              <a:t>方式</a:t>
            </a:r>
            <a:r>
              <a:rPr lang="zh-CN" altLang="en-US"/>
              <a:t>，弱化进程，以线程</a:t>
            </a:r>
            <a:r>
              <a:rPr lang="en-US" altLang="zh-CN"/>
              <a:t>(Task)</a:t>
            </a:r>
            <a:r>
              <a:rPr lang="zh-CN" altLang="en-US"/>
              <a:t>为管理目标。重点扩展</a:t>
            </a:r>
            <a:r>
              <a:rPr lang="en-US" altLang="zh-CN"/>
              <a:t>axtask</a:t>
            </a:r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进程功能 </a:t>
            </a:r>
            <a:r>
              <a:rPr lang="en-US" altLang="zh-CN"/>
              <a:t>= </a:t>
            </a:r>
            <a:r>
              <a:rPr lang="zh-CN" altLang="en-US"/>
              <a:t>线程</a:t>
            </a:r>
            <a:r>
              <a:rPr lang="en-US" altLang="zh-CN"/>
              <a:t>(task) + </a:t>
            </a:r>
            <a:r>
              <a:rPr lang="zh-CN" altLang="en-US"/>
              <a:t>地址空间</a:t>
            </a:r>
            <a:r>
              <a:rPr lang="en-US" altLang="zh-CN"/>
              <a:t>axaspace</a:t>
            </a:r>
            <a:r>
              <a:rPr lang="zh-CN" altLang="en-US"/>
              <a:t>，另线程</a:t>
            </a:r>
            <a:r>
              <a:rPr lang="en-US" altLang="zh-CN"/>
              <a:t>task</a:t>
            </a:r>
            <a:r>
              <a:rPr lang="zh-CN" altLang="en-US"/>
              <a:t>需要额外关联文件描述符表和信号掩码等。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原</a:t>
            </a:r>
            <a:r>
              <a:rPr lang="en-US" altLang="zh-CN"/>
              <a:t>axprocess</a:t>
            </a:r>
            <a:r>
              <a:rPr lang="zh-CN" altLang="en-US"/>
              <a:t>的功能进行分散，分散目标包括</a:t>
            </a:r>
            <a:r>
              <a:rPr lang="en-US" altLang="zh-CN"/>
              <a:t>axsyscall</a:t>
            </a:r>
            <a:r>
              <a:rPr lang="zh-CN" altLang="en-US"/>
              <a:t>、</a:t>
            </a:r>
            <a:r>
              <a:rPr lang="en-US" altLang="zh-CN"/>
              <a:t>axaspace</a:t>
            </a:r>
            <a:r>
              <a:rPr lang="zh-CN" altLang="en-US"/>
              <a:t>以及独立出来的组件。</a:t>
            </a:r>
            <a:endParaRPr lang="en-US" altLang="zh-CN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5B72926-C323-86BF-C185-67CC91987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760" y="1408732"/>
            <a:ext cx="6948825" cy="5078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2817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32D2312-78C7-84E2-3B2D-9550DDD69673}"/>
              </a:ext>
            </a:extLst>
          </p:cNvPr>
          <p:cNvSpPr txBox="1"/>
          <p:nvPr/>
        </p:nvSpPr>
        <p:spPr>
          <a:xfrm>
            <a:off x="515380" y="370134"/>
            <a:ext cx="35283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i="0">
                <a:effectLst/>
                <a:latin typeface="-apple-system"/>
              </a:rPr>
              <a:t>Task</a:t>
            </a:r>
            <a:r>
              <a:rPr lang="zh-CN" altLang="en-US" sz="3200" i="0">
                <a:effectLst/>
                <a:latin typeface="-apple-system"/>
              </a:rPr>
              <a:t>的扩展方式</a:t>
            </a:r>
            <a:endParaRPr lang="en-US" altLang="zh-CN" sz="3200" i="0">
              <a:effectLst/>
              <a:latin typeface="-apple-system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012C4C2-17CA-B66B-70FB-47157769FF64}"/>
              </a:ext>
            </a:extLst>
          </p:cNvPr>
          <p:cNvSpPr/>
          <p:nvPr/>
        </p:nvSpPr>
        <p:spPr>
          <a:xfrm>
            <a:off x="1847528" y="1808820"/>
            <a:ext cx="2484276" cy="97210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TaskInner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52EBF15E-2CB8-93AD-60BC-E9F2109C3954}"/>
              </a:ext>
            </a:extLst>
          </p:cNvPr>
          <p:cNvSpPr/>
          <p:nvPr/>
        </p:nvSpPr>
        <p:spPr>
          <a:xfrm>
            <a:off x="2423592" y="2271879"/>
            <a:ext cx="1332148" cy="401037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ext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5EE705-10A8-45FB-081B-4FCF55EAC29B}"/>
              </a:ext>
            </a:extLst>
          </p:cNvPr>
          <p:cNvSpPr txBox="1"/>
          <p:nvPr/>
        </p:nvSpPr>
        <p:spPr>
          <a:xfrm>
            <a:off x="929426" y="4687372"/>
            <a:ext cx="43204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TaskInner</a:t>
            </a:r>
            <a:r>
              <a:rPr lang="zh-CN" altLang="en-US"/>
              <a:t>的扩展：</a:t>
            </a:r>
            <a:endParaRPr lang="en-US" altLang="zh-CN"/>
          </a:p>
          <a:p>
            <a:r>
              <a:rPr lang="zh-CN" altLang="en-US"/>
              <a:t>在其中增加一个</a:t>
            </a:r>
            <a:r>
              <a:rPr lang="en-US" altLang="zh-CN"/>
              <a:t>ext</a:t>
            </a:r>
            <a:r>
              <a:rPr lang="zh-CN" altLang="en-US"/>
              <a:t>的结构体成员，包装与宏内核相关的各个成员。基于</a:t>
            </a:r>
            <a:r>
              <a:rPr lang="en-US" altLang="zh-CN"/>
              <a:t>features</a:t>
            </a:r>
            <a:r>
              <a:rPr lang="zh-CN" altLang="en-US"/>
              <a:t>进行条件编译，对原始</a:t>
            </a:r>
            <a:r>
              <a:rPr lang="en-US" altLang="zh-CN"/>
              <a:t>Unikenel</a:t>
            </a:r>
            <a:r>
              <a:rPr lang="zh-CN" altLang="en-US"/>
              <a:t>是空结构。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3189CC6-9C7C-1511-FDE2-B90102210F6E}"/>
              </a:ext>
            </a:extLst>
          </p:cNvPr>
          <p:cNvSpPr/>
          <p:nvPr/>
        </p:nvSpPr>
        <p:spPr>
          <a:xfrm>
            <a:off x="335360" y="3461518"/>
            <a:ext cx="1692188" cy="6927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ext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(Unikernel)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F2AAF795-90E5-2724-0BAF-18C21B0D93B8}"/>
              </a:ext>
            </a:extLst>
          </p:cNvPr>
          <p:cNvSpPr/>
          <p:nvPr/>
        </p:nvSpPr>
        <p:spPr>
          <a:xfrm>
            <a:off x="2243572" y="3461518"/>
            <a:ext cx="1692188" cy="6927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ext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(Monolithic)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D197941C-A876-1DE2-7369-532104E1A3A5}"/>
              </a:ext>
            </a:extLst>
          </p:cNvPr>
          <p:cNvSpPr/>
          <p:nvPr/>
        </p:nvSpPr>
        <p:spPr>
          <a:xfrm>
            <a:off x="4151784" y="3478178"/>
            <a:ext cx="1692188" cy="6927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ext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(Hypervisor)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2966AA4-6752-4ACD-8AC1-605A75C86CAB}"/>
              </a:ext>
            </a:extLst>
          </p:cNvPr>
          <p:cNvCxnSpPr>
            <a:stCxn id="6" idx="2"/>
            <a:endCxn id="9" idx="0"/>
          </p:cNvCxnSpPr>
          <p:nvPr/>
        </p:nvCxnSpPr>
        <p:spPr>
          <a:xfrm>
            <a:off x="3089666" y="2672916"/>
            <a:ext cx="0" cy="78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41DCCD2-367E-C812-F5BA-3E149D50B18B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1181454" y="2672916"/>
            <a:ext cx="1458162" cy="7886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6D033B5-38C8-A6B2-2E57-963508501F9F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539717" y="2672916"/>
            <a:ext cx="1458161" cy="8052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D577154C-292F-FBB4-CB7C-20F274C94B96}"/>
              </a:ext>
            </a:extLst>
          </p:cNvPr>
          <p:cNvSpPr/>
          <p:nvPr/>
        </p:nvSpPr>
        <p:spPr>
          <a:xfrm>
            <a:off x="8041844" y="3486508"/>
            <a:ext cx="2183548" cy="67612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TaskInner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(Common)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695B5B97-2A8E-F454-4530-864558B35955}"/>
              </a:ext>
            </a:extLst>
          </p:cNvPr>
          <p:cNvSpPr/>
          <p:nvPr/>
        </p:nvSpPr>
        <p:spPr>
          <a:xfrm>
            <a:off x="6348028" y="1851776"/>
            <a:ext cx="1692188" cy="6927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(Unikernel)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0A4D1235-0265-20E3-EB33-A30FB22E59D2}"/>
              </a:ext>
            </a:extLst>
          </p:cNvPr>
          <p:cNvSpPr/>
          <p:nvPr/>
        </p:nvSpPr>
        <p:spPr>
          <a:xfrm>
            <a:off x="8256240" y="1851776"/>
            <a:ext cx="1692188" cy="6927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(Monolithic)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9AC2B9A7-F118-FF2D-AFE4-3E1B28837840}"/>
              </a:ext>
            </a:extLst>
          </p:cNvPr>
          <p:cNvSpPr/>
          <p:nvPr/>
        </p:nvSpPr>
        <p:spPr>
          <a:xfrm>
            <a:off x="10164452" y="1868436"/>
            <a:ext cx="1692188" cy="69278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Task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(Hypervisor)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55ADB1C4-61A2-DE9B-938C-9AF42CCD5141}"/>
              </a:ext>
            </a:extLst>
          </p:cNvPr>
          <p:cNvCxnSpPr>
            <a:stCxn id="20" idx="2"/>
          </p:cNvCxnSpPr>
          <p:nvPr/>
        </p:nvCxnSpPr>
        <p:spPr>
          <a:xfrm>
            <a:off x="7194122" y="2544562"/>
            <a:ext cx="1062118" cy="9336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1E724B5-B224-2309-CD34-106A35C7308A}"/>
              </a:ext>
            </a:extLst>
          </p:cNvPr>
          <p:cNvCxnSpPr>
            <a:stCxn id="21" idx="2"/>
            <a:endCxn id="19" idx="0"/>
          </p:cNvCxnSpPr>
          <p:nvPr/>
        </p:nvCxnSpPr>
        <p:spPr>
          <a:xfrm>
            <a:off x="9102334" y="2544562"/>
            <a:ext cx="0" cy="847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C6157FD4-C17C-E587-9DB8-3D912098CF2B}"/>
              </a:ext>
            </a:extLst>
          </p:cNvPr>
          <p:cNvCxnSpPr>
            <a:stCxn id="22" idx="2"/>
          </p:cNvCxnSpPr>
          <p:nvPr/>
        </p:nvCxnSpPr>
        <p:spPr>
          <a:xfrm flipH="1">
            <a:off x="9948428" y="2561222"/>
            <a:ext cx="1062118" cy="925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9F9FC2C6-9231-29A9-41A7-441E5053AE4C}"/>
              </a:ext>
            </a:extLst>
          </p:cNvPr>
          <p:cNvSpPr txBox="1"/>
          <p:nvPr/>
        </p:nvSpPr>
        <p:spPr>
          <a:xfrm>
            <a:off x="7068108" y="4797152"/>
            <a:ext cx="4320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不同的模式分别定义自己的</a:t>
            </a:r>
            <a:r>
              <a:rPr lang="en-US" altLang="zh-CN"/>
              <a:t>Task</a:t>
            </a:r>
            <a:r>
              <a:rPr lang="zh-CN" altLang="en-US"/>
              <a:t>，但都包含公共的</a:t>
            </a:r>
            <a:r>
              <a:rPr lang="en-US" altLang="zh-CN"/>
              <a:t>TaskInner</a:t>
            </a:r>
            <a:r>
              <a:rPr lang="zh-CN" altLang="en-US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5877666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96F27DA-6936-4CB1-7DCC-41BB407D4ADD}"/>
              </a:ext>
            </a:extLst>
          </p:cNvPr>
          <p:cNvSpPr txBox="1"/>
          <p:nvPr/>
        </p:nvSpPr>
        <p:spPr>
          <a:xfrm>
            <a:off x="515380" y="370134"/>
            <a:ext cx="55806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关于地址空间 </a:t>
            </a:r>
            <a:r>
              <a:rPr lang="en-US" altLang="zh-CN" sz="3200" i="0">
                <a:solidFill>
                  <a:srgbClr val="000000"/>
                </a:solidFill>
                <a:effectLst/>
                <a:latin typeface="-apple-system"/>
              </a:rPr>
              <a:t>- </a:t>
            </a:r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参照</a:t>
            </a:r>
            <a:r>
              <a:rPr lang="en-US" altLang="zh-CN" sz="3200" i="0">
                <a:solidFill>
                  <a:srgbClr val="000000"/>
                </a:solidFill>
                <a:effectLst/>
                <a:latin typeface="-apple-system"/>
              </a:rPr>
              <a:t>Linux</a:t>
            </a:r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方式</a:t>
            </a:r>
            <a:endParaRPr lang="en-US" altLang="zh-CN" sz="3200" i="0">
              <a:solidFill>
                <a:srgbClr val="FF0000"/>
              </a:solidFill>
              <a:effectLst/>
              <a:latin typeface="-apple-system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C626B0F-8D15-E922-C438-4E156EAEC423}"/>
              </a:ext>
            </a:extLst>
          </p:cNvPr>
          <p:cNvSpPr/>
          <p:nvPr/>
        </p:nvSpPr>
        <p:spPr>
          <a:xfrm>
            <a:off x="623392" y="2276872"/>
            <a:ext cx="2160240" cy="2880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894AB7AD-69EA-0F36-AC2E-328FCCD7B91E}"/>
              </a:ext>
            </a:extLst>
          </p:cNvPr>
          <p:cNvCxnSpPr/>
          <p:nvPr/>
        </p:nvCxnSpPr>
        <p:spPr>
          <a:xfrm>
            <a:off x="299356" y="3753545"/>
            <a:ext cx="291632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>
            <a:extLst>
              <a:ext uri="{FF2B5EF4-FFF2-40B4-BE49-F238E27FC236}">
                <a16:creationId xmlns:a16="http://schemas.microsoft.com/office/drawing/2014/main" id="{33512885-97DB-78FC-F2B3-25462ECB3A3A}"/>
              </a:ext>
            </a:extLst>
          </p:cNvPr>
          <p:cNvSpPr txBox="1"/>
          <p:nvPr/>
        </p:nvSpPr>
        <p:spPr>
          <a:xfrm>
            <a:off x="764533" y="1521298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首个用户应用</a:t>
            </a:r>
            <a:endParaRPr lang="en-US" altLang="zh-CN"/>
          </a:p>
          <a:p>
            <a:pPr algn="ctr"/>
            <a:r>
              <a:rPr lang="zh-CN" altLang="en-US"/>
              <a:t>地址空间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1EDD9D7-ECA6-BDE8-DF80-2FE351AFE351}"/>
              </a:ext>
            </a:extLst>
          </p:cNvPr>
          <p:cNvSpPr txBox="1"/>
          <p:nvPr/>
        </p:nvSpPr>
        <p:spPr>
          <a:xfrm>
            <a:off x="785410" y="2924944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高端 </a:t>
            </a:r>
            <a:r>
              <a:rPr lang="en-US" altLang="zh-CN"/>
              <a:t>- </a:t>
            </a:r>
            <a:r>
              <a:rPr lang="zh-CN" altLang="en-US"/>
              <a:t>内核空间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47042EF-834A-3623-C6E2-7134EFF5119F}"/>
              </a:ext>
            </a:extLst>
          </p:cNvPr>
          <p:cNvSpPr txBox="1"/>
          <p:nvPr/>
        </p:nvSpPr>
        <p:spPr>
          <a:xfrm>
            <a:off x="767408" y="4355812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低端 </a:t>
            </a:r>
            <a:r>
              <a:rPr lang="en-US" altLang="zh-CN"/>
              <a:t>- </a:t>
            </a:r>
            <a:r>
              <a:rPr lang="zh-CN" altLang="en-US"/>
              <a:t>用户空间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B3851D-81A8-A6E9-DAA4-24098CD21A99}"/>
              </a:ext>
            </a:extLst>
          </p:cNvPr>
          <p:cNvSpPr/>
          <p:nvPr/>
        </p:nvSpPr>
        <p:spPr>
          <a:xfrm>
            <a:off x="4223792" y="2241927"/>
            <a:ext cx="2160240" cy="288032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1C78C231-8626-F6DC-621B-9439EDFA22A0}"/>
              </a:ext>
            </a:extLst>
          </p:cNvPr>
          <p:cNvCxnSpPr/>
          <p:nvPr/>
        </p:nvCxnSpPr>
        <p:spPr>
          <a:xfrm>
            <a:off x="3899756" y="3718600"/>
            <a:ext cx="2916324" cy="0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3F0D137-4D6D-9AE6-E6F0-F8B6A46867AE}"/>
              </a:ext>
            </a:extLst>
          </p:cNvPr>
          <p:cNvSpPr txBox="1"/>
          <p:nvPr/>
        </p:nvSpPr>
        <p:spPr>
          <a:xfrm>
            <a:off x="4385810" y="2889999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高端 </a:t>
            </a:r>
            <a:r>
              <a:rPr lang="en-US" altLang="zh-CN"/>
              <a:t>- </a:t>
            </a:r>
            <a:r>
              <a:rPr lang="zh-CN" altLang="en-US"/>
              <a:t>内核空间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6FCF2A5-0F3D-38D8-295E-8B4C54C2C67D}"/>
              </a:ext>
            </a:extLst>
          </p:cNvPr>
          <p:cNvSpPr txBox="1"/>
          <p:nvPr/>
        </p:nvSpPr>
        <p:spPr>
          <a:xfrm>
            <a:off x="4367808" y="4320867"/>
            <a:ext cx="18362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低端 </a:t>
            </a:r>
            <a:r>
              <a:rPr lang="en-US" altLang="zh-CN"/>
              <a:t>- </a:t>
            </a:r>
            <a:r>
              <a:rPr lang="zh-CN" altLang="en-US"/>
              <a:t>用户空间</a:t>
            </a:r>
          </a:p>
        </p:txBody>
      </p:sp>
      <p:sp>
        <p:nvSpPr>
          <p:cNvPr id="17" name="箭头: 左右 16">
            <a:extLst>
              <a:ext uri="{FF2B5EF4-FFF2-40B4-BE49-F238E27FC236}">
                <a16:creationId xmlns:a16="http://schemas.microsoft.com/office/drawing/2014/main" id="{F76EE4BD-EBD9-A362-2AA3-3CEAC9C4ACCA}"/>
              </a:ext>
            </a:extLst>
          </p:cNvPr>
          <p:cNvSpPr/>
          <p:nvPr/>
        </p:nvSpPr>
        <p:spPr>
          <a:xfrm>
            <a:off x="2926631" y="2872202"/>
            <a:ext cx="1216152" cy="484632"/>
          </a:xfrm>
          <a:prstGeom prst="left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0C1F5C9-34D0-3A6C-7B36-0158C9024B44}"/>
              </a:ext>
            </a:extLst>
          </p:cNvPr>
          <p:cNvSpPr txBox="1"/>
          <p:nvPr/>
        </p:nvSpPr>
        <p:spPr>
          <a:xfrm>
            <a:off x="3215680" y="2492896"/>
            <a:ext cx="684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共享</a:t>
            </a:r>
          </a:p>
        </p:txBody>
      </p:sp>
      <p:sp>
        <p:nvSpPr>
          <p:cNvPr id="19" name="箭头: 右 18">
            <a:extLst>
              <a:ext uri="{FF2B5EF4-FFF2-40B4-BE49-F238E27FC236}">
                <a16:creationId xmlns:a16="http://schemas.microsoft.com/office/drawing/2014/main" id="{31024F2A-DE1E-C870-D598-ED1801A109D9}"/>
              </a:ext>
            </a:extLst>
          </p:cNvPr>
          <p:cNvSpPr/>
          <p:nvPr/>
        </p:nvSpPr>
        <p:spPr>
          <a:xfrm>
            <a:off x="3083366" y="4349925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5CC7156-292A-2971-6053-D21835743CC6}"/>
              </a:ext>
            </a:extLst>
          </p:cNvPr>
          <p:cNvSpPr txBox="1"/>
          <p:nvPr/>
        </p:nvSpPr>
        <p:spPr>
          <a:xfrm>
            <a:off x="2954651" y="4041068"/>
            <a:ext cx="1233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clone/fork</a:t>
            </a:r>
            <a:endParaRPr lang="zh-CN" altLang="en-US"/>
          </a:p>
        </p:txBody>
      </p:sp>
      <p:sp>
        <p:nvSpPr>
          <p:cNvPr id="21" name="箭头: 下弧形 20">
            <a:extLst>
              <a:ext uri="{FF2B5EF4-FFF2-40B4-BE49-F238E27FC236}">
                <a16:creationId xmlns:a16="http://schemas.microsoft.com/office/drawing/2014/main" id="{42CC7B8D-0D84-A549-F190-C6861524D8FB}"/>
              </a:ext>
            </a:extLst>
          </p:cNvPr>
          <p:cNvSpPr/>
          <p:nvPr/>
        </p:nvSpPr>
        <p:spPr>
          <a:xfrm>
            <a:off x="4677834" y="5195274"/>
            <a:ext cx="1216152" cy="731520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19A05F3-1269-D8F9-C5DA-AAD9C698BCCF}"/>
              </a:ext>
            </a:extLst>
          </p:cNvPr>
          <p:cNvSpPr txBox="1"/>
          <p:nvPr/>
        </p:nvSpPr>
        <p:spPr>
          <a:xfrm>
            <a:off x="4439816" y="5913276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通过</a:t>
            </a:r>
            <a:r>
              <a:rPr lang="en-US" altLang="zh-CN"/>
              <a:t>EXEC syscall</a:t>
            </a:r>
          </a:p>
          <a:p>
            <a:r>
              <a:rPr lang="zh-CN" altLang="en-US"/>
              <a:t>解析</a:t>
            </a:r>
            <a:r>
              <a:rPr lang="en-US" altLang="zh-CN"/>
              <a:t>ELF</a:t>
            </a:r>
            <a:r>
              <a:rPr lang="zh-CN" altLang="en-US"/>
              <a:t>并</a:t>
            </a:r>
            <a:r>
              <a:rPr lang="en-US" altLang="zh-CN" b="1"/>
              <a:t>lazy</a:t>
            </a:r>
            <a:r>
              <a:rPr lang="zh-CN" altLang="en-US" b="1"/>
              <a:t>映射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9E66DBD-A05E-7E78-6C15-4DB0D30435AA}"/>
              </a:ext>
            </a:extLst>
          </p:cNvPr>
          <p:cNvSpPr txBox="1"/>
          <p:nvPr/>
        </p:nvSpPr>
        <p:spPr>
          <a:xfrm>
            <a:off x="4367808" y="1554259"/>
            <a:ext cx="18362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/>
              <a:t>其它用户应用</a:t>
            </a:r>
            <a:endParaRPr lang="en-US" altLang="zh-CN"/>
          </a:p>
          <a:p>
            <a:pPr algn="ctr"/>
            <a:r>
              <a:rPr lang="zh-CN" altLang="en-US"/>
              <a:t>地址空间</a:t>
            </a:r>
          </a:p>
        </p:txBody>
      </p:sp>
      <p:sp>
        <p:nvSpPr>
          <p:cNvPr id="25" name="箭头: 下弧形 24">
            <a:extLst>
              <a:ext uri="{FF2B5EF4-FFF2-40B4-BE49-F238E27FC236}">
                <a16:creationId xmlns:a16="http://schemas.microsoft.com/office/drawing/2014/main" id="{1E3CBA06-5905-D8AB-7D25-CE13582D9F7D}"/>
              </a:ext>
            </a:extLst>
          </p:cNvPr>
          <p:cNvSpPr/>
          <p:nvPr/>
        </p:nvSpPr>
        <p:spPr>
          <a:xfrm>
            <a:off x="1032429" y="5187849"/>
            <a:ext cx="1216152" cy="731520"/>
          </a:xfrm>
          <a:prstGeom prst="curved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89D059D4-C22A-44A1-CFD0-E11AEFC3492B}"/>
              </a:ext>
            </a:extLst>
          </p:cNvPr>
          <p:cNvSpPr txBox="1"/>
          <p:nvPr/>
        </p:nvSpPr>
        <p:spPr>
          <a:xfrm>
            <a:off x="794411" y="5905851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基于</a:t>
            </a:r>
            <a:r>
              <a:rPr lang="en-US" altLang="zh-CN"/>
              <a:t>/sbin/init</a:t>
            </a:r>
          </a:p>
          <a:p>
            <a:r>
              <a:rPr lang="zh-CN" altLang="en-US"/>
              <a:t>解析</a:t>
            </a:r>
            <a:r>
              <a:rPr lang="en-US" altLang="zh-CN"/>
              <a:t>ELF</a:t>
            </a:r>
            <a:r>
              <a:rPr lang="zh-CN" altLang="en-US"/>
              <a:t>并</a:t>
            </a:r>
            <a:r>
              <a:rPr lang="zh-CN" altLang="en-US" b="1"/>
              <a:t>直接映射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0403F783-C314-5CC2-FC1C-868211EA0A52}"/>
              </a:ext>
            </a:extLst>
          </p:cNvPr>
          <p:cNvSpPr txBox="1"/>
          <p:nvPr/>
        </p:nvSpPr>
        <p:spPr>
          <a:xfrm>
            <a:off x="7500156" y="2283917"/>
            <a:ext cx="43204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</a:t>
            </a:r>
            <a:r>
              <a:rPr lang="zh-CN" altLang="en-US"/>
              <a:t>完全参照</a:t>
            </a:r>
            <a:r>
              <a:rPr lang="en-US" altLang="zh-CN"/>
              <a:t>Linux kernel</a:t>
            </a:r>
            <a:r>
              <a:rPr lang="zh-CN" altLang="en-US"/>
              <a:t>对地址空间的管理和布局，便于对</a:t>
            </a:r>
            <a:r>
              <a:rPr lang="en-US" altLang="zh-CN"/>
              <a:t>Linux</a:t>
            </a:r>
            <a:r>
              <a:rPr lang="zh-CN" altLang="en-US"/>
              <a:t>应用的支持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2. </a:t>
            </a:r>
            <a:r>
              <a:rPr lang="zh-CN" altLang="en-US"/>
              <a:t>首个用户应用的</a:t>
            </a:r>
            <a:r>
              <a:rPr lang="en-US" altLang="zh-CN"/>
              <a:t>ELF</a:t>
            </a:r>
            <a:r>
              <a:rPr lang="zh-CN" altLang="en-US"/>
              <a:t>各段是直接映射，其它应用都是在</a:t>
            </a:r>
            <a:r>
              <a:rPr lang="en-US" altLang="zh-CN"/>
              <a:t>userland</a:t>
            </a:r>
            <a:r>
              <a:rPr lang="zh-CN" altLang="en-US"/>
              <a:t>发起</a:t>
            </a:r>
            <a:r>
              <a:rPr lang="en-US" altLang="zh-CN"/>
              <a:t>clone/fork</a:t>
            </a:r>
            <a:r>
              <a:rPr lang="zh-CN" altLang="en-US"/>
              <a:t>的</a:t>
            </a:r>
            <a:r>
              <a:rPr lang="en-US" altLang="zh-CN"/>
              <a:t>syscall</a:t>
            </a:r>
            <a:r>
              <a:rPr lang="zh-CN" altLang="en-US"/>
              <a:t>，对地址空间采取</a:t>
            </a:r>
            <a:r>
              <a:rPr lang="en-US" altLang="zh-CN"/>
              <a:t>Lazy Map</a:t>
            </a:r>
            <a:r>
              <a:rPr lang="zh-CN" altLang="en-US"/>
              <a:t>，即缺页加载和</a:t>
            </a:r>
            <a:r>
              <a:rPr lang="en-US" altLang="zh-CN"/>
              <a:t>COW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33965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65A5CF3-494E-EF3E-ECA3-A446D77CFE1A}"/>
              </a:ext>
            </a:extLst>
          </p:cNvPr>
          <p:cNvSpPr txBox="1"/>
          <p:nvPr/>
        </p:nvSpPr>
        <p:spPr>
          <a:xfrm>
            <a:off x="515380" y="370134"/>
            <a:ext cx="9541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继续延用</a:t>
            </a:r>
            <a:r>
              <a:rPr lang="en-US" altLang="zh-CN" sz="3200" i="0">
                <a:solidFill>
                  <a:srgbClr val="000000"/>
                </a:solidFill>
                <a:effectLst/>
                <a:latin typeface="-apple-system"/>
              </a:rPr>
              <a:t>axhal</a:t>
            </a:r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封装体系结构相关代码的方式</a:t>
            </a:r>
            <a:endParaRPr lang="en-US" altLang="zh-CN" sz="3200" i="0">
              <a:solidFill>
                <a:srgbClr val="FF0000"/>
              </a:solidFill>
              <a:effectLst/>
              <a:latin typeface="-apple-system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0ABE80B-5D80-133B-E617-62A94CC5B666}"/>
              </a:ext>
            </a:extLst>
          </p:cNvPr>
          <p:cNvSpPr txBox="1"/>
          <p:nvPr/>
        </p:nvSpPr>
        <p:spPr>
          <a:xfrm>
            <a:off x="623392" y="1124744"/>
            <a:ext cx="101891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/>
              <a:t>Linux kernel</a:t>
            </a:r>
            <a:r>
              <a:rPr lang="zh-CN" altLang="en-US" sz="2000"/>
              <a:t>处理体系结构相关的代码，</a:t>
            </a:r>
            <a:r>
              <a:rPr lang="en-US" altLang="zh-CN" sz="2000"/>
              <a:t>arch/[x86|arm|mips|…]</a:t>
            </a:r>
            <a:r>
              <a:rPr lang="zh-CN" altLang="en-US" sz="2000"/>
              <a:t>，条件编译</a:t>
            </a:r>
            <a:endParaRPr lang="en-US" altLang="zh-CN" sz="200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359B09E-615C-74D0-6A7B-E3AF3BFD9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400" y="1736812"/>
            <a:ext cx="4334756" cy="3275939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0A0F989-5251-5096-4BBE-7ADDC89CFC8E}"/>
              </a:ext>
            </a:extLst>
          </p:cNvPr>
          <p:cNvSpPr txBox="1"/>
          <p:nvPr/>
        </p:nvSpPr>
        <p:spPr>
          <a:xfrm>
            <a:off x="622094" y="5625244"/>
            <a:ext cx="104784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目前</a:t>
            </a:r>
            <a:r>
              <a:rPr lang="en-US" altLang="zh-CN" sz="2000"/>
              <a:t>ArceOS</a:t>
            </a:r>
            <a:r>
              <a:rPr lang="zh-CN" altLang="en-US" sz="2000"/>
              <a:t>采取的是类似方式</a:t>
            </a:r>
            <a:r>
              <a:rPr lang="en-US" altLang="zh-CN" sz="2000"/>
              <a:t>axhal/src/arch/[aarch64|riscv|x86_64]</a:t>
            </a:r>
            <a:r>
              <a:rPr lang="zh-CN" altLang="en-US" sz="2000"/>
              <a:t>，基于</a:t>
            </a:r>
            <a:r>
              <a:rPr lang="en-US" altLang="zh-CN" sz="2000"/>
              <a:t>features</a:t>
            </a:r>
            <a:r>
              <a:rPr lang="zh-CN" altLang="en-US" sz="2000"/>
              <a:t>条件编译。</a:t>
            </a:r>
            <a:endParaRPr lang="en-US" altLang="zh-CN" sz="2000"/>
          </a:p>
          <a:p>
            <a:r>
              <a:rPr lang="zh-CN" altLang="en-US" sz="2000"/>
              <a:t>仍可延用此方式。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958122FE-91E7-A7E0-3067-45335E916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928" y="1736812"/>
            <a:ext cx="5076564" cy="3592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961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E7F4A885-72F9-CBE2-5EA2-53F5E0AC4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0" y="1808820"/>
            <a:ext cx="10798975" cy="445672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DC33E7D-8403-2E3F-61BA-4F3DE90F60F2}"/>
              </a:ext>
            </a:extLst>
          </p:cNvPr>
          <p:cNvSpPr txBox="1"/>
          <p:nvPr/>
        </p:nvSpPr>
        <p:spPr>
          <a:xfrm>
            <a:off x="515380" y="370134"/>
            <a:ext cx="95410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面向训练营</a:t>
            </a:r>
            <a:r>
              <a:rPr lang="zh-CN" altLang="en-US" sz="3200">
                <a:solidFill>
                  <a:srgbClr val="000000"/>
                </a:solidFill>
                <a:latin typeface="-apple-system"/>
              </a:rPr>
              <a:t>写一个</a:t>
            </a:r>
            <a:r>
              <a:rPr lang="en-US" altLang="zh-CN" sz="3200">
                <a:solidFill>
                  <a:srgbClr val="000000"/>
                </a:solidFill>
                <a:latin typeface="-apple-system"/>
              </a:rPr>
              <a:t>Tutorial</a:t>
            </a:r>
            <a:r>
              <a:rPr lang="zh-CN" altLang="en-US" sz="3200">
                <a:solidFill>
                  <a:srgbClr val="000000"/>
                </a:solidFill>
                <a:latin typeface="-apple-system"/>
              </a:rPr>
              <a:t>，吸引学员理解和参与</a:t>
            </a:r>
            <a:endParaRPr lang="en-US" altLang="zh-CN" sz="3200" i="0">
              <a:solidFill>
                <a:srgbClr val="FF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6809845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AB1F120-975F-46D5-7D66-7FB6D49286FF}"/>
              </a:ext>
            </a:extLst>
          </p:cNvPr>
          <p:cNvSpPr txBox="1"/>
          <p:nvPr/>
        </p:nvSpPr>
        <p:spPr>
          <a:xfrm>
            <a:off x="4007768" y="2888940"/>
            <a:ext cx="38164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8000">
                <a:solidFill>
                  <a:srgbClr val="002060"/>
                </a:solidFill>
              </a:rPr>
              <a:t>Q &amp; A</a:t>
            </a:r>
            <a:endParaRPr lang="zh-CN" altLang="en-US" sz="80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702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B079682-20A4-7EFD-C94D-64D8B8A7D93D}"/>
              </a:ext>
            </a:extLst>
          </p:cNvPr>
          <p:cNvSpPr txBox="1"/>
          <p:nvPr/>
        </p:nvSpPr>
        <p:spPr>
          <a:xfrm>
            <a:off x="515380" y="370134"/>
            <a:ext cx="27363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要解决的问题</a:t>
            </a:r>
            <a:endParaRPr lang="en-US" altLang="zh-CN" sz="3200" i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0C8FAAF-B231-9824-3C1A-56AC825D1A47}"/>
              </a:ext>
            </a:extLst>
          </p:cNvPr>
          <p:cNvSpPr txBox="1"/>
          <p:nvPr/>
        </p:nvSpPr>
        <p:spPr>
          <a:xfrm>
            <a:off x="550036" y="1160748"/>
            <a:ext cx="108745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>
                <a:solidFill>
                  <a:srgbClr val="000000"/>
                </a:solidFill>
                <a:latin typeface="-apple-system"/>
              </a:rPr>
              <a:t>1. </a:t>
            </a:r>
            <a:r>
              <a:rPr lang="zh-CN" altLang="en-US" sz="2800">
                <a:solidFill>
                  <a:srgbClr val="000000"/>
                </a:solidFill>
                <a:latin typeface="-apple-system"/>
              </a:rPr>
              <a:t>基于同一套组件库，能够组合出</a:t>
            </a:r>
            <a:r>
              <a:rPr lang="en-US" altLang="zh-CN" sz="2800">
                <a:solidFill>
                  <a:srgbClr val="000000"/>
                </a:solidFill>
                <a:latin typeface="-apple-system"/>
              </a:rPr>
              <a:t>Unikernel</a:t>
            </a:r>
            <a:r>
              <a:rPr lang="zh-CN" altLang="en-US" sz="2800">
                <a:solidFill>
                  <a:srgbClr val="000000"/>
                </a:solidFill>
                <a:latin typeface="-apple-system"/>
              </a:rPr>
              <a:t>和宏内核两种模式的</a:t>
            </a:r>
            <a:r>
              <a:rPr lang="en-US" altLang="zh-CN" sz="2800">
                <a:solidFill>
                  <a:srgbClr val="000000"/>
                </a:solidFill>
                <a:latin typeface="-apple-system"/>
              </a:rPr>
              <a:t>OS</a:t>
            </a:r>
          </a:p>
          <a:p>
            <a:r>
              <a:rPr lang="en-US" altLang="zh-CN" sz="2800">
                <a:solidFill>
                  <a:srgbClr val="000000"/>
                </a:solidFill>
                <a:latin typeface="-apple-system"/>
              </a:rPr>
              <a:t>2. </a:t>
            </a:r>
            <a:r>
              <a:rPr lang="zh-CN" altLang="en-US" sz="2800">
                <a:solidFill>
                  <a:srgbClr val="000000"/>
                </a:solidFill>
                <a:latin typeface="-apple-system"/>
              </a:rPr>
              <a:t>其中，宏内核兼容</a:t>
            </a:r>
            <a:r>
              <a:rPr lang="en-US" altLang="zh-CN" sz="2800">
                <a:solidFill>
                  <a:srgbClr val="000000"/>
                </a:solidFill>
                <a:latin typeface="-apple-system"/>
              </a:rPr>
              <a:t>Linux Kernel</a:t>
            </a:r>
            <a:r>
              <a:rPr lang="zh-CN" altLang="en-US" sz="2800">
                <a:solidFill>
                  <a:srgbClr val="000000"/>
                </a:solidFill>
                <a:latin typeface="-apple-system"/>
              </a:rPr>
              <a:t>的接口，直接支持</a:t>
            </a:r>
            <a:r>
              <a:rPr lang="en-US" altLang="zh-CN" sz="2800">
                <a:solidFill>
                  <a:srgbClr val="000000"/>
                </a:solidFill>
                <a:latin typeface="-apple-system"/>
              </a:rPr>
              <a:t>Linux Apps</a:t>
            </a:r>
            <a:r>
              <a:rPr lang="zh-CN" altLang="en-US" sz="2800">
                <a:solidFill>
                  <a:srgbClr val="000000"/>
                </a:solidFill>
                <a:latin typeface="-apple-system"/>
              </a:rPr>
              <a:t>的运行</a:t>
            </a:r>
            <a:endParaRPr lang="en-US" altLang="zh-CN" sz="2800">
              <a:solidFill>
                <a:srgbClr val="000000"/>
              </a:solidFill>
              <a:latin typeface="-apple-system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DC93515-5726-4102-2825-0BCB88069F99}"/>
              </a:ext>
            </a:extLst>
          </p:cNvPr>
          <p:cNvSpPr/>
          <p:nvPr/>
        </p:nvSpPr>
        <p:spPr>
          <a:xfrm>
            <a:off x="6096000" y="4797152"/>
            <a:ext cx="291632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Linux Kernel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3FBF498-871F-3D7A-B1EC-E1B1EAA0C432}"/>
              </a:ext>
            </a:extLst>
          </p:cNvPr>
          <p:cNvSpPr/>
          <p:nvPr/>
        </p:nvSpPr>
        <p:spPr>
          <a:xfrm>
            <a:off x="6310427" y="2951226"/>
            <a:ext cx="1471442" cy="40386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App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0DE6BEE-CDC3-4818-76FE-2449B14C2C07}"/>
              </a:ext>
            </a:extLst>
          </p:cNvPr>
          <p:cNvSpPr/>
          <p:nvPr/>
        </p:nvSpPr>
        <p:spPr>
          <a:xfrm>
            <a:off x="6096000" y="2754164"/>
            <a:ext cx="5846693" cy="1266703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497DEA0D-7075-55A0-DDF6-16FCEB440B55}"/>
              </a:ext>
            </a:extLst>
          </p:cNvPr>
          <p:cNvSpPr/>
          <p:nvPr/>
        </p:nvSpPr>
        <p:spPr>
          <a:xfrm>
            <a:off x="6310427" y="3573386"/>
            <a:ext cx="2629889" cy="342039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glibc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D5352046-EC64-CB12-EF2E-6B99C982DFF6}"/>
              </a:ext>
            </a:extLst>
          </p:cNvPr>
          <p:cNvSpPr/>
          <p:nvPr/>
        </p:nvSpPr>
        <p:spPr>
          <a:xfrm>
            <a:off x="10331179" y="2958585"/>
            <a:ext cx="1471442" cy="40386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App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07897E0-5BDC-8D45-8EE5-390257753FE3}"/>
              </a:ext>
            </a:extLst>
          </p:cNvPr>
          <p:cNvSpPr/>
          <p:nvPr/>
        </p:nvSpPr>
        <p:spPr>
          <a:xfrm>
            <a:off x="9026369" y="4786466"/>
            <a:ext cx="2916324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ArceOS</a:t>
            </a:r>
            <a:r>
              <a:rPr lang="zh-CN" altLang="en-US">
                <a:solidFill>
                  <a:schemeClr val="tx1"/>
                </a:solidFill>
              </a:rPr>
              <a:t>宏内核</a:t>
            </a: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B1556003-3676-FEB9-AE7B-93E77143B3AA}"/>
              </a:ext>
            </a:extLst>
          </p:cNvPr>
          <p:cNvSpPr/>
          <p:nvPr/>
        </p:nvSpPr>
        <p:spPr>
          <a:xfrm>
            <a:off x="6096000" y="4237990"/>
            <a:ext cx="1717305" cy="3420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syscall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C25B55F6-A8B7-6B60-8707-15C6E5847877}"/>
              </a:ext>
            </a:extLst>
          </p:cNvPr>
          <p:cNvSpPr/>
          <p:nvPr/>
        </p:nvSpPr>
        <p:spPr>
          <a:xfrm>
            <a:off x="7813305" y="4237989"/>
            <a:ext cx="1717305" cy="3420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procfs&amp;sysfs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68E438DE-E131-BDF1-40D7-7322FCC10A88}"/>
              </a:ext>
            </a:extLst>
          </p:cNvPr>
          <p:cNvSpPr/>
          <p:nvPr/>
        </p:nvSpPr>
        <p:spPr>
          <a:xfrm>
            <a:off x="9557259" y="4226129"/>
            <a:ext cx="2393486" cy="342039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awareness of aspace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208B1581-17A3-526D-8432-5B42E05D1716}"/>
              </a:ext>
            </a:extLst>
          </p:cNvPr>
          <p:cNvSpPr/>
          <p:nvPr/>
        </p:nvSpPr>
        <p:spPr>
          <a:xfrm>
            <a:off x="9172732" y="3566868"/>
            <a:ext cx="2629889" cy="342039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musl libc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AA51CF8D-1F2C-E532-D6DC-58C65E476D49}"/>
              </a:ext>
            </a:extLst>
          </p:cNvPr>
          <p:cNvSpPr/>
          <p:nvPr/>
        </p:nvSpPr>
        <p:spPr>
          <a:xfrm>
            <a:off x="8390839" y="2976795"/>
            <a:ext cx="1471442" cy="403862"/>
          </a:xfrm>
          <a:prstGeom prst="round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App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227B96A1-293F-8795-9BD1-EE1400714C77}"/>
              </a:ext>
            </a:extLst>
          </p:cNvPr>
          <p:cNvSpPr/>
          <p:nvPr/>
        </p:nvSpPr>
        <p:spPr>
          <a:xfrm>
            <a:off x="550036" y="2672916"/>
            <a:ext cx="1081468" cy="248427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组件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仓库</a:t>
            </a:r>
          </a:p>
        </p:txBody>
      </p:sp>
      <p:sp>
        <p:nvSpPr>
          <p:cNvPr id="23" name="箭头: 右 22">
            <a:extLst>
              <a:ext uri="{FF2B5EF4-FFF2-40B4-BE49-F238E27FC236}">
                <a16:creationId xmlns:a16="http://schemas.microsoft.com/office/drawing/2014/main" id="{CCD1D5F8-00A9-F06B-FEC9-128DBF6DC02A}"/>
              </a:ext>
            </a:extLst>
          </p:cNvPr>
          <p:cNvSpPr/>
          <p:nvPr/>
        </p:nvSpPr>
        <p:spPr>
          <a:xfrm>
            <a:off x="1921131" y="2852936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方式</a:t>
            </a:r>
          </a:p>
        </p:txBody>
      </p:sp>
      <p:sp>
        <p:nvSpPr>
          <p:cNvPr id="24" name="箭头: 右 23">
            <a:extLst>
              <a:ext uri="{FF2B5EF4-FFF2-40B4-BE49-F238E27FC236}">
                <a16:creationId xmlns:a16="http://schemas.microsoft.com/office/drawing/2014/main" id="{765E5D5C-AB8E-3715-8A55-54649E7E1A2C}"/>
              </a:ext>
            </a:extLst>
          </p:cNvPr>
          <p:cNvSpPr/>
          <p:nvPr/>
        </p:nvSpPr>
        <p:spPr>
          <a:xfrm>
            <a:off x="1921131" y="3810617"/>
            <a:ext cx="978408" cy="484632"/>
          </a:xfrm>
          <a:prstGeom prst="right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方式</a:t>
            </a:r>
          </a:p>
        </p:txBody>
      </p:sp>
      <p:sp>
        <p:nvSpPr>
          <p:cNvPr id="25" name="箭头: 右 24">
            <a:extLst>
              <a:ext uri="{FF2B5EF4-FFF2-40B4-BE49-F238E27FC236}">
                <a16:creationId xmlns:a16="http://schemas.microsoft.com/office/drawing/2014/main" id="{65D9D1BC-FA52-6D86-1EEF-EC517A53D422}"/>
              </a:ext>
            </a:extLst>
          </p:cNvPr>
          <p:cNvSpPr/>
          <p:nvPr/>
        </p:nvSpPr>
        <p:spPr>
          <a:xfrm>
            <a:off x="1921131" y="4644856"/>
            <a:ext cx="978408" cy="484632"/>
          </a:xfrm>
          <a:prstGeom prst="rightArrow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方式</a:t>
            </a: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996C4264-CF13-8597-66C5-350A64C1B2A8}"/>
              </a:ext>
            </a:extLst>
          </p:cNvPr>
          <p:cNvSpPr/>
          <p:nvPr/>
        </p:nvSpPr>
        <p:spPr>
          <a:xfrm>
            <a:off x="3148547" y="2742771"/>
            <a:ext cx="1944216" cy="6142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Unikernel OSs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50613AD4-D501-B6EF-BC2B-DA27FB5BCCDB}"/>
              </a:ext>
            </a:extLst>
          </p:cNvPr>
          <p:cNvSpPr/>
          <p:nvPr/>
        </p:nvSpPr>
        <p:spPr>
          <a:xfrm>
            <a:off x="3148547" y="3681028"/>
            <a:ext cx="1944216" cy="614221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Monolithic OS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矩形: 圆角 27">
            <a:extLst>
              <a:ext uri="{FF2B5EF4-FFF2-40B4-BE49-F238E27FC236}">
                <a16:creationId xmlns:a16="http://schemas.microsoft.com/office/drawing/2014/main" id="{2FABB815-2CDD-29BB-931B-10E111A0C5F8}"/>
              </a:ext>
            </a:extLst>
          </p:cNvPr>
          <p:cNvSpPr/>
          <p:nvPr/>
        </p:nvSpPr>
        <p:spPr>
          <a:xfrm>
            <a:off x="3127765" y="4644857"/>
            <a:ext cx="1944216" cy="6142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Other OSs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689D9657-0F51-894F-CA81-C5AFB05F15DA}"/>
              </a:ext>
            </a:extLst>
          </p:cNvPr>
          <p:cNvSpPr txBox="1"/>
          <p:nvPr/>
        </p:nvSpPr>
        <p:spPr>
          <a:xfrm>
            <a:off x="515380" y="5735342"/>
            <a:ext cx="1087455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000">
                <a:solidFill>
                  <a:srgbClr val="000000"/>
                </a:solidFill>
                <a:latin typeface="-apple-system"/>
              </a:rPr>
              <a:t>应用和内核交互界面是否仅包含三类</a:t>
            </a:r>
            <a:r>
              <a:rPr lang="zh-CN" altLang="en-US" sz="2800">
                <a:solidFill>
                  <a:srgbClr val="000000"/>
                </a:solidFill>
                <a:latin typeface="-apple-system"/>
              </a:rPr>
              <a:t>：</a:t>
            </a:r>
            <a:r>
              <a:rPr lang="en-US" altLang="zh-CN" sz="2800">
                <a:solidFill>
                  <a:srgbClr val="000000"/>
                </a:solidFill>
                <a:latin typeface="-apple-system"/>
              </a:rPr>
              <a:t>1) syscall; 2) procfs &amp; sysfs</a:t>
            </a:r>
            <a:r>
              <a:rPr lang="zh-CN" altLang="en-US" sz="2800">
                <a:solidFill>
                  <a:srgbClr val="000000"/>
                </a:solidFill>
                <a:latin typeface="-apple-system"/>
              </a:rPr>
              <a:t>等伪文件系统</a:t>
            </a:r>
            <a:endParaRPr lang="en-US" altLang="zh-CN" sz="280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800">
                <a:solidFill>
                  <a:srgbClr val="000000"/>
                </a:solidFill>
                <a:latin typeface="-apple-system"/>
              </a:rPr>
              <a:t>3) </a:t>
            </a:r>
            <a:r>
              <a:rPr lang="zh-CN" altLang="en-US" sz="2800">
                <a:solidFill>
                  <a:srgbClr val="000000"/>
                </a:solidFill>
                <a:latin typeface="-apple-system"/>
              </a:rPr>
              <a:t>应用、编译器和</a:t>
            </a:r>
            <a:r>
              <a:rPr lang="en-US" altLang="zh-CN" sz="2800">
                <a:solidFill>
                  <a:srgbClr val="000000"/>
                </a:solidFill>
                <a:latin typeface="-apple-system"/>
              </a:rPr>
              <a:t>libc</a:t>
            </a:r>
            <a:r>
              <a:rPr lang="zh-CN" altLang="en-US" sz="2800">
                <a:solidFill>
                  <a:srgbClr val="000000"/>
                </a:solidFill>
                <a:latin typeface="-apple-system"/>
              </a:rPr>
              <a:t>对地址空间的假定，涉及某些特殊地址的引用</a:t>
            </a:r>
            <a:endParaRPr lang="en-US" altLang="zh-CN" sz="2800">
              <a:solidFill>
                <a:srgbClr val="000000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2953733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9D41F3BD-E336-D3CE-2D18-45694603ED7C}"/>
              </a:ext>
            </a:extLst>
          </p:cNvPr>
          <p:cNvSpPr txBox="1"/>
          <p:nvPr/>
        </p:nvSpPr>
        <p:spPr>
          <a:xfrm>
            <a:off x="1703512" y="506166"/>
            <a:ext cx="1080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>
                <a:solidFill>
                  <a:srgbClr val="000000"/>
                </a:solidFill>
                <a:latin typeface="-apple-system"/>
              </a:rPr>
              <a:t>现状</a:t>
            </a:r>
            <a:endParaRPr lang="en-US" altLang="zh-CN" sz="3200" i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0311A580-D43E-E9E7-3EA2-1F8F16A6D94E}"/>
              </a:ext>
            </a:extLst>
          </p:cNvPr>
          <p:cNvSpPr/>
          <p:nvPr/>
        </p:nvSpPr>
        <p:spPr>
          <a:xfrm>
            <a:off x="1063197" y="5908355"/>
            <a:ext cx="2176147" cy="6142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ArceOS Unikernel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8EAC6656-6AC2-E161-226F-53A1037251D9}"/>
              </a:ext>
            </a:extLst>
          </p:cNvPr>
          <p:cNvSpPr/>
          <p:nvPr/>
        </p:nvSpPr>
        <p:spPr>
          <a:xfrm>
            <a:off x="1063196" y="4684219"/>
            <a:ext cx="2176147" cy="6142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Starry</a:t>
            </a:r>
            <a:r>
              <a:rPr lang="zh-CN" altLang="en-US">
                <a:solidFill>
                  <a:schemeClr val="tx1"/>
                </a:solidFill>
              </a:rPr>
              <a:t>宏内核</a:t>
            </a:r>
          </a:p>
        </p:txBody>
      </p:sp>
      <p:sp>
        <p:nvSpPr>
          <p:cNvPr id="7" name="箭头: 上 6">
            <a:extLst>
              <a:ext uri="{FF2B5EF4-FFF2-40B4-BE49-F238E27FC236}">
                <a16:creationId xmlns:a16="http://schemas.microsoft.com/office/drawing/2014/main" id="{F277E35F-7FDB-0E26-FA0D-7804D367868E}"/>
              </a:ext>
            </a:extLst>
          </p:cNvPr>
          <p:cNvSpPr/>
          <p:nvPr/>
        </p:nvSpPr>
        <p:spPr>
          <a:xfrm>
            <a:off x="1575204" y="5368295"/>
            <a:ext cx="1316439" cy="54006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扩展</a:t>
            </a: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84B2E3D5-25A1-AE64-7480-E79006BA3383}"/>
              </a:ext>
            </a:extLst>
          </p:cNvPr>
          <p:cNvSpPr/>
          <p:nvPr/>
        </p:nvSpPr>
        <p:spPr>
          <a:xfrm>
            <a:off x="6096000" y="5911122"/>
            <a:ext cx="5112568" cy="6142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统一的组件仓库</a:t>
            </a: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6D3156DE-6450-6704-C40D-CDEAE8225CA9}"/>
              </a:ext>
            </a:extLst>
          </p:cNvPr>
          <p:cNvSpPr/>
          <p:nvPr/>
        </p:nvSpPr>
        <p:spPr>
          <a:xfrm>
            <a:off x="6106279" y="4684219"/>
            <a:ext cx="1465885" cy="6142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ArceOS Unikernel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箭头: 上 9">
            <a:extLst>
              <a:ext uri="{FF2B5EF4-FFF2-40B4-BE49-F238E27FC236}">
                <a16:creationId xmlns:a16="http://schemas.microsoft.com/office/drawing/2014/main" id="{FEF75580-5F35-4804-5958-62164456B06E}"/>
              </a:ext>
            </a:extLst>
          </p:cNvPr>
          <p:cNvSpPr/>
          <p:nvPr/>
        </p:nvSpPr>
        <p:spPr>
          <a:xfrm>
            <a:off x="9621713" y="5368295"/>
            <a:ext cx="495164" cy="54006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箭头: 上 10">
            <a:extLst>
              <a:ext uri="{FF2B5EF4-FFF2-40B4-BE49-F238E27FC236}">
                <a16:creationId xmlns:a16="http://schemas.microsoft.com/office/drawing/2014/main" id="{14C29A7A-817A-A7D4-4006-88E1DD7DA6E5}"/>
              </a:ext>
            </a:extLst>
          </p:cNvPr>
          <p:cNvSpPr/>
          <p:nvPr/>
        </p:nvSpPr>
        <p:spPr>
          <a:xfrm>
            <a:off x="6591639" y="5368295"/>
            <a:ext cx="495164" cy="540060"/>
          </a:xfrm>
          <a:prstGeom prst="upArrow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BCEFE613-5908-EACB-2824-2A06451D102A}"/>
              </a:ext>
            </a:extLst>
          </p:cNvPr>
          <p:cNvSpPr/>
          <p:nvPr/>
        </p:nvSpPr>
        <p:spPr>
          <a:xfrm>
            <a:off x="8544272" y="4682221"/>
            <a:ext cx="2650047" cy="61422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宏内核</a:t>
            </a: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73699E16-C2C0-313F-D436-A5C291032EF8}"/>
              </a:ext>
            </a:extLst>
          </p:cNvPr>
          <p:cNvSpPr/>
          <p:nvPr/>
        </p:nvSpPr>
        <p:spPr>
          <a:xfrm>
            <a:off x="8544273" y="3717282"/>
            <a:ext cx="2650046" cy="8229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1. syscall</a:t>
            </a:r>
          </a:p>
          <a:p>
            <a:r>
              <a:rPr lang="en-US" altLang="zh-CN">
                <a:solidFill>
                  <a:schemeClr val="tx1"/>
                </a:solidFill>
              </a:rPr>
              <a:t>2. procfs &amp; sysfs</a:t>
            </a:r>
          </a:p>
          <a:p>
            <a:r>
              <a:rPr lang="en-US" altLang="zh-CN">
                <a:solidFill>
                  <a:schemeClr val="tx1"/>
                </a:solidFill>
              </a:rPr>
              <a:t>3. awarness of aspace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D9844D0-7A2A-6AF9-8898-025F6A9C8981}"/>
              </a:ext>
            </a:extLst>
          </p:cNvPr>
          <p:cNvSpPr txBox="1"/>
          <p:nvPr/>
        </p:nvSpPr>
        <p:spPr>
          <a:xfrm>
            <a:off x="8796300" y="467390"/>
            <a:ext cx="108012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>
                <a:solidFill>
                  <a:srgbClr val="000000"/>
                </a:solidFill>
                <a:latin typeface="-apple-system"/>
              </a:rPr>
              <a:t>目标</a:t>
            </a:r>
            <a:endParaRPr lang="en-US" altLang="zh-CN" sz="3200" i="0">
              <a:solidFill>
                <a:srgbClr val="000000"/>
              </a:solidFill>
              <a:effectLst/>
              <a:latin typeface="-apple-system"/>
            </a:endParaRPr>
          </a:p>
        </p:txBody>
      </p: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2C597224-BF32-77A3-476E-91C909110C32}"/>
              </a:ext>
            </a:extLst>
          </p:cNvPr>
          <p:cNvCxnSpPr/>
          <p:nvPr/>
        </p:nvCxnSpPr>
        <p:spPr>
          <a:xfrm>
            <a:off x="731404" y="3429000"/>
            <a:ext cx="11161240" cy="0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箭头: 右 18">
            <a:extLst>
              <a:ext uri="{FF2B5EF4-FFF2-40B4-BE49-F238E27FC236}">
                <a16:creationId xmlns:a16="http://schemas.microsoft.com/office/drawing/2014/main" id="{C8072E3A-8E44-6A12-546F-F32DAE14054C}"/>
              </a:ext>
            </a:extLst>
          </p:cNvPr>
          <p:cNvSpPr/>
          <p:nvPr/>
        </p:nvSpPr>
        <p:spPr>
          <a:xfrm>
            <a:off x="3591429" y="4905164"/>
            <a:ext cx="2162763" cy="688997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重构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9C2D3836-AB49-5B84-14E1-813844806CC8}"/>
              </a:ext>
            </a:extLst>
          </p:cNvPr>
          <p:cNvSpPr txBox="1"/>
          <p:nvPr/>
        </p:nvSpPr>
        <p:spPr>
          <a:xfrm>
            <a:off x="3645206" y="5517232"/>
            <a:ext cx="21627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问题域发生变化：</a:t>
            </a:r>
            <a:endParaRPr lang="en-US" altLang="zh-CN"/>
          </a:p>
          <a:p>
            <a:r>
              <a:rPr lang="zh-CN" altLang="en-US"/>
              <a:t>从只考虑</a:t>
            </a:r>
            <a:r>
              <a:rPr lang="en-US" altLang="zh-CN"/>
              <a:t>Unikernel</a:t>
            </a:r>
            <a:r>
              <a:rPr lang="zh-CN" altLang="en-US"/>
              <a:t>到考虑多模式兼容</a:t>
            </a: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6FF7FFBF-A190-9D09-B2BB-82977DDD7296}"/>
              </a:ext>
            </a:extLst>
          </p:cNvPr>
          <p:cNvSpPr/>
          <p:nvPr/>
        </p:nvSpPr>
        <p:spPr>
          <a:xfrm>
            <a:off x="1063195" y="1278611"/>
            <a:ext cx="2176147" cy="17543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>
                <a:solidFill>
                  <a:schemeClr val="tx1"/>
                </a:solidFill>
              </a:rPr>
              <a:t>Linux Kernel</a:t>
            </a:r>
          </a:p>
          <a:p>
            <a:pPr algn="ctr"/>
            <a:r>
              <a:rPr lang="en-US" altLang="zh-CN">
                <a:solidFill>
                  <a:schemeClr val="tx1"/>
                </a:solidFill>
              </a:rPr>
              <a:t>(</a:t>
            </a:r>
            <a:r>
              <a:rPr lang="zh-CN" altLang="en-US">
                <a:solidFill>
                  <a:schemeClr val="tx1"/>
                </a:solidFill>
              </a:rPr>
              <a:t>理解掌握</a:t>
            </a:r>
            <a:endParaRPr lang="en-US" altLang="zh-CN">
              <a:solidFill>
                <a:schemeClr val="tx1"/>
              </a:solidFill>
            </a:endParaRPr>
          </a:p>
          <a:p>
            <a:pPr algn="ctr"/>
            <a:r>
              <a:rPr lang="zh-CN" altLang="en-US">
                <a:solidFill>
                  <a:schemeClr val="tx1"/>
                </a:solidFill>
              </a:rPr>
              <a:t>有所欠缺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箭头: 右 21">
            <a:extLst>
              <a:ext uri="{FF2B5EF4-FFF2-40B4-BE49-F238E27FC236}">
                <a16:creationId xmlns:a16="http://schemas.microsoft.com/office/drawing/2014/main" id="{8737071F-ABFB-7759-0AB7-C2BFC7487231}"/>
              </a:ext>
            </a:extLst>
          </p:cNvPr>
          <p:cNvSpPr/>
          <p:nvPr/>
        </p:nvSpPr>
        <p:spPr>
          <a:xfrm>
            <a:off x="3591428" y="1520788"/>
            <a:ext cx="2162763" cy="688997"/>
          </a:xfrm>
          <a:prstGeom prst="rightArrow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>
                <a:solidFill>
                  <a:schemeClr val="tx1"/>
                </a:solidFill>
              </a:rPr>
              <a:t>分析</a:t>
            </a:r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6902F68A-519E-4B60-9FD4-E392FF07704D}"/>
              </a:ext>
            </a:extLst>
          </p:cNvPr>
          <p:cNvSpPr/>
          <p:nvPr/>
        </p:nvSpPr>
        <p:spPr>
          <a:xfrm>
            <a:off x="6124691" y="1278610"/>
            <a:ext cx="5069628" cy="175434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>
                <a:solidFill>
                  <a:schemeClr val="tx1"/>
                </a:solidFill>
              </a:rPr>
              <a:t>Linux Kernel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703F749B-3211-C7B2-A95D-0E0EB985D755}"/>
              </a:ext>
            </a:extLst>
          </p:cNvPr>
          <p:cNvCxnSpPr/>
          <p:nvPr/>
        </p:nvCxnSpPr>
        <p:spPr>
          <a:xfrm>
            <a:off x="7680176" y="2204864"/>
            <a:ext cx="3276364" cy="0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B09E1152-D97D-B19C-0036-0526C18D1381}"/>
              </a:ext>
            </a:extLst>
          </p:cNvPr>
          <p:cNvSpPr txBox="1"/>
          <p:nvPr/>
        </p:nvSpPr>
        <p:spPr>
          <a:xfrm>
            <a:off x="8112224" y="1619508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对外提供的服务界面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94F2180E-F161-3668-5E9C-88F7CFFE53AC}"/>
              </a:ext>
            </a:extLst>
          </p:cNvPr>
          <p:cNvSpPr txBox="1"/>
          <p:nvPr/>
        </p:nvSpPr>
        <p:spPr>
          <a:xfrm>
            <a:off x="8112224" y="2419642"/>
            <a:ext cx="2376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内部的实现机制</a:t>
            </a: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3CB9CCB0-C1F2-C597-EA80-0CB4936EC888}"/>
              </a:ext>
            </a:extLst>
          </p:cNvPr>
          <p:cNvSpPr/>
          <p:nvPr/>
        </p:nvSpPr>
        <p:spPr>
          <a:xfrm>
            <a:off x="10390909" y="1801091"/>
            <a:ext cx="1270920" cy="2327564"/>
          </a:xfrm>
          <a:custGeom>
            <a:avLst/>
            <a:gdLst>
              <a:gd name="connsiteX0" fmla="*/ 822036 w 1270920"/>
              <a:gd name="connsiteY0" fmla="*/ 2327564 h 2327564"/>
              <a:gd name="connsiteX1" fmla="*/ 1265382 w 1270920"/>
              <a:gd name="connsiteY1" fmla="*/ 1533236 h 2327564"/>
              <a:gd name="connsiteX2" fmla="*/ 997527 w 1270920"/>
              <a:gd name="connsiteY2" fmla="*/ 304800 h 2327564"/>
              <a:gd name="connsiteX3" fmla="*/ 0 w 1270920"/>
              <a:gd name="connsiteY3" fmla="*/ 0 h 23275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70920" h="2327564">
                <a:moveTo>
                  <a:pt x="822036" y="2327564"/>
                </a:moveTo>
                <a:cubicBezTo>
                  <a:pt x="1029085" y="2098963"/>
                  <a:pt x="1236134" y="1870363"/>
                  <a:pt x="1265382" y="1533236"/>
                </a:cubicBezTo>
                <a:cubicBezTo>
                  <a:pt x="1294631" y="1196109"/>
                  <a:pt x="1208424" y="560339"/>
                  <a:pt x="997527" y="304800"/>
                </a:cubicBezTo>
                <a:cubicBezTo>
                  <a:pt x="786630" y="49261"/>
                  <a:pt x="393315" y="24630"/>
                  <a:pt x="0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22A2111-EEF4-1937-F74E-C549F59FB8C4}"/>
              </a:ext>
            </a:extLst>
          </p:cNvPr>
          <p:cNvSpPr txBox="1"/>
          <p:nvPr/>
        </p:nvSpPr>
        <p:spPr>
          <a:xfrm>
            <a:off x="11100556" y="2852936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兼容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0EBA1F4-7E35-1293-C5C9-359603E78468}"/>
              </a:ext>
            </a:extLst>
          </p:cNvPr>
          <p:cNvSpPr txBox="1"/>
          <p:nvPr/>
        </p:nvSpPr>
        <p:spPr>
          <a:xfrm>
            <a:off x="7608168" y="3983071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参考</a:t>
            </a:r>
          </a:p>
        </p:txBody>
      </p:sp>
      <p:sp>
        <p:nvSpPr>
          <p:cNvPr id="31" name="任意多边形: 形状 30">
            <a:extLst>
              <a:ext uri="{FF2B5EF4-FFF2-40B4-BE49-F238E27FC236}">
                <a16:creationId xmlns:a16="http://schemas.microsoft.com/office/drawing/2014/main" id="{653BA2F5-D71A-F31B-E46E-CC5C3A1EFDC2}"/>
              </a:ext>
            </a:extLst>
          </p:cNvPr>
          <p:cNvSpPr/>
          <p:nvPr/>
        </p:nvSpPr>
        <p:spPr>
          <a:xfrm>
            <a:off x="8238210" y="2863273"/>
            <a:ext cx="314663" cy="2161309"/>
          </a:xfrm>
          <a:custGeom>
            <a:avLst/>
            <a:gdLst>
              <a:gd name="connsiteX0" fmla="*/ 314663 w 314663"/>
              <a:gd name="connsiteY0" fmla="*/ 2161309 h 2161309"/>
              <a:gd name="connsiteX1" fmla="*/ 626 w 314663"/>
              <a:gd name="connsiteY1" fmla="*/ 1330036 h 2161309"/>
              <a:gd name="connsiteX2" fmla="*/ 250008 w 314663"/>
              <a:gd name="connsiteY2" fmla="*/ 0 h 21613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4663" h="2161309">
                <a:moveTo>
                  <a:pt x="314663" y="2161309"/>
                </a:moveTo>
                <a:cubicBezTo>
                  <a:pt x="163032" y="1925781"/>
                  <a:pt x="11402" y="1690254"/>
                  <a:pt x="626" y="1330036"/>
                </a:cubicBezTo>
                <a:cubicBezTo>
                  <a:pt x="-10150" y="969818"/>
                  <a:pt x="119929" y="484909"/>
                  <a:pt x="250008" y="0"/>
                </a:cubicBezTo>
              </a:path>
            </a:pathLst>
          </a:custGeom>
          <a:noFill/>
          <a:ln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4D3DB6D-EAEE-EBB2-CF38-45DB7580537E}"/>
              </a:ext>
            </a:extLst>
          </p:cNvPr>
          <p:cNvSpPr txBox="1"/>
          <p:nvPr/>
        </p:nvSpPr>
        <p:spPr>
          <a:xfrm>
            <a:off x="3483245" y="2217638"/>
            <a:ext cx="2337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对</a:t>
            </a:r>
            <a:r>
              <a:rPr lang="en-US" altLang="zh-CN"/>
              <a:t>Linux App</a:t>
            </a:r>
            <a:r>
              <a:rPr lang="zh-CN" altLang="en-US"/>
              <a:t>的支持程度取决于对</a:t>
            </a:r>
            <a:r>
              <a:rPr lang="en-US" altLang="zh-CN"/>
              <a:t>Linux</a:t>
            </a:r>
            <a:r>
              <a:rPr lang="zh-CN" altLang="en-US"/>
              <a:t>的更深入的分析理解</a:t>
            </a:r>
          </a:p>
        </p:txBody>
      </p:sp>
    </p:spTree>
    <p:extLst>
      <p:ext uri="{BB962C8B-B14F-4D97-AF65-F5344CB8AC3E}">
        <p14:creationId xmlns:p14="http://schemas.microsoft.com/office/powerpoint/2010/main" val="17425208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05753474-1059-04CB-D822-582964A52903}"/>
              </a:ext>
            </a:extLst>
          </p:cNvPr>
          <p:cNvSpPr txBox="1"/>
          <p:nvPr/>
        </p:nvSpPr>
        <p:spPr>
          <a:xfrm>
            <a:off x="515380" y="370134"/>
            <a:ext cx="6408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i="0">
                <a:solidFill>
                  <a:srgbClr val="000000"/>
                </a:solidFill>
                <a:effectLst/>
                <a:latin typeface="-apple-system"/>
              </a:rPr>
              <a:t>Linux Kernel</a:t>
            </a:r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启动首用户应用的过程</a:t>
            </a:r>
            <a:endParaRPr lang="en-US" altLang="zh-CN" sz="3200" i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F86B6CD-E6EB-75F3-4274-969CA2E92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412" y="1232756"/>
            <a:ext cx="10858500" cy="552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9960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AEE00202-EFB8-4FE4-6C19-084B6784A5C3}"/>
              </a:ext>
            </a:extLst>
          </p:cNvPr>
          <p:cNvSpPr txBox="1"/>
          <p:nvPr/>
        </p:nvSpPr>
        <p:spPr>
          <a:xfrm>
            <a:off x="515380" y="370134"/>
            <a:ext cx="640871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分析</a:t>
            </a:r>
            <a:r>
              <a:rPr lang="en-US" altLang="zh-CN" sz="3200" i="0">
                <a:solidFill>
                  <a:srgbClr val="000000"/>
                </a:solidFill>
                <a:effectLst/>
                <a:latin typeface="-apple-system"/>
              </a:rPr>
              <a:t>Linux Kernel</a:t>
            </a:r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过程的目标</a:t>
            </a:r>
            <a:endParaRPr lang="en-US" altLang="zh-CN" sz="3200" i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EA8E711F-8DC8-8662-0C73-87207B0226D5}"/>
              </a:ext>
            </a:extLst>
          </p:cNvPr>
          <p:cNvSpPr txBox="1"/>
          <p:nvPr/>
        </p:nvSpPr>
        <p:spPr>
          <a:xfrm>
            <a:off x="550036" y="1052736"/>
            <a:ext cx="1134260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1. 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仿照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Linux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发行版的模式，让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ArceOS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宏内核以类似模式配套根文件系统和在其中部署应用</a:t>
            </a:r>
            <a:endParaRPr lang="en-US" altLang="zh-CN" sz="240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2. 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能够直接使用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Prebuilt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Linux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 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Image(root filesystem)</a:t>
            </a:r>
          </a:p>
          <a:p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3. 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参考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Linux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首应用的启动模式，仅一次切换进入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userland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，以后所有的用户应用进程都是它的子孙进程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(fork/clone + exec)</a:t>
            </a:r>
          </a:p>
          <a:p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4. 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知道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linux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内部的相关机制和模块都是在什么位置起作用的，便于参考</a:t>
            </a:r>
            <a:endParaRPr lang="en-US" altLang="zh-CN" sz="2400">
              <a:solidFill>
                <a:srgbClr val="000000"/>
              </a:solidFill>
              <a:latin typeface="-apple-system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9082924-9AD8-B91C-C786-598E0FF2E51F}"/>
              </a:ext>
            </a:extLst>
          </p:cNvPr>
          <p:cNvSpPr txBox="1"/>
          <p:nvPr/>
        </p:nvSpPr>
        <p:spPr>
          <a:xfrm>
            <a:off x="550036" y="3681028"/>
            <a:ext cx="1134260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与本次工作相关的部分：</a:t>
            </a:r>
            <a:endParaRPr lang="en-US" altLang="zh-CN" sz="240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1) 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包含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Linux Prebuilt Image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块设备被发现</a:t>
            </a:r>
            <a:endParaRPr lang="en-US" altLang="zh-CN" sz="240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2) 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基于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Ext4/XFS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轮流尝试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Mount 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根文件系统</a:t>
            </a:r>
            <a:endParaRPr lang="en-US" altLang="zh-CN" sz="240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3) Chroot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根文件系统和从中读出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/sbin/init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首应用</a:t>
            </a:r>
            <a:endParaRPr lang="en-US" altLang="zh-CN" sz="240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4)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 启动内核线程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(task)</a:t>
            </a:r>
          </a:p>
          <a:p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5) 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分析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ELF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，映射各段到地址空间</a:t>
            </a:r>
            <a:endParaRPr lang="en-US" altLang="zh-CN" sz="240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6) 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伪造现场，从内核态转用户态</a:t>
            </a:r>
            <a:endParaRPr lang="en-US" altLang="zh-CN" sz="2400">
              <a:solidFill>
                <a:srgbClr val="000000"/>
              </a:solidFill>
              <a:latin typeface="-apple-system"/>
            </a:endParaRPr>
          </a:p>
          <a:p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7) Mount ProcFS&amp;SysFS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，这两个由应用发起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syscall</a:t>
            </a:r>
            <a:r>
              <a:rPr lang="zh-CN" altLang="en-US" sz="2400">
                <a:solidFill>
                  <a:srgbClr val="000000"/>
                </a:solidFill>
                <a:latin typeface="-apple-system"/>
              </a:rPr>
              <a:t>，内核响应这两个</a:t>
            </a:r>
            <a:r>
              <a:rPr lang="en-US" altLang="zh-CN" sz="2400">
                <a:solidFill>
                  <a:srgbClr val="000000"/>
                </a:solidFill>
                <a:latin typeface="-apple-system"/>
              </a:rPr>
              <a:t>FS Type</a:t>
            </a:r>
          </a:p>
        </p:txBody>
      </p:sp>
    </p:spTree>
    <p:extLst>
      <p:ext uri="{BB962C8B-B14F-4D97-AF65-F5344CB8AC3E}">
        <p14:creationId xmlns:p14="http://schemas.microsoft.com/office/powerpoint/2010/main" val="14880183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F727B98A-AC32-3581-68EA-FDBB2798646F}"/>
              </a:ext>
            </a:extLst>
          </p:cNvPr>
          <p:cNvSpPr txBox="1"/>
          <p:nvPr/>
        </p:nvSpPr>
        <p:spPr>
          <a:xfrm>
            <a:off x="515380" y="370134"/>
            <a:ext cx="489654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分析</a:t>
            </a:r>
            <a:r>
              <a:rPr lang="en-US" altLang="zh-CN" sz="3200" i="0">
                <a:solidFill>
                  <a:srgbClr val="000000"/>
                </a:solidFill>
                <a:effectLst/>
                <a:latin typeface="-apple-system"/>
              </a:rPr>
              <a:t>Starry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DCD2BE62-8F16-4772-AE0A-A16673E726E0}"/>
              </a:ext>
            </a:extLst>
          </p:cNvPr>
          <p:cNvSpPr txBox="1"/>
          <p:nvPr/>
        </p:nvSpPr>
        <p:spPr>
          <a:xfrm>
            <a:off x="1307468" y="1268760"/>
            <a:ext cx="101891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/>
              <a:t>Starry</a:t>
            </a:r>
            <a:r>
              <a:rPr lang="zh-CN" altLang="en-US" sz="2800"/>
              <a:t>的整体逻辑：</a:t>
            </a:r>
            <a:endParaRPr lang="en-US" altLang="zh-CN" sz="2800"/>
          </a:p>
          <a:p>
            <a:endParaRPr lang="en-US" altLang="zh-CN" sz="2800"/>
          </a:p>
          <a:p>
            <a:r>
              <a:rPr lang="en-US" altLang="zh-CN" sz="2800"/>
              <a:t>for each (testcases) {</a:t>
            </a:r>
          </a:p>
          <a:p>
            <a:r>
              <a:rPr lang="en-US" altLang="zh-CN" sz="2800"/>
              <a:t>    axprocess::init(testcase);</a:t>
            </a:r>
          </a:p>
          <a:p>
            <a:r>
              <a:rPr lang="en-US" altLang="zh-CN" sz="2800"/>
              <a:t>}</a:t>
            </a:r>
          </a:p>
          <a:p>
            <a:endParaRPr lang="en-US" altLang="zh-CN" sz="2800"/>
          </a:p>
          <a:p>
            <a:r>
              <a:rPr lang="zh-CN" altLang="en-US" sz="2400"/>
              <a:t>目前是适应</a:t>
            </a:r>
            <a:r>
              <a:rPr lang="en-US" altLang="zh-CN" sz="2400"/>
              <a:t>OS</a:t>
            </a:r>
            <a:r>
              <a:rPr lang="zh-CN" altLang="en-US" sz="2400"/>
              <a:t>比赛的处理方式：内核态循环执行测试用例，每个测试用例作为进程从内核态切换到用户态一次。</a:t>
            </a:r>
            <a:endParaRPr lang="en-US" altLang="zh-CN" sz="2400"/>
          </a:p>
          <a:p>
            <a:endParaRPr lang="en-US" altLang="zh-CN" sz="2400"/>
          </a:p>
          <a:p>
            <a:r>
              <a:rPr lang="zh-CN" altLang="en-US" sz="2400"/>
              <a:t>建议：仿照</a:t>
            </a:r>
            <a:r>
              <a:rPr lang="en-US" altLang="zh-CN" sz="2400"/>
              <a:t>Linux Kernel</a:t>
            </a:r>
            <a:r>
              <a:rPr lang="zh-CN" altLang="en-US" sz="2400"/>
              <a:t>的方式，首应用</a:t>
            </a:r>
            <a:r>
              <a:rPr lang="en-US" altLang="zh-CN" sz="2400"/>
              <a:t>Init</a:t>
            </a:r>
            <a:r>
              <a:rPr lang="zh-CN" altLang="en-US" sz="2400"/>
              <a:t>进入一次，所有测试用例应用在用户态循环执行。所有测试用例被打包在根文件系统中。</a:t>
            </a:r>
          </a:p>
        </p:txBody>
      </p:sp>
    </p:spTree>
    <p:extLst>
      <p:ext uri="{BB962C8B-B14F-4D97-AF65-F5344CB8AC3E}">
        <p14:creationId xmlns:p14="http://schemas.microsoft.com/office/powerpoint/2010/main" val="1520350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6DB94F19-822C-AC7E-B5EC-893F7AD2D36D}"/>
              </a:ext>
            </a:extLst>
          </p:cNvPr>
          <p:cNvSpPr txBox="1"/>
          <p:nvPr/>
        </p:nvSpPr>
        <p:spPr>
          <a:xfrm>
            <a:off x="515380" y="370134"/>
            <a:ext cx="21602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分析</a:t>
            </a:r>
            <a:r>
              <a:rPr lang="en-US" altLang="zh-CN" sz="3200" i="0">
                <a:solidFill>
                  <a:srgbClr val="000000"/>
                </a:solidFill>
                <a:effectLst/>
                <a:latin typeface="-apple-system"/>
              </a:rPr>
              <a:t>Starry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2901C5E-ED17-582B-480D-6CD5A320D9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45" y="1232756"/>
            <a:ext cx="6682321" cy="504633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DB84F6AE-E07B-A1AB-4723-523B5E3E5A8E}"/>
              </a:ext>
            </a:extLst>
          </p:cNvPr>
          <p:cNvSpPr txBox="1"/>
          <p:nvPr/>
        </p:nvSpPr>
        <p:spPr>
          <a:xfrm>
            <a:off x="7392144" y="584684"/>
            <a:ext cx="4464496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一些建议：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1. apps: OSCamp</a:t>
            </a:r>
            <a:r>
              <a:rPr lang="zh-CN" altLang="en-US"/>
              <a:t>面向比赛；建议以应用为中心的</a:t>
            </a:r>
            <a:r>
              <a:rPr lang="en-US" altLang="zh-CN"/>
              <a:t>userboot</a:t>
            </a:r>
            <a:r>
              <a:rPr lang="zh-CN" altLang="en-US"/>
              <a:t>，组织相关组件。见下页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syscall</a:t>
            </a:r>
            <a:r>
              <a:rPr lang="zh-CN" altLang="en-US"/>
              <a:t>似乎不属于</a:t>
            </a:r>
            <a:r>
              <a:rPr lang="en-US" altLang="zh-CN"/>
              <a:t>ulib</a:t>
            </a:r>
            <a:r>
              <a:rPr lang="zh-CN" altLang="en-US"/>
              <a:t>，考虑放</a:t>
            </a:r>
            <a:r>
              <a:rPr lang="en-US" altLang="zh-CN"/>
              <a:t>modules</a:t>
            </a:r>
            <a:r>
              <a:rPr lang="zh-CN" altLang="en-US"/>
              <a:t>或者单立一个</a:t>
            </a:r>
            <a:r>
              <a:rPr lang="en-US" altLang="zh-CN"/>
              <a:t>syscall</a:t>
            </a:r>
            <a:r>
              <a:rPr lang="zh-CN" altLang="en-US"/>
              <a:t>目录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axprocess</a:t>
            </a:r>
            <a:r>
              <a:rPr lang="zh-CN" altLang="en-US"/>
              <a:t>是 进程模型，另一种方案线程模型</a:t>
            </a:r>
            <a:r>
              <a:rPr lang="en-US" altLang="zh-CN"/>
              <a:t>(Linux</a:t>
            </a:r>
            <a:r>
              <a:rPr lang="zh-CN" altLang="en-US"/>
              <a:t>模式</a:t>
            </a:r>
            <a:r>
              <a:rPr lang="en-US" altLang="zh-CN"/>
              <a:t>)</a:t>
            </a:r>
            <a:r>
              <a:rPr lang="zh-CN" altLang="en-US"/>
              <a:t>，需考虑哪一个合适。这涉及组件划分的问题。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axmem</a:t>
            </a:r>
            <a:r>
              <a:rPr lang="zh-CN" altLang="en-US"/>
              <a:t>包含了直接映射和懒映射</a:t>
            </a:r>
            <a:r>
              <a:rPr lang="en-US" altLang="zh-CN"/>
              <a:t>(</a:t>
            </a:r>
            <a:r>
              <a:rPr lang="zh-CN" altLang="en-US"/>
              <a:t>缺页加载</a:t>
            </a:r>
            <a:r>
              <a:rPr lang="en-US" altLang="zh-CN"/>
              <a:t>)</a:t>
            </a:r>
            <a:r>
              <a:rPr lang="zh-CN" altLang="en-US"/>
              <a:t>两种映射方式，是否还有</a:t>
            </a:r>
            <a:r>
              <a:rPr lang="en-US" altLang="zh-CN"/>
              <a:t>COW?</a:t>
            </a:r>
            <a:r>
              <a:rPr lang="zh-CN" altLang="en-US"/>
              <a:t> 另外这个名字似乎称</a:t>
            </a:r>
            <a:r>
              <a:rPr lang="en-US" altLang="zh-CN"/>
              <a:t>ASpace</a:t>
            </a:r>
            <a:r>
              <a:rPr lang="zh-CN" altLang="en-US"/>
              <a:t>更合适吧。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 </a:t>
            </a:r>
            <a:r>
              <a:rPr lang="zh-CN" altLang="en-US"/>
              <a:t>有些与体系结构相关的部分最好压到</a:t>
            </a:r>
            <a:r>
              <a:rPr lang="en-US" altLang="zh-CN"/>
              <a:t>axhal</a:t>
            </a:r>
            <a:r>
              <a:rPr lang="zh-CN" altLang="en-US"/>
              <a:t>的具体模块中实现，例如</a:t>
            </a:r>
            <a:r>
              <a:rPr lang="en-US" altLang="zh-CN"/>
              <a:t>axtask</a:t>
            </a:r>
            <a:r>
              <a:rPr lang="zh-CN" altLang="en-US"/>
              <a:t>中那个</a:t>
            </a:r>
            <a:r>
              <a:rPr lang="en-US" altLang="zh-CN"/>
              <a:t>first_into_user</a:t>
            </a:r>
            <a:r>
              <a:rPr lang="zh-CN" altLang="en-US"/>
              <a:t>之类的。这些都归到</a:t>
            </a:r>
            <a:r>
              <a:rPr lang="en-US" altLang="zh-CN"/>
              <a:t>axhal</a:t>
            </a:r>
            <a:r>
              <a:rPr lang="zh-CN" altLang="en-US"/>
              <a:t>中按</a:t>
            </a:r>
            <a:r>
              <a:rPr lang="en-US" altLang="zh-CN"/>
              <a:t>feature</a:t>
            </a:r>
            <a:r>
              <a:rPr lang="zh-CN" altLang="en-US"/>
              <a:t>条件编译比较好。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10223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2313707C-26CD-0B5B-CE7F-F10BA600EC89}"/>
              </a:ext>
            </a:extLst>
          </p:cNvPr>
          <p:cNvSpPr txBox="1"/>
          <p:nvPr/>
        </p:nvSpPr>
        <p:spPr>
          <a:xfrm>
            <a:off x="515380" y="370134"/>
            <a:ext cx="52925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以应用为中心组织各模式</a:t>
            </a:r>
            <a:endParaRPr lang="en-US" altLang="zh-CN" sz="3200" i="0">
              <a:solidFill>
                <a:srgbClr val="000000"/>
              </a:solidFill>
              <a:effectLst/>
              <a:latin typeface="-apple-system"/>
            </a:endParaRP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F5B50F25-DF59-4340-2296-8500AA221BCD}"/>
              </a:ext>
            </a:extLst>
          </p:cNvPr>
          <p:cNvSpPr/>
          <p:nvPr/>
        </p:nvSpPr>
        <p:spPr>
          <a:xfrm>
            <a:off x="1047171" y="1535706"/>
            <a:ext cx="2055944" cy="68407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helloworld</a:t>
            </a:r>
          </a:p>
          <a:p>
            <a:pPr algn="ctr"/>
            <a:r>
              <a:rPr lang="en-US" altLang="zh-CN" sz="1600">
                <a:solidFill>
                  <a:schemeClr val="accent1"/>
                </a:solidFill>
              </a:rPr>
              <a:t>features[]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A3A1C33C-6B12-8CBE-C71D-25C7D64A4A41}"/>
              </a:ext>
            </a:extLst>
          </p:cNvPr>
          <p:cNvSpPr/>
          <p:nvPr/>
        </p:nvSpPr>
        <p:spPr>
          <a:xfrm>
            <a:off x="1055440" y="2576814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axstd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E5495CF-24CB-DB00-BB2F-96967589D2A9}"/>
              </a:ext>
            </a:extLst>
          </p:cNvPr>
          <p:cNvSpPr/>
          <p:nvPr/>
        </p:nvSpPr>
        <p:spPr>
          <a:xfrm>
            <a:off x="1047629" y="3311075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1079EF37-A037-9309-3C8F-8FAE20AAF171}"/>
              </a:ext>
            </a:extLst>
          </p:cNvPr>
          <p:cNvSpPr/>
          <p:nvPr/>
        </p:nvSpPr>
        <p:spPr>
          <a:xfrm>
            <a:off x="1055440" y="4045336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axruntime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BB4B0FFD-C5C4-1208-3413-F389CBD8D080}"/>
              </a:ext>
            </a:extLst>
          </p:cNvPr>
          <p:cNvSpPr/>
          <p:nvPr/>
        </p:nvSpPr>
        <p:spPr>
          <a:xfrm>
            <a:off x="1055440" y="4779597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axhal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FCF91C7-9997-800B-5B0A-9936F7D94AE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2075143" y="2219780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6A0F993F-A9CE-3BB3-8A9A-F73F1F0B176E}"/>
              </a:ext>
            </a:extLst>
          </p:cNvPr>
          <p:cNvCxnSpPr/>
          <p:nvPr/>
        </p:nvCxnSpPr>
        <p:spPr>
          <a:xfrm>
            <a:off x="2066874" y="2973223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490F7AD9-D423-EA92-C3DD-610BF8C16E9F}"/>
              </a:ext>
            </a:extLst>
          </p:cNvPr>
          <p:cNvCxnSpPr/>
          <p:nvPr/>
        </p:nvCxnSpPr>
        <p:spPr>
          <a:xfrm>
            <a:off x="2062739" y="3720501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9EA9372-A02E-6E2B-D403-4CE67C19C3C7}"/>
              </a:ext>
            </a:extLst>
          </p:cNvPr>
          <p:cNvCxnSpPr/>
          <p:nvPr/>
        </p:nvCxnSpPr>
        <p:spPr>
          <a:xfrm>
            <a:off x="2062739" y="4447201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3A707F08-190C-3C37-110A-042907862EA3}"/>
              </a:ext>
            </a:extLst>
          </p:cNvPr>
          <p:cNvSpPr/>
          <p:nvPr/>
        </p:nvSpPr>
        <p:spPr>
          <a:xfrm>
            <a:off x="3927491" y="1535706"/>
            <a:ext cx="2055944" cy="68407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userboot</a:t>
            </a:r>
          </a:p>
          <a:p>
            <a:pPr algn="ctr"/>
            <a:r>
              <a:rPr lang="en-US" altLang="zh-CN" sz="1600">
                <a:solidFill>
                  <a:schemeClr val="accent1"/>
                </a:solidFill>
              </a:rPr>
              <a:t>features[]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B0AD53AB-0B05-248E-2EFF-1A14E2239F81}"/>
              </a:ext>
            </a:extLst>
          </p:cNvPr>
          <p:cNvSpPr/>
          <p:nvPr/>
        </p:nvSpPr>
        <p:spPr>
          <a:xfrm>
            <a:off x="3935760" y="2576814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axstd ???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15" name="矩形: 圆角 14">
            <a:extLst>
              <a:ext uri="{FF2B5EF4-FFF2-40B4-BE49-F238E27FC236}">
                <a16:creationId xmlns:a16="http://schemas.microsoft.com/office/drawing/2014/main" id="{A55DC86F-5FB6-CB2B-564A-A5DA917B4E91}"/>
              </a:ext>
            </a:extLst>
          </p:cNvPr>
          <p:cNvSpPr/>
          <p:nvPr/>
        </p:nvSpPr>
        <p:spPr>
          <a:xfrm>
            <a:off x="3927949" y="3311075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AD7FF29-BF25-01A7-FC04-B140DD4E5A07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4955463" y="2219780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C945E45F-9BA2-C9DF-24F1-B2F3C53D2E5A}"/>
              </a:ext>
            </a:extLst>
          </p:cNvPr>
          <p:cNvCxnSpPr/>
          <p:nvPr/>
        </p:nvCxnSpPr>
        <p:spPr>
          <a:xfrm>
            <a:off x="4947194" y="2973223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75CB64BE-C9F8-08C4-E8C2-6511D253FA36}"/>
              </a:ext>
            </a:extLst>
          </p:cNvPr>
          <p:cNvCxnSpPr/>
          <p:nvPr/>
        </p:nvCxnSpPr>
        <p:spPr>
          <a:xfrm>
            <a:off x="4943059" y="3720501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C5188661-16EE-8C31-B86B-4448019E9E2A}"/>
              </a:ext>
            </a:extLst>
          </p:cNvPr>
          <p:cNvSpPr/>
          <p:nvPr/>
        </p:nvSpPr>
        <p:spPr>
          <a:xfrm>
            <a:off x="3932198" y="4052759"/>
            <a:ext cx="2055944" cy="726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modules</a:t>
            </a: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相关组件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732703FB-36FA-5B0C-ACCF-74AE5FF001F1}"/>
              </a:ext>
            </a:extLst>
          </p:cNvPr>
          <p:cNvSpPr/>
          <p:nvPr/>
        </p:nvSpPr>
        <p:spPr>
          <a:xfrm>
            <a:off x="3912225" y="4787020"/>
            <a:ext cx="2055944" cy="684074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crates</a:t>
            </a: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相关组件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51CCC222-E6ED-E728-8560-1C6FFA8DF17A}"/>
              </a:ext>
            </a:extLst>
          </p:cNvPr>
          <p:cNvSpPr/>
          <p:nvPr/>
        </p:nvSpPr>
        <p:spPr>
          <a:xfrm>
            <a:off x="6811946" y="1535706"/>
            <a:ext cx="2055944" cy="68407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uniboot</a:t>
            </a:r>
          </a:p>
          <a:p>
            <a:pPr algn="ctr"/>
            <a:r>
              <a:rPr lang="en-US" altLang="zh-CN" sz="1600">
                <a:solidFill>
                  <a:schemeClr val="accent1"/>
                </a:solidFill>
              </a:rPr>
              <a:t>features[]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ADF42113-4344-6262-037A-E17E9B14D8AD}"/>
              </a:ext>
            </a:extLst>
          </p:cNvPr>
          <p:cNvSpPr/>
          <p:nvPr/>
        </p:nvSpPr>
        <p:spPr>
          <a:xfrm>
            <a:off x="6820215" y="2576814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axstd ???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A52F844E-3996-2D41-740D-E009C4397665}"/>
              </a:ext>
            </a:extLst>
          </p:cNvPr>
          <p:cNvSpPr/>
          <p:nvPr/>
        </p:nvSpPr>
        <p:spPr>
          <a:xfrm>
            <a:off x="6812404" y="3311075"/>
            <a:ext cx="2055944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AC858B3-6D20-EDBD-6BFB-1BD98DD2D45C}"/>
              </a:ext>
            </a:extLst>
          </p:cNvPr>
          <p:cNvCxnSpPr>
            <a:cxnSpLocks/>
            <a:stCxn id="25" idx="2"/>
            <a:endCxn id="26" idx="0"/>
          </p:cNvCxnSpPr>
          <p:nvPr/>
        </p:nvCxnSpPr>
        <p:spPr>
          <a:xfrm>
            <a:off x="7839918" y="2219780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B3BD8825-7F9D-FC33-1F58-A694D5B6C742}"/>
              </a:ext>
            </a:extLst>
          </p:cNvPr>
          <p:cNvCxnSpPr/>
          <p:nvPr/>
        </p:nvCxnSpPr>
        <p:spPr>
          <a:xfrm>
            <a:off x="7831649" y="2973223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A63148C6-D270-DE4B-9FAF-DE087ACA4BE7}"/>
              </a:ext>
            </a:extLst>
          </p:cNvPr>
          <p:cNvCxnSpPr/>
          <p:nvPr/>
        </p:nvCxnSpPr>
        <p:spPr>
          <a:xfrm>
            <a:off x="7827514" y="3720501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BF04A852-C0BC-6E36-C038-B4717A904341}"/>
              </a:ext>
            </a:extLst>
          </p:cNvPr>
          <p:cNvSpPr/>
          <p:nvPr/>
        </p:nvSpPr>
        <p:spPr>
          <a:xfrm>
            <a:off x="6816653" y="4052759"/>
            <a:ext cx="2055944" cy="72683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modules</a:t>
            </a: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相关组件</a:t>
            </a:r>
          </a:p>
        </p:txBody>
      </p:sp>
      <p:sp>
        <p:nvSpPr>
          <p:cNvPr id="32" name="矩形: 圆角 31">
            <a:extLst>
              <a:ext uri="{FF2B5EF4-FFF2-40B4-BE49-F238E27FC236}">
                <a16:creationId xmlns:a16="http://schemas.microsoft.com/office/drawing/2014/main" id="{A0CD1840-0988-6970-7034-7D6FC6E2C16C}"/>
              </a:ext>
            </a:extLst>
          </p:cNvPr>
          <p:cNvSpPr/>
          <p:nvPr/>
        </p:nvSpPr>
        <p:spPr>
          <a:xfrm>
            <a:off x="6816653" y="4804235"/>
            <a:ext cx="2055944" cy="6668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crates</a:t>
            </a: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相关组件</a:t>
            </a:r>
          </a:p>
        </p:txBody>
      </p:sp>
      <p:sp>
        <p:nvSpPr>
          <p:cNvPr id="33" name="矩形: 圆角 32">
            <a:extLst>
              <a:ext uri="{FF2B5EF4-FFF2-40B4-BE49-F238E27FC236}">
                <a16:creationId xmlns:a16="http://schemas.microsoft.com/office/drawing/2014/main" id="{5F00F7DC-8DB5-621C-ECD8-CB8699962CA1}"/>
              </a:ext>
            </a:extLst>
          </p:cNvPr>
          <p:cNvSpPr/>
          <p:nvPr/>
        </p:nvSpPr>
        <p:spPr>
          <a:xfrm>
            <a:off x="9699263" y="1520763"/>
            <a:ext cx="2055944" cy="684074"/>
          </a:xfrm>
          <a:prstGeom prst="round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hyper_1_5</a:t>
            </a:r>
          </a:p>
          <a:p>
            <a:pPr algn="ctr"/>
            <a:r>
              <a:rPr lang="en-US" altLang="zh-CN" sz="1600">
                <a:solidFill>
                  <a:schemeClr val="accent1"/>
                </a:solidFill>
              </a:rPr>
              <a:t>features[]</a:t>
            </a:r>
            <a:endParaRPr lang="zh-CN" altLang="en-US" sz="1600" dirty="0">
              <a:solidFill>
                <a:schemeClr val="accent1"/>
              </a:solidFill>
            </a:endParaRPr>
          </a:p>
        </p:txBody>
      </p:sp>
      <p:sp>
        <p:nvSpPr>
          <p:cNvPr id="34" name="矩形: 圆角 33">
            <a:extLst>
              <a:ext uri="{FF2B5EF4-FFF2-40B4-BE49-F238E27FC236}">
                <a16:creationId xmlns:a16="http://schemas.microsoft.com/office/drawing/2014/main" id="{046AE55B-F200-4338-A8DB-E78D74432DFF}"/>
              </a:ext>
            </a:extLst>
          </p:cNvPr>
          <p:cNvSpPr/>
          <p:nvPr/>
        </p:nvSpPr>
        <p:spPr>
          <a:xfrm>
            <a:off x="9707532" y="2561871"/>
            <a:ext cx="2055944" cy="38065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ysClr val="windowText" lastClr="000000"/>
                </a:solidFill>
              </a:rPr>
              <a:t>axhyper ???</a:t>
            </a:r>
            <a:endParaRPr lang="zh-CN" altLang="en-US" sz="2000" dirty="0">
              <a:solidFill>
                <a:sysClr val="windowText" lastClr="000000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8770E77-66B5-530A-34E5-E5AAA4ADCD5C}"/>
              </a:ext>
            </a:extLst>
          </p:cNvPr>
          <p:cNvSpPr/>
          <p:nvPr/>
        </p:nvSpPr>
        <p:spPr>
          <a:xfrm>
            <a:off x="9699721" y="3296132"/>
            <a:ext cx="2055944" cy="380652"/>
          </a:xfrm>
          <a:prstGeom prst="round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arceos_api</a:t>
            </a:r>
            <a:endParaRPr lang="zh-CN" altLang="en-US" sz="2000">
              <a:solidFill>
                <a:schemeClr val="tx1"/>
              </a:solidFill>
            </a:endParaRPr>
          </a:p>
        </p:txBody>
      </p: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EA9CB244-F4CA-B72B-1895-7AC5A58E9B50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>
          <a:xfrm>
            <a:off x="10727235" y="2204837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6F52079-ADF8-D399-28B1-6E93456B6443}"/>
              </a:ext>
            </a:extLst>
          </p:cNvPr>
          <p:cNvCxnSpPr/>
          <p:nvPr/>
        </p:nvCxnSpPr>
        <p:spPr>
          <a:xfrm>
            <a:off x="10718966" y="2958280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A125410-3405-FF00-33CF-1EE3ED4CC383}"/>
              </a:ext>
            </a:extLst>
          </p:cNvPr>
          <p:cNvCxnSpPr/>
          <p:nvPr/>
        </p:nvCxnSpPr>
        <p:spPr>
          <a:xfrm>
            <a:off x="10714831" y="3705558"/>
            <a:ext cx="8269" cy="35703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19D29EC3-429D-5DD7-EFC7-3E8A0496F096}"/>
              </a:ext>
            </a:extLst>
          </p:cNvPr>
          <p:cNvSpPr/>
          <p:nvPr/>
        </p:nvSpPr>
        <p:spPr>
          <a:xfrm>
            <a:off x="9703970" y="4037816"/>
            <a:ext cx="2055944" cy="76641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modules</a:t>
            </a:r>
          </a:p>
          <a:p>
            <a:pPr algn="ctr"/>
            <a:r>
              <a:rPr lang="zh-CN" altLang="en-US" sz="2000">
                <a:solidFill>
                  <a:schemeClr val="tx1"/>
                </a:solidFill>
              </a:rPr>
              <a:t>相关组件</a:t>
            </a:r>
          </a:p>
        </p:txBody>
      </p:sp>
      <p:sp>
        <p:nvSpPr>
          <p:cNvPr id="40" name="矩形: 圆角 39">
            <a:extLst>
              <a:ext uri="{FF2B5EF4-FFF2-40B4-BE49-F238E27FC236}">
                <a16:creationId xmlns:a16="http://schemas.microsoft.com/office/drawing/2014/main" id="{10254104-D7F9-B1F8-11B5-B8989BDE6213}"/>
              </a:ext>
            </a:extLst>
          </p:cNvPr>
          <p:cNvSpPr/>
          <p:nvPr/>
        </p:nvSpPr>
        <p:spPr>
          <a:xfrm>
            <a:off x="9705406" y="4814237"/>
            <a:ext cx="2055944" cy="9339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crates</a:t>
            </a:r>
            <a:r>
              <a:rPr lang="zh-CN" altLang="en-US" sz="2000">
                <a:solidFill>
                  <a:schemeClr val="tx1"/>
                </a:solidFill>
              </a:rPr>
              <a:t>相关组件</a:t>
            </a:r>
          </a:p>
        </p:txBody>
      </p:sp>
      <p:sp>
        <p:nvSpPr>
          <p:cNvPr id="41" name="矩形: 圆角 40">
            <a:extLst>
              <a:ext uri="{FF2B5EF4-FFF2-40B4-BE49-F238E27FC236}">
                <a16:creationId xmlns:a16="http://schemas.microsoft.com/office/drawing/2014/main" id="{BBCDE75D-5ED4-B5C6-8B5B-BD7FC6820F3C}"/>
              </a:ext>
            </a:extLst>
          </p:cNvPr>
          <p:cNvSpPr/>
          <p:nvPr/>
        </p:nvSpPr>
        <p:spPr>
          <a:xfrm>
            <a:off x="9999775" y="5280122"/>
            <a:ext cx="1463187" cy="380652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>
                <a:solidFill>
                  <a:schemeClr val="tx1"/>
                </a:solidFill>
              </a:rPr>
              <a:t>hypervisor</a:t>
            </a:r>
            <a:endParaRPr lang="zh-CN" altLang="en-US" sz="2000">
              <a:solidFill>
                <a:schemeClr val="tx1"/>
              </a:solidFill>
            </a:endParaRP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7428882C-E8F2-7C78-9ED8-40050DBCB5A8}"/>
              </a:ext>
            </a:extLst>
          </p:cNvPr>
          <p:cNvSpPr txBox="1"/>
          <p:nvPr/>
        </p:nvSpPr>
        <p:spPr>
          <a:xfrm>
            <a:off x="1559496" y="1016732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Unikernel</a:t>
            </a:r>
            <a:endParaRPr lang="zh-CN" altLang="en-US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0A5F1040-63F2-2409-6F2A-7C59E22A33AD}"/>
              </a:ext>
            </a:extLst>
          </p:cNvPr>
          <p:cNvSpPr txBox="1"/>
          <p:nvPr/>
        </p:nvSpPr>
        <p:spPr>
          <a:xfrm>
            <a:off x="4347529" y="1057659"/>
            <a:ext cx="1224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宏内核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80CAABCB-881B-615C-6AFD-56814BA93AF8}"/>
              </a:ext>
            </a:extLst>
          </p:cNvPr>
          <p:cNvSpPr txBox="1"/>
          <p:nvPr/>
        </p:nvSpPr>
        <p:spPr>
          <a:xfrm>
            <a:off x="6717609" y="1057659"/>
            <a:ext cx="22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Unikernel(Linux App)</a:t>
            </a:r>
            <a:endParaRPr lang="zh-CN" altLang="en-US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5FC78F5-0E7A-11A1-F195-A0146DD44FF9}"/>
              </a:ext>
            </a:extLst>
          </p:cNvPr>
          <p:cNvSpPr txBox="1"/>
          <p:nvPr/>
        </p:nvSpPr>
        <p:spPr>
          <a:xfrm>
            <a:off x="9602012" y="1080770"/>
            <a:ext cx="2258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/>
              <a:t>Hypervisor</a:t>
            </a:r>
            <a:endParaRPr lang="zh-CN" altLang="en-US"/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3D5B09F9-5E0A-5933-BCC7-63FBABC8E6AA}"/>
              </a:ext>
            </a:extLst>
          </p:cNvPr>
          <p:cNvCxnSpPr/>
          <p:nvPr/>
        </p:nvCxnSpPr>
        <p:spPr>
          <a:xfrm>
            <a:off x="371364" y="2384884"/>
            <a:ext cx="1148935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A7142A48-E982-5333-AF74-2094BB6F53F8}"/>
              </a:ext>
            </a:extLst>
          </p:cNvPr>
          <p:cNvSpPr txBox="1"/>
          <p:nvPr/>
        </p:nvSpPr>
        <p:spPr>
          <a:xfrm>
            <a:off x="587388" y="5877272"/>
            <a:ext cx="112733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/>
              <a:t>应用的两个职责：</a:t>
            </a:r>
            <a:r>
              <a:rPr lang="en-US" altLang="zh-CN" sz="2400"/>
              <a:t>1) </a:t>
            </a:r>
            <a:r>
              <a:rPr lang="zh-CN" altLang="en-US" sz="2400"/>
              <a:t>应用逻辑 </a:t>
            </a:r>
            <a:r>
              <a:rPr lang="en-US" altLang="zh-CN" sz="2400"/>
              <a:t>2) </a:t>
            </a:r>
            <a:r>
              <a:rPr lang="zh-CN" altLang="en-US" sz="2400"/>
              <a:t>组织必要的最小依赖组件集合</a:t>
            </a:r>
            <a:endParaRPr lang="en-US" altLang="zh-CN" sz="2400"/>
          </a:p>
          <a:p>
            <a:r>
              <a:rPr lang="en-US" altLang="zh-CN" sz="2400"/>
              <a:t>For </a:t>
            </a:r>
            <a:r>
              <a:rPr lang="zh-CN" altLang="en-US" sz="2400"/>
              <a:t>宏内核：</a:t>
            </a:r>
            <a:r>
              <a:rPr lang="en-US" altLang="zh-CN" sz="2400"/>
              <a:t>1) </a:t>
            </a:r>
            <a:r>
              <a:rPr lang="zh-CN" altLang="en-US" sz="2400"/>
              <a:t>启动首个用户应用 </a:t>
            </a:r>
            <a:r>
              <a:rPr lang="en-US" altLang="zh-CN" sz="2400"/>
              <a:t>2) </a:t>
            </a:r>
            <a:r>
              <a:rPr lang="zh-CN" altLang="en-US" sz="2400"/>
              <a:t>通过</a:t>
            </a:r>
            <a:r>
              <a:rPr lang="en-US" altLang="zh-CN" sz="2400"/>
              <a:t>features</a:t>
            </a:r>
            <a:r>
              <a:rPr lang="zh-CN" altLang="en-US" sz="2400"/>
              <a:t>传递，选择必要依赖组件集合</a:t>
            </a:r>
          </a:p>
        </p:txBody>
      </p:sp>
    </p:spTree>
    <p:extLst>
      <p:ext uri="{BB962C8B-B14F-4D97-AF65-F5344CB8AC3E}">
        <p14:creationId xmlns:p14="http://schemas.microsoft.com/office/powerpoint/2010/main" val="251126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2C020A-B129-86DC-40F5-90FF8465BDBC}"/>
              </a:ext>
            </a:extLst>
          </p:cNvPr>
          <p:cNvSpPr txBox="1"/>
          <p:nvPr/>
        </p:nvSpPr>
        <p:spPr>
          <a:xfrm>
            <a:off x="515380" y="370134"/>
            <a:ext cx="529258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3200" i="0">
                <a:solidFill>
                  <a:srgbClr val="000000"/>
                </a:solidFill>
                <a:effectLst/>
                <a:latin typeface="-apple-system"/>
              </a:rPr>
              <a:t>userboot</a:t>
            </a:r>
            <a:r>
              <a:rPr lang="zh-CN" altLang="en-US" sz="3200" i="0">
                <a:solidFill>
                  <a:srgbClr val="000000"/>
                </a:solidFill>
                <a:effectLst/>
                <a:latin typeface="-apple-system"/>
              </a:rPr>
              <a:t>的主要逻辑过程</a:t>
            </a:r>
            <a:endParaRPr lang="en-US" altLang="zh-CN" sz="3200" i="0">
              <a:solidFill>
                <a:srgbClr val="000000"/>
              </a:solidFill>
              <a:effectLst/>
              <a:latin typeface="-apple-system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AE184B7-A7C3-177A-7E97-2452EEF45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360" y="1268760"/>
            <a:ext cx="7748158" cy="468052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3F29507B-52DE-D47C-1D59-317769071E30}"/>
              </a:ext>
            </a:extLst>
          </p:cNvPr>
          <p:cNvSpPr txBox="1"/>
          <p:nvPr/>
        </p:nvSpPr>
        <p:spPr>
          <a:xfrm>
            <a:off x="8400256" y="1304764"/>
            <a:ext cx="3683732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1. userboot</a:t>
            </a:r>
            <a:r>
              <a:rPr lang="zh-CN" altLang="en-US"/>
              <a:t>是组织型组件，类似于</a:t>
            </a:r>
            <a:r>
              <a:rPr lang="en-US" altLang="zh-CN"/>
              <a:t>axruntime</a:t>
            </a:r>
            <a:r>
              <a:rPr lang="zh-CN" altLang="en-US"/>
              <a:t>。主要调用其它功能组件完成任务。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2. userboot</a:t>
            </a:r>
            <a:r>
              <a:rPr lang="zh-CN" altLang="en-US"/>
              <a:t>启动一个线程</a:t>
            </a:r>
            <a:r>
              <a:rPr lang="en-US" altLang="zh-CN"/>
              <a:t>task</a:t>
            </a:r>
            <a:r>
              <a:rPr lang="zh-CN" altLang="en-US"/>
              <a:t>，在</a:t>
            </a:r>
            <a:r>
              <a:rPr lang="en-US" altLang="zh-CN"/>
              <a:t>task</a:t>
            </a:r>
            <a:r>
              <a:rPr lang="zh-CN" altLang="en-US"/>
              <a:t>中完成启动首用户应用的任务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3. </a:t>
            </a:r>
            <a:r>
              <a:rPr lang="zh-CN" altLang="en-US"/>
              <a:t>原</a:t>
            </a:r>
            <a:r>
              <a:rPr lang="en-US" altLang="zh-CN"/>
              <a:t>starry </a:t>
            </a:r>
            <a:r>
              <a:rPr lang="zh-CN" altLang="en-US"/>
              <a:t>的</a:t>
            </a:r>
            <a:r>
              <a:rPr lang="en-US" altLang="zh-CN"/>
              <a:t>axprocess</a:t>
            </a:r>
            <a:r>
              <a:rPr lang="zh-CN" altLang="en-US"/>
              <a:t>中的部分逻辑可能需要分散到各个组件中。这个涉及更多细节。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4. </a:t>
            </a:r>
            <a:r>
              <a:rPr lang="zh-CN" altLang="en-US"/>
              <a:t>伪造上下文和正式从内核到用户态的切换封装在</a:t>
            </a:r>
            <a:r>
              <a:rPr lang="en-US" altLang="zh-CN"/>
              <a:t>axhal</a:t>
            </a:r>
            <a:r>
              <a:rPr lang="zh-CN" altLang="en-US"/>
              <a:t>的具体模块中</a:t>
            </a:r>
            <a:endParaRPr lang="en-US" altLang="zh-CN"/>
          </a:p>
          <a:p>
            <a:endParaRPr lang="en-US" altLang="zh-CN"/>
          </a:p>
          <a:p>
            <a:r>
              <a:rPr lang="en-US" altLang="zh-CN"/>
              <a:t>5. </a:t>
            </a:r>
            <a:r>
              <a:rPr lang="zh-CN" altLang="en-US"/>
              <a:t>原</a:t>
            </a:r>
            <a:r>
              <a:rPr lang="en-US" altLang="zh-CN"/>
              <a:t>starry</a:t>
            </a:r>
            <a:r>
              <a:rPr lang="zh-CN" altLang="en-US"/>
              <a:t>中，启动进程前需要传入环境变量。在改变模式后，可能只需要在</a:t>
            </a:r>
            <a:r>
              <a:rPr lang="en-US" altLang="zh-CN"/>
              <a:t>userland</a:t>
            </a:r>
            <a:r>
              <a:rPr lang="zh-CN" altLang="en-US"/>
              <a:t>处理。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9652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</a:spPr>
      <a:bodyPr rtlCol="0" anchor="ctr"/>
      <a:lstStyle>
        <a:defPPr algn="ctr">
          <a:defRPr smtClean="0">
            <a:solidFill>
              <a:schemeClr val="tx1"/>
            </a:solidFill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13363</TotalTime>
  <Words>1330</Words>
  <Application>Microsoft Office PowerPoint</Application>
  <PresentationFormat>宽屏</PresentationFormat>
  <Paragraphs>198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-apple-system</vt:lpstr>
      <vt:lpstr>等线</vt:lpstr>
      <vt:lpstr>等线 Light</vt:lpstr>
      <vt:lpstr>Arial</vt:lpstr>
      <vt:lpstr>Office 主题​​</vt:lpstr>
      <vt:lpstr>ArceOS组件化初步想法  (兼容多OS模式)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石 磊</dc:creator>
  <cp:lastModifiedBy>磊 石</cp:lastModifiedBy>
  <cp:revision>665</cp:revision>
  <dcterms:created xsi:type="dcterms:W3CDTF">2023-02-06T11:51:16Z</dcterms:created>
  <dcterms:modified xsi:type="dcterms:W3CDTF">2024-02-01T01:43:36Z</dcterms:modified>
</cp:coreProperties>
</file>