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68" r:id="rId2"/>
    <p:sldId id="557" r:id="rId3"/>
    <p:sldId id="559" r:id="rId4"/>
    <p:sldId id="558" r:id="rId5"/>
    <p:sldId id="560" r:id="rId6"/>
    <p:sldId id="561" r:id="rId7"/>
    <p:sldId id="573" r:id="rId8"/>
    <p:sldId id="574" r:id="rId9"/>
    <p:sldId id="562" r:id="rId10"/>
    <p:sldId id="563" r:id="rId11"/>
    <p:sldId id="564" r:id="rId12"/>
    <p:sldId id="565" r:id="rId13"/>
    <p:sldId id="566" r:id="rId14"/>
    <p:sldId id="567" r:id="rId15"/>
    <p:sldId id="568" r:id="rId16"/>
    <p:sldId id="569" r:id="rId17"/>
    <p:sldId id="572" r:id="rId18"/>
    <p:sldId id="570" r:id="rId19"/>
    <p:sldId id="571" r:id="rId20"/>
    <p:sldId id="575" r:id="rId21"/>
    <p:sldId id="576" r:id="rId22"/>
    <p:sldId id="577" r:id="rId23"/>
    <p:sldId id="578" r:id="rId24"/>
    <p:sldId id="579" r:id="rId25"/>
    <p:sldId id="580" r:id="rId26"/>
    <p:sldId id="581" r:id="rId27"/>
    <p:sldId id="582" r:id="rId28"/>
    <p:sldId id="583" r:id="rId29"/>
    <p:sldId id="584" r:id="rId30"/>
    <p:sldId id="585" r:id="rId31"/>
    <p:sldId id="532" r:id="rId32"/>
    <p:sldId id="531" r:id="rId33"/>
    <p:sldId id="533" r:id="rId34"/>
    <p:sldId id="586" r:id="rId35"/>
    <p:sldId id="588" r:id="rId36"/>
    <p:sldId id="587" r:id="rId37"/>
    <p:sldId id="589" r:id="rId38"/>
    <p:sldId id="590" r:id="rId39"/>
    <p:sldId id="591" r:id="rId40"/>
    <p:sldId id="592" r:id="rId41"/>
    <p:sldId id="593" r:id="rId42"/>
    <p:sldId id="594" r:id="rId43"/>
    <p:sldId id="597" r:id="rId44"/>
    <p:sldId id="595" r:id="rId45"/>
    <p:sldId id="610" r:id="rId46"/>
    <p:sldId id="596" r:id="rId47"/>
    <p:sldId id="611" r:id="rId48"/>
    <p:sldId id="612" r:id="rId49"/>
    <p:sldId id="613" r:id="rId50"/>
    <p:sldId id="614" r:id="rId51"/>
    <p:sldId id="615" r:id="rId52"/>
    <p:sldId id="608" r:id="rId53"/>
    <p:sldId id="616" r:id="rId54"/>
    <p:sldId id="599" r:id="rId55"/>
    <p:sldId id="598" r:id="rId56"/>
    <p:sldId id="600" r:id="rId57"/>
    <p:sldId id="601" r:id="rId58"/>
    <p:sldId id="602" r:id="rId59"/>
    <p:sldId id="603" r:id="rId60"/>
    <p:sldId id="604" r:id="rId61"/>
    <p:sldId id="605" r:id="rId62"/>
    <p:sldId id="606" r:id="rId63"/>
    <p:sldId id="607" r:id="rId64"/>
    <p:sldId id="609" r:id="rId65"/>
    <p:sldId id="617" r:id="rId66"/>
    <p:sldId id="618" r:id="rId67"/>
    <p:sldId id="620" r:id="rId68"/>
    <p:sldId id="621" r:id="rId69"/>
    <p:sldId id="619" r:id="rId70"/>
    <p:sldId id="625" r:id="rId71"/>
    <p:sldId id="622" r:id="rId72"/>
    <p:sldId id="623" r:id="rId73"/>
    <p:sldId id="624" r:id="rId74"/>
    <p:sldId id="626" r:id="rId75"/>
    <p:sldId id="627" r:id="rId76"/>
    <p:sldId id="628" r:id="rId77"/>
    <p:sldId id="629" r:id="rId78"/>
    <p:sldId id="630" r:id="rId79"/>
    <p:sldId id="631" r:id="rId80"/>
    <p:sldId id="632" r:id="rId8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3863" userDrawn="1">
          <p15:clr>
            <a:srgbClr val="A4A3A4"/>
          </p15:clr>
        </p15:guide>
        <p15:guide id="3" orient="horz" pos="21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44" autoAdjust="0"/>
  </p:normalViewPr>
  <p:slideViewPr>
    <p:cSldViewPr showGuides="1">
      <p:cViewPr varScale="1">
        <p:scale>
          <a:sx n="83" d="100"/>
          <a:sy n="83" d="100"/>
        </p:scale>
        <p:origin x="586" y="62"/>
      </p:cViewPr>
      <p:guideLst>
        <p:guide orient="horz"/>
        <p:guide pos="3863"/>
        <p:guide orient="horz" pos="2115"/>
      </p:guideLst>
    </p:cSldViewPr>
  </p:slideViewPr>
  <p:notesTextViewPr>
    <p:cViewPr>
      <p:scale>
        <a:sx n="3" d="2"/>
        <a:sy n="3" d="2"/>
      </p:scale>
      <p:origin x="0" y="0"/>
    </p:cViewPr>
  </p:notesTextViewPr>
  <p:sorterViewPr>
    <p:cViewPr>
      <p:scale>
        <a:sx n="100" d="100"/>
        <a:sy n="100" d="100"/>
      </p:scale>
      <p:origin x="0" y="-21259"/>
    </p:cViewPr>
  </p:sorter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altLang="zh-CN" b="1"/>
              <a:t>DI &amp;&amp; ADW &amp;&amp; ADL</a:t>
            </a:r>
            <a:endParaRPr lang="zh-CN" altLang="en-US" b="1"/>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zh-CN" altLang="en-US"/>
        </a:p>
      </c:txPr>
    </c:title>
    <c:autoTitleDeleted val="0"/>
    <c:plotArea>
      <c:layout/>
      <c:lineChart>
        <c:grouping val="standard"/>
        <c:varyColors val="0"/>
        <c:ser>
          <c:idx val="0"/>
          <c:order val="0"/>
          <c:tx>
            <c:strRef>
              <c:f>Sheet1!$B$1</c:f>
              <c:strCache>
                <c:ptCount val="1"/>
                <c:pt idx="0">
                  <c:v>ADW</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Sheet1!$A$2:$A$9</c:f>
              <c:strCache>
                <c:ptCount val="8"/>
                <c:pt idx="0">
                  <c:v>5.8.1</c:v>
                </c:pt>
                <c:pt idx="1">
                  <c:v>5.9.1</c:v>
                </c:pt>
                <c:pt idx="2">
                  <c:v>5.11.1</c:v>
                </c:pt>
                <c:pt idx="3">
                  <c:v>5.13.1</c:v>
                </c:pt>
                <c:pt idx="4">
                  <c:v>5.15.1</c:v>
                </c:pt>
                <c:pt idx="5">
                  <c:v>5.17.1</c:v>
                </c:pt>
                <c:pt idx="6">
                  <c:v>5.19.1</c:v>
                </c:pt>
                <c:pt idx="7">
                  <c:v>6.1.1</c:v>
                </c:pt>
              </c:strCache>
            </c:strRef>
          </c:cat>
          <c:val>
            <c:numRef>
              <c:f>Sheet1!$B$2:$B$9</c:f>
              <c:numCache>
                <c:formatCode>General</c:formatCode>
                <c:ptCount val="8"/>
                <c:pt idx="0">
                  <c:v>12.99</c:v>
                </c:pt>
                <c:pt idx="1">
                  <c:v>14.14</c:v>
                </c:pt>
                <c:pt idx="2">
                  <c:v>13.93</c:v>
                </c:pt>
                <c:pt idx="3">
                  <c:v>13.35</c:v>
                </c:pt>
                <c:pt idx="4">
                  <c:v>13.52</c:v>
                </c:pt>
                <c:pt idx="5">
                  <c:v>11.34</c:v>
                </c:pt>
                <c:pt idx="6">
                  <c:v>11.44</c:v>
                </c:pt>
                <c:pt idx="7">
                  <c:v>11.93</c:v>
                </c:pt>
              </c:numCache>
            </c:numRef>
          </c:val>
          <c:smooth val="0"/>
          <c:extLst>
            <c:ext xmlns:c16="http://schemas.microsoft.com/office/drawing/2014/chart" uri="{C3380CC4-5D6E-409C-BE32-E72D297353CC}">
              <c16:uniqueId val="{00000000-696D-463D-AF35-D1A074ABDD7B}"/>
            </c:ext>
          </c:extLst>
        </c:ser>
        <c:ser>
          <c:idx val="1"/>
          <c:order val="1"/>
          <c:tx>
            <c:strRef>
              <c:f>Sheet1!$C$1</c:f>
              <c:strCache>
                <c:ptCount val="1"/>
                <c:pt idx="0">
                  <c:v>ADL</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Sheet1!$A$2:$A$9</c:f>
              <c:strCache>
                <c:ptCount val="8"/>
                <c:pt idx="0">
                  <c:v>5.8.1</c:v>
                </c:pt>
                <c:pt idx="1">
                  <c:v>5.9.1</c:v>
                </c:pt>
                <c:pt idx="2">
                  <c:v>5.11.1</c:v>
                </c:pt>
                <c:pt idx="3">
                  <c:v>5.13.1</c:v>
                </c:pt>
                <c:pt idx="4">
                  <c:v>5.15.1</c:v>
                </c:pt>
                <c:pt idx="5">
                  <c:v>5.17.1</c:v>
                </c:pt>
                <c:pt idx="6">
                  <c:v>5.19.1</c:v>
                </c:pt>
                <c:pt idx="7">
                  <c:v>6.1.1</c:v>
                </c:pt>
              </c:strCache>
            </c:strRef>
          </c:cat>
          <c:val>
            <c:numRef>
              <c:f>Sheet1!$C$2:$C$9</c:f>
              <c:numCache>
                <c:formatCode>General</c:formatCode>
                <c:ptCount val="8"/>
                <c:pt idx="0">
                  <c:v>217.96</c:v>
                </c:pt>
                <c:pt idx="1">
                  <c:v>218.15</c:v>
                </c:pt>
                <c:pt idx="2">
                  <c:v>208.05</c:v>
                </c:pt>
                <c:pt idx="3">
                  <c:v>233.95</c:v>
                </c:pt>
                <c:pt idx="4">
                  <c:v>242.3</c:v>
                </c:pt>
                <c:pt idx="5">
                  <c:v>191.72</c:v>
                </c:pt>
                <c:pt idx="6">
                  <c:v>231.91</c:v>
                </c:pt>
                <c:pt idx="7">
                  <c:v>203.18</c:v>
                </c:pt>
              </c:numCache>
            </c:numRef>
          </c:val>
          <c:smooth val="0"/>
          <c:extLst>
            <c:ext xmlns:c16="http://schemas.microsoft.com/office/drawing/2014/chart" uri="{C3380CC4-5D6E-409C-BE32-E72D297353CC}">
              <c16:uniqueId val="{00000001-696D-463D-AF35-D1A074ABDD7B}"/>
            </c:ext>
          </c:extLst>
        </c:ser>
        <c:ser>
          <c:idx val="2"/>
          <c:order val="2"/>
          <c:tx>
            <c:strRef>
              <c:f>Sheet1!$D$1</c:f>
              <c:strCache>
                <c:ptCount val="1"/>
                <c:pt idx="0">
                  <c:v>DI</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Sheet1!$A$2:$A$9</c:f>
              <c:strCache>
                <c:ptCount val="8"/>
                <c:pt idx="0">
                  <c:v>5.8.1</c:v>
                </c:pt>
                <c:pt idx="1">
                  <c:v>5.9.1</c:v>
                </c:pt>
                <c:pt idx="2">
                  <c:v>5.11.1</c:v>
                </c:pt>
                <c:pt idx="3">
                  <c:v>5.13.1</c:v>
                </c:pt>
                <c:pt idx="4">
                  <c:v>5.15.1</c:v>
                </c:pt>
                <c:pt idx="5">
                  <c:v>5.17.1</c:v>
                </c:pt>
                <c:pt idx="6">
                  <c:v>5.19.1</c:v>
                </c:pt>
                <c:pt idx="7">
                  <c:v>6.1.1</c:v>
                </c:pt>
              </c:strCache>
            </c:strRef>
          </c:cat>
          <c:val>
            <c:numRef>
              <c:f>Sheet1!$D$2:$D$9</c:f>
              <c:numCache>
                <c:formatCode>General</c:formatCode>
                <c:ptCount val="8"/>
                <c:pt idx="0">
                  <c:v>65.89</c:v>
                </c:pt>
                <c:pt idx="1">
                  <c:v>71.14</c:v>
                </c:pt>
                <c:pt idx="2">
                  <c:v>61.38</c:v>
                </c:pt>
                <c:pt idx="3">
                  <c:v>65.510000000000005</c:v>
                </c:pt>
                <c:pt idx="4">
                  <c:v>69.86</c:v>
                </c:pt>
                <c:pt idx="5">
                  <c:v>27.37</c:v>
                </c:pt>
                <c:pt idx="6">
                  <c:v>32.659999999999997</c:v>
                </c:pt>
                <c:pt idx="7">
                  <c:v>27.15</c:v>
                </c:pt>
              </c:numCache>
            </c:numRef>
          </c:val>
          <c:smooth val="0"/>
          <c:extLst>
            <c:ext xmlns:c16="http://schemas.microsoft.com/office/drawing/2014/chart" uri="{C3380CC4-5D6E-409C-BE32-E72D297353CC}">
              <c16:uniqueId val="{00000002-696D-463D-AF35-D1A074ABDD7B}"/>
            </c:ext>
          </c:extLst>
        </c:ser>
        <c:dLbls>
          <c:showLegendKey val="0"/>
          <c:showVal val="0"/>
          <c:showCatName val="0"/>
          <c:showSerName val="0"/>
          <c:showPercent val="0"/>
          <c:showBubbleSize val="0"/>
        </c:dLbls>
        <c:marker val="1"/>
        <c:smooth val="0"/>
        <c:axId val="469581800"/>
        <c:axId val="469582152"/>
      </c:lineChart>
      <c:catAx>
        <c:axId val="469581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69582152"/>
        <c:crosses val="autoZero"/>
        <c:auto val="1"/>
        <c:lblAlgn val="ctr"/>
        <c:lblOffset val="100"/>
        <c:noMultiLvlLbl val="0"/>
      </c:catAx>
      <c:valAx>
        <c:axId val="469582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69581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2C0B5-5BBF-4687-A2C4-7EEAA89D523D}" type="datetimeFigureOut">
              <a:rPr lang="zh-CN" altLang="en-US" smtClean="0"/>
              <a:t>2025/4/18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ABCB6-718A-4210-8C4D-147807BDB3AB}" type="slidenum">
              <a:rPr lang="zh-CN" altLang="en-US" smtClean="0"/>
              <a:t>‹#›</a:t>
            </a:fld>
            <a:endParaRPr lang="zh-CN" altLang="en-US"/>
          </a:p>
        </p:txBody>
      </p:sp>
    </p:spTree>
    <p:extLst>
      <p:ext uri="{BB962C8B-B14F-4D97-AF65-F5344CB8AC3E}">
        <p14:creationId xmlns:p14="http://schemas.microsoft.com/office/powerpoint/2010/main" val="3873454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4FBA8-CDDA-7E9A-2491-115A0E278EE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BE9E9F3-23F3-AC68-DB6A-9A34C4B31F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FADFB4F-85C4-37B5-A65E-8DD4E9B4431E}"/>
              </a:ext>
            </a:extLst>
          </p:cNvPr>
          <p:cNvSpPr>
            <a:spLocks noGrp="1"/>
          </p:cNvSpPr>
          <p:nvPr>
            <p:ph type="dt" sz="half" idx="10"/>
          </p:nvPr>
        </p:nvSpPr>
        <p:spPr/>
        <p:txBody>
          <a:bodyPr/>
          <a:lstStyle/>
          <a:p>
            <a:fld id="{34A95C42-1EB8-46E8-8CE5-2840DE4C4251}" type="datetimeFigureOut">
              <a:rPr lang="zh-CN" altLang="en-US" smtClean="0"/>
              <a:t>2025/4/18</a:t>
            </a:fld>
            <a:endParaRPr lang="zh-CN" altLang="en-US"/>
          </a:p>
        </p:txBody>
      </p:sp>
      <p:sp>
        <p:nvSpPr>
          <p:cNvPr id="5" name="页脚占位符 4">
            <a:extLst>
              <a:ext uri="{FF2B5EF4-FFF2-40B4-BE49-F238E27FC236}">
                <a16:creationId xmlns:a16="http://schemas.microsoft.com/office/drawing/2014/main" id="{04382EC0-F1CB-C397-F462-F74200398F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4D0263-6024-585D-BE16-C179BCACAA2D}"/>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2791275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BEDFA-604A-BBEB-3775-8B6833D948C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5FF7852-312B-7429-EE57-19249124F64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687814-BFC4-85B9-2491-13249B29BC81}"/>
              </a:ext>
            </a:extLst>
          </p:cNvPr>
          <p:cNvSpPr>
            <a:spLocks noGrp="1"/>
          </p:cNvSpPr>
          <p:nvPr>
            <p:ph type="dt" sz="half" idx="10"/>
          </p:nvPr>
        </p:nvSpPr>
        <p:spPr/>
        <p:txBody>
          <a:bodyPr/>
          <a:lstStyle/>
          <a:p>
            <a:fld id="{34A95C42-1EB8-46E8-8CE5-2840DE4C4251}" type="datetimeFigureOut">
              <a:rPr lang="zh-CN" altLang="en-US" smtClean="0"/>
              <a:t>2025/4/18</a:t>
            </a:fld>
            <a:endParaRPr lang="zh-CN" altLang="en-US"/>
          </a:p>
        </p:txBody>
      </p:sp>
      <p:sp>
        <p:nvSpPr>
          <p:cNvPr id="5" name="页脚占位符 4">
            <a:extLst>
              <a:ext uri="{FF2B5EF4-FFF2-40B4-BE49-F238E27FC236}">
                <a16:creationId xmlns:a16="http://schemas.microsoft.com/office/drawing/2014/main" id="{2E215753-71F0-6360-FDBD-E102B16532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0E435A-7FAC-40F8-A5E6-73FE38B0782C}"/>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3547785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6A0A1F2-FACE-2B8B-1C29-B5354DB5324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C23BD40-D821-E115-FC04-E31E07CDB13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7AB95B-BFB9-5F16-6CF8-9606653FBBAA}"/>
              </a:ext>
            </a:extLst>
          </p:cNvPr>
          <p:cNvSpPr>
            <a:spLocks noGrp="1"/>
          </p:cNvSpPr>
          <p:nvPr>
            <p:ph type="dt" sz="half" idx="10"/>
          </p:nvPr>
        </p:nvSpPr>
        <p:spPr/>
        <p:txBody>
          <a:bodyPr/>
          <a:lstStyle/>
          <a:p>
            <a:fld id="{34A95C42-1EB8-46E8-8CE5-2840DE4C4251}" type="datetimeFigureOut">
              <a:rPr lang="zh-CN" altLang="en-US" smtClean="0"/>
              <a:t>2025/4/18</a:t>
            </a:fld>
            <a:endParaRPr lang="zh-CN" altLang="en-US"/>
          </a:p>
        </p:txBody>
      </p:sp>
      <p:sp>
        <p:nvSpPr>
          <p:cNvPr id="5" name="页脚占位符 4">
            <a:extLst>
              <a:ext uri="{FF2B5EF4-FFF2-40B4-BE49-F238E27FC236}">
                <a16:creationId xmlns:a16="http://schemas.microsoft.com/office/drawing/2014/main" id="{0F1246F0-6892-5D5C-2CB3-89F6F5F704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F19682-2836-82C2-6702-CAA5FD5749CC}"/>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133151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C3D86-E7BB-1ACC-3E45-EF8B4A39B23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4B4AFF-5C54-6395-24B3-9ACBB50BF0D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48E90A-9F39-2C18-2D26-560A36303D3C}"/>
              </a:ext>
            </a:extLst>
          </p:cNvPr>
          <p:cNvSpPr>
            <a:spLocks noGrp="1"/>
          </p:cNvSpPr>
          <p:nvPr>
            <p:ph type="dt" sz="half" idx="10"/>
          </p:nvPr>
        </p:nvSpPr>
        <p:spPr/>
        <p:txBody>
          <a:bodyPr/>
          <a:lstStyle/>
          <a:p>
            <a:fld id="{34A95C42-1EB8-46E8-8CE5-2840DE4C4251}" type="datetimeFigureOut">
              <a:rPr lang="zh-CN" altLang="en-US" smtClean="0"/>
              <a:t>2025/4/18</a:t>
            </a:fld>
            <a:endParaRPr lang="zh-CN" altLang="en-US"/>
          </a:p>
        </p:txBody>
      </p:sp>
      <p:sp>
        <p:nvSpPr>
          <p:cNvPr id="5" name="页脚占位符 4">
            <a:extLst>
              <a:ext uri="{FF2B5EF4-FFF2-40B4-BE49-F238E27FC236}">
                <a16:creationId xmlns:a16="http://schemas.microsoft.com/office/drawing/2014/main" id="{ACE76D46-3C16-2FA2-9F26-205BBC8129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E0FF32-531E-E407-9D53-7C1E4CE16CBF}"/>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2302064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6DB7B-C37C-27D9-AA03-11E880E5B2D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0385ED8-DCEC-8CEC-4288-294ADF9572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416CF24-8FA5-E717-229F-C81DD0F3F721}"/>
              </a:ext>
            </a:extLst>
          </p:cNvPr>
          <p:cNvSpPr>
            <a:spLocks noGrp="1"/>
          </p:cNvSpPr>
          <p:nvPr>
            <p:ph type="dt" sz="half" idx="10"/>
          </p:nvPr>
        </p:nvSpPr>
        <p:spPr/>
        <p:txBody>
          <a:bodyPr/>
          <a:lstStyle/>
          <a:p>
            <a:fld id="{34A95C42-1EB8-46E8-8CE5-2840DE4C4251}" type="datetimeFigureOut">
              <a:rPr lang="zh-CN" altLang="en-US" smtClean="0"/>
              <a:t>2025/4/18</a:t>
            </a:fld>
            <a:endParaRPr lang="zh-CN" altLang="en-US"/>
          </a:p>
        </p:txBody>
      </p:sp>
      <p:sp>
        <p:nvSpPr>
          <p:cNvPr id="5" name="页脚占位符 4">
            <a:extLst>
              <a:ext uri="{FF2B5EF4-FFF2-40B4-BE49-F238E27FC236}">
                <a16:creationId xmlns:a16="http://schemas.microsoft.com/office/drawing/2014/main" id="{2512A988-1419-944A-3852-FC24C9A1C0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6EAE4A-D367-28FF-3B85-573B9761E580}"/>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3632239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57A86-F084-027F-0063-F7FDDCBB244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C89094-AB05-E0F9-BBBC-280CC78A388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4B88264-73A8-A203-5300-B3E10944AB2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5036C48-CEF5-EDF9-B736-39B4C4F9A344}"/>
              </a:ext>
            </a:extLst>
          </p:cNvPr>
          <p:cNvSpPr>
            <a:spLocks noGrp="1"/>
          </p:cNvSpPr>
          <p:nvPr>
            <p:ph type="dt" sz="half" idx="10"/>
          </p:nvPr>
        </p:nvSpPr>
        <p:spPr/>
        <p:txBody>
          <a:bodyPr/>
          <a:lstStyle/>
          <a:p>
            <a:fld id="{34A95C42-1EB8-46E8-8CE5-2840DE4C4251}" type="datetimeFigureOut">
              <a:rPr lang="zh-CN" altLang="en-US" smtClean="0"/>
              <a:t>2025/4/18</a:t>
            </a:fld>
            <a:endParaRPr lang="zh-CN" altLang="en-US"/>
          </a:p>
        </p:txBody>
      </p:sp>
      <p:sp>
        <p:nvSpPr>
          <p:cNvPr id="6" name="页脚占位符 5">
            <a:extLst>
              <a:ext uri="{FF2B5EF4-FFF2-40B4-BE49-F238E27FC236}">
                <a16:creationId xmlns:a16="http://schemas.microsoft.com/office/drawing/2014/main" id="{01435CFE-77E7-EAAB-0380-F0AE1F1818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D85C3E-25B0-877D-C916-CB4381E9EB87}"/>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3874484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D2036-6948-C2B0-4556-00DE0FEDD10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E290216-A175-4BC7-6E6A-889250775F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F300C28-4C53-AC0A-29A6-BC881C115C3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AD753D9-D606-D2A1-1442-1B49904F01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4CF9891-2D8A-2BA1-F705-2827646A78A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51AF805-B8FA-4B84-1796-302D9A8A19C4}"/>
              </a:ext>
            </a:extLst>
          </p:cNvPr>
          <p:cNvSpPr>
            <a:spLocks noGrp="1"/>
          </p:cNvSpPr>
          <p:nvPr>
            <p:ph type="dt" sz="half" idx="10"/>
          </p:nvPr>
        </p:nvSpPr>
        <p:spPr/>
        <p:txBody>
          <a:bodyPr/>
          <a:lstStyle/>
          <a:p>
            <a:fld id="{34A95C42-1EB8-46E8-8CE5-2840DE4C4251}" type="datetimeFigureOut">
              <a:rPr lang="zh-CN" altLang="en-US" smtClean="0"/>
              <a:t>2025/4/18</a:t>
            </a:fld>
            <a:endParaRPr lang="zh-CN" altLang="en-US"/>
          </a:p>
        </p:txBody>
      </p:sp>
      <p:sp>
        <p:nvSpPr>
          <p:cNvPr id="8" name="页脚占位符 7">
            <a:extLst>
              <a:ext uri="{FF2B5EF4-FFF2-40B4-BE49-F238E27FC236}">
                <a16:creationId xmlns:a16="http://schemas.microsoft.com/office/drawing/2014/main" id="{27BD88F6-7CCD-7195-F1A1-C85837B9A0F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8519FF9-BB6C-4D43-1DB1-E4840952475A}"/>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3683666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05DE0E-0FC8-A777-BEE3-5D4904958AD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4D98B10-620C-2430-1B6F-9F18AD7C8E58}"/>
              </a:ext>
            </a:extLst>
          </p:cNvPr>
          <p:cNvSpPr>
            <a:spLocks noGrp="1"/>
          </p:cNvSpPr>
          <p:nvPr>
            <p:ph type="dt" sz="half" idx="10"/>
          </p:nvPr>
        </p:nvSpPr>
        <p:spPr/>
        <p:txBody>
          <a:bodyPr/>
          <a:lstStyle/>
          <a:p>
            <a:fld id="{34A95C42-1EB8-46E8-8CE5-2840DE4C4251}" type="datetimeFigureOut">
              <a:rPr lang="zh-CN" altLang="en-US" smtClean="0"/>
              <a:t>2025/4/18</a:t>
            </a:fld>
            <a:endParaRPr lang="zh-CN" altLang="en-US"/>
          </a:p>
        </p:txBody>
      </p:sp>
      <p:sp>
        <p:nvSpPr>
          <p:cNvPr id="4" name="页脚占位符 3">
            <a:extLst>
              <a:ext uri="{FF2B5EF4-FFF2-40B4-BE49-F238E27FC236}">
                <a16:creationId xmlns:a16="http://schemas.microsoft.com/office/drawing/2014/main" id="{E6E2DB37-495C-839A-4314-043FBB22128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2F27327-8492-3A76-FC42-AF072C2CF1A3}"/>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1760160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B3D5D10-A6EF-FDA4-8FCF-621F5F810495}"/>
              </a:ext>
            </a:extLst>
          </p:cNvPr>
          <p:cNvSpPr>
            <a:spLocks noGrp="1"/>
          </p:cNvSpPr>
          <p:nvPr>
            <p:ph type="dt" sz="half" idx="10"/>
          </p:nvPr>
        </p:nvSpPr>
        <p:spPr/>
        <p:txBody>
          <a:bodyPr/>
          <a:lstStyle/>
          <a:p>
            <a:fld id="{34A95C42-1EB8-46E8-8CE5-2840DE4C4251}" type="datetimeFigureOut">
              <a:rPr lang="zh-CN" altLang="en-US" smtClean="0"/>
              <a:t>2025/4/18</a:t>
            </a:fld>
            <a:endParaRPr lang="zh-CN" altLang="en-US"/>
          </a:p>
        </p:txBody>
      </p:sp>
      <p:sp>
        <p:nvSpPr>
          <p:cNvPr id="3" name="页脚占位符 2">
            <a:extLst>
              <a:ext uri="{FF2B5EF4-FFF2-40B4-BE49-F238E27FC236}">
                <a16:creationId xmlns:a16="http://schemas.microsoft.com/office/drawing/2014/main" id="{6C9E1FD8-D8B0-758C-5915-5FDE34917A8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A9BF8E1-57F7-F790-D57C-9246AE0221F7}"/>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1508884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6B473-8589-6372-E50A-3E715C2643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1EC0629-C661-8887-4775-DD748EFDA5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50D2CFC-CA41-2A01-AF63-499FA1BCE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40081E1-89B0-AB65-0526-C70E1FE8251E}"/>
              </a:ext>
            </a:extLst>
          </p:cNvPr>
          <p:cNvSpPr>
            <a:spLocks noGrp="1"/>
          </p:cNvSpPr>
          <p:nvPr>
            <p:ph type="dt" sz="half" idx="10"/>
          </p:nvPr>
        </p:nvSpPr>
        <p:spPr/>
        <p:txBody>
          <a:bodyPr/>
          <a:lstStyle/>
          <a:p>
            <a:fld id="{34A95C42-1EB8-46E8-8CE5-2840DE4C4251}" type="datetimeFigureOut">
              <a:rPr lang="zh-CN" altLang="en-US" smtClean="0"/>
              <a:t>2025/4/18</a:t>
            </a:fld>
            <a:endParaRPr lang="zh-CN" altLang="en-US"/>
          </a:p>
        </p:txBody>
      </p:sp>
      <p:sp>
        <p:nvSpPr>
          <p:cNvPr id="6" name="页脚占位符 5">
            <a:extLst>
              <a:ext uri="{FF2B5EF4-FFF2-40B4-BE49-F238E27FC236}">
                <a16:creationId xmlns:a16="http://schemas.microsoft.com/office/drawing/2014/main" id="{9E514E4F-C2ED-2056-7495-AF1E7366537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8CDB27C-0012-869A-EB6A-B7A5D2E7C756}"/>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769751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B0DFC1-7B13-E73C-CA93-087C1842D7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2240500-B763-A8FB-05B1-7D6B674200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9678650-39F9-2D52-C63C-2BAD737FB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B822224-275C-DF16-C797-99A171D81704}"/>
              </a:ext>
            </a:extLst>
          </p:cNvPr>
          <p:cNvSpPr>
            <a:spLocks noGrp="1"/>
          </p:cNvSpPr>
          <p:nvPr>
            <p:ph type="dt" sz="half" idx="10"/>
          </p:nvPr>
        </p:nvSpPr>
        <p:spPr/>
        <p:txBody>
          <a:bodyPr/>
          <a:lstStyle/>
          <a:p>
            <a:fld id="{34A95C42-1EB8-46E8-8CE5-2840DE4C4251}" type="datetimeFigureOut">
              <a:rPr lang="zh-CN" altLang="en-US" smtClean="0"/>
              <a:t>2025/4/18</a:t>
            </a:fld>
            <a:endParaRPr lang="zh-CN" altLang="en-US"/>
          </a:p>
        </p:txBody>
      </p:sp>
      <p:sp>
        <p:nvSpPr>
          <p:cNvPr id="6" name="页脚占位符 5">
            <a:extLst>
              <a:ext uri="{FF2B5EF4-FFF2-40B4-BE49-F238E27FC236}">
                <a16:creationId xmlns:a16="http://schemas.microsoft.com/office/drawing/2014/main" id="{B7F08A1E-9606-FCCD-32F4-F212814DFC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7EBC10-A237-74B5-E2C3-028F58B93FD5}"/>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3649460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419125A-4B7E-F39C-0219-59B0B32FF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9EBB4C0-0287-A26F-5C7C-CFC54FD36D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4A0BF8-78F2-D1D6-7606-140B7BC99A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A95C42-1EB8-46E8-8CE5-2840DE4C4251}" type="datetimeFigureOut">
              <a:rPr lang="zh-CN" altLang="en-US" smtClean="0"/>
              <a:t>2025/4/18</a:t>
            </a:fld>
            <a:endParaRPr lang="zh-CN" altLang="en-US"/>
          </a:p>
        </p:txBody>
      </p:sp>
      <p:sp>
        <p:nvSpPr>
          <p:cNvPr id="5" name="页脚占位符 4">
            <a:extLst>
              <a:ext uri="{FF2B5EF4-FFF2-40B4-BE49-F238E27FC236}">
                <a16:creationId xmlns:a16="http://schemas.microsoft.com/office/drawing/2014/main" id="{A4E84969-A3D0-A3D3-3FB4-081B6A9CB2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8E4B5D9-B5B7-BBF1-202B-08ECC09F39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775581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4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7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A0B0CC5-96D7-B4B2-3C06-A4C25C6FACA9}"/>
              </a:ext>
            </a:extLst>
          </p:cNvPr>
          <p:cNvSpPr>
            <a:spLocks noGrp="1"/>
          </p:cNvSpPr>
          <p:nvPr>
            <p:ph type="ctrTitle"/>
          </p:nvPr>
        </p:nvSpPr>
        <p:spPr>
          <a:xfrm>
            <a:off x="335360" y="836712"/>
            <a:ext cx="11485276" cy="2637247"/>
          </a:xfrm>
        </p:spPr>
        <p:txBody>
          <a:bodyPr>
            <a:normAutofit/>
          </a:bodyPr>
          <a:lstStyle/>
          <a:p>
            <a:r>
              <a:rPr lang="zh-CN" altLang="en-US" sz="4800"/>
              <a:t>内核组件化工作的设想和当前进展</a:t>
            </a:r>
            <a:endParaRPr lang="zh-CN" altLang="en-US" sz="2000" b="1"/>
          </a:p>
        </p:txBody>
      </p:sp>
      <p:sp>
        <p:nvSpPr>
          <p:cNvPr id="5" name="副标题 4">
            <a:extLst>
              <a:ext uri="{FF2B5EF4-FFF2-40B4-BE49-F238E27FC236}">
                <a16:creationId xmlns:a16="http://schemas.microsoft.com/office/drawing/2014/main" id="{6E005802-4E08-1E87-D9E8-B4A0DA29C474}"/>
              </a:ext>
            </a:extLst>
          </p:cNvPr>
          <p:cNvSpPr>
            <a:spLocks noGrp="1"/>
          </p:cNvSpPr>
          <p:nvPr>
            <p:ph type="subTitle" idx="1"/>
          </p:nvPr>
        </p:nvSpPr>
        <p:spPr>
          <a:xfrm>
            <a:off x="1524000" y="4221510"/>
            <a:ext cx="9144000" cy="1655762"/>
          </a:xfrm>
        </p:spPr>
        <p:txBody>
          <a:bodyPr/>
          <a:lstStyle/>
          <a:p>
            <a:r>
              <a:rPr lang="zh-CN" altLang="en-US"/>
              <a:t>石磊</a:t>
            </a:r>
            <a:endParaRPr lang="en-US" altLang="zh-CN"/>
          </a:p>
          <a:p>
            <a:r>
              <a:rPr lang="en-US" altLang="zh-CN"/>
              <a:t>2025.2.1 ~2025.3.7</a:t>
            </a:r>
            <a:endParaRPr lang="zh-CN" altLang="en-US"/>
          </a:p>
        </p:txBody>
      </p:sp>
    </p:spTree>
    <p:extLst>
      <p:ext uri="{BB962C8B-B14F-4D97-AF65-F5344CB8AC3E}">
        <p14:creationId xmlns:p14="http://schemas.microsoft.com/office/powerpoint/2010/main" val="139023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79C5839-45C4-278B-1879-5433E2655D50}"/>
              </a:ext>
            </a:extLst>
          </p:cNvPr>
          <p:cNvSpPr txBox="1"/>
          <p:nvPr/>
        </p:nvSpPr>
        <p:spPr>
          <a:xfrm>
            <a:off x="515380" y="327273"/>
            <a:ext cx="8748972" cy="584775"/>
          </a:xfrm>
          <a:prstGeom prst="rect">
            <a:avLst/>
          </a:prstGeom>
          <a:noFill/>
        </p:spPr>
        <p:txBody>
          <a:bodyPr wrap="square">
            <a:spAutoFit/>
          </a:bodyPr>
          <a:lstStyle/>
          <a:p>
            <a:r>
              <a:rPr lang="en-US" altLang="zh-CN" sz="3200"/>
              <a:t>Linux</a:t>
            </a:r>
            <a:r>
              <a:rPr lang="zh-CN" altLang="en-US" sz="3200"/>
              <a:t>组件化分解</a:t>
            </a:r>
            <a:r>
              <a:rPr lang="en-US" altLang="zh-CN" sz="3200"/>
              <a:t> - </a:t>
            </a:r>
            <a:r>
              <a:rPr lang="zh-CN" altLang="en-US" sz="3200"/>
              <a:t>实现单向性的可能性</a:t>
            </a:r>
            <a:endParaRPr lang="en-US" altLang="zh-CN" sz="3200"/>
          </a:p>
        </p:txBody>
      </p:sp>
      <p:pic>
        <p:nvPicPr>
          <p:cNvPr id="6" name="图片 5">
            <a:extLst>
              <a:ext uri="{FF2B5EF4-FFF2-40B4-BE49-F238E27FC236}">
                <a16:creationId xmlns:a16="http://schemas.microsoft.com/office/drawing/2014/main" id="{F0A544E2-E090-6D9B-1FA4-5A87D6119CDB}"/>
              </a:ext>
            </a:extLst>
          </p:cNvPr>
          <p:cNvPicPr>
            <a:picLocks noChangeAspect="1"/>
          </p:cNvPicPr>
          <p:nvPr/>
        </p:nvPicPr>
        <p:blipFill>
          <a:blip r:embed="rId2"/>
          <a:stretch>
            <a:fillRect/>
          </a:stretch>
        </p:blipFill>
        <p:spPr>
          <a:xfrm>
            <a:off x="1271464" y="1160748"/>
            <a:ext cx="7499388" cy="4206974"/>
          </a:xfrm>
          <a:prstGeom prst="rect">
            <a:avLst/>
          </a:prstGeom>
        </p:spPr>
      </p:pic>
      <p:sp>
        <p:nvSpPr>
          <p:cNvPr id="7" name="文本框 6">
            <a:extLst>
              <a:ext uri="{FF2B5EF4-FFF2-40B4-BE49-F238E27FC236}">
                <a16:creationId xmlns:a16="http://schemas.microsoft.com/office/drawing/2014/main" id="{E7E72634-E0FD-EF84-F305-0C7D9FE54F4A}"/>
              </a:ext>
            </a:extLst>
          </p:cNvPr>
          <p:cNvSpPr txBox="1"/>
          <p:nvPr/>
        </p:nvSpPr>
        <p:spPr>
          <a:xfrm>
            <a:off x="587388" y="5616422"/>
            <a:ext cx="11305256" cy="923330"/>
          </a:xfrm>
          <a:prstGeom prst="rect">
            <a:avLst/>
          </a:prstGeom>
          <a:noFill/>
        </p:spPr>
        <p:txBody>
          <a:bodyPr wrap="square" rtlCol="0">
            <a:spAutoFit/>
          </a:bodyPr>
          <a:lstStyle/>
          <a:p>
            <a:r>
              <a:rPr lang="zh-CN" altLang="en-US"/>
              <a:t>把功能元素分配到目录以及文件的方式在理论上近乎有无限种。虽然最后得到的内核实现虽然总体功能上是一致的，但是在内部耦合性上是差别巨大的。可以用“有序”性来描述。</a:t>
            </a:r>
            <a:endParaRPr lang="en-US" altLang="zh-CN"/>
          </a:p>
          <a:p>
            <a:r>
              <a:rPr lang="en-US" altLang="zh-CN"/>
              <a:t>Linux</a:t>
            </a:r>
            <a:r>
              <a:rPr lang="zh-CN" altLang="en-US"/>
              <a:t>项目会逐渐趋向最无序的状态，但理论上一定存在最有序的方案：保持元素不变，重现排列组合形成有序。</a:t>
            </a:r>
          </a:p>
        </p:txBody>
      </p:sp>
    </p:spTree>
    <p:extLst>
      <p:ext uri="{BB962C8B-B14F-4D97-AF65-F5344CB8AC3E}">
        <p14:creationId xmlns:p14="http://schemas.microsoft.com/office/powerpoint/2010/main" val="1594360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C34B268-2783-EA5F-B70B-4799A394D059}"/>
              </a:ext>
            </a:extLst>
          </p:cNvPr>
          <p:cNvSpPr txBox="1"/>
          <p:nvPr/>
        </p:nvSpPr>
        <p:spPr>
          <a:xfrm>
            <a:off x="515380" y="327273"/>
            <a:ext cx="8748972" cy="584775"/>
          </a:xfrm>
          <a:prstGeom prst="rect">
            <a:avLst/>
          </a:prstGeom>
          <a:noFill/>
        </p:spPr>
        <p:txBody>
          <a:bodyPr wrap="square">
            <a:spAutoFit/>
          </a:bodyPr>
          <a:lstStyle/>
          <a:p>
            <a:r>
              <a:rPr lang="zh-CN" altLang="en-US" sz="3200"/>
              <a:t>内核的资源化表示</a:t>
            </a:r>
            <a:endParaRPr lang="en-US" altLang="zh-CN" sz="3200"/>
          </a:p>
        </p:txBody>
      </p:sp>
      <p:pic>
        <p:nvPicPr>
          <p:cNvPr id="6" name="图片 5">
            <a:extLst>
              <a:ext uri="{FF2B5EF4-FFF2-40B4-BE49-F238E27FC236}">
                <a16:creationId xmlns:a16="http://schemas.microsoft.com/office/drawing/2014/main" id="{A5634A0E-4991-094C-4A03-E57A5BFF5D83}"/>
              </a:ext>
            </a:extLst>
          </p:cNvPr>
          <p:cNvPicPr>
            <a:picLocks noChangeAspect="1"/>
          </p:cNvPicPr>
          <p:nvPr/>
        </p:nvPicPr>
        <p:blipFill>
          <a:blip r:embed="rId2"/>
          <a:stretch>
            <a:fillRect/>
          </a:stretch>
        </p:blipFill>
        <p:spPr>
          <a:xfrm>
            <a:off x="2493404" y="2096852"/>
            <a:ext cx="7239000" cy="3619500"/>
          </a:xfrm>
          <a:prstGeom prst="rect">
            <a:avLst/>
          </a:prstGeom>
        </p:spPr>
      </p:pic>
      <p:sp>
        <p:nvSpPr>
          <p:cNvPr id="7" name="文本框 6">
            <a:extLst>
              <a:ext uri="{FF2B5EF4-FFF2-40B4-BE49-F238E27FC236}">
                <a16:creationId xmlns:a16="http://schemas.microsoft.com/office/drawing/2014/main" id="{C6C65465-6AA8-125A-3AC9-DF2767833CE9}"/>
              </a:ext>
            </a:extLst>
          </p:cNvPr>
          <p:cNvSpPr txBox="1"/>
          <p:nvPr/>
        </p:nvSpPr>
        <p:spPr>
          <a:xfrm>
            <a:off x="515380" y="956982"/>
            <a:ext cx="11033790" cy="923330"/>
          </a:xfrm>
          <a:prstGeom prst="rect">
            <a:avLst/>
          </a:prstGeom>
          <a:noFill/>
        </p:spPr>
        <p:txBody>
          <a:bodyPr wrap="none" rtlCol="0">
            <a:spAutoFit/>
          </a:bodyPr>
          <a:lstStyle/>
          <a:p>
            <a:r>
              <a:rPr lang="zh-CN" altLang="en-US"/>
              <a:t>内核可以看作是由一系列相关的资源构成。资源之间关系既包括协作关系，也包括抽象层次间的嵌套关系。</a:t>
            </a:r>
            <a:endParaRPr lang="en-US" altLang="zh-CN"/>
          </a:p>
          <a:p>
            <a:r>
              <a:rPr lang="zh-CN" altLang="en-US"/>
              <a:t>内核过程可以表示为：对资源建立抽象和基于资源进行管理。</a:t>
            </a:r>
            <a:endParaRPr lang="en-US" altLang="zh-CN"/>
          </a:p>
          <a:p>
            <a:r>
              <a:rPr lang="zh-CN" altLang="en-US"/>
              <a:t>每个资源的表示包括资源定义和对资源的操作，其中资源操作可能是多个阶段的。</a:t>
            </a:r>
          </a:p>
        </p:txBody>
      </p:sp>
      <p:sp>
        <p:nvSpPr>
          <p:cNvPr id="8" name="文本框 7">
            <a:extLst>
              <a:ext uri="{FF2B5EF4-FFF2-40B4-BE49-F238E27FC236}">
                <a16:creationId xmlns:a16="http://schemas.microsoft.com/office/drawing/2014/main" id="{A8C3138C-2D9D-0EDF-300D-9B0806FCB6A1}"/>
              </a:ext>
            </a:extLst>
          </p:cNvPr>
          <p:cNvSpPr txBox="1"/>
          <p:nvPr/>
        </p:nvSpPr>
        <p:spPr>
          <a:xfrm>
            <a:off x="630796" y="5948661"/>
            <a:ext cx="10802957" cy="646331"/>
          </a:xfrm>
          <a:prstGeom prst="rect">
            <a:avLst/>
          </a:prstGeom>
          <a:noFill/>
        </p:spPr>
        <p:txBody>
          <a:bodyPr wrap="none" rtlCol="0">
            <a:spAutoFit/>
          </a:bodyPr>
          <a:lstStyle/>
          <a:p>
            <a:r>
              <a:rPr lang="zh-CN" altLang="en-US"/>
              <a:t>资源操作分为多个阶段的一个重要原因：资源抽象是逐层建立的，早期信息不足，条件有限，能力有限；</a:t>
            </a:r>
            <a:endParaRPr lang="en-US" altLang="zh-CN"/>
          </a:p>
          <a:p>
            <a:r>
              <a:rPr lang="zh-CN" altLang="en-US"/>
              <a:t>后面逐步的“摇摆式”逐级建立更高层级的抽象管理对象。</a:t>
            </a:r>
          </a:p>
        </p:txBody>
      </p:sp>
    </p:spTree>
    <p:extLst>
      <p:ext uri="{BB962C8B-B14F-4D97-AF65-F5344CB8AC3E}">
        <p14:creationId xmlns:p14="http://schemas.microsoft.com/office/powerpoint/2010/main" val="2352153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DCB57B-08FD-2350-7847-B1336DC3C971}"/>
              </a:ext>
            </a:extLst>
          </p:cNvPr>
          <p:cNvSpPr txBox="1"/>
          <p:nvPr/>
        </p:nvSpPr>
        <p:spPr>
          <a:xfrm>
            <a:off x="515380" y="327273"/>
            <a:ext cx="8748972" cy="584775"/>
          </a:xfrm>
          <a:prstGeom prst="rect">
            <a:avLst/>
          </a:prstGeom>
          <a:noFill/>
        </p:spPr>
        <p:txBody>
          <a:bodyPr wrap="square">
            <a:spAutoFit/>
          </a:bodyPr>
          <a:lstStyle/>
          <a:p>
            <a:r>
              <a:rPr lang="zh-CN" altLang="en-US" sz="3200"/>
              <a:t>“摇摆式”逐级建立抽象的资源对象</a:t>
            </a:r>
            <a:endParaRPr lang="en-US" altLang="zh-CN" sz="3200"/>
          </a:p>
        </p:txBody>
      </p:sp>
      <p:pic>
        <p:nvPicPr>
          <p:cNvPr id="6" name="图片 5">
            <a:extLst>
              <a:ext uri="{FF2B5EF4-FFF2-40B4-BE49-F238E27FC236}">
                <a16:creationId xmlns:a16="http://schemas.microsoft.com/office/drawing/2014/main" id="{4E7A9674-821F-64D3-342D-C39C95E2AFA7}"/>
              </a:ext>
            </a:extLst>
          </p:cNvPr>
          <p:cNvPicPr>
            <a:picLocks noChangeAspect="1"/>
          </p:cNvPicPr>
          <p:nvPr/>
        </p:nvPicPr>
        <p:blipFill>
          <a:blip r:embed="rId2"/>
          <a:stretch>
            <a:fillRect/>
          </a:stretch>
        </p:blipFill>
        <p:spPr>
          <a:xfrm>
            <a:off x="889366" y="1664804"/>
            <a:ext cx="4000500" cy="4572000"/>
          </a:xfrm>
          <a:prstGeom prst="rect">
            <a:avLst/>
          </a:prstGeom>
        </p:spPr>
      </p:pic>
      <p:sp>
        <p:nvSpPr>
          <p:cNvPr id="7" name="文本框 6">
            <a:extLst>
              <a:ext uri="{FF2B5EF4-FFF2-40B4-BE49-F238E27FC236}">
                <a16:creationId xmlns:a16="http://schemas.microsoft.com/office/drawing/2014/main" id="{56813F44-750C-759D-36C3-CD12EF7307A4}"/>
              </a:ext>
            </a:extLst>
          </p:cNvPr>
          <p:cNvSpPr txBox="1"/>
          <p:nvPr/>
        </p:nvSpPr>
        <p:spPr>
          <a:xfrm>
            <a:off x="5375920" y="1664804"/>
            <a:ext cx="6480720" cy="2308324"/>
          </a:xfrm>
          <a:prstGeom prst="rect">
            <a:avLst/>
          </a:prstGeom>
          <a:noFill/>
        </p:spPr>
        <p:txBody>
          <a:bodyPr wrap="square" rtlCol="0">
            <a:spAutoFit/>
          </a:bodyPr>
          <a:lstStyle/>
          <a:p>
            <a:r>
              <a:rPr lang="zh-CN" altLang="en-US"/>
              <a:t>内核启动早期信息不足，各类资源最初都只能建立最初级的抽象，提供最基本和最原始的方法。</a:t>
            </a:r>
            <a:endParaRPr lang="en-US" altLang="zh-CN"/>
          </a:p>
          <a:p>
            <a:r>
              <a:rPr lang="zh-CN" altLang="en-US"/>
              <a:t>随后不同资源之间相互支持，逐级建立起更高层级的抽象，最后直至建立“进程”这一类高级抽象，宏内核的初始化任务也就接近完成。</a:t>
            </a:r>
            <a:endParaRPr lang="en-US" altLang="zh-CN"/>
          </a:p>
          <a:p>
            <a:endParaRPr lang="en-US" altLang="zh-CN"/>
          </a:p>
          <a:p>
            <a:r>
              <a:rPr lang="en-US" altLang="zh-CN"/>
              <a:t>Linux</a:t>
            </a:r>
            <a:r>
              <a:rPr lang="zh-CN" altLang="en-US"/>
              <a:t>中</a:t>
            </a:r>
            <a:r>
              <a:rPr lang="en-US" altLang="zh-CN"/>
              <a:t>earlycon</a:t>
            </a:r>
            <a:r>
              <a:rPr lang="zh-CN" altLang="en-US"/>
              <a:t>、</a:t>
            </a:r>
            <a:r>
              <a:rPr lang="en-US" altLang="zh-CN"/>
              <a:t>early</a:t>
            </a:r>
            <a:r>
              <a:rPr lang="zh-CN" altLang="en-US"/>
              <a:t>阶段调用的</a:t>
            </a:r>
            <a:r>
              <a:rPr lang="en-US" altLang="zh-CN"/>
              <a:t>parse_dtb</a:t>
            </a:r>
            <a:r>
              <a:rPr lang="zh-CN" altLang="en-US"/>
              <a:t>和</a:t>
            </a:r>
            <a:r>
              <a:rPr lang="en-US" altLang="zh-CN"/>
              <a:t>memblock</a:t>
            </a:r>
            <a:r>
              <a:rPr lang="zh-CN" altLang="en-US"/>
              <a:t>等都是相关的实例。</a:t>
            </a:r>
          </a:p>
        </p:txBody>
      </p:sp>
    </p:spTree>
    <p:extLst>
      <p:ext uri="{BB962C8B-B14F-4D97-AF65-F5344CB8AC3E}">
        <p14:creationId xmlns:p14="http://schemas.microsoft.com/office/powerpoint/2010/main" val="1223970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119CB7D-F014-86EC-F064-39D5E6034EC5}"/>
              </a:ext>
            </a:extLst>
          </p:cNvPr>
          <p:cNvSpPr txBox="1"/>
          <p:nvPr/>
        </p:nvSpPr>
        <p:spPr>
          <a:xfrm>
            <a:off x="515380" y="327273"/>
            <a:ext cx="8748972" cy="584775"/>
          </a:xfrm>
          <a:prstGeom prst="rect">
            <a:avLst/>
          </a:prstGeom>
          <a:noFill/>
        </p:spPr>
        <p:txBody>
          <a:bodyPr wrap="square">
            <a:spAutoFit/>
          </a:bodyPr>
          <a:lstStyle/>
          <a:p>
            <a:r>
              <a:rPr lang="zh-CN" altLang="en-US" sz="3200"/>
              <a:t>组件分配方案的对照 </a:t>
            </a:r>
            <a:r>
              <a:rPr lang="en-US" altLang="zh-CN" sz="3200"/>
              <a:t>- </a:t>
            </a:r>
            <a:r>
              <a:rPr lang="zh-CN" altLang="en-US" sz="3200"/>
              <a:t>原始</a:t>
            </a:r>
            <a:r>
              <a:rPr lang="en-US" altLang="zh-CN" sz="3200"/>
              <a:t>Linux</a:t>
            </a:r>
            <a:r>
              <a:rPr lang="zh-CN" altLang="en-US" sz="3200"/>
              <a:t>方式</a:t>
            </a:r>
            <a:endParaRPr lang="en-US" altLang="zh-CN" sz="3200"/>
          </a:p>
        </p:txBody>
      </p:sp>
      <p:pic>
        <p:nvPicPr>
          <p:cNvPr id="6" name="图片 5">
            <a:extLst>
              <a:ext uri="{FF2B5EF4-FFF2-40B4-BE49-F238E27FC236}">
                <a16:creationId xmlns:a16="http://schemas.microsoft.com/office/drawing/2014/main" id="{9CD12265-AB98-62D4-67BB-078D237A16F2}"/>
              </a:ext>
            </a:extLst>
          </p:cNvPr>
          <p:cNvPicPr>
            <a:picLocks noChangeAspect="1"/>
          </p:cNvPicPr>
          <p:nvPr/>
        </p:nvPicPr>
        <p:blipFill>
          <a:blip r:embed="rId2"/>
          <a:stretch>
            <a:fillRect/>
          </a:stretch>
        </p:blipFill>
        <p:spPr>
          <a:xfrm>
            <a:off x="3026659" y="1476073"/>
            <a:ext cx="6138682" cy="4155416"/>
          </a:xfrm>
          <a:prstGeom prst="rect">
            <a:avLst/>
          </a:prstGeom>
        </p:spPr>
      </p:pic>
      <p:cxnSp>
        <p:nvCxnSpPr>
          <p:cNvPr id="10" name="直接箭头连接符 9">
            <a:extLst>
              <a:ext uri="{FF2B5EF4-FFF2-40B4-BE49-F238E27FC236}">
                <a16:creationId xmlns:a16="http://schemas.microsoft.com/office/drawing/2014/main" id="{688348B1-1221-C17A-ACC9-2FC064FC4C47}"/>
              </a:ext>
            </a:extLst>
          </p:cNvPr>
          <p:cNvCxnSpPr/>
          <p:nvPr/>
        </p:nvCxnSpPr>
        <p:spPr>
          <a:xfrm flipH="1">
            <a:off x="1919536" y="2744924"/>
            <a:ext cx="11071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AD56F57-147E-7E4A-C5A2-65658D64474A}"/>
              </a:ext>
            </a:extLst>
          </p:cNvPr>
          <p:cNvCxnSpPr/>
          <p:nvPr/>
        </p:nvCxnSpPr>
        <p:spPr>
          <a:xfrm>
            <a:off x="1919536" y="3429000"/>
            <a:ext cx="11071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3529426A-6512-4C7C-5298-5C8F34316B31}"/>
              </a:ext>
            </a:extLst>
          </p:cNvPr>
          <p:cNvSpPr txBox="1"/>
          <p:nvPr/>
        </p:nvSpPr>
        <p:spPr>
          <a:xfrm>
            <a:off x="587388" y="2528900"/>
            <a:ext cx="1107996" cy="369332"/>
          </a:xfrm>
          <a:prstGeom prst="rect">
            <a:avLst/>
          </a:prstGeom>
          <a:noFill/>
        </p:spPr>
        <p:txBody>
          <a:bodyPr wrap="none" rtlCol="0">
            <a:spAutoFit/>
          </a:bodyPr>
          <a:lstStyle/>
          <a:p>
            <a:r>
              <a:rPr lang="zh-CN" altLang="en-US"/>
              <a:t>引用外部</a:t>
            </a:r>
          </a:p>
        </p:txBody>
      </p:sp>
      <p:sp>
        <p:nvSpPr>
          <p:cNvPr id="14" name="文本框 13">
            <a:extLst>
              <a:ext uri="{FF2B5EF4-FFF2-40B4-BE49-F238E27FC236}">
                <a16:creationId xmlns:a16="http://schemas.microsoft.com/office/drawing/2014/main" id="{BB809E8B-6DE7-DFBF-1CC8-F1F060F85030}"/>
              </a:ext>
            </a:extLst>
          </p:cNvPr>
          <p:cNvSpPr txBox="1"/>
          <p:nvPr/>
        </p:nvSpPr>
        <p:spPr>
          <a:xfrm>
            <a:off x="587388" y="3244334"/>
            <a:ext cx="1338828" cy="369332"/>
          </a:xfrm>
          <a:prstGeom prst="rect">
            <a:avLst/>
          </a:prstGeom>
          <a:noFill/>
        </p:spPr>
        <p:txBody>
          <a:bodyPr wrap="none" rtlCol="0">
            <a:spAutoFit/>
          </a:bodyPr>
          <a:lstStyle/>
          <a:p>
            <a:r>
              <a:rPr lang="zh-CN" altLang="en-US"/>
              <a:t>被外部引用</a:t>
            </a:r>
          </a:p>
        </p:txBody>
      </p:sp>
    </p:spTree>
    <p:extLst>
      <p:ext uri="{BB962C8B-B14F-4D97-AF65-F5344CB8AC3E}">
        <p14:creationId xmlns:p14="http://schemas.microsoft.com/office/powerpoint/2010/main" val="1554178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9AA58-E548-99B8-096A-30D6C82A64FA}"/>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8F778E85-0DB1-E385-A091-3D14FB4EDE89}"/>
              </a:ext>
            </a:extLst>
          </p:cNvPr>
          <p:cNvSpPr txBox="1"/>
          <p:nvPr/>
        </p:nvSpPr>
        <p:spPr>
          <a:xfrm>
            <a:off x="515380" y="327273"/>
            <a:ext cx="8748972" cy="584775"/>
          </a:xfrm>
          <a:prstGeom prst="rect">
            <a:avLst/>
          </a:prstGeom>
          <a:noFill/>
        </p:spPr>
        <p:txBody>
          <a:bodyPr wrap="square">
            <a:spAutoFit/>
          </a:bodyPr>
          <a:lstStyle/>
          <a:p>
            <a:r>
              <a:rPr lang="zh-CN" altLang="en-US" sz="3200"/>
              <a:t>组件分配方案的对照 </a:t>
            </a:r>
            <a:r>
              <a:rPr lang="en-US" altLang="zh-CN" sz="3200"/>
              <a:t>- cLinux</a:t>
            </a:r>
            <a:r>
              <a:rPr lang="zh-CN" altLang="en-US" sz="3200"/>
              <a:t>的方案</a:t>
            </a:r>
            <a:endParaRPr lang="en-US" altLang="zh-CN" sz="3200"/>
          </a:p>
        </p:txBody>
      </p:sp>
      <p:pic>
        <p:nvPicPr>
          <p:cNvPr id="2" name="图片 1">
            <a:extLst>
              <a:ext uri="{FF2B5EF4-FFF2-40B4-BE49-F238E27FC236}">
                <a16:creationId xmlns:a16="http://schemas.microsoft.com/office/drawing/2014/main" id="{372D64D5-0E47-81A7-D768-B1A37917EDF1}"/>
              </a:ext>
            </a:extLst>
          </p:cNvPr>
          <p:cNvPicPr>
            <a:picLocks noChangeAspect="1"/>
          </p:cNvPicPr>
          <p:nvPr/>
        </p:nvPicPr>
        <p:blipFill>
          <a:blip r:embed="rId2"/>
          <a:stretch>
            <a:fillRect/>
          </a:stretch>
        </p:blipFill>
        <p:spPr>
          <a:xfrm>
            <a:off x="623392" y="1556792"/>
            <a:ext cx="8748972" cy="2948263"/>
          </a:xfrm>
          <a:prstGeom prst="rect">
            <a:avLst/>
          </a:prstGeom>
        </p:spPr>
      </p:pic>
      <p:sp>
        <p:nvSpPr>
          <p:cNvPr id="3" name="文本框 2">
            <a:extLst>
              <a:ext uri="{FF2B5EF4-FFF2-40B4-BE49-F238E27FC236}">
                <a16:creationId xmlns:a16="http://schemas.microsoft.com/office/drawing/2014/main" id="{1C773340-40BE-E601-3F42-AB436A0C342C}"/>
              </a:ext>
            </a:extLst>
          </p:cNvPr>
          <p:cNvSpPr txBox="1"/>
          <p:nvPr/>
        </p:nvSpPr>
        <p:spPr>
          <a:xfrm>
            <a:off x="623392" y="1016732"/>
            <a:ext cx="8545929" cy="369332"/>
          </a:xfrm>
          <a:prstGeom prst="rect">
            <a:avLst/>
          </a:prstGeom>
          <a:noFill/>
        </p:spPr>
        <p:txBody>
          <a:bodyPr wrap="none" rtlCol="0">
            <a:spAutoFit/>
          </a:bodyPr>
          <a:lstStyle/>
          <a:p>
            <a:r>
              <a:rPr lang="zh-CN" altLang="en-US"/>
              <a:t>在</a:t>
            </a:r>
            <a:r>
              <a:rPr lang="en-US" altLang="zh-CN"/>
              <a:t>Linux</a:t>
            </a:r>
            <a:r>
              <a:rPr lang="zh-CN" altLang="en-US"/>
              <a:t>中因为功能内聚形成的文件，按照阶段分离，编译后就形成了不同的组件。</a:t>
            </a:r>
          </a:p>
        </p:txBody>
      </p:sp>
      <p:pic>
        <p:nvPicPr>
          <p:cNvPr id="7" name="图片 6">
            <a:extLst>
              <a:ext uri="{FF2B5EF4-FFF2-40B4-BE49-F238E27FC236}">
                <a16:creationId xmlns:a16="http://schemas.microsoft.com/office/drawing/2014/main" id="{892E1D89-DFBB-AA6F-6EE8-633DA6BA3211}"/>
              </a:ext>
            </a:extLst>
          </p:cNvPr>
          <p:cNvPicPr>
            <a:picLocks noChangeAspect="1"/>
          </p:cNvPicPr>
          <p:nvPr/>
        </p:nvPicPr>
        <p:blipFill>
          <a:blip r:embed="rId3"/>
          <a:stretch>
            <a:fillRect/>
          </a:stretch>
        </p:blipFill>
        <p:spPr>
          <a:xfrm>
            <a:off x="731404" y="5149799"/>
            <a:ext cx="3048000" cy="1524000"/>
          </a:xfrm>
          <a:prstGeom prst="rect">
            <a:avLst/>
          </a:prstGeom>
        </p:spPr>
      </p:pic>
      <p:sp>
        <p:nvSpPr>
          <p:cNvPr id="9" name="文本框 8">
            <a:extLst>
              <a:ext uri="{FF2B5EF4-FFF2-40B4-BE49-F238E27FC236}">
                <a16:creationId xmlns:a16="http://schemas.microsoft.com/office/drawing/2014/main" id="{3FE58EC3-4BF0-6D5C-319A-510793604705}"/>
              </a:ext>
            </a:extLst>
          </p:cNvPr>
          <p:cNvSpPr txBox="1"/>
          <p:nvPr/>
        </p:nvSpPr>
        <p:spPr>
          <a:xfrm>
            <a:off x="515380" y="4675783"/>
            <a:ext cx="5724644" cy="369332"/>
          </a:xfrm>
          <a:prstGeom prst="rect">
            <a:avLst/>
          </a:prstGeom>
          <a:noFill/>
        </p:spPr>
        <p:txBody>
          <a:bodyPr wrap="none" rtlCol="0">
            <a:spAutoFit/>
          </a:bodyPr>
          <a:lstStyle/>
          <a:p>
            <a:r>
              <a:rPr lang="zh-CN" altLang="en-US"/>
              <a:t>由此达成的效果，多个资源组件之间消除了相互依赖。</a:t>
            </a:r>
          </a:p>
        </p:txBody>
      </p:sp>
    </p:spTree>
    <p:extLst>
      <p:ext uri="{BB962C8B-B14F-4D97-AF65-F5344CB8AC3E}">
        <p14:creationId xmlns:p14="http://schemas.microsoft.com/office/powerpoint/2010/main" val="1617742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4DC1E45-BFCC-748F-79CD-215FCC39A8AC}"/>
              </a:ext>
            </a:extLst>
          </p:cNvPr>
          <p:cNvSpPr txBox="1"/>
          <p:nvPr/>
        </p:nvSpPr>
        <p:spPr>
          <a:xfrm>
            <a:off x="515380" y="327273"/>
            <a:ext cx="8748972" cy="584775"/>
          </a:xfrm>
          <a:prstGeom prst="rect">
            <a:avLst/>
          </a:prstGeom>
          <a:noFill/>
        </p:spPr>
        <p:txBody>
          <a:bodyPr wrap="square">
            <a:spAutoFit/>
          </a:bodyPr>
          <a:lstStyle/>
          <a:p>
            <a:r>
              <a:rPr lang="zh-CN" altLang="en-US" sz="3200"/>
              <a:t>通过实践对</a:t>
            </a:r>
            <a:r>
              <a:rPr lang="en-US" altLang="zh-CN" sz="3200"/>
              <a:t>Linux</a:t>
            </a:r>
            <a:r>
              <a:rPr lang="zh-CN" altLang="en-US" sz="3200"/>
              <a:t>组件化后的预想</a:t>
            </a:r>
            <a:endParaRPr lang="en-US" altLang="zh-CN" sz="3200"/>
          </a:p>
        </p:txBody>
      </p:sp>
      <p:pic>
        <p:nvPicPr>
          <p:cNvPr id="6" name="图片 5">
            <a:extLst>
              <a:ext uri="{FF2B5EF4-FFF2-40B4-BE49-F238E27FC236}">
                <a16:creationId xmlns:a16="http://schemas.microsoft.com/office/drawing/2014/main" id="{8ABDEB16-1CA7-B638-B153-922965773289}"/>
              </a:ext>
            </a:extLst>
          </p:cNvPr>
          <p:cNvPicPr>
            <a:picLocks noChangeAspect="1"/>
          </p:cNvPicPr>
          <p:nvPr/>
        </p:nvPicPr>
        <p:blipFill>
          <a:blip r:embed="rId2"/>
          <a:stretch>
            <a:fillRect/>
          </a:stretch>
        </p:blipFill>
        <p:spPr>
          <a:xfrm>
            <a:off x="2684674" y="2636912"/>
            <a:ext cx="6585962" cy="2952328"/>
          </a:xfrm>
          <a:prstGeom prst="rect">
            <a:avLst/>
          </a:prstGeom>
        </p:spPr>
      </p:pic>
      <p:sp>
        <p:nvSpPr>
          <p:cNvPr id="7" name="文本框 6">
            <a:extLst>
              <a:ext uri="{FF2B5EF4-FFF2-40B4-BE49-F238E27FC236}">
                <a16:creationId xmlns:a16="http://schemas.microsoft.com/office/drawing/2014/main" id="{28EAE33B-DD6B-5F07-D191-4A7BFA5851BD}"/>
              </a:ext>
            </a:extLst>
          </p:cNvPr>
          <p:cNvSpPr txBox="1"/>
          <p:nvPr/>
        </p:nvSpPr>
        <p:spPr>
          <a:xfrm>
            <a:off x="731404" y="1160748"/>
            <a:ext cx="10909212" cy="923330"/>
          </a:xfrm>
          <a:prstGeom prst="rect">
            <a:avLst/>
          </a:prstGeom>
          <a:noFill/>
        </p:spPr>
        <p:txBody>
          <a:bodyPr wrap="square" rtlCol="0">
            <a:spAutoFit/>
          </a:bodyPr>
          <a:lstStyle/>
          <a:p>
            <a:r>
              <a:rPr lang="en-US" altLang="zh-CN"/>
              <a:t>Linux</a:t>
            </a:r>
            <a:r>
              <a:rPr lang="zh-CN" altLang="en-US"/>
              <a:t>组件化之后，除了</a:t>
            </a:r>
            <a:r>
              <a:rPr lang="en-US" altLang="zh-CN"/>
              <a:t>drivers</a:t>
            </a:r>
            <a:r>
              <a:rPr lang="zh-CN" altLang="en-US"/>
              <a:t>等少数目录，组件总数有可能是对应</a:t>
            </a:r>
            <a:r>
              <a:rPr lang="en-US" altLang="zh-CN"/>
              <a:t>.o</a:t>
            </a:r>
            <a:r>
              <a:rPr lang="zh-CN" altLang="en-US"/>
              <a:t>文件的</a:t>
            </a:r>
            <a:r>
              <a:rPr lang="en-US" altLang="zh-CN"/>
              <a:t>2~3</a:t>
            </a:r>
            <a:r>
              <a:rPr lang="zh-CN" altLang="en-US"/>
              <a:t>倍。</a:t>
            </a:r>
            <a:endParaRPr lang="en-US" altLang="zh-CN"/>
          </a:p>
          <a:p>
            <a:r>
              <a:rPr lang="en-US" altLang="zh-CN"/>
              <a:t>riscv defconfig</a:t>
            </a:r>
            <a:r>
              <a:rPr lang="zh-CN" altLang="en-US"/>
              <a:t>产生的</a:t>
            </a:r>
            <a:r>
              <a:rPr lang="en-US" altLang="zh-CN"/>
              <a:t>*.o</a:t>
            </a:r>
            <a:r>
              <a:rPr lang="zh-CN" altLang="en-US"/>
              <a:t>总数是</a:t>
            </a:r>
            <a:r>
              <a:rPr lang="en-US" altLang="zh-CN"/>
              <a:t>1460</a:t>
            </a:r>
            <a:r>
              <a:rPr lang="zh-CN" altLang="en-US"/>
              <a:t>，刨去</a:t>
            </a:r>
            <a:r>
              <a:rPr lang="en-US" altLang="zh-CN"/>
              <a:t>drivers</a:t>
            </a:r>
            <a:r>
              <a:rPr lang="zh-CN" altLang="en-US"/>
              <a:t>中的</a:t>
            </a:r>
            <a:r>
              <a:rPr lang="en-US" altLang="zh-CN"/>
              <a:t>564</a:t>
            </a:r>
            <a:r>
              <a:rPr lang="zh-CN" altLang="en-US"/>
              <a:t>个（因为它们都已经是</a:t>
            </a:r>
            <a:r>
              <a:rPr lang="en-US" altLang="zh-CN"/>
              <a:t>modules</a:t>
            </a:r>
            <a:r>
              <a:rPr lang="zh-CN" altLang="en-US"/>
              <a:t>）以及其它</a:t>
            </a:r>
            <a:r>
              <a:rPr lang="en-US" altLang="zh-CN"/>
              <a:t>modules</a:t>
            </a:r>
            <a:r>
              <a:rPr lang="zh-CN" altLang="en-US"/>
              <a:t>，我们需要分解的原始文件总数大约是</a:t>
            </a:r>
            <a:r>
              <a:rPr lang="en-US" altLang="zh-CN"/>
              <a:t>800</a:t>
            </a:r>
            <a:r>
              <a:rPr lang="zh-CN" altLang="en-US"/>
              <a:t>多个，新产生组件总量在</a:t>
            </a:r>
            <a:r>
              <a:rPr lang="en-US" altLang="zh-CN"/>
              <a:t>2000</a:t>
            </a:r>
            <a:r>
              <a:rPr lang="zh-CN" altLang="en-US"/>
              <a:t>上下。</a:t>
            </a:r>
          </a:p>
        </p:txBody>
      </p:sp>
      <p:sp>
        <p:nvSpPr>
          <p:cNvPr id="8" name="文本框 7">
            <a:extLst>
              <a:ext uri="{FF2B5EF4-FFF2-40B4-BE49-F238E27FC236}">
                <a16:creationId xmlns:a16="http://schemas.microsoft.com/office/drawing/2014/main" id="{B91E90FA-D1C9-DD23-44F2-A22697617B7A}"/>
              </a:ext>
            </a:extLst>
          </p:cNvPr>
          <p:cNvSpPr txBox="1"/>
          <p:nvPr/>
        </p:nvSpPr>
        <p:spPr>
          <a:xfrm>
            <a:off x="947428" y="5877272"/>
            <a:ext cx="9648795" cy="369332"/>
          </a:xfrm>
          <a:prstGeom prst="rect">
            <a:avLst/>
          </a:prstGeom>
          <a:noFill/>
        </p:spPr>
        <p:txBody>
          <a:bodyPr wrap="none" rtlCol="0">
            <a:spAutoFit/>
          </a:bodyPr>
          <a:lstStyle/>
          <a:p>
            <a:r>
              <a:rPr lang="zh-CN" altLang="en-US"/>
              <a:t>另外，按照阶段分解出来的组件之间关系，更准确的表示是包含关系，而非简单的协作依赖。</a:t>
            </a:r>
          </a:p>
        </p:txBody>
      </p:sp>
    </p:spTree>
    <p:extLst>
      <p:ext uri="{BB962C8B-B14F-4D97-AF65-F5344CB8AC3E}">
        <p14:creationId xmlns:p14="http://schemas.microsoft.com/office/powerpoint/2010/main" val="1486192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A010585-FCF6-6A71-5D24-43080915666F}"/>
              </a:ext>
            </a:extLst>
          </p:cNvPr>
          <p:cNvSpPr txBox="1"/>
          <p:nvPr/>
        </p:nvSpPr>
        <p:spPr>
          <a:xfrm>
            <a:off x="515380" y="327273"/>
            <a:ext cx="8748972" cy="584775"/>
          </a:xfrm>
          <a:prstGeom prst="rect">
            <a:avLst/>
          </a:prstGeom>
          <a:noFill/>
        </p:spPr>
        <p:txBody>
          <a:bodyPr wrap="square">
            <a:spAutoFit/>
          </a:bodyPr>
          <a:lstStyle/>
          <a:p>
            <a:r>
              <a:rPr lang="zh-CN" altLang="en-US" sz="3200"/>
              <a:t>对内核内部耦合性的度量</a:t>
            </a:r>
            <a:endParaRPr lang="en-US" altLang="zh-CN" sz="3200"/>
          </a:p>
        </p:txBody>
      </p:sp>
      <p:sp>
        <p:nvSpPr>
          <p:cNvPr id="5" name="文本框 4">
            <a:extLst>
              <a:ext uri="{FF2B5EF4-FFF2-40B4-BE49-F238E27FC236}">
                <a16:creationId xmlns:a16="http://schemas.microsoft.com/office/drawing/2014/main" id="{5617E9B8-06C6-36A3-179A-001D67ECD7E2}"/>
              </a:ext>
            </a:extLst>
          </p:cNvPr>
          <p:cNvSpPr txBox="1"/>
          <p:nvPr/>
        </p:nvSpPr>
        <p:spPr>
          <a:xfrm>
            <a:off x="515380" y="1196752"/>
            <a:ext cx="8460940" cy="1477328"/>
          </a:xfrm>
          <a:prstGeom prst="rect">
            <a:avLst/>
          </a:prstGeom>
          <a:noFill/>
        </p:spPr>
        <p:txBody>
          <a:bodyPr wrap="square" rtlCol="0">
            <a:spAutoFit/>
          </a:bodyPr>
          <a:lstStyle/>
          <a:p>
            <a:r>
              <a:rPr lang="zh-CN" altLang="en-US"/>
              <a:t>量化指标：内核“耦合熵” </a:t>
            </a:r>
            <a:r>
              <a:rPr lang="en-US" altLang="zh-CN"/>
              <a:t>= sum(</a:t>
            </a:r>
            <a:r>
              <a:rPr lang="zh-CN" altLang="en-US"/>
              <a:t>组件间依赖“环”的长度</a:t>
            </a:r>
            <a:r>
              <a:rPr lang="en-US" altLang="zh-CN"/>
              <a:t>) / </a:t>
            </a:r>
            <a:r>
              <a:rPr lang="zh-CN" altLang="en-US"/>
              <a:t>组件总数</a:t>
            </a:r>
          </a:p>
          <a:p>
            <a:r>
              <a:rPr lang="zh-CN" altLang="en-US"/>
              <a:t>两个关键因素：</a:t>
            </a:r>
          </a:p>
          <a:p>
            <a:r>
              <a:rPr lang="en-US" altLang="zh-CN"/>
              <a:t>1. “</a:t>
            </a:r>
            <a:r>
              <a:rPr lang="zh-CN" altLang="en-US"/>
              <a:t>环”的数量：数量越多，耦合性越高</a:t>
            </a:r>
          </a:p>
          <a:p>
            <a:r>
              <a:rPr lang="en-US" altLang="zh-CN"/>
              <a:t>2. “</a:t>
            </a:r>
            <a:r>
              <a:rPr lang="zh-CN" altLang="en-US"/>
              <a:t>环</a:t>
            </a:r>
            <a:r>
              <a:rPr lang="en-US" altLang="zh-CN"/>
              <a:t>"</a:t>
            </a:r>
            <a:r>
              <a:rPr lang="zh-CN" altLang="en-US"/>
              <a:t>的长度：长度越长，耦合性越高</a:t>
            </a:r>
          </a:p>
          <a:p>
            <a:r>
              <a:rPr lang="zh-CN" altLang="en-US"/>
              <a:t>对于最”有序“的实现方案，它的“耦合熵”等于</a:t>
            </a:r>
            <a:r>
              <a:rPr lang="en-US" altLang="zh-CN"/>
              <a:t>0</a:t>
            </a:r>
            <a:r>
              <a:rPr lang="zh-CN" altLang="en-US"/>
              <a:t>。</a:t>
            </a:r>
          </a:p>
        </p:txBody>
      </p:sp>
      <p:pic>
        <p:nvPicPr>
          <p:cNvPr id="7" name="图片 6">
            <a:extLst>
              <a:ext uri="{FF2B5EF4-FFF2-40B4-BE49-F238E27FC236}">
                <a16:creationId xmlns:a16="http://schemas.microsoft.com/office/drawing/2014/main" id="{9E8BBEDE-DD9A-4D2C-E0A7-373793776CDF}"/>
              </a:ext>
            </a:extLst>
          </p:cNvPr>
          <p:cNvPicPr>
            <a:picLocks noChangeAspect="1"/>
          </p:cNvPicPr>
          <p:nvPr/>
        </p:nvPicPr>
        <p:blipFill>
          <a:blip r:embed="rId2"/>
          <a:stretch>
            <a:fillRect/>
          </a:stretch>
        </p:blipFill>
        <p:spPr>
          <a:xfrm>
            <a:off x="515380" y="4183921"/>
            <a:ext cx="4953000" cy="1971675"/>
          </a:xfrm>
          <a:prstGeom prst="rect">
            <a:avLst/>
          </a:prstGeom>
        </p:spPr>
      </p:pic>
      <p:sp>
        <p:nvSpPr>
          <p:cNvPr id="8" name="文本框 7">
            <a:extLst>
              <a:ext uri="{FF2B5EF4-FFF2-40B4-BE49-F238E27FC236}">
                <a16:creationId xmlns:a16="http://schemas.microsoft.com/office/drawing/2014/main" id="{36D9DF90-7F67-E83E-85BB-690E0E7AC923}"/>
              </a:ext>
            </a:extLst>
          </p:cNvPr>
          <p:cNvSpPr txBox="1"/>
          <p:nvPr/>
        </p:nvSpPr>
        <p:spPr>
          <a:xfrm>
            <a:off x="515380" y="3681028"/>
            <a:ext cx="5724644" cy="369332"/>
          </a:xfrm>
          <a:prstGeom prst="rect">
            <a:avLst/>
          </a:prstGeom>
          <a:noFill/>
        </p:spPr>
        <p:txBody>
          <a:bodyPr wrap="none" rtlCol="0">
            <a:spAutoFit/>
          </a:bodyPr>
          <a:lstStyle/>
          <a:p>
            <a:r>
              <a:rPr lang="zh-CN" altLang="en-US"/>
              <a:t>渐进式实现宏内核方案的整个过程进度是可以度量的。</a:t>
            </a:r>
          </a:p>
        </p:txBody>
      </p:sp>
    </p:spTree>
    <p:extLst>
      <p:ext uri="{BB962C8B-B14F-4D97-AF65-F5344CB8AC3E}">
        <p14:creationId xmlns:p14="http://schemas.microsoft.com/office/powerpoint/2010/main" val="4049457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5269521-887A-9413-EC74-4B19826390FD}"/>
              </a:ext>
            </a:extLst>
          </p:cNvPr>
          <p:cNvSpPr txBox="1"/>
          <p:nvPr/>
        </p:nvSpPr>
        <p:spPr>
          <a:xfrm>
            <a:off x="515380" y="327273"/>
            <a:ext cx="8748972" cy="584775"/>
          </a:xfrm>
          <a:prstGeom prst="rect">
            <a:avLst/>
          </a:prstGeom>
          <a:noFill/>
        </p:spPr>
        <p:txBody>
          <a:bodyPr wrap="square">
            <a:spAutoFit/>
          </a:bodyPr>
          <a:lstStyle/>
          <a:p>
            <a:r>
              <a:rPr lang="zh-CN" altLang="en-US" sz="3200"/>
              <a:t>对内核内部耦合性的度量 </a:t>
            </a:r>
            <a:r>
              <a:rPr lang="en-US" altLang="zh-CN" sz="3200"/>
              <a:t>- </a:t>
            </a:r>
            <a:r>
              <a:rPr lang="zh-CN" altLang="en-US" sz="3200"/>
              <a:t>与其它方式对比</a:t>
            </a:r>
            <a:endParaRPr lang="en-US" altLang="zh-CN" sz="3200"/>
          </a:p>
        </p:txBody>
      </p:sp>
      <p:sp>
        <p:nvSpPr>
          <p:cNvPr id="5" name="文本框 4">
            <a:extLst>
              <a:ext uri="{FF2B5EF4-FFF2-40B4-BE49-F238E27FC236}">
                <a16:creationId xmlns:a16="http://schemas.microsoft.com/office/drawing/2014/main" id="{A24E0568-141F-1B35-4EFD-71C485AC4C4A}"/>
              </a:ext>
            </a:extLst>
          </p:cNvPr>
          <p:cNvSpPr txBox="1"/>
          <p:nvPr/>
        </p:nvSpPr>
        <p:spPr>
          <a:xfrm>
            <a:off x="515380" y="1340768"/>
            <a:ext cx="10765196" cy="3416320"/>
          </a:xfrm>
          <a:prstGeom prst="rect">
            <a:avLst/>
          </a:prstGeom>
          <a:noFill/>
        </p:spPr>
        <p:txBody>
          <a:bodyPr wrap="square" rtlCol="0">
            <a:spAutoFit/>
          </a:bodyPr>
          <a:lstStyle/>
          <a:p>
            <a:r>
              <a:rPr lang="en-US" altLang="zh-CN"/>
              <a:t>1. </a:t>
            </a:r>
            <a:r>
              <a:rPr lang="zh-CN" altLang="en-US"/>
              <a:t>以改造模块</a:t>
            </a:r>
            <a:r>
              <a:rPr lang="en-US" altLang="zh-CN"/>
              <a:t>/</a:t>
            </a:r>
            <a:r>
              <a:rPr lang="zh-CN" altLang="en-US"/>
              <a:t>组件间边界为目的</a:t>
            </a:r>
          </a:p>
          <a:p>
            <a:endParaRPr lang="zh-CN" altLang="en-US"/>
          </a:p>
          <a:p>
            <a:r>
              <a:rPr lang="zh-CN" altLang="en-US"/>
              <a:t>例如：</a:t>
            </a:r>
            <a:r>
              <a:rPr lang="en-US" altLang="zh-CN"/>
              <a:t>Ksplit</a:t>
            </a:r>
            <a:r>
              <a:rPr lang="zh-CN" altLang="en-US"/>
              <a:t>（</a:t>
            </a:r>
            <a:r>
              <a:rPr lang="en-US" altLang="zh-CN"/>
              <a:t>https://www.usenix.org/conference/osdi22/presentation/huang-yongzhe</a:t>
            </a:r>
            <a:r>
              <a:rPr lang="zh-CN" altLang="en-US"/>
              <a:t>）</a:t>
            </a:r>
            <a:endParaRPr lang="en-US" altLang="zh-CN"/>
          </a:p>
          <a:p>
            <a:r>
              <a:rPr lang="zh-CN" altLang="en-US"/>
              <a:t>它的分析目标主要在边界形式上，发现不安全的边界交互，替换以安全方式。</a:t>
            </a:r>
            <a:endParaRPr lang="en-US" altLang="zh-CN"/>
          </a:p>
          <a:p>
            <a:r>
              <a:rPr lang="zh-CN" altLang="en-US"/>
              <a:t>而</a:t>
            </a:r>
            <a:r>
              <a:rPr lang="en-US" altLang="zh-CN"/>
              <a:t>cLinux</a:t>
            </a:r>
            <a:r>
              <a:rPr lang="zh-CN" altLang="en-US"/>
              <a:t>不关心边界形式，只是需要发现边界的形式。发现后至多是改回调，其实形式保持不变。</a:t>
            </a:r>
          </a:p>
          <a:p>
            <a:endParaRPr lang="zh-CN" altLang="en-US"/>
          </a:p>
          <a:p>
            <a:r>
              <a:rPr lang="zh-CN" altLang="en-US"/>
              <a:t>   </a:t>
            </a:r>
          </a:p>
          <a:p>
            <a:endParaRPr lang="zh-CN" altLang="en-US"/>
          </a:p>
          <a:p>
            <a:r>
              <a:rPr lang="en-US" altLang="zh-CN"/>
              <a:t>2. </a:t>
            </a:r>
            <a:r>
              <a:rPr lang="zh-CN" altLang="en-US"/>
              <a:t>发现模块</a:t>
            </a:r>
            <a:r>
              <a:rPr lang="en-US" altLang="zh-CN"/>
              <a:t>/</a:t>
            </a:r>
            <a:r>
              <a:rPr lang="zh-CN" altLang="en-US"/>
              <a:t>组件之间的关联紧密性</a:t>
            </a:r>
          </a:p>
          <a:p>
            <a:endParaRPr lang="zh-CN" altLang="en-US"/>
          </a:p>
          <a:p>
            <a:r>
              <a:rPr lang="zh-CN" altLang="en-US"/>
              <a:t>例如：一些基于”信息熵“概念的检查方法，基于组件边界接口之间传输信息的信息量，可称为“流量”。</a:t>
            </a:r>
            <a:endParaRPr lang="en-US" altLang="zh-CN"/>
          </a:p>
          <a:p>
            <a:r>
              <a:rPr lang="zh-CN" altLang="en-US"/>
              <a:t>但</a:t>
            </a:r>
            <a:r>
              <a:rPr lang="en-US" altLang="zh-CN"/>
              <a:t>cLinux</a:t>
            </a:r>
            <a:r>
              <a:rPr lang="zh-CN" altLang="en-US"/>
              <a:t>不关心“流量”，关心的是耦合方面的复杂性。</a:t>
            </a:r>
          </a:p>
        </p:txBody>
      </p:sp>
    </p:spTree>
    <p:extLst>
      <p:ext uri="{BB962C8B-B14F-4D97-AF65-F5344CB8AC3E}">
        <p14:creationId xmlns:p14="http://schemas.microsoft.com/office/powerpoint/2010/main" val="3394646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D34710A-6E0F-ADF8-C1DD-9888F1481715}"/>
              </a:ext>
            </a:extLst>
          </p:cNvPr>
          <p:cNvSpPr txBox="1"/>
          <p:nvPr/>
        </p:nvSpPr>
        <p:spPr>
          <a:xfrm>
            <a:off x="515380" y="327273"/>
            <a:ext cx="8748972" cy="584775"/>
          </a:xfrm>
          <a:prstGeom prst="rect">
            <a:avLst/>
          </a:prstGeom>
          <a:noFill/>
        </p:spPr>
        <p:txBody>
          <a:bodyPr wrap="square">
            <a:spAutoFit/>
          </a:bodyPr>
          <a:lstStyle/>
          <a:p>
            <a:r>
              <a:rPr lang="zh-CN" altLang="en-US" sz="3200"/>
              <a:t>打破“环”的经验 </a:t>
            </a:r>
            <a:r>
              <a:rPr lang="en-US" altLang="zh-CN" sz="3200"/>
              <a:t>-</a:t>
            </a:r>
            <a:r>
              <a:rPr lang="zh-CN" altLang="en-US" sz="3200"/>
              <a:t>依赖关系大于协作关系</a:t>
            </a:r>
            <a:endParaRPr lang="en-US" altLang="zh-CN" sz="3200"/>
          </a:p>
        </p:txBody>
      </p:sp>
      <p:sp>
        <p:nvSpPr>
          <p:cNvPr id="5" name="文本框 4">
            <a:extLst>
              <a:ext uri="{FF2B5EF4-FFF2-40B4-BE49-F238E27FC236}">
                <a16:creationId xmlns:a16="http://schemas.microsoft.com/office/drawing/2014/main" id="{B5250472-B082-9193-3224-B7D1744B88D1}"/>
              </a:ext>
            </a:extLst>
          </p:cNvPr>
          <p:cNvSpPr txBox="1"/>
          <p:nvPr/>
        </p:nvSpPr>
        <p:spPr>
          <a:xfrm>
            <a:off x="515380" y="1196752"/>
            <a:ext cx="6444716" cy="5078313"/>
          </a:xfrm>
          <a:prstGeom prst="rect">
            <a:avLst/>
          </a:prstGeom>
          <a:noFill/>
        </p:spPr>
        <p:txBody>
          <a:bodyPr wrap="square" rtlCol="0">
            <a:spAutoFit/>
          </a:bodyPr>
          <a:lstStyle/>
          <a:p>
            <a:r>
              <a:rPr lang="zh-CN" altLang="en-US"/>
              <a:t>示例：从</a:t>
            </a:r>
            <a:r>
              <a:rPr lang="en-US" altLang="zh-CN"/>
              <a:t>slub</a:t>
            </a:r>
            <a:r>
              <a:rPr lang="zh-CN" altLang="en-US"/>
              <a:t>出现了依赖环</a:t>
            </a:r>
          </a:p>
          <a:p>
            <a:r>
              <a:rPr lang="en-US" altLang="zh-CN"/>
              <a:t>Cyclic chain: </a:t>
            </a:r>
          </a:p>
          <a:p>
            <a:r>
              <a:rPr lang="en-US" altLang="zh-CN"/>
              <a:t>top_linux -&gt; cpu -&gt; of_fdt -&gt; driver_base -&gt; slub -&gt; page_alloc -&gt; workqueue -&gt; idr -&gt; radix_tree -&gt; slub</a:t>
            </a:r>
          </a:p>
          <a:p>
            <a:endParaRPr lang="en-US" altLang="zh-CN"/>
          </a:p>
          <a:p>
            <a:r>
              <a:rPr lang="en-US" altLang="zh-CN"/>
              <a:t>slub</a:t>
            </a:r>
            <a:r>
              <a:rPr lang="zh-CN" altLang="en-US"/>
              <a:t>对</a:t>
            </a:r>
            <a:r>
              <a:rPr lang="en-US" altLang="zh-CN"/>
              <a:t>page_alloc</a:t>
            </a:r>
            <a:r>
              <a:rPr lang="zh-CN" altLang="en-US"/>
              <a:t>是明显的依赖关系，后者是前者的直接基础和存储来源，但是</a:t>
            </a:r>
            <a:r>
              <a:rPr lang="en-US" altLang="zh-CN"/>
              <a:t>page_alloc</a:t>
            </a:r>
            <a:r>
              <a:rPr lang="zh-CN" altLang="en-US"/>
              <a:t>和</a:t>
            </a:r>
            <a:r>
              <a:rPr lang="en-US" altLang="zh-CN"/>
              <a:t>workqueue</a:t>
            </a:r>
            <a:r>
              <a:rPr lang="zh-CN" altLang="en-US"/>
              <a:t>之间是个协作关系。</a:t>
            </a:r>
            <a:r>
              <a:rPr lang="en-US" altLang="zh-CN"/>
              <a:t>page_alloc</a:t>
            </a:r>
            <a:r>
              <a:rPr lang="zh-CN" altLang="en-US"/>
              <a:t>有个</a:t>
            </a:r>
            <a:r>
              <a:rPr lang="en-US" altLang="zh-CN"/>
              <a:t>drain_all_pages</a:t>
            </a:r>
            <a:r>
              <a:rPr lang="zh-CN" altLang="en-US"/>
              <a:t>的方法，是通过建立一个“</a:t>
            </a:r>
            <a:r>
              <a:rPr lang="en-US" altLang="zh-CN"/>
              <a:t>work”</a:t>
            </a:r>
            <a:r>
              <a:rPr lang="zh-CN" altLang="en-US"/>
              <a:t>然后委托给</a:t>
            </a:r>
            <a:r>
              <a:rPr lang="en-US" altLang="zh-CN"/>
              <a:t>workqueue</a:t>
            </a:r>
            <a:r>
              <a:rPr lang="zh-CN" altLang="en-US"/>
              <a:t>来执行的，这两个机制本身是并列的，利用</a:t>
            </a:r>
            <a:r>
              <a:rPr lang="en-US" altLang="zh-CN"/>
              <a:t>workqueue</a:t>
            </a:r>
            <a:r>
              <a:rPr lang="zh-CN" altLang="en-US"/>
              <a:t>对页面分配来说是一个优化机制。因此，从此处切断环是相对合理的。</a:t>
            </a:r>
          </a:p>
          <a:p>
            <a:endParaRPr lang="zh-CN" altLang="en-US"/>
          </a:p>
          <a:p>
            <a:r>
              <a:rPr lang="zh-CN" altLang="en-US"/>
              <a:t>切断的方式是：引入了一个</a:t>
            </a:r>
            <a:r>
              <a:rPr lang="en-US" altLang="zh-CN"/>
              <a:t>workqueue_itf</a:t>
            </a:r>
            <a:r>
              <a:rPr lang="zh-CN" altLang="en-US"/>
              <a:t>，作为注册回调的底座，切断环。</a:t>
            </a:r>
            <a:endParaRPr lang="en-US" altLang="zh-CN"/>
          </a:p>
          <a:p>
            <a:endParaRPr lang="en-US" altLang="zh-CN"/>
          </a:p>
          <a:p>
            <a:r>
              <a:rPr lang="zh-CN" altLang="en-US"/>
              <a:t>组件</a:t>
            </a:r>
            <a:r>
              <a:rPr lang="en-US" altLang="zh-CN"/>
              <a:t>workqueue_itf</a:t>
            </a:r>
            <a:r>
              <a:rPr lang="zh-CN" altLang="en-US"/>
              <a:t>作为回调基础底座，目前的默认实现是</a:t>
            </a:r>
            <a:r>
              <a:rPr lang="en-US" altLang="zh-CN"/>
              <a:t>panic</a:t>
            </a:r>
            <a:r>
              <a:rPr lang="zh-CN" altLang="en-US"/>
              <a:t>。下步准备改造成同步机制。即默认以同步方式调用</a:t>
            </a:r>
            <a:r>
              <a:rPr lang="en-US" altLang="zh-CN"/>
              <a:t>work</a:t>
            </a:r>
            <a:r>
              <a:rPr lang="zh-CN" altLang="en-US"/>
              <a:t>方法，以支持各个组件的测试。</a:t>
            </a:r>
          </a:p>
        </p:txBody>
      </p:sp>
      <p:pic>
        <p:nvPicPr>
          <p:cNvPr id="7" name="图片 6">
            <a:extLst>
              <a:ext uri="{FF2B5EF4-FFF2-40B4-BE49-F238E27FC236}">
                <a16:creationId xmlns:a16="http://schemas.microsoft.com/office/drawing/2014/main" id="{C731442F-C214-752A-9777-BD33A8615008}"/>
              </a:ext>
            </a:extLst>
          </p:cNvPr>
          <p:cNvPicPr>
            <a:picLocks noChangeAspect="1"/>
          </p:cNvPicPr>
          <p:nvPr/>
        </p:nvPicPr>
        <p:blipFill>
          <a:blip r:embed="rId2"/>
          <a:stretch>
            <a:fillRect/>
          </a:stretch>
        </p:blipFill>
        <p:spPr>
          <a:xfrm>
            <a:off x="7392144" y="1196752"/>
            <a:ext cx="4124325" cy="4953000"/>
          </a:xfrm>
          <a:prstGeom prst="rect">
            <a:avLst/>
          </a:prstGeom>
        </p:spPr>
      </p:pic>
    </p:spTree>
    <p:extLst>
      <p:ext uri="{BB962C8B-B14F-4D97-AF65-F5344CB8AC3E}">
        <p14:creationId xmlns:p14="http://schemas.microsoft.com/office/powerpoint/2010/main" val="2320951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5428750B-9502-FE20-1354-9C3688E8295B}"/>
              </a:ext>
            </a:extLst>
          </p:cNvPr>
          <p:cNvPicPr>
            <a:picLocks noChangeAspect="1"/>
          </p:cNvPicPr>
          <p:nvPr/>
        </p:nvPicPr>
        <p:blipFill>
          <a:blip r:embed="rId2"/>
          <a:stretch>
            <a:fillRect/>
          </a:stretch>
        </p:blipFill>
        <p:spPr>
          <a:xfrm>
            <a:off x="5072352" y="1196752"/>
            <a:ext cx="6934319" cy="5142677"/>
          </a:xfrm>
          <a:prstGeom prst="rect">
            <a:avLst/>
          </a:prstGeom>
        </p:spPr>
      </p:pic>
      <p:sp>
        <p:nvSpPr>
          <p:cNvPr id="4" name="文本框 3">
            <a:extLst>
              <a:ext uri="{FF2B5EF4-FFF2-40B4-BE49-F238E27FC236}">
                <a16:creationId xmlns:a16="http://schemas.microsoft.com/office/drawing/2014/main" id="{03BA8E0C-AEED-BE47-0DC5-2E4074C1B064}"/>
              </a:ext>
            </a:extLst>
          </p:cNvPr>
          <p:cNvSpPr txBox="1"/>
          <p:nvPr/>
        </p:nvSpPr>
        <p:spPr>
          <a:xfrm>
            <a:off x="515380" y="327273"/>
            <a:ext cx="8748972" cy="584775"/>
          </a:xfrm>
          <a:prstGeom prst="rect">
            <a:avLst/>
          </a:prstGeom>
          <a:noFill/>
        </p:spPr>
        <p:txBody>
          <a:bodyPr wrap="square">
            <a:spAutoFit/>
          </a:bodyPr>
          <a:lstStyle/>
          <a:p>
            <a:r>
              <a:rPr lang="zh-CN" altLang="en-US" sz="3200"/>
              <a:t>打破“环”的经验 </a:t>
            </a:r>
            <a:r>
              <a:rPr lang="en-US" altLang="zh-CN" sz="3200"/>
              <a:t>-</a:t>
            </a:r>
            <a:r>
              <a:rPr lang="zh-CN" altLang="en-US" sz="3200"/>
              <a:t>按照启动阶段多级分解</a:t>
            </a:r>
            <a:endParaRPr lang="en-US" altLang="zh-CN" sz="3200"/>
          </a:p>
        </p:txBody>
      </p:sp>
      <p:sp>
        <p:nvSpPr>
          <p:cNvPr id="6" name="文本框 5">
            <a:extLst>
              <a:ext uri="{FF2B5EF4-FFF2-40B4-BE49-F238E27FC236}">
                <a16:creationId xmlns:a16="http://schemas.microsoft.com/office/drawing/2014/main" id="{0D0AD9A5-076B-F931-825D-9F9EC8E2D0A7}"/>
              </a:ext>
            </a:extLst>
          </p:cNvPr>
          <p:cNvSpPr txBox="1"/>
          <p:nvPr/>
        </p:nvSpPr>
        <p:spPr>
          <a:xfrm>
            <a:off x="515380" y="1124744"/>
            <a:ext cx="4556972" cy="1477328"/>
          </a:xfrm>
          <a:prstGeom prst="rect">
            <a:avLst/>
          </a:prstGeom>
          <a:noFill/>
        </p:spPr>
        <p:txBody>
          <a:bodyPr wrap="square">
            <a:spAutoFit/>
          </a:bodyPr>
          <a:lstStyle/>
          <a:p>
            <a:r>
              <a:rPr lang="zh-CN" altLang="en-US"/>
              <a:t>示例：</a:t>
            </a:r>
            <a:r>
              <a:rPr lang="en-US" altLang="zh-CN"/>
              <a:t>sched</a:t>
            </a:r>
            <a:r>
              <a:rPr lang="zh-CN" altLang="en-US"/>
              <a:t>组件按照阶段分为两个组件：</a:t>
            </a:r>
            <a:endParaRPr lang="en-US" altLang="zh-CN"/>
          </a:p>
          <a:p>
            <a:r>
              <a:rPr lang="zh-CN" altLang="en-US"/>
              <a:t>用于单线引导阶段的</a:t>
            </a:r>
            <a:r>
              <a:rPr lang="en-US" altLang="zh-CN"/>
              <a:t>early_sched</a:t>
            </a:r>
            <a:r>
              <a:rPr lang="zh-CN" altLang="en-US"/>
              <a:t>和用于并发正式阶段的</a:t>
            </a:r>
            <a:r>
              <a:rPr lang="en-US" altLang="zh-CN"/>
              <a:t>sched</a:t>
            </a:r>
            <a:r>
              <a:rPr lang="zh-CN" altLang="en-US"/>
              <a:t>。前者默认存在，支持单任务环境下各个组件的正常运行；后者被选用时，将会</a:t>
            </a:r>
            <a:r>
              <a:rPr lang="zh-CN" altLang="en-US" b="1">
                <a:solidFill>
                  <a:srgbClr val="FF0000"/>
                </a:solidFill>
              </a:rPr>
              <a:t>覆盖</a:t>
            </a:r>
            <a:r>
              <a:rPr lang="zh-CN" altLang="en-US"/>
              <a:t>前者，提供正式多任务支持。</a:t>
            </a:r>
          </a:p>
        </p:txBody>
      </p:sp>
      <p:sp>
        <p:nvSpPr>
          <p:cNvPr id="8" name="文本框 7">
            <a:extLst>
              <a:ext uri="{FF2B5EF4-FFF2-40B4-BE49-F238E27FC236}">
                <a16:creationId xmlns:a16="http://schemas.microsoft.com/office/drawing/2014/main" id="{449ABE76-6372-3A08-68DB-9E894996E2A5}"/>
              </a:ext>
            </a:extLst>
          </p:cNvPr>
          <p:cNvSpPr txBox="1"/>
          <p:nvPr/>
        </p:nvSpPr>
        <p:spPr>
          <a:xfrm>
            <a:off x="521335" y="2960948"/>
            <a:ext cx="6301820" cy="3693319"/>
          </a:xfrm>
          <a:prstGeom prst="rect">
            <a:avLst/>
          </a:prstGeom>
          <a:noFill/>
        </p:spPr>
        <p:txBody>
          <a:bodyPr wrap="square">
            <a:spAutoFit/>
          </a:bodyPr>
          <a:lstStyle/>
          <a:p>
            <a:r>
              <a:rPr lang="zh-CN" altLang="en-US"/>
              <a:t>默认调度组件</a:t>
            </a:r>
            <a:r>
              <a:rPr lang="en-US" altLang="zh-CN"/>
              <a:t>early_sched</a:t>
            </a:r>
            <a:r>
              <a:rPr lang="zh-CN" altLang="en-US"/>
              <a:t>，提供单任务环境的支持。对于</a:t>
            </a:r>
            <a:r>
              <a:rPr lang="en-US" altLang="zh-CN"/>
              <a:t>wait/sleep</a:t>
            </a:r>
            <a:r>
              <a:rPr lang="zh-CN" altLang="en-US"/>
              <a:t>类的可能睡眠的函数，其实现就是</a:t>
            </a:r>
            <a:r>
              <a:rPr lang="en-US" altLang="zh-CN"/>
              <a:t>panic</a:t>
            </a:r>
            <a:r>
              <a:rPr lang="zh-CN" altLang="en-US"/>
              <a:t>；对于</a:t>
            </a:r>
            <a:r>
              <a:rPr lang="en-US" altLang="zh-CN"/>
              <a:t>schedule</a:t>
            </a:r>
            <a:r>
              <a:rPr lang="zh-CN" altLang="en-US"/>
              <a:t>等函数，实现为空。</a:t>
            </a:r>
            <a:endParaRPr lang="en-US" altLang="zh-CN"/>
          </a:p>
          <a:p>
            <a:r>
              <a:rPr lang="zh-CN" altLang="en-US"/>
              <a:t>目前采取保守策略 </a:t>
            </a:r>
            <a:r>
              <a:rPr lang="en-US" altLang="zh-CN"/>
              <a:t>- </a:t>
            </a:r>
            <a:r>
              <a:rPr lang="zh-CN" altLang="en-US"/>
              <a:t>也是</a:t>
            </a:r>
            <a:r>
              <a:rPr lang="en-US" altLang="zh-CN"/>
              <a:t>panic</a:t>
            </a:r>
            <a:r>
              <a:rPr lang="zh-CN" altLang="en-US"/>
              <a:t>。</a:t>
            </a:r>
          </a:p>
          <a:p>
            <a:endParaRPr lang="zh-CN" altLang="en-US"/>
          </a:p>
          <a:p>
            <a:r>
              <a:rPr lang="zh-CN" altLang="en-US"/>
              <a:t>正式调度组件</a:t>
            </a:r>
            <a:r>
              <a:rPr lang="en-US" altLang="zh-CN"/>
              <a:t>sched</a:t>
            </a:r>
            <a:r>
              <a:rPr lang="zh-CN" altLang="en-US"/>
              <a:t>就是</a:t>
            </a:r>
            <a:r>
              <a:rPr lang="en-US" altLang="zh-CN"/>
              <a:t>Linux</a:t>
            </a:r>
            <a:r>
              <a:rPr lang="zh-CN" altLang="en-US"/>
              <a:t>的现有完整实现。</a:t>
            </a:r>
            <a:endParaRPr lang="en-US" altLang="zh-CN"/>
          </a:p>
          <a:p>
            <a:r>
              <a:rPr lang="zh-CN" altLang="en-US"/>
              <a:t>当</a:t>
            </a:r>
            <a:r>
              <a:rPr lang="en-US" altLang="zh-CN"/>
              <a:t>top</a:t>
            </a:r>
            <a:r>
              <a:rPr lang="zh-CN" altLang="en-US"/>
              <a:t>组件选择它时，它会覆盖</a:t>
            </a:r>
            <a:r>
              <a:rPr lang="en-US" altLang="zh-CN"/>
              <a:t>early_sched</a:t>
            </a:r>
            <a:r>
              <a:rPr lang="zh-CN" altLang="en-US"/>
              <a:t>。</a:t>
            </a:r>
          </a:p>
          <a:p>
            <a:endParaRPr lang="zh-CN" altLang="en-US"/>
          </a:p>
          <a:p>
            <a:r>
              <a:rPr lang="zh-CN" altLang="en-US"/>
              <a:t>这样做的意义：</a:t>
            </a:r>
          </a:p>
          <a:p>
            <a:r>
              <a:rPr lang="en-US" altLang="zh-CN"/>
              <a:t>1. </a:t>
            </a:r>
            <a:r>
              <a:rPr lang="zh-CN" altLang="en-US"/>
              <a:t>打破</a:t>
            </a:r>
            <a:r>
              <a:rPr lang="en-US" altLang="zh-CN"/>
              <a:t>sched</a:t>
            </a:r>
            <a:r>
              <a:rPr lang="zh-CN" altLang="en-US"/>
              <a:t>和大量其它组件之间的相互依赖。</a:t>
            </a:r>
          </a:p>
          <a:p>
            <a:r>
              <a:rPr lang="en-US" altLang="zh-CN"/>
              <a:t>2. </a:t>
            </a:r>
            <a:r>
              <a:rPr lang="zh-CN" altLang="en-US"/>
              <a:t>对于组件，可以提供单任务和多任务两种测试运行环境。例如，</a:t>
            </a:r>
            <a:r>
              <a:rPr lang="en-US" altLang="zh-CN"/>
              <a:t>Linux</a:t>
            </a:r>
            <a:r>
              <a:rPr lang="zh-CN" altLang="en-US"/>
              <a:t>内核的启动过程几乎都是在单任务环境下，</a:t>
            </a:r>
            <a:r>
              <a:rPr lang="en-US" altLang="zh-CN"/>
              <a:t>early_sched</a:t>
            </a:r>
            <a:r>
              <a:rPr lang="zh-CN" altLang="en-US"/>
              <a:t>就可以满足需要。</a:t>
            </a:r>
          </a:p>
        </p:txBody>
      </p:sp>
    </p:spTree>
    <p:extLst>
      <p:ext uri="{BB962C8B-B14F-4D97-AF65-F5344CB8AC3E}">
        <p14:creationId xmlns:p14="http://schemas.microsoft.com/office/powerpoint/2010/main" val="220624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67A42A5-EABA-7CD6-4BBA-E75AF22DF165}"/>
              </a:ext>
            </a:extLst>
          </p:cNvPr>
          <p:cNvSpPr txBox="1"/>
          <p:nvPr/>
        </p:nvSpPr>
        <p:spPr>
          <a:xfrm>
            <a:off x="1125411" y="1412776"/>
            <a:ext cx="7850909" cy="2677656"/>
          </a:xfrm>
          <a:prstGeom prst="rect">
            <a:avLst/>
          </a:prstGeom>
          <a:noFill/>
        </p:spPr>
        <p:txBody>
          <a:bodyPr wrap="square">
            <a:spAutoFit/>
          </a:bodyPr>
          <a:lstStyle/>
          <a:p>
            <a:r>
              <a:rPr lang="en-US" altLang="zh-CN" sz="2400"/>
              <a:t>1. </a:t>
            </a:r>
            <a:r>
              <a:rPr lang="zh-CN" altLang="en-US" sz="2400"/>
              <a:t>长期目标和里程碑的考虑</a:t>
            </a:r>
            <a:endParaRPr lang="en-US" altLang="zh-CN" sz="2400"/>
          </a:p>
          <a:p>
            <a:endParaRPr lang="en-US" altLang="zh-CN" sz="2400"/>
          </a:p>
          <a:p>
            <a:r>
              <a:rPr lang="en-US" altLang="zh-CN" sz="2400"/>
              <a:t>2. </a:t>
            </a:r>
            <a:r>
              <a:rPr lang="zh-CN" altLang="en-US" sz="2400"/>
              <a:t>与</a:t>
            </a:r>
            <a:r>
              <a:rPr lang="en-US" altLang="zh-CN" sz="2400"/>
              <a:t>ArceOS</a:t>
            </a:r>
            <a:r>
              <a:rPr lang="zh-CN" altLang="en-US" sz="2400"/>
              <a:t>等项目工作相结合的想法</a:t>
            </a:r>
            <a:endParaRPr lang="en-US" altLang="zh-CN" sz="2400"/>
          </a:p>
          <a:p>
            <a:endParaRPr lang="en-US" altLang="zh-CN" sz="2400"/>
          </a:p>
          <a:p>
            <a:r>
              <a:rPr lang="en-US" altLang="zh-CN" sz="2400"/>
              <a:t>3. </a:t>
            </a:r>
            <a:r>
              <a:rPr lang="zh-CN" altLang="en-US" sz="2400"/>
              <a:t>近期计划和当前进度</a:t>
            </a:r>
            <a:endParaRPr lang="en-US" altLang="zh-CN" sz="2400"/>
          </a:p>
          <a:p>
            <a:endParaRPr lang="en-US" altLang="zh-CN" sz="2400"/>
          </a:p>
          <a:p>
            <a:r>
              <a:rPr lang="en-US" altLang="zh-CN" sz="2400"/>
              <a:t>4. </a:t>
            </a:r>
            <a:r>
              <a:rPr lang="zh-CN" altLang="en-US" sz="2400"/>
              <a:t>近期工作的总结和产生的认识</a:t>
            </a:r>
            <a:endParaRPr lang="en-US" altLang="zh-CN" sz="2400"/>
          </a:p>
        </p:txBody>
      </p:sp>
      <p:sp>
        <p:nvSpPr>
          <p:cNvPr id="2" name="文本框 1">
            <a:extLst>
              <a:ext uri="{FF2B5EF4-FFF2-40B4-BE49-F238E27FC236}">
                <a16:creationId xmlns:a16="http://schemas.microsoft.com/office/drawing/2014/main" id="{655963AB-38D8-CBE9-A81C-EC8F948C85C3}"/>
              </a:ext>
            </a:extLst>
          </p:cNvPr>
          <p:cNvSpPr txBox="1"/>
          <p:nvPr/>
        </p:nvSpPr>
        <p:spPr>
          <a:xfrm>
            <a:off x="515380" y="327273"/>
            <a:ext cx="4284476" cy="584775"/>
          </a:xfrm>
          <a:prstGeom prst="rect">
            <a:avLst/>
          </a:prstGeom>
          <a:noFill/>
        </p:spPr>
        <p:txBody>
          <a:bodyPr wrap="square">
            <a:spAutoFit/>
          </a:bodyPr>
          <a:lstStyle/>
          <a:p>
            <a:r>
              <a:rPr lang="zh-CN" altLang="en-US" sz="3200"/>
              <a:t>纲要</a:t>
            </a:r>
            <a:endParaRPr lang="en-US" altLang="zh-CN" sz="3200"/>
          </a:p>
        </p:txBody>
      </p:sp>
    </p:spTree>
    <p:extLst>
      <p:ext uri="{BB962C8B-B14F-4D97-AF65-F5344CB8AC3E}">
        <p14:creationId xmlns:p14="http://schemas.microsoft.com/office/powerpoint/2010/main" val="2404102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15B340A-F042-0CFE-5CFE-1B5701576339}"/>
              </a:ext>
            </a:extLst>
          </p:cNvPr>
          <p:cNvSpPr txBox="1"/>
          <p:nvPr/>
        </p:nvSpPr>
        <p:spPr>
          <a:xfrm>
            <a:off x="515380" y="327273"/>
            <a:ext cx="11197244" cy="584775"/>
          </a:xfrm>
          <a:prstGeom prst="rect">
            <a:avLst/>
          </a:prstGeom>
          <a:noFill/>
        </p:spPr>
        <p:txBody>
          <a:bodyPr wrap="square">
            <a:spAutoFit/>
          </a:bodyPr>
          <a:lstStyle/>
          <a:p>
            <a:r>
              <a:rPr lang="zh-CN" altLang="en-US" sz="3200"/>
              <a:t>打破“环”的极端想法 </a:t>
            </a:r>
            <a:r>
              <a:rPr lang="en-US" altLang="zh-CN" sz="3200"/>
              <a:t>-</a:t>
            </a:r>
            <a:r>
              <a:rPr lang="zh-CN" altLang="en-US" sz="3200"/>
              <a:t> 为所有组件设置基于</a:t>
            </a:r>
            <a:r>
              <a:rPr lang="en-US" altLang="zh-CN" sz="3200"/>
              <a:t>weak</a:t>
            </a:r>
            <a:r>
              <a:rPr lang="zh-CN" altLang="en-US" sz="3200"/>
              <a:t>的回调</a:t>
            </a:r>
            <a:endParaRPr lang="en-US" altLang="zh-CN" sz="3200"/>
          </a:p>
        </p:txBody>
      </p:sp>
      <p:pic>
        <p:nvPicPr>
          <p:cNvPr id="6" name="图片 5">
            <a:extLst>
              <a:ext uri="{FF2B5EF4-FFF2-40B4-BE49-F238E27FC236}">
                <a16:creationId xmlns:a16="http://schemas.microsoft.com/office/drawing/2014/main" id="{68CAA2AC-499A-18A5-B2C6-885AD84BDAA0}"/>
              </a:ext>
            </a:extLst>
          </p:cNvPr>
          <p:cNvPicPr>
            <a:picLocks noChangeAspect="1"/>
          </p:cNvPicPr>
          <p:nvPr/>
        </p:nvPicPr>
        <p:blipFill>
          <a:blip r:embed="rId2"/>
          <a:stretch>
            <a:fillRect/>
          </a:stretch>
        </p:blipFill>
        <p:spPr>
          <a:xfrm>
            <a:off x="731404" y="2356656"/>
            <a:ext cx="10439400" cy="2476500"/>
          </a:xfrm>
          <a:prstGeom prst="rect">
            <a:avLst/>
          </a:prstGeom>
        </p:spPr>
      </p:pic>
      <p:sp>
        <p:nvSpPr>
          <p:cNvPr id="7" name="文本框 6">
            <a:extLst>
              <a:ext uri="{FF2B5EF4-FFF2-40B4-BE49-F238E27FC236}">
                <a16:creationId xmlns:a16="http://schemas.microsoft.com/office/drawing/2014/main" id="{9E0BED61-5964-1D74-9E70-E6A80A29E413}"/>
              </a:ext>
            </a:extLst>
          </p:cNvPr>
          <p:cNvSpPr txBox="1"/>
          <p:nvPr/>
        </p:nvSpPr>
        <p:spPr>
          <a:xfrm>
            <a:off x="623392" y="1016732"/>
            <a:ext cx="9983823" cy="1200329"/>
          </a:xfrm>
          <a:prstGeom prst="rect">
            <a:avLst/>
          </a:prstGeom>
          <a:noFill/>
        </p:spPr>
        <p:txBody>
          <a:bodyPr wrap="none" rtlCol="0">
            <a:spAutoFit/>
          </a:bodyPr>
          <a:lstStyle/>
          <a:p>
            <a:r>
              <a:rPr lang="zh-CN" altLang="en-US"/>
              <a:t>一种极端的处理方式是，为</a:t>
            </a:r>
            <a:r>
              <a:rPr lang="en-US" altLang="zh-CN"/>
              <a:t>Linux</a:t>
            </a:r>
            <a:r>
              <a:rPr lang="zh-CN" altLang="en-US"/>
              <a:t>每个</a:t>
            </a:r>
            <a:r>
              <a:rPr lang="en-US" altLang="zh-CN"/>
              <a:t>*.o</a:t>
            </a:r>
            <a:r>
              <a:rPr lang="zh-CN" altLang="en-US"/>
              <a:t>组件公开的函数，都定义一个</a:t>
            </a:r>
            <a:r>
              <a:rPr lang="en-US" altLang="zh-CN"/>
              <a:t>__weak</a:t>
            </a:r>
            <a:r>
              <a:rPr lang="zh-CN" altLang="en-US"/>
              <a:t>函数作为回调底座，</a:t>
            </a:r>
            <a:endParaRPr lang="en-US" altLang="zh-CN"/>
          </a:p>
          <a:p>
            <a:r>
              <a:rPr lang="zh-CN" altLang="en-US"/>
              <a:t>效果是全部组件都依赖与底座层，它们之间没有相互之间直接关联，打破了“环”。</a:t>
            </a:r>
            <a:endParaRPr lang="en-US" altLang="zh-CN"/>
          </a:p>
          <a:p>
            <a:r>
              <a:rPr lang="zh-CN" altLang="en-US"/>
              <a:t>这样似乎是一种快速实现组件分解的方式，但它本质上与</a:t>
            </a:r>
            <a:r>
              <a:rPr lang="en-US" altLang="zh-CN"/>
              <a:t>Linux</a:t>
            </a:r>
            <a:r>
              <a:rPr lang="zh-CN" altLang="en-US"/>
              <a:t>的原始状态一致，没有解决组件间</a:t>
            </a:r>
            <a:endParaRPr lang="en-US" altLang="zh-CN"/>
          </a:p>
          <a:p>
            <a:r>
              <a:rPr lang="zh-CN" altLang="en-US"/>
              <a:t>复杂的相互关系，无法提供构成上的层次化和单调性，无法为复杂性问题分解提供支持。</a:t>
            </a:r>
          </a:p>
        </p:txBody>
      </p:sp>
      <p:sp>
        <p:nvSpPr>
          <p:cNvPr id="8" name="文本框 7">
            <a:extLst>
              <a:ext uri="{FF2B5EF4-FFF2-40B4-BE49-F238E27FC236}">
                <a16:creationId xmlns:a16="http://schemas.microsoft.com/office/drawing/2014/main" id="{A1E87C3A-E955-037C-E4B1-026B66C4EAFD}"/>
              </a:ext>
            </a:extLst>
          </p:cNvPr>
          <p:cNvSpPr txBox="1"/>
          <p:nvPr/>
        </p:nvSpPr>
        <p:spPr>
          <a:xfrm>
            <a:off x="371364" y="5481228"/>
            <a:ext cx="11726287" cy="923330"/>
          </a:xfrm>
          <a:prstGeom prst="rect">
            <a:avLst/>
          </a:prstGeom>
          <a:noFill/>
        </p:spPr>
        <p:txBody>
          <a:bodyPr wrap="none" rtlCol="0">
            <a:spAutoFit/>
          </a:bodyPr>
          <a:lstStyle/>
          <a:p>
            <a:r>
              <a:rPr lang="zh-CN" altLang="en-US" b="1">
                <a:solidFill>
                  <a:srgbClr val="FF0000"/>
                </a:solidFill>
              </a:rPr>
              <a:t>组件化分解和单向依赖约束的根本目的：解决内核复杂性问题，包括构造、测试、验证、维护等各方面的复杂性。</a:t>
            </a:r>
            <a:endParaRPr lang="en-US" altLang="zh-CN" b="1">
              <a:solidFill>
                <a:srgbClr val="FF0000"/>
              </a:solidFill>
            </a:endParaRPr>
          </a:p>
          <a:p>
            <a:r>
              <a:rPr lang="zh-CN" altLang="en-US" b="1">
                <a:solidFill>
                  <a:srgbClr val="FF0000"/>
                </a:solidFill>
              </a:rPr>
              <a:t>解决的根本途径是：基于组件，可以从小到大逐级构建内核系统，构造过程具有单调性。</a:t>
            </a:r>
            <a:endParaRPr lang="en-US" altLang="zh-CN" b="1">
              <a:solidFill>
                <a:srgbClr val="FF0000"/>
              </a:solidFill>
            </a:endParaRPr>
          </a:p>
          <a:p>
            <a:r>
              <a:rPr lang="zh-CN" altLang="en-US" b="1">
                <a:solidFill>
                  <a:srgbClr val="FF0000"/>
                </a:solidFill>
              </a:rPr>
              <a:t>无论如何复杂的内核系统，它的复杂性被分解在这个单调构造过程的每一步中。</a:t>
            </a:r>
          </a:p>
        </p:txBody>
      </p:sp>
    </p:spTree>
    <p:extLst>
      <p:ext uri="{BB962C8B-B14F-4D97-AF65-F5344CB8AC3E}">
        <p14:creationId xmlns:p14="http://schemas.microsoft.com/office/powerpoint/2010/main" val="1412479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3F5C6-11D0-D098-D7B7-BF66B0C06E57}"/>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BEC03077-7CD3-9ED8-B736-1ADD1F867A5A}"/>
              </a:ext>
            </a:extLst>
          </p:cNvPr>
          <p:cNvSpPr txBox="1"/>
          <p:nvPr/>
        </p:nvSpPr>
        <p:spPr>
          <a:xfrm>
            <a:off x="515380" y="327273"/>
            <a:ext cx="4572508" cy="584775"/>
          </a:xfrm>
          <a:prstGeom prst="rect">
            <a:avLst/>
          </a:prstGeom>
          <a:noFill/>
        </p:spPr>
        <p:txBody>
          <a:bodyPr wrap="square">
            <a:spAutoFit/>
          </a:bodyPr>
          <a:lstStyle/>
          <a:p>
            <a:r>
              <a:rPr lang="zh-CN" altLang="en-US" sz="3200"/>
              <a:t>近期目标和当前进度</a:t>
            </a:r>
            <a:endParaRPr lang="en-US" altLang="zh-CN" sz="3200"/>
          </a:p>
        </p:txBody>
      </p:sp>
      <p:sp>
        <p:nvSpPr>
          <p:cNvPr id="7" name="文本框 6">
            <a:extLst>
              <a:ext uri="{FF2B5EF4-FFF2-40B4-BE49-F238E27FC236}">
                <a16:creationId xmlns:a16="http://schemas.microsoft.com/office/drawing/2014/main" id="{26FB548E-92E3-3493-BD60-C0AE1D2DBB77}"/>
              </a:ext>
            </a:extLst>
          </p:cNvPr>
          <p:cNvSpPr txBox="1"/>
          <p:nvPr/>
        </p:nvSpPr>
        <p:spPr>
          <a:xfrm>
            <a:off x="551384" y="1016732"/>
            <a:ext cx="11197244" cy="1015663"/>
          </a:xfrm>
          <a:prstGeom prst="rect">
            <a:avLst/>
          </a:prstGeom>
          <a:noFill/>
        </p:spPr>
        <p:txBody>
          <a:bodyPr wrap="square">
            <a:spAutoFit/>
          </a:bodyPr>
          <a:lstStyle/>
          <a:p>
            <a:r>
              <a:rPr lang="zh-CN" altLang="en-US" sz="2000"/>
              <a:t>近期目标：重现</a:t>
            </a:r>
            <a:r>
              <a:rPr lang="en-US" altLang="zh-CN" sz="2000"/>
              <a:t>Toy cLinux</a:t>
            </a:r>
            <a:r>
              <a:rPr lang="zh-CN" altLang="en-US" sz="2000"/>
              <a:t>的效果。但是本次是基于</a:t>
            </a:r>
            <a:r>
              <a:rPr lang="en-US" altLang="zh-CN" sz="2000"/>
              <a:t>riscv defconfig</a:t>
            </a:r>
            <a:r>
              <a:rPr lang="zh-CN" altLang="en-US" sz="2000"/>
              <a:t>，保留当前架构的下默认内核特性，保证整个启动过程中涉及功能的完整性。</a:t>
            </a:r>
            <a:r>
              <a:rPr lang="en-US" altLang="zh-CN" sz="2000"/>
              <a:t>Toy cLinux</a:t>
            </a:r>
            <a:r>
              <a:rPr lang="zh-CN" altLang="en-US" sz="2000"/>
              <a:t>的全部组件数量是</a:t>
            </a:r>
            <a:r>
              <a:rPr lang="en-US" altLang="zh-CN" sz="2000" b="1">
                <a:solidFill>
                  <a:srgbClr val="FF0000"/>
                </a:solidFill>
              </a:rPr>
              <a:t>50</a:t>
            </a:r>
            <a:r>
              <a:rPr lang="zh-CN" altLang="en-US" sz="2000"/>
              <a:t>多个。</a:t>
            </a:r>
            <a:endParaRPr lang="en-US" altLang="zh-CN" sz="2000"/>
          </a:p>
          <a:p>
            <a:endParaRPr lang="en-US" altLang="zh-CN" sz="2000"/>
          </a:p>
        </p:txBody>
      </p:sp>
      <p:sp>
        <p:nvSpPr>
          <p:cNvPr id="2" name="矩形: 圆角 1">
            <a:extLst>
              <a:ext uri="{FF2B5EF4-FFF2-40B4-BE49-F238E27FC236}">
                <a16:creationId xmlns:a16="http://schemas.microsoft.com/office/drawing/2014/main" id="{48199350-EBAC-1676-2D28-91FC8EB28FDB}"/>
              </a:ext>
            </a:extLst>
          </p:cNvPr>
          <p:cNvSpPr/>
          <p:nvPr/>
        </p:nvSpPr>
        <p:spPr>
          <a:xfrm>
            <a:off x="721546" y="2913521"/>
            <a:ext cx="1944216" cy="4794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000" b="1">
                <a:solidFill>
                  <a:schemeClr val="tx1"/>
                </a:solidFill>
              </a:rPr>
              <a:t>asm_boot</a:t>
            </a:r>
            <a:endParaRPr lang="zh-CN" altLang="en-US" sz="2000" b="1">
              <a:solidFill>
                <a:schemeClr val="tx1"/>
              </a:solidFill>
            </a:endParaRPr>
          </a:p>
        </p:txBody>
      </p:sp>
      <p:sp>
        <p:nvSpPr>
          <p:cNvPr id="3" name="矩形: 圆角 2">
            <a:extLst>
              <a:ext uri="{FF2B5EF4-FFF2-40B4-BE49-F238E27FC236}">
                <a16:creationId xmlns:a16="http://schemas.microsoft.com/office/drawing/2014/main" id="{778309AC-B4B8-DA4A-96D2-3CA349F474EA}"/>
              </a:ext>
            </a:extLst>
          </p:cNvPr>
          <p:cNvSpPr/>
          <p:nvPr/>
        </p:nvSpPr>
        <p:spPr>
          <a:xfrm>
            <a:off x="2953793" y="2913520"/>
            <a:ext cx="2844825" cy="4794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000" b="1">
                <a:solidFill>
                  <a:schemeClr val="tx1"/>
                </a:solidFill>
              </a:rPr>
              <a:t>start_kernel</a:t>
            </a:r>
            <a:endParaRPr lang="zh-CN" altLang="en-US" sz="2000" b="1">
              <a:solidFill>
                <a:schemeClr val="tx1"/>
              </a:solidFill>
            </a:endParaRPr>
          </a:p>
        </p:txBody>
      </p:sp>
      <p:sp>
        <p:nvSpPr>
          <p:cNvPr id="4" name="矩形: 圆角 3">
            <a:extLst>
              <a:ext uri="{FF2B5EF4-FFF2-40B4-BE49-F238E27FC236}">
                <a16:creationId xmlns:a16="http://schemas.microsoft.com/office/drawing/2014/main" id="{EDDDF625-8A09-B619-A389-183635FBF68A}"/>
              </a:ext>
            </a:extLst>
          </p:cNvPr>
          <p:cNvSpPr/>
          <p:nvPr/>
        </p:nvSpPr>
        <p:spPr>
          <a:xfrm>
            <a:off x="6266162" y="2913520"/>
            <a:ext cx="1656184" cy="4794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000" b="1">
                <a:solidFill>
                  <a:schemeClr val="tx1"/>
                </a:solidFill>
              </a:rPr>
              <a:t>kernel_init</a:t>
            </a:r>
            <a:endParaRPr lang="zh-CN" altLang="en-US" sz="2000" b="1">
              <a:solidFill>
                <a:schemeClr val="tx1"/>
              </a:solidFill>
            </a:endParaRPr>
          </a:p>
        </p:txBody>
      </p:sp>
      <p:cxnSp>
        <p:nvCxnSpPr>
          <p:cNvPr id="11" name="直接箭头连接符 10">
            <a:extLst>
              <a:ext uri="{FF2B5EF4-FFF2-40B4-BE49-F238E27FC236}">
                <a16:creationId xmlns:a16="http://schemas.microsoft.com/office/drawing/2014/main" id="{9804C7AD-9513-8DE8-5AD2-2881670904A8}"/>
              </a:ext>
            </a:extLst>
          </p:cNvPr>
          <p:cNvCxnSpPr>
            <a:stCxn id="3" idx="3"/>
            <a:endCxn id="4" idx="1"/>
          </p:cNvCxnSpPr>
          <p:nvPr/>
        </p:nvCxnSpPr>
        <p:spPr>
          <a:xfrm>
            <a:off x="5798618" y="3153258"/>
            <a:ext cx="4675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B20D27B4-0C55-CC42-30A9-F1F9A2FA88D9}"/>
              </a:ext>
            </a:extLst>
          </p:cNvPr>
          <p:cNvCxnSpPr/>
          <p:nvPr/>
        </p:nvCxnSpPr>
        <p:spPr>
          <a:xfrm flipV="1">
            <a:off x="5978130" y="2506466"/>
            <a:ext cx="0" cy="646792"/>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AAC68F0D-6C0C-EAB2-72C0-BA2C5C07FD78}"/>
              </a:ext>
            </a:extLst>
          </p:cNvPr>
          <p:cNvCxnSpPr/>
          <p:nvPr/>
        </p:nvCxnSpPr>
        <p:spPr>
          <a:xfrm>
            <a:off x="5978130" y="2506466"/>
            <a:ext cx="468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62A24CA7-1502-8AAE-BBCB-F3CB7B782FEB}"/>
              </a:ext>
            </a:extLst>
          </p:cNvPr>
          <p:cNvSpPr txBox="1"/>
          <p:nvPr/>
        </p:nvSpPr>
        <p:spPr>
          <a:xfrm>
            <a:off x="6551156" y="2279798"/>
            <a:ext cx="922047" cy="400110"/>
          </a:xfrm>
          <a:prstGeom prst="rect">
            <a:avLst/>
          </a:prstGeom>
          <a:noFill/>
        </p:spPr>
        <p:txBody>
          <a:bodyPr wrap="none" rtlCol="0">
            <a:spAutoFit/>
          </a:bodyPr>
          <a:lstStyle/>
          <a:p>
            <a:r>
              <a:rPr lang="en-US" altLang="zh-CN" sz="2000" b="1"/>
              <a:t>idle(0)</a:t>
            </a:r>
            <a:endParaRPr lang="zh-CN" altLang="en-US" sz="2000" b="1"/>
          </a:p>
        </p:txBody>
      </p:sp>
      <p:sp>
        <p:nvSpPr>
          <p:cNvPr id="22" name="文本框 21">
            <a:extLst>
              <a:ext uri="{FF2B5EF4-FFF2-40B4-BE49-F238E27FC236}">
                <a16:creationId xmlns:a16="http://schemas.microsoft.com/office/drawing/2014/main" id="{B86535DA-6A81-9B25-1CF1-6EAC44926AE4}"/>
              </a:ext>
            </a:extLst>
          </p:cNvPr>
          <p:cNvSpPr txBox="1"/>
          <p:nvPr/>
        </p:nvSpPr>
        <p:spPr>
          <a:xfrm>
            <a:off x="8220239" y="2961956"/>
            <a:ext cx="873957" cy="400110"/>
          </a:xfrm>
          <a:prstGeom prst="rect">
            <a:avLst/>
          </a:prstGeom>
          <a:noFill/>
        </p:spPr>
        <p:txBody>
          <a:bodyPr wrap="none" rtlCol="0">
            <a:spAutoFit/>
          </a:bodyPr>
          <a:lstStyle/>
          <a:p>
            <a:r>
              <a:rPr lang="en-US" altLang="zh-CN" sz="2000" b="1"/>
              <a:t>init(1)</a:t>
            </a:r>
            <a:endParaRPr lang="zh-CN" altLang="en-US" sz="2000" b="1"/>
          </a:p>
        </p:txBody>
      </p:sp>
      <p:cxnSp>
        <p:nvCxnSpPr>
          <p:cNvPr id="24" name="直接箭头连接符 23">
            <a:extLst>
              <a:ext uri="{FF2B5EF4-FFF2-40B4-BE49-F238E27FC236}">
                <a16:creationId xmlns:a16="http://schemas.microsoft.com/office/drawing/2014/main" id="{CF9EAE85-AB9D-E608-1A5F-61E6F288FE66}"/>
              </a:ext>
            </a:extLst>
          </p:cNvPr>
          <p:cNvCxnSpPr>
            <a:stCxn id="4" idx="3"/>
            <a:endCxn id="22" idx="1"/>
          </p:cNvCxnSpPr>
          <p:nvPr/>
        </p:nvCxnSpPr>
        <p:spPr>
          <a:xfrm>
            <a:off x="7922346" y="3153258"/>
            <a:ext cx="297893" cy="8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E12CAF60-1F01-44D8-881F-3661A5618ABB}"/>
              </a:ext>
            </a:extLst>
          </p:cNvPr>
          <p:cNvCxnSpPr>
            <a:stCxn id="2" idx="3"/>
            <a:endCxn id="3" idx="1"/>
          </p:cNvCxnSpPr>
          <p:nvPr/>
        </p:nvCxnSpPr>
        <p:spPr>
          <a:xfrm flipV="1">
            <a:off x="2665762" y="3153258"/>
            <a:ext cx="28803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7770ED80-256D-5FEE-2B78-F253DC87447D}"/>
              </a:ext>
            </a:extLst>
          </p:cNvPr>
          <p:cNvSpPr/>
          <p:nvPr/>
        </p:nvSpPr>
        <p:spPr>
          <a:xfrm>
            <a:off x="9578529" y="2506466"/>
            <a:ext cx="2206103" cy="1138558"/>
          </a:xfrm>
          <a:prstGeom prst="rect">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600" b="1">
                <a:solidFill>
                  <a:schemeClr val="tx1"/>
                </a:solidFill>
              </a:rPr>
              <a:t>让</a:t>
            </a:r>
            <a:r>
              <a:rPr lang="en-US" altLang="zh-CN" sz="1600" b="1">
                <a:solidFill>
                  <a:schemeClr val="tx1"/>
                </a:solidFill>
              </a:rPr>
              <a:t>Linux</a:t>
            </a:r>
            <a:r>
              <a:rPr lang="zh-CN" altLang="en-US" sz="1600" b="1">
                <a:solidFill>
                  <a:schemeClr val="tx1"/>
                </a:solidFill>
              </a:rPr>
              <a:t>模块</a:t>
            </a:r>
            <a:endParaRPr lang="en-US" altLang="zh-CN" sz="1600" b="1">
              <a:solidFill>
                <a:schemeClr val="tx1"/>
              </a:solidFill>
            </a:endParaRPr>
          </a:p>
          <a:p>
            <a:pPr algn="ctr"/>
            <a:r>
              <a:rPr lang="zh-CN" altLang="en-US" sz="1600" b="1">
                <a:solidFill>
                  <a:schemeClr val="tx1"/>
                </a:solidFill>
              </a:rPr>
              <a:t>直接被</a:t>
            </a:r>
            <a:r>
              <a:rPr lang="en-US" altLang="zh-CN" sz="1600" b="1">
                <a:solidFill>
                  <a:schemeClr val="tx1"/>
                </a:solidFill>
              </a:rPr>
              <a:t>ArceOS</a:t>
            </a:r>
            <a:r>
              <a:rPr lang="zh-CN" altLang="en-US" sz="1600" b="1">
                <a:solidFill>
                  <a:schemeClr val="tx1"/>
                </a:solidFill>
              </a:rPr>
              <a:t>使用</a:t>
            </a:r>
            <a:endParaRPr lang="en-US" altLang="zh-CN" sz="1600" b="1">
              <a:solidFill>
                <a:schemeClr val="tx1"/>
              </a:solidFill>
            </a:endParaRPr>
          </a:p>
          <a:p>
            <a:pPr algn="ctr"/>
            <a:r>
              <a:rPr lang="zh-CN" altLang="en-US" sz="1600" b="1">
                <a:solidFill>
                  <a:schemeClr val="tx1"/>
                </a:solidFill>
              </a:rPr>
              <a:t>先数据结构型</a:t>
            </a:r>
            <a:r>
              <a:rPr lang="en-US" altLang="zh-CN" sz="1600" b="1">
                <a:solidFill>
                  <a:schemeClr val="tx1"/>
                </a:solidFill>
              </a:rPr>
              <a:t>moudles</a:t>
            </a:r>
          </a:p>
          <a:p>
            <a:pPr algn="ctr"/>
            <a:r>
              <a:rPr lang="zh-CN" altLang="en-US" sz="1600" b="1">
                <a:solidFill>
                  <a:schemeClr val="tx1"/>
                </a:solidFill>
              </a:rPr>
              <a:t>然后是驱动</a:t>
            </a:r>
            <a:r>
              <a:rPr lang="en-US" altLang="zh-CN" sz="1600" b="1">
                <a:solidFill>
                  <a:schemeClr val="tx1"/>
                </a:solidFill>
              </a:rPr>
              <a:t>modules</a:t>
            </a:r>
            <a:endParaRPr lang="zh-CN" altLang="en-US" sz="1600" b="1">
              <a:solidFill>
                <a:schemeClr val="tx1"/>
              </a:solidFill>
            </a:endParaRPr>
          </a:p>
        </p:txBody>
      </p:sp>
      <p:cxnSp>
        <p:nvCxnSpPr>
          <p:cNvPr id="29" name="直接箭头连接符 28">
            <a:extLst>
              <a:ext uri="{FF2B5EF4-FFF2-40B4-BE49-F238E27FC236}">
                <a16:creationId xmlns:a16="http://schemas.microsoft.com/office/drawing/2014/main" id="{5E407A5B-777C-9855-A8D2-08B3A86C8A79}"/>
              </a:ext>
            </a:extLst>
          </p:cNvPr>
          <p:cNvCxnSpPr>
            <a:stCxn id="22" idx="3"/>
          </p:cNvCxnSpPr>
          <p:nvPr/>
        </p:nvCxnSpPr>
        <p:spPr>
          <a:xfrm>
            <a:off x="9094196" y="3162011"/>
            <a:ext cx="48433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左大括号 29">
            <a:extLst>
              <a:ext uri="{FF2B5EF4-FFF2-40B4-BE49-F238E27FC236}">
                <a16:creationId xmlns:a16="http://schemas.microsoft.com/office/drawing/2014/main" id="{D3360ADF-0761-17E5-06D4-006ECB4387CD}"/>
              </a:ext>
            </a:extLst>
          </p:cNvPr>
          <p:cNvSpPr/>
          <p:nvPr/>
        </p:nvSpPr>
        <p:spPr>
          <a:xfrm rot="16200000">
            <a:off x="2346658" y="2019912"/>
            <a:ext cx="144009" cy="3394234"/>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左大括号 30">
            <a:extLst>
              <a:ext uri="{FF2B5EF4-FFF2-40B4-BE49-F238E27FC236}">
                <a16:creationId xmlns:a16="http://schemas.microsoft.com/office/drawing/2014/main" id="{DEC0A206-DCB0-E512-B41A-3843B4A6947F}"/>
              </a:ext>
            </a:extLst>
          </p:cNvPr>
          <p:cNvSpPr/>
          <p:nvPr/>
        </p:nvSpPr>
        <p:spPr>
          <a:xfrm rot="16200000">
            <a:off x="5015411" y="3016835"/>
            <a:ext cx="144004" cy="1422414"/>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a:extLst>
              <a:ext uri="{FF2B5EF4-FFF2-40B4-BE49-F238E27FC236}">
                <a16:creationId xmlns:a16="http://schemas.microsoft.com/office/drawing/2014/main" id="{FF0F0C77-5DDF-29C3-C082-BD43A8FDF24F}"/>
              </a:ext>
            </a:extLst>
          </p:cNvPr>
          <p:cNvSpPr/>
          <p:nvPr/>
        </p:nvSpPr>
        <p:spPr>
          <a:xfrm rot="16200000">
            <a:off x="7034600" y="2912293"/>
            <a:ext cx="109663" cy="1665827"/>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4" name="直接箭头连接符 33">
            <a:extLst>
              <a:ext uri="{FF2B5EF4-FFF2-40B4-BE49-F238E27FC236}">
                <a16:creationId xmlns:a16="http://schemas.microsoft.com/office/drawing/2014/main" id="{08CF29D1-E486-D2F9-48BD-12A61BA7DFDC}"/>
              </a:ext>
            </a:extLst>
          </p:cNvPr>
          <p:cNvCxnSpPr/>
          <p:nvPr/>
        </p:nvCxnSpPr>
        <p:spPr>
          <a:xfrm flipV="1">
            <a:off x="4223792" y="3800038"/>
            <a:ext cx="0" cy="121313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880611A0-41B7-29EA-1FC8-DE641BD0F571}"/>
              </a:ext>
            </a:extLst>
          </p:cNvPr>
          <p:cNvCxnSpPr/>
          <p:nvPr/>
        </p:nvCxnSpPr>
        <p:spPr>
          <a:xfrm flipV="1">
            <a:off x="5798618" y="3789034"/>
            <a:ext cx="0" cy="12131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1E5F3755-E1DB-4F8A-0B19-A8A842450159}"/>
              </a:ext>
            </a:extLst>
          </p:cNvPr>
          <p:cNvSpPr txBox="1"/>
          <p:nvPr/>
        </p:nvSpPr>
        <p:spPr>
          <a:xfrm>
            <a:off x="2210301" y="3884760"/>
            <a:ext cx="537327" cy="369332"/>
          </a:xfrm>
          <a:prstGeom prst="rect">
            <a:avLst/>
          </a:prstGeom>
          <a:noFill/>
        </p:spPr>
        <p:txBody>
          <a:bodyPr wrap="none" rtlCol="0">
            <a:spAutoFit/>
          </a:bodyPr>
          <a:lstStyle/>
          <a:p>
            <a:r>
              <a:rPr lang="en-US" altLang="zh-CN"/>
              <a:t>2</a:t>
            </a:r>
            <a:r>
              <a:rPr lang="zh-CN" altLang="en-US"/>
              <a:t>周</a:t>
            </a:r>
          </a:p>
        </p:txBody>
      </p:sp>
      <p:sp>
        <p:nvSpPr>
          <p:cNvPr id="37" name="文本框 36">
            <a:extLst>
              <a:ext uri="{FF2B5EF4-FFF2-40B4-BE49-F238E27FC236}">
                <a16:creationId xmlns:a16="http://schemas.microsoft.com/office/drawing/2014/main" id="{527EC246-5EEC-2EDA-A249-5585BFB10FB2}"/>
              </a:ext>
            </a:extLst>
          </p:cNvPr>
          <p:cNvSpPr txBox="1"/>
          <p:nvPr/>
        </p:nvSpPr>
        <p:spPr>
          <a:xfrm>
            <a:off x="4802589" y="3868927"/>
            <a:ext cx="537327" cy="369332"/>
          </a:xfrm>
          <a:prstGeom prst="rect">
            <a:avLst/>
          </a:prstGeom>
          <a:noFill/>
        </p:spPr>
        <p:txBody>
          <a:bodyPr wrap="none" rtlCol="0">
            <a:spAutoFit/>
          </a:bodyPr>
          <a:lstStyle/>
          <a:p>
            <a:r>
              <a:rPr lang="en-US" altLang="zh-CN"/>
              <a:t>1</a:t>
            </a:r>
            <a:r>
              <a:rPr lang="zh-CN" altLang="en-US"/>
              <a:t>周</a:t>
            </a:r>
          </a:p>
        </p:txBody>
      </p:sp>
      <p:sp>
        <p:nvSpPr>
          <p:cNvPr id="38" name="文本框 37">
            <a:extLst>
              <a:ext uri="{FF2B5EF4-FFF2-40B4-BE49-F238E27FC236}">
                <a16:creationId xmlns:a16="http://schemas.microsoft.com/office/drawing/2014/main" id="{CE5BA069-295C-2650-DD4A-782831FF014D}"/>
              </a:ext>
            </a:extLst>
          </p:cNvPr>
          <p:cNvSpPr txBox="1"/>
          <p:nvPr/>
        </p:nvSpPr>
        <p:spPr>
          <a:xfrm>
            <a:off x="6589935" y="3867149"/>
            <a:ext cx="1274708" cy="369332"/>
          </a:xfrm>
          <a:prstGeom prst="rect">
            <a:avLst/>
          </a:prstGeom>
          <a:noFill/>
        </p:spPr>
        <p:txBody>
          <a:bodyPr wrap="none" rtlCol="0">
            <a:spAutoFit/>
          </a:bodyPr>
          <a:lstStyle/>
          <a:p>
            <a:r>
              <a:rPr lang="zh-CN" altLang="en-US"/>
              <a:t>大约</a:t>
            </a:r>
            <a:r>
              <a:rPr lang="en-US" altLang="zh-CN"/>
              <a:t>2~3</a:t>
            </a:r>
            <a:r>
              <a:rPr lang="zh-CN" altLang="en-US"/>
              <a:t>周</a:t>
            </a:r>
          </a:p>
        </p:txBody>
      </p:sp>
      <p:sp>
        <p:nvSpPr>
          <p:cNvPr id="39" name="文本框 38">
            <a:extLst>
              <a:ext uri="{FF2B5EF4-FFF2-40B4-BE49-F238E27FC236}">
                <a16:creationId xmlns:a16="http://schemas.microsoft.com/office/drawing/2014/main" id="{FF14FE94-807B-2334-354C-AA6C5D3F3ADE}"/>
              </a:ext>
            </a:extLst>
          </p:cNvPr>
          <p:cNvSpPr txBox="1"/>
          <p:nvPr/>
        </p:nvSpPr>
        <p:spPr>
          <a:xfrm>
            <a:off x="3547966" y="5140723"/>
            <a:ext cx="1351652" cy="646331"/>
          </a:xfrm>
          <a:prstGeom prst="rect">
            <a:avLst/>
          </a:prstGeom>
          <a:noFill/>
        </p:spPr>
        <p:txBody>
          <a:bodyPr wrap="none" rtlCol="0">
            <a:spAutoFit/>
          </a:bodyPr>
          <a:lstStyle/>
          <a:p>
            <a:r>
              <a:rPr lang="zh-CN" altLang="en-US"/>
              <a:t>上周末进展</a:t>
            </a:r>
            <a:endParaRPr lang="en-US" altLang="zh-CN"/>
          </a:p>
          <a:p>
            <a:r>
              <a:rPr lang="zh-CN" altLang="en-US"/>
              <a:t>组件</a:t>
            </a:r>
            <a:r>
              <a:rPr lang="en-US" altLang="zh-CN" b="1">
                <a:solidFill>
                  <a:srgbClr val="FF0000"/>
                </a:solidFill>
              </a:rPr>
              <a:t>60</a:t>
            </a:r>
            <a:r>
              <a:rPr lang="zh-CN" altLang="en-US"/>
              <a:t>多个</a:t>
            </a:r>
          </a:p>
        </p:txBody>
      </p:sp>
      <p:sp>
        <p:nvSpPr>
          <p:cNvPr id="40" name="文本框 39">
            <a:extLst>
              <a:ext uri="{FF2B5EF4-FFF2-40B4-BE49-F238E27FC236}">
                <a16:creationId xmlns:a16="http://schemas.microsoft.com/office/drawing/2014/main" id="{5138A2F2-7F05-2573-296B-059CE4126A90}"/>
              </a:ext>
            </a:extLst>
          </p:cNvPr>
          <p:cNvSpPr txBox="1"/>
          <p:nvPr/>
        </p:nvSpPr>
        <p:spPr>
          <a:xfrm>
            <a:off x="5248404" y="5141546"/>
            <a:ext cx="1492716" cy="646331"/>
          </a:xfrm>
          <a:prstGeom prst="rect">
            <a:avLst/>
          </a:prstGeom>
          <a:noFill/>
        </p:spPr>
        <p:txBody>
          <a:bodyPr wrap="none" rtlCol="0">
            <a:spAutoFit/>
          </a:bodyPr>
          <a:lstStyle/>
          <a:p>
            <a:r>
              <a:rPr lang="zh-CN" altLang="en-US"/>
              <a:t>当前进展</a:t>
            </a:r>
            <a:endParaRPr lang="en-US" altLang="zh-CN"/>
          </a:p>
          <a:p>
            <a:r>
              <a:rPr lang="zh-CN" altLang="en-US"/>
              <a:t>组件</a:t>
            </a:r>
            <a:r>
              <a:rPr lang="en-US" altLang="zh-CN" b="1">
                <a:solidFill>
                  <a:srgbClr val="FF0000"/>
                </a:solidFill>
              </a:rPr>
              <a:t>100</a:t>
            </a:r>
            <a:r>
              <a:rPr lang="zh-CN" altLang="en-US"/>
              <a:t>多个</a:t>
            </a:r>
          </a:p>
        </p:txBody>
      </p:sp>
      <p:cxnSp>
        <p:nvCxnSpPr>
          <p:cNvPr id="41" name="直接箭头连接符 40">
            <a:extLst>
              <a:ext uri="{FF2B5EF4-FFF2-40B4-BE49-F238E27FC236}">
                <a16:creationId xmlns:a16="http://schemas.microsoft.com/office/drawing/2014/main" id="{3D35BCAB-5CA4-CB1B-2339-ED32429ECA3D}"/>
              </a:ext>
            </a:extLst>
          </p:cNvPr>
          <p:cNvCxnSpPr/>
          <p:nvPr/>
        </p:nvCxnSpPr>
        <p:spPr>
          <a:xfrm flipV="1">
            <a:off x="8657217" y="3800038"/>
            <a:ext cx="0" cy="12131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779751C2-F7CF-5A86-9AB0-9E4D13C25C0C}"/>
              </a:ext>
            </a:extLst>
          </p:cNvPr>
          <p:cNvSpPr txBox="1"/>
          <p:nvPr/>
        </p:nvSpPr>
        <p:spPr>
          <a:xfrm>
            <a:off x="8060630" y="5119756"/>
            <a:ext cx="2262158" cy="1200329"/>
          </a:xfrm>
          <a:prstGeom prst="rect">
            <a:avLst/>
          </a:prstGeom>
          <a:noFill/>
        </p:spPr>
        <p:txBody>
          <a:bodyPr wrap="none" rtlCol="0">
            <a:spAutoFit/>
          </a:bodyPr>
          <a:lstStyle/>
          <a:p>
            <a:r>
              <a:rPr lang="zh-CN" altLang="en-US"/>
              <a:t>近期目标</a:t>
            </a:r>
            <a:endParaRPr lang="en-US" altLang="zh-CN"/>
          </a:p>
          <a:p>
            <a:r>
              <a:rPr lang="zh-CN" altLang="en-US"/>
              <a:t>重现</a:t>
            </a:r>
            <a:r>
              <a:rPr lang="en-US" altLang="zh-CN"/>
              <a:t>ToyLinux</a:t>
            </a:r>
          </a:p>
          <a:p>
            <a:r>
              <a:rPr lang="zh-CN" altLang="en-US"/>
              <a:t>但此次功能是完整的</a:t>
            </a:r>
            <a:endParaRPr lang="en-US" altLang="zh-CN"/>
          </a:p>
          <a:p>
            <a:r>
              <a:rPr lang="zh-CN" altLang="en-US" b="1"/>
              <a:t>预计组件总数</a:t>
            </a:r>
            <a:r>
              <a:rPr lang="en-US" altLang="zh-CN" b="1"/>
              <a:t>200</a:t>
            </a:r>
            <a:r>
              <a:rPr lang="zh-CN" altLang="en-US" b="1"/>
              <a:t>个</a:t>
            </a:r>
            <a:endParaRPr lang="en-US" altLang="zh-CN" b="1"/>
          </a:p>
        </p:txBody>
      </p:sp>
      <p:cxnSp>
        <p:nvCxnSpPr>
          <p:cNvPr id="44" name="直接箭头连接符 43">
            <a:extLst>
              <a:ext uri="{FF2B5EF4-FFF2-40B4-BE49-F238E27FC236}">
                <a16:creationId xmlns:a16="http://schemas.microsoft.com/office/drawing/2014/main" id="{26F5952E-9D30-91CA-8C2D-F1C25150A0C1}"/>
              </a:ext>
            </a:extLst>
          </p:cNvPr>
          <p:cNvCxnSpPr>
            <a:cxnSpLocks/>
          </p:cNvCxnSpPr>
          <p:nvPr/>
        </p:nvCxnSpPr>
        <p:spPr>
          <a:xfrm>
            <a:off x="721545" y="2384884"/>
            <a:ext cx="30341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1DCE2C4D-EDFE-AB3E-51A6-32590EFABAC7}"/>
              </a:ext>
            </a:extLst>
          </p:cNvPr>
          <p:cNvSpPr txBox="1"/>
          <p:nvPr/>
        </p:nvSpPr>
        <p:spPr>
          <a:xfrm>
            <a:off x="1487488" y="2032395"/>
            <a:ext cx="1620957" cy="369332"/>
          </a:xfrm>
          <a:prstGeom prst="rect">
            <a:avLst/>
          </a:prstGeom>
          <a:noFill/>
        </p:spPr>
        <p:txBody>
          <a:bodyPr wrap="none" rtlCol="0">
            <a:spAutoFit/>
          </a:bodyPr>
          <a:lstStyle/>
          <a:p>
            <a:r>
              <a:rPr lang="en-US" altLang="zh-CN"/>
              <a:t>Linux</a:t>
            </a:r>
            <a:r>
              <a:rPr lang="zh-CN" altLang="en-US"/>
              <a:t>启动过程</a:t>
            </a:r>
          </a:p>
        </p:txBody>
      </p:sp>
    </p:spTree>
    <p:extLst>
      <p:ext uri="{BB962C8B-B14F-4D97-AF65-F5344CB8AC3E}">
        <p14:creationId xmlns:p14="http://schemas.microsoft.com/office/powerpoint/2010/main" val="3438607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C734A-D6CD-F521-F48B-1331209BF1D3}"/>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95A04B97-85A4-AA10-6B19-A7886CC92014}"/>
              </a:ext>
            </a:extLst>
          </p:cNvPr>
          <p:cNvSpPr txBox="1"/>
          <p:nvPr/>
        </p:nvSpPr>
        <p:spPr>
          <a:xfrm>
            <a:off x="515380" y="327273"/>
            <a:ext cx="4572508" cy="584775"/>
          </a:xfrm>
          <a:prstGeom prst="rect">
            <a:avLst/>
          </a:prstGeom>
          <a:noFill/>
        </p:spPr>
        <p:txBody>
          <a:bodyPr wrap="square">
            <a:spAutoFit/>
          </a:bodyPr>
          <a:lstStyle/>
          <a:p>
            <a:r>
              <a:rPr lang="zh-CN" altLang="en-US" sz="3200"/>
              <a:t>当前进度</a:t>
            </a:r>
            <a:endParaRPr lang="en-US" altLang="zh-CN" sz="3200"/>
          </a:p>
        </p:txBody>
      </p:sp>
      <p:sp>
        <p:nvSpPr>
          <p:cNvPr id="7" name="文本框 6">
            <a:extLst>
              <a:ext uri="{FF2B5EF4-FFF2-40B4-BE49-F238E27FC236}">
                <a16:creationId xmlns:a16="http://schemas.microsoft.com/office/drawing/2014/main" id="{8E003794-F154-3FFF-FF2E-EC741C065A18}"/>
              </a:ext>
            </a:extLst>
          </p:cNvPr>
          <p:cNvSpPr txBox="1"/>
          <p:nvPr/>
        </p:nvSpPr>
        <p:spPr>
          <a:xfrm>
            <a:off x="551384" y="1016732"/>
            <a:ext cx="11197244" cy="707886"/>
          </a:xfrm>
          <a:prstGeom prst="rect">
            <a:avLst/>
          </a:prstGeom>
          <a:noFill/>
        </p:spPr>
        <p:txBody>
          <a:bodyPr wrap="square">
            <a:spAutoFit/>
          </a:bodyPr>
          <a:lstStyle/>
          <a:p>
            <a:r>
              <a:rPr lang="zh-CN" altLang="en-US" sz="2000"/>
              <a:t>到达</a:t>
            </a:r>
            <a:r>
              <a:rPr lang="en-US" altLang="zh-CN" sz="2000"/>
              <a:t>mount</a:t>
            </a:r>
            <a:r>
              <a:rPr lang="zh-CN" altLang="en-US" sz="2000"/>
              <a:t>根文件系统这一步，后面主要是加载</a:t>
            </a:r>
            <a:r>
              <a:rPr lang="en-US" altLang="zh-CN" sz="2000"/>
              <a:t>ELF</a:t>
            </a:r>
            <a:r>
              <a:rPr lang="zh-CN" altLang="en-US" sz="2000"/>
              <a:t>文件和启动首个应用，预计还需要</a:t>
            </a:r>
            <a:r>
              <a:rPr lang="en-US" altLang="zh-CN" sz="2000"/>
              <a:t>1</a:t>
            </a:r>
            <a:r>
              <a:rPr lang="zh-CN" altLang="en-US" sz="2000"/>
              <a:t>周左右能够完成近期目标。然后开始试验在</a:t>
            </a:r>
            <a:r>
              <a:rPr lang="en-US" altLang="zh-CN" sz="2000"/>
              <a:t>ArceOS</a:t>
            </a:r>
            <a:r>
              <a:rPr lang="zh-CN" altLang="en-US" sz="2000"/>
              <a:t>中使用原始的</a:t>
            </a:r>
            <a:r>
              <a:rPr lang="en-US" altLang="zh-CN" sz="2000"/>
              <a:t>Linux Modules</a:t>
            </a:r>
            <a:r>
              <a:rPr lang="zh-CN" altLang="en-US" sz="2000"/>
              <a:t>作为扩展的组件。</a:t>
            </a:r>
            <a:endParaRPr lang="en-US" altLang="zh-CN" sz="2000"/>
          </a:p>
        </p:txBody>
      </p:sp>
      <p:sp>
        <p:nvSpPr>
          <p:cNvPr id="2" name="矩形: 圆角 1">
            <a:extLst>
              <a:ext uri="{FF2B5EF4-FFF2-40B4-BE49-F238E27FC236}">
                <a16:creationId xmlns:a16="http://schemas.microsoft.com/office/drawing/2014/main" id="{31A3EBE0-DC72-0CC1-CC30-F37B502D2203}"/>
              </a:ext>
            </a:extLst>
          </p:cNvPr>
          <p:cNvSpPr/>
          <p:nvPr/>
        </p:nvSpPr>
        <p:spPr>
          <a:xfrm>
            <a:off x="721546" y="2913521"/>
            <a:ext cx="1944216" cy="4794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000" b="1">
                <a:solidFill>
                  <a:schemeClr val="tx1"/>
                </a:solidFill>
              </a:rPr>
              <a:t>asm_boot</a:t>
            </a:r>
            <a:endParaRPr lang="zh-CN" altLang="en-US" sz="2000" b="1">
              <a:solidFill>
                <a:schemeClr val="tx1"/>
              </a:solidFill>
            </a:endParaRPr>
          </a:p>
        </p:txBody>
      </p:sp>
      <p:sp>
        <p:nvSpPr>
          <p:cNvPr id="3" name="矩形: 圆角 2">
            <a:extLst>
              <a:ext uri="{FF2B5EF4-FFF2-40B4-BE49-F238E27FC236}">
                <a16:creationId xmlns:a16="http://schemas.microsoft.com/office/drawing/2014/main" id="{C1036DC2-DF62-E41C-1C89-887F08010ECB}"/>
              </a:ext>
            </a:extLst>
          </p:cNvPr>
          <p:cNvSpPr/>
          <p:nvPr/>
        </p:nvSpPr>
        <p:spPr>
          <a:xfrm>
            <a:off x="2953793" y="2913520"/>
            <a:ext cx="2844825" cy="4794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000" b="1">
                <a:solidFill>
                  <a:schemeClr val="tx1"/>
                </a:solidFill>
              </a:rPr>
              <a:t>start_kernel</a:t>
            </a:r>
            <a:endParaRPr lang="zh-CN" altLang="en-US" sz="2000" b="1">
              <a:solidFill>
                <a:schemeClr val="tx1"/>
              </a:solidFill>
            </a:endParaRPr>
          </a:p>
        </p:txBody>
      </p:sp>
      <p:sp>
        <p:nvSpPr>
          <p:cNvPr id="4" name="矩形: 圆角 3">
            <a:extLst>
              <a:ext uri="{FF2B5EF4-FFF2-40B4-BE49-F238E27FC236}">
                <a16:creationId xmlns:a16="http://schemas.microsoft.com/office/drawing/2014/main" id="{BE92CDF2-0C7C-F343-3B3D-B25DED56F5A6}"/>
              </a:ext>
            </a:extLst>
          </p:cNvPr>
          <p:cNvSpPr/>
          <p:nvPr/>
        </p:nvSpPr>
        <p:spPr>
          <a:xfrm>
            <a:off x="6266162" y="2913520"/>
            <a:ext cx="1656184" cy="4794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000" b="1">
                <a:solidFill>
                  <a:schemeClr val="tx1"/>
                </a:solidFill>
              </a:rPr>
              <a:t>kernel_init</a:t>
            </a:r>
            <a:endParaRPr lang="zh-CN" altLang="en-US" sz="2000" b="1">
              <a:solidFill>
                <a:schemeClr val="tx1"/>
              </a:solidFill>
            </a:endParaRPr>
          </a:p>
        </p:txBody>
      </p:sp>
      <p:cxnSp>
        <p:nvCxnSpPr>
          <p:cNvPr id="11" name="直接箭头连接符 10">
            <a:extLst>
              <a:ext uri="{FF2B5EF4-FFF2-40B4-BE49-F238E27FC236}">
                <a16:creationId xmlns:a16="http://schemas.microsoft.com/office/drawing/2014/main" id="{770E6540-1E88-0451-BE5B-5E0B934076E4}"/>
              </a:ext>
            </a:extLst>
          </p:cNvPr>
          <p:cNvCxnSpPr>
            <a:stCxn id="3" idx="3"/>
            <a:endCxn id="4" idx="1"/>
          </p:cNvCxnSpPr>
          <p:nvPr/>
        </p:nvCxnSpPr>
        <p:spPr>
          <a:xfrm>
            <a:off x="5798618" y="3153258"/>
            <a:ext cx="4675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ADDF4BB-E34F-F247-07A8-E3FC8534762D}"/>
              </a:ext>
            </a:extLst>
          </p:cNvPr>
          <p:cNvCxnSpPr/>
          <p:nvPr/>
        </p:nvCxnSpPr>
        <p:spPr>
          <a:xfrm flipV="1">
            <a:off x="5978130" y="2506466"/>
            <a:ext cx="0" cy="646792"/>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72031DC8-D985-971B-E9AE-D941125BC190}"/>
              </a:ext>
            </a:extLst>
          </p:cNvPr>
          <p:cNvCxnSpPr/>
          <p:nvPr/>
        </p:nvCxnSpPr>
        <p:spPr>
          <a:xfrm>
            <a:off x="5978130" y="2506466"/>
            <a:ext cx="468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CAA4F946-8C46-933B-6BAC-FFF313B8C15C}"/>
              </a:ext>
            </a:extLst>
          </p:cNvPr>
          <p:cNvSpPr txBox="1"/>
          <p:nvPr/>
        </p:nvSpPr>
        <p:spPr>
          <a:xfrm>
            <a:off x="6551156" y="2279798"/>
            <a:ext cx="922047" cy="400110"/>
          </a:xfrm>
          <a:prstGeom prst="rect">
            <a:avLst/>
          </a:prstGeom>
          <a:noFill/>
        </p:spPr>
        <p:txBody>
          <a:bodyPr wrap="none" rtlCol="0">
            <a:spAutoFit/>
          </a:bodyPr>
          <a:lstStyle/>
          <a:p>
            <a:r>
              <a:rPr lang="en-US" altLang="zh-CN" sz="2000" b="1"/>
              <a:t>idle(0)</a:t>
            </a:r>
            <a:endParaRPr lang="zh-CN" altLang="en-US" sz="2000" b="1"/>
          </a:p>
        </p:txBody>
      </p:sp>
      <p:sp>
        <p:nvSpPr>
          <p:cNvPr id="22" name="文本框 21">
            <a:extLst>
              <a:ext uri="{FF2B5EF4-FFF2-40B4-BE49-F238E27FC236}">
                <a16:creationId xmlns:a16="http://schemas.microsoft.com/office/drawing/2014/main" id="{1B79C4C5-E2E7-5B52-B14D-1C8ACB1501C3}"/>
              </a:ext>
            </a:extLst>
          </p:cNvPr>
          <p:cNvSpPr txBox="1"/>
          <p:nvPr/>
        </p:nvSpPr>
        <p:spPr>
          <a:xfrm>
            <a:off x="8220239" y="2961956"/>
            <a:ext cx="873957" cy="400110"/>
          </a:xfrm>
          <a:prstGeom prst="rect">
            <a:avLst/>
          </a:prstGeom>
          <a:noFill/>
        </p:spPr>
        <p:txBody>
          <a:bodyPr wrap="none" rtlCol="0">
            <a:spAutoFit/>
          </a:bodyPr>
          <a:lstStyle/>
          <a:p>
            <a:r>
              <a:rPr lang="en-US" altLang="zh-CN" sz="2000" b="1"/>
              <a:t>init(1)</a:t>
            </a:r>
            <a:endParaRPr lang="zh-CN" altLang="en-US" sz="2000" b="1"/>
          </a:p>
        </p:txBody>
      </p:sp>
      <p:cxnSp>
        <p:nvCxnSpPr>
          <p:cNvPr id="24" name="直接箭头连接符 23">
            <a:extLst>
              <a:ext uri="{FF2B5EF4-FFF2-40B4-BE49-F238E27FC236}">
                <a16:creationId xmlns:a16="http://schemas.microsoft.com/office/drawing/2014/main" id="{A1417D54-EA35-89B1-D9EF-F20E1B7ED698}"/>
              </a:ext>
            </a:extLst>
          </p:cNvPr>
          <p:cNvCxnSpPr>
            <a:stCxn id="4" idx="3"/>
            <a:endCxn id="22" idx="1"/>
          </p:cNvCxnSpPr>
          <p:nvPr/>
        </p:nvCxnSpPr>
        <p:spPr>
          <a:xfrm>
            <a:off x="7922346" y="3153258"/>
            <a:ext cx="297893" cy="8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6D307BEE-990C-48F6-9FEE-A7EDEA09E4E9}"/>
              </a:ext>
            </a:extLst>
          </p:cNvPr>
          <p:cNvCxnSpPr>
            <a:stCxn id="2" idx="3"/>
            <a:endCxn id="3" idx="1"/>
          </p:cNvCxnSpPr>
          <p:nvPr/>
        </p:nvCxnSpPr>
        <p:spPr>
          <a:xfrm flipV="1">
            <a:off x="2665762" y="3153258"/>
            <a:ext cx="28803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CB47CF0D-A6FA-F201-B65A-5A4CD3E6F566}"/>
              </a:ext>
            </a:extLst>
          </p:cNvPr>
          <p:cNvSpPr/>
          <p:nvPr/>
        </p:nvSpPr>
        <p:spPr>
          <a:xfrm>
            <a:off x="9578529" y="2506466"/>
            <a:ext cx="2206103" cy="1138558"/>
          </a:xfrm>
          <a:prstGeom prst="rect">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600" b="1">
                <a:solidFill>
                  <a:schemeClr val="tx1"/>
                </a:solidFill>
              </a:rPr>
              <a:t>让</a:t>
            </a:r>
            <a:r>
              <a:rPr lang="en-US" altLang="zh-CN" sz="1600" b="1">
                <a:solidFill>
                  <a:schemeClr val="tx1"/>
                </a:solidFill>
              </a:rPr>
              <a:t>Linux</a:t>
            </a:r>
            <a:r>
              <a:rPr lang="zh-CN" altLang="en-US" sz="1600" b="1">
                <a:solidFill>
                  <a:schemeClr val="tx1"/>
                </a:solidFill>
              </a:rPr>
              <a:t>模块</a:t>
            </a:r>
            <a:endParaRPr lang="en-US" altLang="zh-CN" sz="1600" b="1">
              <a:solidFill>
                <a:schemeClr val="tx1"/>
              </a:solidFill>
            </a:endParaRPr>
          </a:p>
          <a:p>
            <a:pPr algn="ctr"/>
            <a:r>
              <a:rPr lang="zh-CN" altLang="en-US" sz="1600" b="1">
                <a:solidFill>
                  <a:schemeClr val="tx1"/>
                </a:solidFill>
              </a:rPr>
              <a:t>直接被</a:t>
            </a:r>
            <a:r>
              <a:rPr lang="en-US" altLang="zh-CN" sz="1600" b="1">
                <a:solidFill>
                  <a:schemeClr val="tx1"/>
                </a:solidFill>
              </a:rPr>
              <a:t>ArceOS</a:t>
            </a:r>
            <a:r>
              <a:rPr lang="zh-CN" altLang="en-US" sz="1600" b="1">
                <a:solidFill>
                  <a:schemeClr val="tx1"/>
                </a:solidFill>
              </a:rPr>
              <a:t>使用</a:t>
            </a:r>
            <a:endParaRPr lang="en-US" altLang="zh-CN" sz="1600" b="1">
              <a:solidFill>
                <a:schemeClr val="tx1"/>
              </a:solidFill>
            </a:endParaRPr>
          </a:p>
          <a:p>
            <a:pPr algn="ctr"/>
            <a:r>
              <a:rPr lang="zh-CN" altLang="en-US" sz="1600" b="1">
                <a:solidFill>
                  <a:schemeClr val="tx1"/>
                </a:solidFill>
              </a:rPr>
              <a:t>先数据结构型</a:t>
            </a:r>
            <a:r>
              <a:rPr lang="en-US" altLang="zh-CN" sz="1600" b="1">
                <a:solidFill>
                  <a:schemeClr val="tx1"/>
                </a:solidFill>
              </a:rPr>
              <a:t>moudles</a:t>
            </a:r>
          </a:p>
          <a:p>
            <a:pPr algn="ctr"/>
            <a:r>
              <a:rPr lang="zh-CN" altLang="en-US" sz="1600" b="1">
                <a:solidFill>
                  <a:schemeClr val="tx1"/>
                </a:solidFill>
              </a:rPr>
              <a:t>然后是驱动</a:t>
            </a:r>
            <a:r>
              <a:rPr lang="en-US" altLang="zh-CN" sz="1600" b="1">
                <a:solidFill>
                  <a:schemeClr val="tx1"/>
                </a:solidFill>
              </a:rPr>
              <a:t>modules</a:t>
            </a:r>
            <a:endParaRPr lang="zh-CN" altLang="en-US" sz="1600" b="1">
              <a:solidFill>
                <a:schemeClr val="tx1"/>
              </a:solidFill>
            </a:endParaRPr>
          </a:p>
        </p:txBody>
      </p:sp>
      <p:cxnSp>
        <p:nvCxnSpPr>
          <p:cNvPr id="29" name="直接箭头连接符 28">
            <a:extLst>
              <a:ext uri="{FF2B5EF4-FFF2-40B4-BE49-F238E27FC236}">
                <a16:creationId xmlns:a16="http://schemas.microsoft.com/office/drawing/2014/main" id="{A89BC831-BF2A-74A1-E51D-C8B7C1655863}"/>
              </a:ext>
            </a:extLst>
          </p:cNvPr>
          <p:cNvCxnSpPr>
            <a:stCxn id="22" idx="3"/>
          </p:cNvCxnSpPr>
          <p:nvPr/>
        </p:nvCxnSpPr>
        <p:spPr>
          <a:xfrm>
            <a:off x="9094196" y="3162011"/>
            <a:ext cx="48433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左大括号 29">
            <a:extLst>
              <a:ext uri="{FF2B5EF4-FFF2-40B4-BE49-F238E27FC236}">
                <a16:creationId xmlns:a16="http://schemas.microsoft.com/office/drawing/2014/main" id="{557AE27C-2344-E794-58E7-74BCEA007C86}"/>
              </a:ext>
            </a:extLst>
          </p:cNvPr>
          <p:cNvSpPr/>
          <p:nvPr/>
        </p:nvSpPr>
        <p:spPr>
          <a:xfrm rot="16200000">
            <a:off x="2346658" y="2019912"/>
            <a:ext cx="144009" cy="3394234"/>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左大括号 30">
            <a:extLst>
              <a:ext uri="{FF2B5EF4-FFF2-40B4-BE49-F238E27FC236}">
                <a16:creationId xmlns:a16="http://schemas.microsoft.com/office/drawing/2014/main" id="{DA43EFB5-C3D5-89E8-A431-EA727F9D5BF2}"/>
              </a:ext>
            </a:extLst>
          </p:cNvPr>
          <p:cNvSpPr/>
          <p:nvPr/>
        </p:nvSpPr>
        <p:spPr>
          <a:xfrm rot="16200000">
            <a:off x="5015411" y="3016835"/>
            <a:ext cx="144004" cy="1422414"/>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a:extLst>
              <a:ext uri="{FF2B5EF4-FFF2-40B4-BE49-F238E27FC236}">
                <a16:creationId xmlns:a16="http://schemas.microsoft.com/office/drawing/2014/main" id="{FDBD1E77-5F06-4EBA-02B3-E598A156F74F}"/>
              </a:ext>
            </a:extLst>
          </p:cNvPr>
          <p:cNvSpPr/>
          <p:nvPr/>
        </p:nvSpPr>
        <p:spPr>
          <a:xfrm rot="16200000">
            <a:off x="7034600" y="2912293"/>
            <a:ext cx="109663" cy="1665827"/>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4" name="直接箭头连接符 33">
            <a:extLst>
              <a:ext uri="{FF2B5EF4-FFF2-40B4-BE49-F238E27FC236}">
                <a16:creationId xmlns:a16="http://schemas.microsoft.com/office/drawing/2014/main" id="{0C9EAED8-6ED3-1661-132B-C8BBE8C4A90A}"/>
              </a:ext>
            </a:extLst>
          </p:cNvPr>
          <p:cNvCxnSpPr/>
          <p:nvPr/>
        </p:nvCxnSpPr>
        <p:spPr>
          <a:xfrm flipV="1">
            <a:off x="5744210" y="3800038"/>
            <a:ext cx="0" cy="121313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8E791D37-B75C-EBF9-F94B-679A4E2D84B9}"/>
              </a:ext>
            </a:extLst>
          </p:cNvPr>
          <p:cNvCxnSpPr/>
          <p:nvPr/>
        </p:nvCxnSpPr>
        <p:spPr>
          <a:xfrm flipV="1">
            <a:off x="7474306" y="3789034"/>
            <a:ext cx="0" cy="12131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3ED477CC-D4C6-2D7F-EBEB-A99E5818B84D}"/>
              </a:ext>
            </a:extLst>
          </p:cNvPr>
          <p:cNvSpPr txBox="1"/>
          <p:nvPr/>
        </p:nvSpPr>
        <p:spPr>
          <a:xfrm>
            <a:off x="2210301" y="3884760"/>
            <a:ext cx="537327" cy="369332"/>
          </a:xfrm>
          <a:prstGeom prst="rect">
            <a:avLst/>
          </a:prstGeom>
          <a:noFill/>
        </p:spPr>
        <p:txBody>
          <a:bodyPr wrap="none" rtlCol="0">
            <a:spAutoFit/>
          </a:bodyPr>
          <a:lstStyle/>
          <a:p>
            <a:r>
              <a:rPr lang="en-US" altLang="zh-CN"/>
              <a:t>2</a:t>
            </a:r>
            <a:r>
              <a:rPr lang="zh-CN" altLang="en-US"/>
              <a:t>周</a:t>
            </a:r>
          </a:p>
        </p:txBody>
      </p:sp>
      <p:sp>
        <p:nvSpPr>
          <p:cNvPr id="37" name="文本框 36">
            <a:extLst>
              <a:ext uri="{FF2B5EF4-FFF2-40B4-BE49-F238E27FC236}">
                <a16:creationId xmlns:a16="http://schemas.microsoft.com/office/drawing/2014/main" id="{1D87B3C4-C259-07B7-52CC-33362B95C9AC}"/>
              </a:ext>
            </a:extLst>
          </p:cNvPr>
          <p:cNvSpPr txBox="1"/>
          <p:nvPr/>
        </p:nvSpPr>
        <p:spPr>
          <a:xfrm>
            <a:off x="4802589" y="3868927"/>
            <a:ext cx="537327" cy="369332"/>
          </a:xfrm>
          <a:prstGeom prst="rect">
            <a:avLst/>
          </a:prstGeom>
          <a:noFill/>
        </p:spPr>
        <p:txBody>
          <a:bodyPr wrap="none" rtlCol="0">
            <a:spAutoFit/>
          </a:bodyPr>
          <a:lstStyle/>
          <a:p>
            <a:r>
              <a:rPr lang="en-US" altLang="zh-CN"/>
              <a:t>1</a:t>
            </a:r>
            <a:r>
              <a:rPr lang="zh-CN" altLang="en-US"/>
              <a:t>周</a:t>
            </a:r>
          </a:p>
        </p:txBody>
      </p:sp>
      <p:sp>
        <p:nvSpPr>
          <p:cNvPr id="38" name="文本框 37">
            <a:extLst>
              <a:ext uri="{FF2B5EF4-FFF2-40B4-BE49-F238E27FC236}">
                <a16:creationId xmlns:a16="http://schemas.microsoft.com/office/drawing/2014/main" id="{E5AA6FD4-938D-120E-27CC-E93157330EA7}"/>
              </a:ext>
            </a:extLst>
          </p:cNvPr>
          <p:cNvSpPr txBox="1"/>
          <p:nvPr/>
        </p:nvSpPr>
        <p:spPr>
          <a:xfrm>
            <a:off x="6589935" y="3867149"/>
            <a:ext cx="1274708" cy="369332"/>
          </a:xfrm>
          <a:prstGeom prst="rect">
            <a:avLst/>
          </a:prstGeom>
          <a:noFill/>
        </p:spPr>
        <p:txBody>
          <a:bodyPr wrap="none" rtlCol="0">
            <a:spAutoFit/>
          </a:bodyPr>
          <a:lstStyle/>
          <a:p>
            <a:r>
              <a:rPr lang="zh-CN" altLang="en-US"/>
              <a:t>大约</a:t>
            </a:r>
            <a:r>
              <a:rPr lang="en-US" altLang="zh-CN"/>
              <a:t>2~3</a:t>
            </a:r>
            <a:r>
              <a:rPr lang="zh-CN" altLang="en-US"/>
              <a:t>周</a:t>
            </a:r>
          </a:p>
        </p:txBody>
      </p:sp>
      <p:sp>
        <p:nvSpPr>
          <p:cNvPr id="39" name="文本框 38">
            <a:extLst>
              <a:ext uri="{FF2B5EF4-FFF2-40B4-BE49-F238E27FC236}">
                <a16:creationId xmlns:a16="http://schemas.microsoft.com/office/drawing/2014/main" id="{39E4B144-D34D-893C-9A65-9B5F310608BA}"/>
              </a:ext>
            </a:extLst>
          </p:cNvPr>
          <p:cNvSpPr txBox="1"/>
          <p:nvPr/>
        </p:nvSpPr>
        <p:spPr>
          <a:xfrm>
            <a:off x="5068384" y="5140723"/>
            <a:ext cx="1492716" cy="646331"/>
          </a:xfrm>
          <a:prstGeom prst="rect">
            <a:avLst/>
          </a:prstGeom>
          <a:noFill/>
        </p:spPr>
        <p:txBody>
          <a:bodyPr wrap="none" rtlCol="0">
            <a:spAutoFit/>
          </a:bodyPr>
          <a:lstStyle/>
          <a:p>
            <a:r>
              <a:rPr lang="zh-CN" altLang="en-US"/>
              <a:t>上周末进展</a:t>
            </a:r>
            <a:endParaRPr lang="en-US" altLang="zh-CN"/>
          </a:p>
          <a:p>
            <a:r>
              <a:rPr lang="zh-CN" altLang="en-US"/>
              <a:t>组件</a:t>
            </a:r>
            <a:r>
              <a:rPr lang="en-US" altLang="zh-CN" b="1">
                <a:solidFill>
                  <a:srgbClr val="FF0000"/>
                </a:solidFill>
              </a:rPr>
              <a:t>100</a:t>
            </a:r>
            <a:r>
              <a:rPr lang="zh-CN" altLang="en-US"/>
              <a:t>多个</a:t>
            </a:r>
          </a:p>
        </p:txBody>
      </p:sp>
      <p:sp>
        <p:nvSpPr>
          <p:cNvPr id="40" name="文本框 39">
            <a:extLst>
              <a:ext uri="{FF2B5EF4-FFF2-40B4-BE49-F238E27FC236}">
                <a16:creationId xmlns:a16="http://schemas.microsoft.com/office/drawing/2014/main" id="{B18166BC-2C9E-FF8A-BDC6-9B51D8CB55F2}"/>
              </a:ext>
            </a:extLst>
          </p:cNvPr>
          <p:cNvSpPr txBox="1"/>
          <p:nvPr/>
        </p:nvSpPr>
        <p:spPr>
          <a:xfrm>
            <a:off x="6924092" y="5141546"/>
            <a:ext cx="1492716" cy="646331"/>
          </a:xfrm>
          <a:prstGeom prst="rect">
            <a:avLst/>
          </a:prstGeom>
          <a:noFill/>
        </p:spPr>
        <p:txBody>
          <a:bodyPr wrap="none" rtlCol="0">
            <a:spAutoFit/>
          </a:bodyPr>
          <a:lstStyle/>
          <a:p>
            <a:r>
              <a:rPr lang="zh-CN" altLang="en-US"/>
              <a:t>当前进展</a:t>
            </a:r>
            <a:endParaRPr lang="en-US" altLang="zh-CN"/>
          </a:p>
          <a:p>
            <a:r>
              <a:rPr lang="zh-CN" altLang="en-US"/>
              <a:t>组件</a:t>
            </a:r>
            <a:r>
              <a:rPr lang="en-US" altLang="zh-CN" b="1">
                <a:solidFill>
                  <a:srgbClr val="FF0000"/>
                </a:solidFill>
              </a:rPr>
              <a:t>180</a:t>
            </a:r>
            <a:r>
              <a:rPr lang="zh-CN" altLang="en-US"/>
              <a:t>多个</a:t>
            </a:r>
          </a:p>
        </p:txBody>
      </p:sp>
      <p:cxnSp>
        <p:nvCxnSpPr>
          <p:cNvPr id="41" name="直接箭头连接符 40">
            <a:extLst>
              <a:ext uri="{FF2B5EF4-FFF2-40B4-BE49-F238E27FC236}">
                <a16:creationId xmlns:a16="http://schemas.microsoft.com/office/drawing/2014/main" id="{C1AE9948-4C89-3455-D853-BC390BB4E293}"/>
              </a:ext>
            </a:extLst>
          </p:cNvPr>
          <p:cNvCxnSpPr/>
          <p:nvPr/>
        </p:nvCxnSpPr>
        <p:spPr>
          <a:xfrm flipV="1">
            <a:off x="9254965" y="3800038"/>
            <a:ext cx="0" cy="12131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A7D10CA1-FF74-4591-AB96-03A1E1728EAF}"/>
              </a:ext>
            </a:extLst>
          </p:cNvPr>
          <p:cNvSpPr txBox="1"/>
          <p:nvPr/>
        </p:nvSpPr>
        <p:spPr>
          <a:xfrm>
            <a:off x="8658378" y="5119756"/>
            <a:ext cx="2262158" cy="1200329"/>
          </a:xfrm>
          <a:prstGeom prst="rect">
            <a:avLst/>
          </a:prstGeom>
          <a:noFill/>
        </p:spPr>
        <p:txBody>
          <a:bodyPr wrap="none" rtlCol="0">
            <a:spAutoFit/>
          </a:bodyPr>
          <a:lstStyle/>
          <a:p>
            <a:r>
              <a:rPr lang="zh-CN" altLang="en-US"/>
              <a:t>近期目标</a:t>
            </a:r>
            <a:endParaRPr lang="en-US" altLang="zh-CN"/>
          </a:p>
          <a:p>
            <a:r>
              <a:rPr lang="zh-CN" altLang="en-US"/>
              <a:t>重现</a:t>
            </a:r>
            <a:r>
              <a:rPr lang="en-US" altLang="zh-CN"/>
              <a:t>ToyLinux</a:t>
            </a:r>
          </a:p>
          <a:p>
            <a:r>
              <a:rPr lang="zh-CN" altLang="en-US"/>
              <a:t>但此次功能是完整的</a:t>
            </a:r>
            <a:endParaRPr lang="en-US" altLang="zh-CN"/>
          </a:p>
          <a:p>
            <a:r>
              <a:rPr lang="zh-CN" altLang="en-US" b="1"/>
              <a:t>预计组件总数</a:t>
            </a:r>
            <a:r>
              <a:rPr lang="en-US" altLang="zh-CN" b="1"/>
              <a:t>200</a:t>
            </a:r>
            <a:r>
              <a:rPr lang="zh-CN" altLang="en-US" b="1"/>
              <a:t>个</a:t>
            </a:r>
            <a:endParaRPr lang="en-US" altLang="zh-CN" b="1"/>
          </a:p>
        </p:txBody>
      </p:sp>
      <p:cxnSp>
        <p:nvCxnSpPr>
          <p:cNvPr id="44" name="直接箭头连接符 43">
            <a:extLst>
              <a:ext uri="{FF2B5EF4-FFF2-40B4-BE49-F238E27FC236}">
                <a16:creationId xmlns:a16="http://schemas.microsoft.com/office/drawing/2014/main" id="{EFF46CC6-719B-C7B8-78CE-9813F1222925}"/>
              </a:ext>
            </a:extLst>
          </p:cNvPr>
          <p:cNvCxnSpPr>
            <a:cxnSpLocks/>
          </p:cNvCxnSpPr>
          <p:nvPr/>
        </p:nvCxnSpPr>
        <p:spPr>
          <a:xfrm>
            <a:off x="721545" y="2384884"/>
            <a:ext cx="30341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C5644CEA-EEA4-050D-5023-48C335E427BD}"/>
              </a:ext>
            </a:extLst>
          </p:cNvPr>
          <p:cNvSpPr txBox="1"/>
          <p:nvPr/>
        </p:nvSpPr>
        <p:spPr>
          <a:xfrm>
            <a:off x="1487488" y="2032395"/>
            <a:ext cx="1620957" cy="369332"/>
          </a:xfrm>
          <a:prstGeom prst="rect">
            <a:avLst/>
          </a:prstGeom>
          <a:noFill/>
        </p:spPr>
        <p:txBody>
          <a:bodyPr wrap="none" rtlCol="0">
            <a:spAutoFit/>
          </a:bodyPr>
          <a:lstStyle/>
          <a:p>
            <a:r>
              <a:rPr lang="en-US" altLang="zh-CN"/>
              <a:t>Linux</a:t>
            </a:r>
            <a:r>
              <a:rPr lang="zh-CN" altLang="en-US"/>
              <a:t>启动过程</a:t>
            </a:r>
          </a:p>
        </p:txBody>
      </p:sp>
    </p:spTree>
    <p:extLst>
      <p:ext uri="{BB962C8B-B14F-4D97-AF65-F5344CB8AC3E}">
        <p14:creationId xmlns:p14="http://schemas.microsoft.com/office/powerpoint/2010/main" val="707387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67008-1D3F-8AD4-DE2A-482BA99A4ABD}"/>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4C026058-6096-33BE-81EA-CFD2E5A19C27}"/>
              </a:ext>
            </a:extLst>
          </p:cNvPr>
          <p:cNvSpPr txBox="1"/>
          <p:nvPr/>
        </p:nvSpPr>
        <p:spPr>
          <a:xfrm>
            <a:off x="515380" y="327273"/>
            <a:ext cx="4572508" cy="584775"/>
          </a:xfrm>
          <a:prstGeom prst="rect">
            <a:avLst/>
          </a:prstGeom>
          <a:noFill/>
        </p:spPr>
        <p:txBody>
          <a:bodyPr wrap="square">
            <a:spAutoFit/>
          </a:bodyPr>
          <a:lstStyle/>
          <a:p>
            <a:r>
              <a:rPr lang="zh-CN" altLang="en-US" sz="3200"/>
              <a:t>当前进度</a:t>
            </a:r>
            <a:endParaRPr lang="en-US" altLang="zh-CN" sz="3200"/>
          </a:p>
        </p:txBody>
      </p:sp>
      <p:sp>
        <p:nvSpPr>
          <p:cNvPr id="7" name="文本框 6">
            <a:extLst>
              <a:ext uri="{FF2B5EF4-FFF2-40B4-BE49-F238E27FC236}">
                <a16:creationId xmlns:a16="http://schemas.microsoft.com/office/drawing/2014/main" id="{BE4AA3AE-15D2-2D70-2553-CDA58663CA0C}"/>
              </a:ext>
            </a:extLst>
          </p:cNvPr>
          <p:cNvSpPr txBox="1"/>
          <p:nvPr/>
        </p:nvSpPr>
        <p:spPr>
          <a:xfrm>
            <a:off x="551384" y="1016732"/>
            <a:ext cx="11197244" cy="707886"/>
          </a:xfrm>
          <a:prstGeom prst="rect">
            <a:avLst/>
          </a:prstGeom>
          <a:noFill/>
        </p:spPr>
        <p:txBody>
          <a:bodyPr wrap="square">
            <a:spAutoFit/>
          </a:bodyPr>
          <a:lstStyle/>
          <a:p>
            <a:r>
              <a:rPr lang="zh-CN" altLang="en-US" sz="2000"/>
              <a:t>重现了</a:t>
            </a:r>
            <a:r>
              <a:rPr lang="en-US" altLang="zh-CN" sz="2000"/>
              <a:t>Toy cLinux</a:t>
            </a:r>
            <a:r>
              <a:rPr lang="zh-CN" altLang="en-US" sz="2000"/>
              <a:t>。本次保留了</a:t>
            </a:r>
            <a:r>
              <a:rPr lang="en-US" altLang="zh-CN" sz="2000"/>
              <a:t>riscv</a:t>
            </a:r>
            <a:r>
              <a:rPr lang="zh-CN" altLang="en-US" sz="2000"/>
              <a:t>默认配置下的功能，基本没有裁剪</a:t>
            </a:r>
            <a:r>
              <a:rPr lang="en-US" altLang="zh-CN" sz="2000"/>
              <a:t>(</a:t>
            </a:r>
            <a:r>
              <a:rPr lang="zh-CN" altLang="en-US" sz="2000"/>
              <a:t>仅关闭了</a:t>
            </a:r>
            <a:r>
              <a:rPr lang="en-US" altLang="zh-CN" sz="2000"/>
              <a:t>eBPF</a:t>
            </a:r>
            <a:r>
              <a:rPr lang="zh-CN" altLang="en-US" sz="2000"/>
              <a:t>和</a:t>
            </a:r>
            <a:r>
              <a:rPr lang="en-US" altLang="zh-CN" sz="2000"/>
              <a:t>initramfs)</a:t>
            </a:r>
            <a:r>
              <a:rPr lang="zh-CN" altLang="en-US" sz="2000"/>
              <a:t>，功能与原始</a:t>
            </a:r>
            <a:r>
              <a:rPr lang="en-US" altLang="zh-CN" sz="2000"/>
              <a:t>Linux5.9.1</a:t>
            </a:r>
            <a:r>
              <a:rPr lang="zh-CN" altLang="en-US" sz="2000"/>
              <a:t>是对等的。</a:t>
            </a:r>
            <a:endParaRPr lang="en-US" altLang="zh-CN" sz="2000"/>
          </a:p>
        </p:txBody>
      </p:sp>
      <p:sp>
        <p:nvSpPr>
          <p:cNvPr id="2" name="矩形: 圆角 1">
            <a:extLst>
              <a:ext uri="{FF2B5EF4-FFF2-40B4-BE49-F238E27FC236}">
                <a16:creationId xmlns:a16="http://schemas.microsoft.com/office/drawing/2014/main" id="{F7F42AAB-CCCD-A70C-9D32-19D17397A9AB}"/>
              </a:ext>
            </a:extLst>
          </p:cNvPr>
          <p:cNvSpPr/>
          <p:nvPr/>
        </p:nvSpPr>
        <p:spPr>
          <a:xfrm>
            <a:off x="721546" y="2913521"/>
            <a:ext cx="1944216" cy="4794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000" b="1">
                <a:solidFill>
                  <a:schemeClr val="tx1"/>
                </a:solidFill>
              </a:rPr>
              <a:t>asm_boot</a:t>
            </a:r>
            <a:endParaRPr lang="zh-CN" altLang="en-US" sz="2000" b="1">
              <a:solidFill>
                <a:schemeClr val="tx1"/>
              </a:solidFill>
            </a:endParaRPr>
          </a:p>
        </p:txBody>
      </p:sp>
      <p:sp>
        <p:nvSpPr>
          <p:cNvPr id="3" name="矩形: 圆角 2">
            <a:extLst>
              <a:ext uri="{FF2B5EF4-FFF2-40B4-BE49-F238E27FC236}">
                <a16:creationId xmlns:a16="http://schemas.microsoft.com/office/drawing/2014/main" id="{43CA9703-F089-3D1A-B36E-37E637F080B0}"/>
              </a:ext>
            </a:extLst>
          </p:cNvPr>
          <p:cNvSpPr/>
          <p:nvPr/>
        </p:nvSpPr>
        <p:spPr>
          <a:xfrm>
            <a:off x="2953793" y="2913520"/>
            <a:ext cx="2844825" cy="4794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000" b="1">
                <a:solidFill>
                  <a:schemeClr val="tx1"/>
                </a:solidFill>
              </a:rPr>
              <a:t>start_kernel</a:t>
            </a:r>
            <a:endParaRPr lang="zh-CN" altLang="en-US" sz="2000" b="1">
              <a:solidFill>
                <a:schemeClr val="tx1"/>
              </a:solidFill>
            </a:endParaRPr>
          </a:p>
        </p:txBody>
      </p:sp>
      <p:sp>
        <p:nvSpPr>
          <p:cNvPr id="4" name="矩形: 圆角 3">
            <a:extLst>
              <a:ext uri="{FF2B5EF4-FFF2-40B4-BE49-F238E27FC236}">
                <a16:creationId xmlns:a16="http://schemas.microsoft.com/office/drawing/2014/main" id="{6C4BB930-4AFF-2468-5FC3-4B1BAFC52341}"/>
              </a:ext>
            </a:extLst>
          </p:cNvPr>
          <p:cNvSpPr/>
          <p:nvPr/>
        </p:nvSpPr>
        <p:spPr>
          <a:xfrm>
            <a:off x="6266162" y="2913520"/>
            <a:ext cx="1656184" cy="4794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000" b="1">
                <a:solidFill>
                  <a:schemeClr val="tx1"/>
                </a:solidFill>
              </a:rPr>
              <a:t>kernel_init</a:t>
            </a:r>
            <a:endParaRPr lang="zh-CN" altLang="en-US" sz="2000" b="1">
              <a:solidFill>
                <a:schemeClr val="tx1"/>
              </a:solidFill>
            </a:endParaRPr>
          </a:p>
        </p:txBody>
      </p:sp>
      <p:cxnSp>
        <p:nvCxnSpPr>
          <p:cNvPr id="11" name="直接箭头连接符 10">
            <a:extLst>
              <a:ext uri="{FF2B5EF4-FFF2-40B4-BE49-F238E27FC236}">
                <a16:creationId xmlns:a16="http://schemas.microsoft.com/office/drawing/2014/main" id="{71020FE9-0AD7-8295-80E0-FF4C6A6AA6FA}"/>
              </a:ext>
            </a:extLst>
          </p:cNvPr>
          <p:cNvCxnSpPr>
            <a:stCxn id="3" idx="3"/>
            <a:endCxn id="4" idx="1"/>
          </p:cNvCxnSpPr>
          <p:nvPr/>
        </p:nvCxnSpPr>
        <p:spPr>
          <a:xfrm>
            <a:off x="5798618" y="3153258"/>
            <a:ext cx="4675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0FE23DE-F68F-3300-5C85-F1FB9CB3CAF5}"/>
              </a:ext>
            </a:extLst>
          </p:cNvPr>
          <p:cNvCxnSpPr/>
          <p:nvPr/>
        </p:nvCxnSpPr>
        <p:spPr>
          <a:xfrm flipV="1">
            <a:off x="5978130" y="2506466"/>
            <a:ext cx="0" cy="646792"/>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992E1606-5881-9392-6671-1C0173B531DD}"/>
              </a:ext>
            </a:extLst>
          </p:cNvPr>
          <p:cNvCxnSpPr/>
          <p:nvPr/>
        </p:nvCxnSpPr>
        <p:spPr>
          <a:xfrm>
            <a:off x="5978130" y="2506466"/>
            <a:ext cx="468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93BE3C71-5E1A-DD08-9A80-2029C6484F6F}"/>
              </a:ext>
            </a:extLst>
          </p:cNvPr>
          <p:cNvSpPr txBox="1"/>
          <p:nvPr/>
        </p:nvSpPr>
        <p:spPr>
          <a:xfrm>
            <a:off x="6551156" y="2279798"/>
            <a:ext cx="922047" cy="400110"/>
          </a:xfrm>
          <a:prstGeom prst="rect">
            <a:avLst/>
          </a:prstGeom>
          <a:noFill/>
        </p:spPr>
        <p:txBody>
          <a:bodyPr wrap="none" rtlCol="0">
            <a:spAutoFit/>
          </a:bodyPr>
          <a:lstStyle/>
          <a:p>
            <a:r>
              <a:rPr lang="en-US" altLang="zh-CN" sz="2000" b="1"/>
              <a:t>idle(0)</a:t>
            </a:r>
            <a:endParaRPr lang="zh-CN" altLang="en-US" sz="2000" b="1"/>
          </a:p>
        </p:txBody>
      </p:sp>
      <p:sp>
        <p:nvSpPr>
          <p:cNvPr id="22" name="文本框 21">
            <a:extLst>
              <a:ext uri="{FF2B5EF4-FFF2-40B4-BE49-F238E27FC236}">
                <a16:creationId xmlns:a16="http://schemas.microsoft.com/office/drawing/2014/main" id="{7062B6DB-6AF3-ED2C-5FA2-0061FC9D2650}"/>
              </a:ext>
            </a:extLst>
          </p:cNvPr>
          <p:cNvSpPr txBox="1"/>
          <p:nvPr/>
        </p:nvSpPr>
        <p:spPr>
          <a:xfrm>
            <a:off x="8220239" y="2961956"/>
            <a:ext cx="873957" cy="400110"/>
          </a:xfrm>
          <a:prstGeom prst="rect">
            <a:avLst/>
          </a:prstGeom>
          <a:noFill/>
        </p:spPr>
        <p:txBody>
          <a:bodyPr wrap="none" rtlCol="0">
            <a:spAutoFit/>
          </a:bodyPr>
          <a:lstStyle/>
          <a:p>
            <a:r>
              <a:rPr lang="en-US" altLang="zh-CN" sz="2000" b="1"/>
              <a:t>init(1)</a:t>
            </a:r>
            <a:endParaRPr lang="zh-CN" altLang="en-US" sz="2000" b="1"/>
          </a:p>
        </p:txBody>
      </p:sp>
      <p:cxnSp>
        <p:nvCxnSpPr>
          <p:cNvPr id="24" name="直接箭头连接符 23">
            <a:extLst>
              <a:ext uri="{FF2B5EF4-FFF2-40B4-BE49-F238E27FC236}">
                <a16:creationId xmlns:a16="http://schemas.microsoft.com/office/drawing/2014/main" id="{29B1888F-5DD1-B1E0-CF04-CEA608BD69D1}"/>
              </a:ext>
            </a:extLst>
          </p:cNvPr>
          <p:cNvCxnSpPr>
            <a:stCxn id="4" idx="3"/>
            <a:endCxn id="22" idx="1"/>
          </p:cNvCxnSpPr>
          <p:nvPr/>
        </p:nvCxnSpPr>
        <p:spPr>
          <a:xfrm>
            <a:off x="7922346" y="3153258"/>
            <a:ext cx="297893" cy="8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FF00CE52-0612-6844-8106-80B1E3218676}"/>
              </a:ext>
            </a:extLst>
          </p:cNvPr>
          <p:cNvCxnSpPr>
            <a:stCxn id="2" idx="3"/>
            <a:endCxn id="3" idx="1"/>
          </p:cNvCxnSpPr>
          <p:nvPr/>
        </p:nvCxnSpPr>
        <p:spPr>
          <a:xfrm flipV="1">
            <a:off x="2665762" y="3153258"/>
            <a:ext cx="28803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4718657C-2DA2-93C2-A8FA-2A4A85E46B74}"/>
              </a:ext>
            </a:extLst>
          </p:cNvPr>
          <p:cNvSpPr/>
          <p:nvPr/>
        </p:nvSpPr>
        <p:spPr>
          <a:xfrm>
            <a:off x="9578529" y="2506466"/>
            <a:ext cx="2206103" cy="1138558"/>
          </a:xfrm>
          <a:prstGeom prst="rect">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600" b="1">
                <a:solidFill>
                  <a:schemeClr val="tx1"/>
                </a:solidFill>
              </a:rPr>
              <a:t>让</a:t>
            </a:r>
            <a:r>
              <a:rPr lang="en-US" altLang="zh-CN" sz="1600" b="1">
                <a:solidFill>
                  <a:schemeClr val="tx1"/>
                </a:solidFill>
              </a:rPr>
              <a:t>Linux</a:t>
            </a:r>
            <a:r>
              <a:rPr lang="zh-CN" altLang="en-US" sz="1600" b="1">
                <a:solidFill>
                  <a:schemeClr val="tx1"/>
                </a:solidFill>
              </a:rPr>
              <a:t>模块</a:t>
            </a:r>
            <a:endParaRPr lang="en-US" altLang="zh-CN" sz="1600" b="1">
              <a:solidFill>
                <a:schemeClr val="tx1"/>
              </a:solidFill>
            </a:endParaRPr>
          </a:p>
          <a:p>
            <a:pPr algn="ctr"/>
            <a:r>
              <a:rPr lang="zh-CN" altLang="en-US" sz="1600" b="1">
                <a:solidFill>
                  <a:schemeClr val="tx1"/>
                </a:solidFill>
              </a:rPr>
              <a:t>直接被</a:t>
            </a:r>
            <a:r>
              <a:rPr lang="en-US" altLang="zh-CN" sz="1600" b="1">
                <a:solidFill>
                  <a:schemeClr val="tx1"/>
                </a:solidFill>
              </a:rPr>
              <a:t>ArceOS</a:t>
            </a:r>
            <a:r>
              <a:rPr lang="zh-CN" altLang="en-US" sz="1600" b="1">
                <a:solidFill>
                  <a:schemeClr val="tx1"/>
                </a:solidFill>
              </a:rPr>
              <a:t>使用</a:t>
            </a:r>
            <a:endParaRPr lang="en-US" altLang="zh-CN" sz="1600" b="1">
              <a:solidFill>
                <a:schemeClr val="tx1"/>
              </a:solidFill>
            </a:endParaRPr>
          </a:p>
          <a:p>
            <a:pPr algn="ctr"/>
            <a:r>
              <a:rPr lang="zh-CN" altLang="en-US" sz="1600" b="1">
                <a:solidFill>
                  <a:schemeClr val="tx1"/>
                </a:solidFill>
              </a:rPr>
              <a:t>先数据结构型</a:t>
            </a:r>
            <a:r>
              <a:rPr lang="en-US" altLang="zh-CN" sz="1600" b="1">
                <a:solidFill>
                  <a:schemeClr val="tx1"/>
                </a:solidFill>
              </a:rPr>
              <a:t>moudles</a:t>
            </a:r>
          </a:p>
          <a:p>
            <a:pPr algn="ctr"/>
            <a:r>
              <a:rPr lang="zh-CN" altLang="en-US" sz="1600" b="1">
                <a:solidFill>
                  <a:schemeClr val="tx1"/>
                </a:solidFill>
              </a:rPr>
              <a:t>然后是驱动</a:t>
            </a:r>
            <a:r>
              <a:rPr lang="en-US" altLang="zh-CN" sz="1600" b="1">
                <a:solidFill>
                  <a:schemeClr val="tx1"/>
                </a:solidFill>
              </a:rPr>
              <a:t>modules</a:t>
            </a:r>
            <a:endParaRPr lang="zh-CN" altLang="en-US" sz="1600" b="1">
              <a:solidFill>
                <a:schemeClr val="tx1"/>
              </a:solidFill>
            </a:endParaRPr>
          </a:p>
        </p:txBody>
      </p:sp>
      <p:cxnSp>
        <p:nvCxnSpPr>
          <p:cNvPr id="29" name="直接箭头连接符 28">
            <a:extLst>
              <a:ext uri="{FF2B5EF4-FFF2-40B4-BE49-F238E27FC236}">
                <a16:creationId xmlns:a16="http://schemas.microsoft.com/office/drawing/2014/main" id="{5817DB34-43CC-0AA4-C731-BBE0533D5169}"/>
              </a:ext>
            </a:extLst>
          </p:cNvPr>
          <p:cNvCxnSpPr>
            <a:stCxn id="22" idx="3"/>
          </p:cNvCxnSpPr>
          <p:nvPr/>
        </p:nvCxnSpPr>
        <p:spPr>
          <a:xfrm>
            <a:off x="9094196" y="3162011"/>
            <a:ext cx="48433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左大括号 29">
            <a:extLst>
              <a:ext uri="{FF2B5EF4-FFF2-40B4-BE49-F238E27FC236}">
                <a16:creationId xmlns:a16="http://schemas.microsoft.com/office/drawing/2014/main" id="{C0984C07-9BD1-2A4B-BC69-5E2A01EFA2E4}"/>
              </a:ext>
            </a:extLst>
          </p:cNvPr>
          <p:cNvSpPr/>
          <p:nvPr/>
        </p:nvSpPr>
        <p:spPr>
          <a:xfrm rot="16200000">
            <a:off x="2346658" y="2019912"/>
            <a:ext cx="144009" cy="3394234"/>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左大括号 30">
            <a:extLst>
              <a:ext uri="{FF2B5EF4-FFF2-40B4-BE49-F238E27FC236}">
                <a16:creationId xmlns:a16="http://schemas.microsoft.com/office/drawing/2014/main" id="{05F8295C-EF86-A7C8-C342-640B21675C54}"/>
              </a:ext>
            </a:extLst>
          </p:cNvPr>
          <p:cNvSpPr/>
          <p:nvPr/>
        </p:nvSpPr>
        <p:spPr>
          <a:xfrm rot="16200000">
            <a:off x="5015411" y="3016835"/>
            <a:ext cx="144004" cy="1422414"/>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a:extLst>
              <a:ext uri="{FF2B5EF4-FFF2-40B4-BE49-F238E27FC236}">
                <a16:creationId xmlns:a16="http://schemas.microsoft.com/office/drawing/2014/main" id="{5E3AEF38-42E3-8FA6-B2AE-E41BFDF5F0C3}"/>
              </a:ext>
            </a:extLst>
          </p:cNvPr>
          <p:cNvSpPr/>
          <p:nvPr/>
        </p:nvSpPr>
        <p:spPr>
          <a:xfrm rot="16200000">
            <a:off x="7034600" y="2912293"/>
            <a:ext cx="109663" cy="1665827"/>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5" name="直接箭头连接符 34">
            <a:extLst>
              <a:ext uri="{FF2B5EF4-FFF2-40B4-BE49-F238E27FC236}">
                <a16:creationId xmlns:a16="http://schemas.microsoft.com/office/drawing/2014/main" id="{476135F2-F4F3-1AF4-BCE6-C365265CB523}"/>
              </a:ext>
            </a:extLst>
          </p:cNvPr>
          <p:cNvCxnSpPr/>
          <p:nvPr/>
        </p:nvCxnSpPr>
        <p:spPr>
          <a:xfrm flipV="1">
            <a:off x="7474306" y="3789034"/>
            <a:ext cx="0" cy="121313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255EDB14-FAC7-BD90-81CB-049AB2EC540F}"/>
              </a:ext>
            </a:extLst>
          </p:cNvPr>
          <p:cNvSpPr txBox="1"/>
          <p:nvPr/>
        </p:nvSpPr>
        <p:spPr>
          <a:xfrm>
            <a:off x="2210301" y="3884760"/>
            <a:ext cx="537327" cy="369332"/>
          </a:xfrm>
          <a:prstGeom prst="rect">
            <a:avLst/>
          </a:prstGeom>
          <a:noFill/>
        </p:spPr>
        <p:txBody>
          <a:bodyPr wrap="none" rtlCol="0">
            <a:spAutoFit/>
          </a:bodyPr>
          <a:lstStyle/>
          <a:p>
            <a:r>
              <a:rPr lang="en-US" altLang="zh-CN"/>
              <a:t>2</a:t>
            </a:r>
            <a:r>
              <a:rPr lang="zh-CN" altLang="en-US"/>
              <a:t>周</a:t>
            </a:r>
          </a:p>
        </p:txBody>
      </p:sp>
      <p:sp>
        <p:nvSpPr>
          <p:cNvPr id="37" name="文本框 36">
            <a:extLst>
              <a:ext uri="{FF2B5EF4-FFF2-40B4-BE49-F238E27FC236}">
                <a16:creationId xmlns:a16="http://schemas.microsoft.com/office/drawing/2014/main" id="{AED33F54-169D-F640-1FD6-5A9DDA0F578A}"/>
              </a:ext>
            </a:extLst>
          </p:cNvPr>
          <p:cNvSpPr txBox="1"/>
          <p:nvPr/>
        </p:nvSpPr>
        <p:spPr>
          <a:xfrm>
            <a:off x="4802589" y="3868927"/>
            <a:ext cx="537327" cy="369332"/>
          </a:xfrm>
          <a:prstGeom prst="rect">
            <a:avLst/>
          </a:prstGeom>
          <a:noFill/>
        </p:spPr>
        <p:txBody>
          <a:bodyPr wrap="none" rtlCol="0">
            <a:spAutoFit/>
          </a:bodyPr>
          <a:lstStyle/>
          <a:p>
            <a:r>
              <a:rPr lang="en-US" altLang="zh-CN"/>
              <a:t>1</a:t>
            </a:r>
            <a:r>
              <a:rPr lang="zh-CN" altLang="en-US"/>
              <a:t>周</a:t>
            </a:r>
          </a:p>
        </p:txBody>
      </p:sp>
      <p:sp>
        <p:nvSpPr>
          <p:cNvPr id="38" name="文本框 37">
            <a:extLst>
              <a:ext uri="{FF2B5EF4-FFF2-40B4-BE49-F238E27FC236}">
                <a16:creationId xmlns:a16="http://schemas.microsoft.com/office/drawing/2014/main" id="{1E384E0D-F492-C33F-E189-4B4144350C96}"/>
              </a:ext>
            </a:extLst>
          </p:cNvPr>
          <p:cNvSpPr txBox="1"/>
          <p:nvPr/>
        </p:nvSpPr>
        <p:spPr>
          <a:xfrm>
            <a:off x="6589935" y="3867149"/>
            <a:ext cx="1274708" cy="369332"/>
          </a:xfrm>
          <a:prstGeom prst="rect">
            <a:avLst/>
          </a:prstGeom>
          <a:noFill/>
        </p:spPr>
        <p:txBody>
          <a:bodyPr wrap="none" rtlCol="0">
            <a:spAutoFit/>
          </a:bodyPr>
          <a:lstStyle/>
          <a:p>
            <a:r>
              <a:rPr lang="zh-CN" altLang="en-US"/>
              <a:t>大约</a:t>
            </a:r>
            <a:r>
              <a:rPr lang="en-US" altLang="zh-CN"/>
              <a:t>2~3</a:t>
            </a:r>
            <a:r>
              <a:rPr lang="zh-CN" altLang="en-US"/>
              <a:t>周</a:t>
            </a:r>
          </a:p>
        </p:txBody>
      </p:sp>
      <p:sp>
        <p:nvSpPr>
          <p:cNvPr id="40" name="文本框 39">
            <a:extLst>
              <a:ext uri="{FF2B5EF4-FFF2-40B4-BE49-F238E27FC236}">
                <a16:creationId xmlns:a16="http://schemas.microsoft.com/office/drawing/2014/main" id="{7A60C963-CA7F-135D-BC8A-5AE4C3D3DE6F}"/>
              </a:ext>
            </a:extLst>
          </p:cNvPr>
          <p:cNvSpPr txBox="1"/>
          <p:nvPr/>
        </p:nvSpPr>
        <p:spPr>
          <a:xfrm>
            <a:off x="6924092" y="5141546"/>
            <a:ext cx="1531188" cy="1200329"/>
          </a:xfrm>
          <a:prstGeom prst="rect">
            <a:avLst/>
          </a:prstGeom>
          <a:noFill/>
        </p:spPr>
        <p:txBody>
          <a:bodyPr wrap="none" rtlCol="0">
            <a:spAutoFit/>
          </a:bodyPr>
          <a:lstStyle/>
          <a:p>
            <a:r>
              <a:rPr lang="zh-CN" altLang="en-US"/>
              <a:t>上周末进展</a:t>
            </a:r>
            <a:endParaRPr lang="en-US" altLang="zh-CN"/>
          </a:p>
          <a:p>
            <a:r>
              <a:rPr lang="zh-CN" altLang="en-US"/>
              <a:t>组件</a:t>
            </a:r>
            <a:r>
              <a:rPr lang="en-US" altLang="zh-CN" b="1">
                <a:solidFill>
                  <a:srgbClr val="FF0000"/>
                </a:solidFill>
              </a:rPr>
              <a:t>180</a:t>
            </a:r>
            <a:r>
              <a:rPr lang="zh-CN" altLang="en-US"/>
              <a:t>多个</a:t>
            </a:r>
            <a:endParaRPr lang="en-US" altLang="zh-CN"/>
          </a:p>
          <a:p>
            <a:r>
              <a:rPr lang="en-US" altLang="zh-CN"/>
              <a:t>mount</a:t>
            </a:r>
            <a:r>
              <a:rPr lang="zh-CN" altLang="en-US"/>
              <a:t>根文件</a:t>
            </a:r>
            <a:endParaRPr lang="en-US" altLang="zh-CN"/>
          </a:p>
          <a:p>
            <a:r>
              <a:rPr lang="zh-CN" altLang="en-US"/>
              <a:t>系统</a:t>
            </a:r>
          </a:p>
        </p:txBody>
      </p:sp>
      <p:cxnSp>
        <p:nvCxnSpPr>
          <p:cNvPr id="41" name="直接箭头连接符 40">
            <a:extLst>
              <a:ext uri="{FF2B5EF4-FFF2-40B4-BE49-F238E27FC236}">
                <a16:creationId xmlns:a16="http://schemas.microsoft.com/office/drawing/2014/main" id="{28C226B2-7C0C-F17B-EE11-312F55B19444}"/>
              </a:ext>
            </a:extLst>
          </p:cNvPr>
          <p:cNvCxnSpPr/>
          <p:nvPr/>
        </p:nvCxnSpPr>
        <p:spPr>
          <a:xfrm flipV="1">
            <a:off x="9254965" y="3800038"/>
            <a:ext cx="0" cy="121313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2AB5F9D0-AF6F-02FC-0187-76D895E0DF5A}"/>
              </a:ext>
            </a:extLst>
          </p:cNvPr>
          <p:cNvSpPr txBox="1"/>
          <p:nvPr/>
        </p:nvSpPr>
        <p:spPr>
          <a:xfrm>
            <a:off x="8658378" y="5119756"/>
            <a:ext cx="2512226" cy="1200329"/>
          </a:xfrm>
          <a:prstGeom prst="rect">
            <a:avLst/>
          </a:prstGeom>
          <a:noFill/>
        </p:spPr>
        <p:txBody>
          <a:bodyPr wrap="none" rtlCol="0">
            <a:spAutoFit/>
          </a:bodyPr>
          <a:lstStyle/>
          <a:p>
            <a:r>
              <a:rPr lang="zh-CN" altLang="en-US" b="1">
                <a:solidFill>
                  <a:srgbClr val="FF0000"/>
                </a:solidFill>
              </a:rPr>
              <a:t>已经重现</a:t>
            </a:r>
            <a:r>
              <a:rPr lang="en-US" altLang="zh-CN"/>
              <a:t>ToyLinux</a:t>
            </a:r>
          </a:p>
          <a:p>
            <a:r>
              <a:rPr lang="zh-CN" altLang="en-US"/>
              <a:t>能够启动用户应用</a:t>
            </a:r>
            <a:r>
              <a:rPr lang="en-US" altLang="zh-CN"/>
              <a:t>hello</a:t>
            </a:r>
          </a:p>
          <a:p>
            <a:r>
              <a:rPr lang="zh-CN" altLang="en-US"/>
              <a:t>并且已经加载</a:t>
            </a:r>
            <a:r>
              <a:rPr lang="en-US" altLang="zh-CN"/>
              <a:t>virtio_net</a:t>
            </a:r>
          </a:p>
          <a:p>
            <a:r>
              <a:rPr lang="zh-CN" altLang="en-US" b="1"/>
              <a:t>组件总数</a:t>
            </a:r>
            <a:r>
              <a:rPr lang="en-US" altLang="zh-CN" b="1"/>
              <a:t>230</a:t>
            </a:r>
            <a:r>
              <a:rPr lang="zh-CN" altLang="en-US" b="1"/>
              <a:t>个</a:t>
            </a:r>
            <a:endParaRPr lang="en-US" altLang="zh-CN" b="1"/>
          </a:p>
        </p:txBody>
      </p:sp>
      <p:cxnSp>
        <p:nvCxnSpPr>
          <p:cNvPr id="44" name="直接箭头连接符 43">
            <a:extLst>
              <a:ext uri="{FF2B5EF4-FFF2-40B4-BE49-F238E27FC236}">
                <a16:creationId xmlns:a16="http://schemas.microsoft.com/office/drawing/2014/main" id="{78D3A441-08A0-1E92-439B-8D35C0037C13}"/>
              </a:ext>
            </a:extLst>
          </p:cNvPr>
          <p:cNvCxnSpPr>
            <a:cxnSpLocks/>
          </p:cNvCxnSpPr>
          <p:nvPr/>
        </p:nvCxnSpPr>
        <p:spPr>
          <a:xfrm>
            <a:off x="721545" y="2384884"/>
            <a:ext cx="30341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0B9FD82C-3F41-1402-9219-0F916889FC08}"/>
              </a:ext>
            </a:extLst>
          </p:cNvPr>
          <p:cNvSpPr txBox="1"/>
          <p:nvPr/>
        </p:nvSpPr>
        <p:spPr>
          <a:xfrm>
            <a:off x="1487488" y="2032395"/>
            <a:ext cx="1620957" cy="369332"/>
          </a:xfrm>
          <a:prstGeom prst="rect">
            <a:avLst/>
          </a:prstGeom>
          <a:noFill/>
        </p:spPr>
        <p:txBody>
          <a:bodyPr wrap="none" rtlCol="0">
            <a:spAutoFit/>
          </a:bodyPr>
          <a:lstStyle/>
          <a:p>
            <a:r>
              <a:rPr lang="en-US" altLang="zh-CN"/>
              <a:t>Linux</a:t>
            </a:r>
            <a:r>
              <a:rPr lang="zh-CN" altLang="en-US"/>
              <a:t>启动过程</a:t>
            </a:r>
          </a:p>
        </p:txBody>
      </p:sp>
    </p:spTree>
    <p:extLst>
      <p:ext uri="{BB962C8B-B14F-4D97-AF65-F5344CB8AC3E}">
        <p14:creationId xmlns:p14="http://schemas.microsoft.com/office/powerpoint/2010/main" val="4129318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CB8C945-28CA-F9CA-6655-FD5256E2691F}"/>
              </a:ext>
            </a:extLst>
          </p:cNvPr>
          <p:cNvSpPr txBox="1"/>
          <p:nvPr/>
        </p:nvSpPr>
        <p:spPr>
          <a:xfrm>
            <a:off x="515380" y="327273"/>
            <a:ext cx="10477164" cy="584775"/>
          </a:xfrm>
          <a:prstGeom prst="rect">
            <a:avLst/>
          </a:prstGeom>
          <a:noFill/>
        </p:spPr>
        <p:txBody>
          <a:bodyPr wrap="square">
            <a:spAutoFit/>
          </a:bodyPr>
          <a:lstStyle/>
          <a:p>
            <a:r>
              <a:rPr lang="zh-CN" altLang="en-US" sz="3200"/>
              <a:t>下周计划 </a:t>
            </a:r>
            <a:r>
              <a:rPr lang="en-US" altLang="zh-CN" sz="3200"/>
              <a:t>- </a:t>
            </a:r>
            <a:r>
              <a:rPr lang="zh-CN" altLang="en-US" sz="3200"/>
              <a:t>在</a:t>
            </a:r>
            <a:r>
              <a:rPr lang="en-US" altLang="zh-CN" sz="3200"/>
              <a:t>ArceOS</a:t>
            </a:r>
            <a:r>
              <a:rPr lang="zh-CN" altLang="en-US" sz="3200"/>
              <a:t>支持原始的</a:t>
            </a:r>
            <a:r>
              <a:rPr lang="en-US" altLang="zh-CN" sz="3200"/>
              <a:t>Linux virtio_blk module</a:t>
            </a:r>
          </a:p>
        </p:txBody>
      </p:sp>
      <p:pic>
        <p:nvPicPr>
          <p:cNvPr id="6" name="图片 5">
            <a:extLst>
              <a:ext uri="{FF2B5EF4-FFF2-40B4-BE49-F238E27FC236}">
                <a16:creationId xmlns:a16="http://schemas.microsoft.com/office/drawing/2014/main" id="{2E7E2159-F61A-51B1-5E8C-4AA7E9C4096E}"/>
              </a:ext>
            </a:extLst>
          </p:cNvPr>
          <p:cNvPicPr>
            <a:picLocks noChangeAspect="1"/>
          </p:cNvPicPr>
          <p:nvPr/>
        </p:nvPicPr>
        <p:blipFill>
          <a:blip r:embed="rId2"/>
          <a:stretch>
            <a:fillRect/>
          </a:stretch>
        </p:blipFill>
        <p:spPr>
          <a:xfrm>
            <a:off x="1480733" y="3261320"/>
            <a:ext cx="8953500" cy="3048000"/>
          </a:xfrm>
          <a:prstGeom prst="rect">
            <a:avLst/>
          </a:prstGeom>
        </p:spPr>
      </p:pic>
      <p:sp>
        <p:nvSpPr>
          <p:cNvPr id="7" name="文本框 6">
            <a:extLst>
              <a:ext uri="{FF2B5EF4-FFF2-40B4-BE49-F238E27FC236}">
                <a16:creationId xmlns:a16="http://schemas.microsoft.com/office/drawing/2014/main" id="{7AF8FE82-E303-695E-2B68-D3A588FF8B30}"/>
              </a:ext>
            </a:extLst>
          </p:cNvPr>
          <p:cNvSpPr txBox="1"/>
          <p:nvPr/>
        </p:nvSpPr>
        <p:spPr>
          <a:xfrm>
            <a:off x="561615" y="1135118"/>
            <a:ext cx="10791737" cy="1631216"/>
          </a:xfrm>
          <a:prstGeom prst="rect">
            <a:avLst/>
          </a:prstGeom>
          <a:noFill/>
        </p:spPr>
        <p:txBody>
          <a:bodyPr wrap="none" rtlCol="0">
            <a:spAutoFit/>
          </a:bodyPr>
          <a:lstStyle/>
          <a:p>
            <a:r>
              <a:rPr lang="zh-CN" altLang="en-US" sz="2000"/>
              <a:t>在</a:t>
            </a:r>
            <a:r>
              <a:rPr lang="en-US" altLang="zh-CN" sz="2000"/>
              <a:t>ArceOS</a:t>
            </a:r>
            <a:r>
              <a:rPr lang="zh-CN" altLang="en-US" sz="2000"/>
              <a:t>扩展出一个</a:t>
            </a:r>
            <a:r>
              <a:rPr lang="en-US" altLang="zh-CN" sz="2000"/>
              <a:t>Adaptor</a:t>
            </a:r>
            <a:r>
              <a:rPr lang="zh-CN" altLang="en-US" sz="2000"/>
              <a:t>底座，可以运行原始的</a:t>
            </a:r>
            <a:r>
              <a:rPr lang="en-US" altLang="zh-CN" sz="2000"/>
              <a:t>Linux Module</a:t>
            </a:r>
            <a:r>
              <a:rPr lang="zh-CN" altLang="en-US" sz="2000"/>
              <a:t>，近期目标是支持</a:t>
            </a:r>
            <a:r>
              <a:rPr lang="en-US" altLang="zh-CN" sz="2000"/>
              <a:t>virtio_blk</a:t>
            </a:r>
            <a:r>
              <a:rPr lang="zh-CN" altLang="en-US" sz="2000"/>
              <a:t>。</a:t>
            </a:r>
            <a:endParaRPr lang="en-US" altLang="zh-CN" sz="2000"/>
          </a:p>
          <a:p>
            <a:r>
              <a:rPr lang="zh-CN" altLang="en-US" sz="2000"/>
              <a:t>就是把</a:t>
            </a:r>
            <a:r>
              <a:rPr lang="en-US" altLang="zh-CN" sz="2000"/>
              <a:t>Linux</a:t>
            </a:r>
            <a:r>
              <a:rPr lang="zh-CN" altLang="en-US" sz="2000"/>
              <a:t>的模块“嫁接”到</a:t>
            </a:r>
            <a:r>
              <a:rPr lang="en-US" altLang="zh-CN" sz="2000"/>
              <a:t>ArceOS</a:t>
            </a:r>
            <a:r>
              <a:rPr lang="zh-CN" altLang="en-US" sz="2000"/>
              <a:t>上面。</a:t>
            </a:r>
            <a:endParaRPr lang="en-US" altLang="zh-CN" sz="2000"/>
          </a:p>
          <a:p>
            <a:r>
              <a:rPr lang="zh-CN" altLang="en-US" sz="2000" b="1"/>
              <a:t>关键问题</a:t>
            </a:r>
            <a:r>
              <a:rPr lang="zh-CN" altLang="en-US" sz="2000"/>
              <a:t>：解决</a:t>
            </a:r>
            <a:r>
              <a:rPr lang="en-US" altLang="zh-CN" sz="2000"/>
              <a:t>Linux Modules</a:t>
            </a:r>
            <a:r>
              <a:rPr lang="zh-CN" altLang="en-US" sz="2000"/>
              <a:t>支撑部分与</a:t>
            </a:r>
            <a:r>
              <a:rPr lang="en-US" altLang="zh-CN" sz="2000"/>
              <a:t>ArceOS</a:t>
            </a:r>
            <a:r>
              <a:rPr lang="zh-CN" altLang="en-US" sz="2000"/>
              <a:t>系统的“</a:t>
            </a:r>
            <a:r>
              <a:rPr lang="zh-CN" altLang="en-US" sz="2000" b="1">
                <a:solidFill>
                  <a:srgbClr val="FF0000"/>
                </a:solidFill>
              </a:rPr>
              <a:t>冲突</a:t>
            </a:r>
            <a:r>
              <a:rPr lang="zh-CN" altLang="en-US" sz="2000"/>
              <a:t>”，主要是三类冲突，</a:t>
            </a:r>
            <a:endParaRPr lang="en-US" altLang="zh-CN" sz="2000"/>
          </a:p>
          <a:p>
            <a:r>
              <a:rPr lang="zh-CN" altLang="en-US" sz="2000"/>
              <a:t>调度，锁和页分配器。</a:t>
            </a:r>
            <a:endParaRPr lang="en-US" altLang="zh-CN" sz="2000"/>
          </a:p>
          <a:p>
            <a:r>
              <a:rPr lang="zh-CN" altLang="en-US" sz="2000" b="1"/>
              <a:t>预期时间：</a:t>
            </a:r>
            <a:r>
              <a:rPr lang="en-US" altLang="zh-CN" sz="2000" b="1">
                <a:solidFill>
                  <a:srgbClr val="FF0000"/>
                </a:solidFill>
              </a:rPr>
              <a:t>2</a:t>
            </a:r>
            <a:r>
              <a:rPr lang="zh-CN" altLang="en-US" sz="2000" b="1">
                <a:solidFill>
                  <a:srgbClr val="FF0000"/>
                </a:solidFill>
              </a:rPr>
              <a:t>周</a:t>
            </a:r>
            <a:r>
              <a:rPr lang="zh-CN" altLang="en-US" sz="2000" b="1"/>
              <a:t>达到运行起来的目标。</a:t>
            </a:r>
          </a:p>
        </p:txBody>
      </p:sp>
      <p:sp>
        <p:nvSpPr>
          <p:cNvPr id="8" name="文本框 7">
            <a:extLst>
              <a:ext uri="{FF2B5EF4-FFF2-40B4-BE49-F238E27FC236}">
                <a16:creationId xmlns:a16="http://schemas.microsoft.com/office/drawing/2014/main" id="{74712A18-B7E2-CD55-EAE1-6DC1CC20B92D}"/>
              </a:ext>
            </a:extLst>
          </p:cNvPr>
          <p:cNvSpPr txBox="1"/>
          <p:nvPr/>
        </p:nvSpPr>
        <p:spPr>
          <a:xfrm>
            <a:off x="10371440" y="4463824"/>
            <a:ext cx="1338828" cy="369332"/>
          </a:xfrm>
          <a:prstGeom prst="rect">
            <a:avLst/>
          </a:prstGeom>
          <a:noFill/>
        </p:spPr>
        <p:txBody>
          <a:bodyPr wrap="none" rtlCol="0">
            <a:spAutoFit/>
          </a:bodyPr>
          <a:lstStyle/>
          <a:p>
            <a:r>
              <a:rPr lang="zh-CN" altLang="en-US" b="1">
                <a:solidFill>
                  <a:srgbClr val="FF0000"/>
                </a:solidFill>
              </a:rPr>
              <a:t>适当的截面</a:t>
            </a:r>
          </a:p>
        </p:txBody>
      </p:sp>
    </p:spTree>
    <p:extLst>
      <p:ext uri="{BB962C8B-B14F-4D97-AF65-F5344CB8AC3E}">
        <p14:creationId xmlns:p14="http://schemas.microsoft.com/office/powerpoint/2010/main" val="3946955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56FACE0-F969-8576-2C40-49CF3A722278}"/>
              </a:ext>
            </a:extLst>
          </p:cNvPr>
          <p:cNvSpPr txBox="1"/>
          <p:nvPr/>
        </p:nvSpPr>
        <p:spPr>
          <a:xfrm>
            <a:off x="515380" y="327273"/>
            <a:ext cx="10477164" cy="584775"/>
          </a:xfrm>
          <a:prstGeom prst="rect">
            <a:avLst/>
          </a:prstGeom>
          <a:noFill/>
        </p:spPr>
        <p:txBody>
          <a:bodyPr wrap="square">
            <a:spAutoFit/>
          </a:bodyPr>
          <a:lstStyle/>
          <a:p>
            <a:r>
              <a:rPr lang="en-US" altLang="zh-CN" sz="3200"/>
              <a:t>Linux virtio_blk module</a:t>
            </a:r>
            <a:r>
              <a:rPr lang="zh-CN" altLang="en-US" sz="3200"/>
              <a:t>的依赖关系</a:t>
            </a:r>
            <a:endParaRPr lang="en-US" altLang="zh-CN" sz="3200"/>
          </a:p>
        </p:txBody>
      </p:sp>
      <p:sp>
        <p:nvSpPr>
          <p:cNvPr id="5" name="文本框 4">
            <a:extLst>
              <a:ext uri="{FF2B5EF4-FFF2-40B4-BE49-F238E27FC236}">
                <a16:creationId xmlns:a16="http://schemas.microsoft.com/office/drawing/2014/main" id="{AED6302C-9E0A-E148-3B3D-7BE289E4C15F}"/>
              </a:ext>
            </a:extLst>
          </p:cNvPr>
          <p:cNvSpPr txBox="1"/>
          <p:nvPr/>
        </p:nvSpPr>
        <p:spPr>
          <a:xfrm>
            <a:off x="1958511" y="2642713"/>
            <a:ext cx="7665881" cy="4062651"/>
          </a:xfrm>
          <a:prstGeom prst="rect">
            <a:avLst/>
          </a:prstGeom>
          <a:noFill/>
        </p:spPr>
        <p:txBody>
          <a:bodyPr wrap="none" rtlCol="0">
            <a:spAutoFit/>
          </a:bodyPr>
          <a:lstStyle/>
          <a:p>
            <a:r>
              <a:rPr lang="en-US" altLang="zh-CN" sz="1600"/>
              <a:t>[2025-03-07T02:38:20Z INFO  find_dep] virtio_blk -&gt; virtio:register_virtio_driver</a:t>
            </a:r>
          </a:p>
          <a:p>
            <a:r>
              <a:rPr lang="en-US" altLang="zh-CN" sz="1600"/>
              <a:t>[2025-03-07T02:38:20Z INFO  find_dep] virtio_blk -&gt; genhd:set_disk_ro</a:t>
            </a:r>
          </a:p>
          <a:p>
            <a:r>
              <a:rPr lang="en-US" altLang="zh-CN" sz="1600"/>
              <a:t>[2025-03-07T02:38:20Z INFO  find_dep] virtio_blk -&gt; idr:ida_alloc_range</a:t>
            </a:r>
          </a:p>
          <a:p>
            <a:r>
              <a:rPr lang="en-US" altLang="zh-CN" sz="1600"/>
              <a:t>[2025-03-07T02:38:20Z INFO  find_dep] virtio_blk -&gt; workqueue_itf:alloc_workqueue</a:t>
            </a:r>
          </a:p>
          <a:p>
            <a:r>
              <a:rPr lang="en-US" altLang="zh-CN" sz="1600"/>
              <a:t>[2025-03-07T02:38:20Z INFO  find_dep] virtio_blk -&gt; block:blk_get_request</a:t>
            </a:r>
          </a:p>
          <a:p>
            <a:r>
              <a:rPr lang="en-US" altLang="zh-CN" sz="1600"/>
              <a:t>[2025-03-07T02:38:20Z INFO  find_dep] virtio_blk -&gt; params:param_ops_uint</a:t>
            </a:r>
          </a:p>
          <a:p>
            <a:r>
              <a:rPr lang="en-US" altLang="zh-CN" sz="1600"/>
              <a:t>[2025-03-07T02:38:20Z INFO  find_dep] virtio_blk -&gt; lib:memmove</a:t>
            </a:r>
          </a:p>
          <a:p>
            <a:r>
              <a:rPr lang="en-US" altLang="zh-CN" sz="1600"/>
              <a:t>[2025-03-07T02:38:20Z INFO  find_dep] virtio_blk -&gt; mm_util:kfree</a:t>
            </a:r>
          </a:p>
          <a:p>
            <a:r>
              <a:rPr lang="en-US" altLang="zh-CN" sz="1600"/>
              <a:t>[2025-03-07T02:38:20Z INFO  find_dep] virtio_blk -&gt; scatterlist:sg_init_one</a:t>
            </a:r>
          </a:p>
          <a:p>
            <a:r>
              <a:rPr lang="en-US" altLang="zh-CN" sz="1600"/>
              <a:t>[2025-03-07T02:38:20Z INFO  find_dep] virtio_blk -&gt; spinlock:_raw_spin_lock_irqsave</a:t>
            </a:r>
          </a:p>
          <a:p>
            <a:r>
              <a:rPr lang="en-US" altLang="zh-CN" sz="1600"/>
              <a:t>[2025-03-07T02:38:20Z INFO  find_dep] virtio_blk -&gt; booter:va_pa_offset</a:t>
            </a:r>
          </a:p>
          <a:p>
            <a:r>
              <a:rPr lang="en-US" altLang="zh-CN" sz="1600"/>
              <a:t>[2025-03-07T02:38:20Z INFO  find_dep] virtio_blk -&gt; driver_base:_dev_err</a:t>
            </a:r>
          </a:p>
          <a:p>
            <a:r>
              <a:rPr lang="en-US" altLang="zh-CN" sz="1600"/>
              <a:t>[2025-03-07T02:38:20Z INFO  find_dep] virtio_blk -&gt; string_helpers:string_get_size</a:t>
            </a:r>
          </a:p>
          <a:p>
            <a:r>
              <a:rPr lang="en-US" altLang="zh-CN" sz="1600"/>
              <a:t>[2025-03-07T02:38:20Z INFO  find_dep] virtio_blk -&gt; mutex:mutex_lock</a:t>
            </a:r>
          </a:p>
          <a:p>
            <a:r>
              <a:rPr lang="en-US" altLang="zh-CN" sz="1600"/>
              <a:t>[2025-03-07T02:38:20Z INFO  find_dep] virtio_blk -&gt; early_sched:__might_sleep</a:t>
            </a:r>
          </a:p>
          <a:p>
            <a:r>
              <a:rPr lang="en-US" altLang="zh-CN" sz="1600"/>
              <a:t>[2025-03-07T02:38:20Z INFO  find_dep] virtio_blk -&gt; memblock:mem_map</a:t>
            </a:r>
          </a:p>
        </p:txBody>
      </p:sp>
      <p:sp>
        <p:nvSpPr>
          <p:cNvPr id="6" name="文本框 5">
            <a:extLst>
              <a:ext uri="{FF2B5EF4-FFF2-40B4-BE49-F238E27FC236}">
                <a16:creationId xmlns:a16="http://schemas.microsoft.com/office/drawing/2014/main" id="{968B57B9-BBB2-3AC4-40C8-57907EFE85DA}"/>
              </a:ext>
            </a:extLst>
          </p:cNvPr>
          <p:cNvSpPr txBox="1"/>
          <p:nvPr/>
        </p:nvSpPr>
        <p:spPr>
          <a:xfrm>
            <a:off x="515380" y="1016732"/>
            <a:ext cx="11452174" cy="1200329"/>
          </a:xfrm>
          <a:prstGeom prst="rect">
            <a:avLst/>
          </a:prstGeom>
          <a:noFill/>
        </p:spPr>
        <p:txBody>
          <a:bodyPr wrap="none" rtlCol="0">
            <a:spAutoFit/>
          </a:bodyPr>
          <a:lstStyle/>
          <a:p>
            <a:r>
              <a:rPr lang="en-US" altLang="zh-CN"/>
              <a:t>VirtioBlk</a:t>
            </a:r>
            <a:r>
              <a:rPr lang="zh-CN" altLang="en-US"/>
              <a:t>直接依赖的下级组件有</a:t>
            </a:r>
            <a:r>
              <a:rPr lang="en-US" altLang="zh-CN"/>
              <a:t>16</a:t>
            </a:r>
            <a:r>
              <a:rPr lang="zh-CN" altLang="en-US"/>
              <a:t>个，每个组件提供几个到几十个的公开函数，理论上只要</a:t>
            </a:r>
            <a:r>
              <a:rPr lang="en-US" altLang="zh-CN"/>
              <a:t>ArceOS</a:t>
            </a:r>
            <a:r>
              <a:rPr lang="zh-CN" altLang="en-US"/>
              <a:t>能够功能对等</a:t>
            </a:r>
            <a:endParaRPr lang="en-US" altLang="zh-CN"/>
          </a:p>
          <a:p>
            <a:r>
              <a:rPr lang="zh-CN" altLang="en-US"/>
              <a:t>平替这些组件，就能够把</a:t>
            </a:r>
            <a:r>
              <a:rPr lang="en-US" altLang="zh-CN"/>
              <a:t>Linux</a:t>
            </a:r>
            <a:r>
              <a:rPr lang="zh-CN" altLang="en-US"/>
              <a:t>原始</a:t>
            </a:r>
            <a:r>
              <a:rPr lang="en-US" altLang="zh-CN"/>
              <a:t>virtioblk module</a:t>
            </a:r>
            <a:r>
              <a:rPr lang="zh-CN" altLang="en-US"/>
              <a:t>引入进来。但实际需要考虑两点：</a:t>
            </a:r>
            <a:endParaRPr lang="en-US" altLang="zh-CN"/>
          </a:p>
          <a:p>
            <a:r>
              <a:rPr lang="en-US" altLang="zh-CN"/>
              <a:t>1. </a:t>
            </a:r>
            <a:r>
              <a:rPr lang="zh-CN" altLang="en-US"/>
              <a:t>冲突的支撑部分，必须替换，目前识别的三类，</a:t>
            </a:r>
            <a:r>
              <a:rPr lang="en-US" altLang="zh-CN"/>
              <a:t>sched</a:t>
            </a:r>
            <a:r>
              <a:rPr lang="zh-CN" altLang="en-US"/>
              <a:t>、</a:t>
            </a:r>
            <a:r>
              <a:rPr lang="en-US" altLang="zh-CN"/>
              <a:t>locking</a:t>
            </a:r>
            <a:r>
              <a:rPr lang="zh-CN" altLang="en-US"/>
              <a:t>和</a:t>
            </a:r>
            <a:r>
              <a:rPr lang="en-US" altLang="zh-CN"/>
              <a:t>buddy</a:t>
            </a:r>
            <a:r>
              <a:rPr lang="zh-CN" altLang="en-US"/>
              <a:t>页分配器。</a:t>
            </a:r>
            <a:endParaRPr lang="en-US" altLang="zh-CN"/>
          </a:p>
          <a:p>
            <a:r>
              <a:rPr lang="en-US" altLang="zh-CN"/>
              <a:t>2. </a:t>
            </a:r>
            <a:r>
              <a:rPr lang="zh-CN" altLang="en-US"/>
              <a:t>考虑较小的横截面工作量。</a:t>
            </a:r>
          </a:p>
        </p:txBody>
      </p:sp>
    </p:spTree>
    <p:extLst>
      <p:ext uri="{BB962C8B-B14F-4D97-AF65-F5344CB8AC3E}">
        <p14:creationId xmlns:p14="http://schemas.microsoft.com/office/powerpoint/2010/main" val="3315593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A138CA7-6C21-FE80-140A-620BE1E20A51}"/>
              </a:ext>
            </a:extLst>
          </p:cNvPr>
          <p:cNvSpPr txBox="1"/>
          <p:nvPr/>
        </p:nvSpPr>
        <p:spPr>
          <a:xfrm>
            <a:off x="515380" y="327273"/>
            <a:ext cx="10477164" cy="584775"/>
          </a:xfrm>
          <a:prstGeom prst="rect">
            <a:avLst/>
          </a:prstGeom>
          <a:noFill/>
        </p:spPr>
        <p:txBody>
          <a:bodyPr wrap="square">
            <a:spAutoFit/>
          </a:bodyPr>
          <a:lstStyle/>
          <a:p>
            <a:r>
              <a:rPr lang="zh-CN" altLang="en-US" sz="3200"/>
              <a:t>内存管理层面的冲突部分</a:t>
            </a:r>
            <a:endParaRPr lang="en-US" altLang="zh-CN" sz="3200"/>
          </a:p>
        </p:txBody>
      </p:sp>
      <p:pic>
        <p:nvPicPr>
          <p:cNvPr id="6" name="图片 5">
            <a:extLst>
              <a:ext uri="{FF2B5EF4-FFF2-40B4-BE49-F238E27FC236}">
                <a16:creationId xmlns:a16="http://schemas.microsoft.com/office/drawing/2014/main" id="{0950B3AC-337E-D424-28A6-B151E7FF635F}"/>
              </a:ext>
            </a:extLst>
          </p:cNvPr>
          <p:cNvPicPr>
            <a:picLocks noChangeAspect="1"/>
          </p:cNvPicPr>
          <p:nvPr/>
        </p:nvPicPr>
        <p:blipFill>
          <a:blip r:embed="rId2"/>
          <a:stretch>
            <a:fillRect/>
          </a:stretch>
        </p:blipFill>
        <p:spPr>
          <a:xfrm>
            <a:off x="2667000" y="2722029"/>
            <a:ext cx="6858000" cy="2543175"/>
          </a:xfrm>
          <a:prstGeom prst="rect">
            <a:avLst/>
          </a:prstGeom>
        </p:spPr>
      </p:pic>
      <p:sp>
        <p:nvSpPr>
          <p:cNvPr id="7" name="文本框 6">
            <a:extLst>
              <a:ext uri="{FF2B5EF4-FFF2-40B4-BE49-F238E27FC236}">
                <a16:creationId xmlns:a16="http://schemas.microsoft.com/office/drawing/2014/main" id="{7587227E-1B92-67E1-ECBD-850ADB777A75}"/>
              </a:ext>
            </a:extLst>
          </p:cNvPr>
          <p:cNvSpPr txBox="1"/>
          <p:nvPr/>
        </p:nvSpPr>
        <p:spPr>
          <a:xfrm>
            <a:off x="515380" y="1016732"/>
            <a:ext cx="8640960" cy="923330"/>
          </a:xfrm>
          <a:prstGeom prst="rect">
            <a:avLst/>
          </a:prstGeom>
          <a:noFill/>
        </p:spPr>
        <p:txBody>
          <a:bodyPr wrap="square" rtlCol="0">
            <a:spAutoFit/>
          </a:bodyPr>
          <a:lstStyle/>
          <a:p>
            <a:r>
              <a:rPr lang="zh-CN" altLang="en-US"/>
              <a:t>正常情况下，每个系统中只能有一个页分配器，需要平替。</a:t>
            </a:r>
            <a:endParaRPr lang="en-US" altLang="zh-CN"/>
          </a:p>
          <a:p>
            <a:r>
              <a:rPr lang="zh-CN" altLang="en-US"/>
              <a:t>但字节分配器（内存缓冲层）本身就是多实例，增加</a:t>
            </a:r>
            <a:r>
              <a:rPr lang="en-US" altLang="zh-CN"/>
              <a:t>Linux Slub</a:t>
            </a:r>
            <a:r>
              <a:rPr lang="zh-CN" altLang="en-US"/>
              <a:t>不冲突。</a:t>
            </a:r>
            <a:endParaRPr lang="en-US" altLang="zh-CN"/>
          </a:p>
          <a:p>
            <a:r>
              <a:rPr lang="zh-CN" altLang="en-US"/>
              <a:t>所以内存部分应该只需要处理页分配器这一层。</a:t>
            </a:r>
          </a:p>
        </p:txBody>
      </p:sp>
    </p:spTree>
    <p:extLst>
      <p:ext uri="{BB962C8B-B14F-4D97-AF65-F5344CB8AC3E}">
        <p14:creationId xmlns:p14="http://schemas.microsoft.com/office/powerpoint/2010/main" val="1779188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D8960-8B5A-4F29-D091-DD813980BDB7}"/>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1EBADB49-5469-DC1E-018C-6243E8B8FF05}"/>
              </a:ext>
            </a:extLst>
          </p:cNvPr>
          <p:cNvSpPr txBox="1"/>
          <p:nvPr/>
        </p:nvSpPr>
        <p:spPr>
          <a:xfrm>
            <a:off x="515380" y="327273"/>
            <a:ext cx="10477164" cy="584775"/>
          </a:xfrm>
          <a:prstGeom prst="rect">
            <a:avLst/>
          </a:prstGeom>
          <a:noFill/>
        </p:spPr>
        <p:txBody>
          <a:bodyPr wrap="square">
            <a:spAutoFit/>
          </a:bodyPr>
          <a:lstStyle/>
          <a:p>
            <a:r>
              <a:rPr lang="zh-CN" altLang="en-US" sz="3200"/>
              <a:t>调度层面和锁方面的冲突部分</a:t>
            </a:r>
            <a:endParaRPr lang="en-US" altLang="zh-CN" sz="3200"/>
          </a:p>
        </p:txBody>
      </p:sp>
      <p:sp>
        <p:nvSpPr>
          <p:cNvPr id="7" name="文本框 6">
            <a:extLst>
              <a:ext uri="{FF2B5EF4-FFF2-40B4-BE49-F238E27FC236}">
                <a16:creationId xmlns:a16="http://schemas.microsoft.com/office/drawing/2014/main" id="{F6CF5C74-25F4-F4C4-C100-293E22A68621}"/>
              </a:ext>
            </a:extLst>
          </p:cNvPr>
          <p:cNvSpPr txBox="1"/>
          <p:nvPr/>
        </p:nvSpPr>
        <p:spPr>
          <a:xfrm>
            <a:off x="531078" y="1160748"/>
            <a:ext cx="10173433" cy="1754326"/>
          </a:xfrm>
          <a:prstGeom prst="rect">
            <a:avLst/>
          </a:prstGeom>
          <a:noFill/>
        </p:spPr>
        <p:txBody>
          <a:bodyPr wrap="square" rtlCol="0">
            <a:spAutoFit/>
          </a:bodyPr>
          <a:lstStyle/>
          <a:p>
            <a:r>
              <a:rPr lang="zh-CN" altLang="en-US"/>
              <a:t>调度层面主要指</a:t>
            </a:r>
            <a:r>
              <a:rPr lang="en-US" altLang="zh-CN"/>
              <a:t>Linux </a:t>
            </a:r>
            <a:r>
              <a:rPr lang="zh-CN" altLang="en-US"/>
              <a:t>中的</a:t>
            </a:r>
            <a:r>
              <a:rPr lang="en-US" altLang="zh-CN"/>
              <a:t>schedule()</a:t>
            </a:r>
            <a:r>
              <a:rPr lang="zh-CN" altLang="en-US"/>
              <a:t>直接调度及其高级封装，例如</a:t>
            </a:r>
            <a:r>
              <a:rPr lang="en-US" altLang="zh-CN"/>
              <a:t>wait</a:t>
            </a:r>
            <a:r>
              <a:rPr lang="zh-CN" altLang="en-US"/>
              <a:t>、</a:t>
            </a:r>
            <a:r>
              <a:rPr lang="en-US" altLang="zh-CN"/>
              <a:t>mutex</a:t>
            </a:r>
            <a:r>
              <a:rPr lang="zh-CN" altLang="en-US"/>
              <a:t>之类间接触发的调度。在</a:t>
            </a:r>
            <a:r>
              <a:rPr lang="en-US" altLang="zh-CN"/>
              <a:t>ArceOS</a:t>
            </a:r>
            <a:r>
              <a:rPr lang="zh-CN" altLang="en-US"/>
              <a:t>中对应</a:t>
            </a:r>
            <a:r>
              <a:rPr lang="en-US" altLang="zh-CN"/>
              <a:t>yield()</a:t>
            </a:r>
            <a:r>
              <a:rPr lang="zh-CN" altLang="en-US"/>
              <a:t>以及相应的高级操作。</a:t>
            </a:r>
            <a:endParaRPr lang="en-US" altLang="zh-CN"/>
          </a:p>
          <a:p>
            <a:endParaRPr lang="en-US" altLang="zh-CN"/>
          </a:p>
          <a:p>
            <a:endParaRPr lang="en-US" altLang="zh-CN"/>
          </a:p>
          <a:p>
            <a:r>
              <a:rPr lang="zh-CN" altLang="en-US"/>
              <a:t>锁是跟多线并发关联的部分，为保证互斥，需要统一。主要包括自旋锁和睡眠锁等。</a:t>
            </a:r>
            <a:endParaRPr lang="en-US" altLang="zh-CN"/>
          </a:p>
          <a:p>
            <a:r>
              <a:rPr lang="zh-CN" altLang="en-US"/>
              <a:t>此外</a:t>
            </a:r>
            <a:r>
              <a:rPr lang="en-US" altLang="zh-CN"/>
              <a:t>percpu</a:t>
            </a:r>
            <a:r>
              <a:rPr lang="zh-CN" altLang="en-US"/>
              <a:t>可能是需要考虑的部分。</a:t>
            </a:r>
          </a:p>
        </p:txBody>
      </p:sp>
    </p:spTree>
    <p:extLst>
      <p:ext uri="{BB962C8B-B14F-4D97-AF65-F5344CB8AC3E}">
        <p14:creationId xmlns:p14="http://schemas.microsoft.com/office/powerpoint/2010/main" val="1044982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1920D4-23FE-CE08-0194-55E163E0FEFB}"/>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8D9F69A0-B0F8-7E64-E7C8-C910FA62F7B8}"/>
              </a:ext>
            </a:extLst>
          </p:cNvPr>
          <p:cNvSpPr txBox="1"/>
          <p:nvPr/>
        </p:nvSpPr>
        <p:spPr>
          <a:xfrm>
            <a:off x="515380" y="327273"/>
            <a:ext cx="10477164" cy="584775"/>
          </a:xfrm>
          <a:prstGeom prst="rect">
            <a:avLst/>
          </a:prstGeom>
          <a:noFill/>
        </p:spPr>
        <p:txBody>
          <a:bodyPr wrap="square">
            <a:spAutoFit/>
          </a:bodyPr>
          <a:lstStyle/>
          <a:p>
            <a:r>
              <a:rPr lang="en-US" altLang="zh-CN" sz="3200"/>
              <a:t>cLinux</a:t>
            </a:r>
            <a:r>
              <a:rPr lang="zh-CN" altLang="en-US" sz="3200"/>
              <a:t>目前的两种组织方式</a:t>
            </a:r>
            <a:endParaRPr lang="en-US" altLang="zh-CN" sz="3200"/>
          </a:p>
        </p:txBody>
      </p:sp>
      <p:pic>
        <p:nvPicPr>
          <p:cNvPr id="3" name="图片 2">
            <a:extLst>
              <a:ext uri="{FF2B5EF4-FFF2-40B4-BE49-F238E27FC236}">
                <a16:creationId xmlns:a16="http://schemas.microsoft.com/office/drawing/2014/main" id="{2802ED56-C6E7-9B14-C92B-860BB5825CD8}"/>
              </a:ext>
            </a:extLst>
          </p:cNvPr>
          <p:cNvPicPr>
            <a:picLocks noChangeAspect="1"/>
          </p:cNvPicPr>
          <p:nvPr/>
        </p:nvPicPr>
        <p:blipFill>
          <a:blip r:embed="rId2"/>
          <a:stretch>
            <a:fillRect/>
          </a:stretch>
        </p:blipFill>
        <p:spPr>
          <a:xfrm>
            <a:off x="1428750" y="2024844"/>
            <a:ext cx="9334500" cy="3429000"/>
          </a:xfrm>
          <a:prstGeom prst="rect">
            <a:avLst/>
          </a:prstGeom>
        </p:spPr>
      </p:pic>
      <p:sp>
        <p:nvSpPr>
          <p:cNvPr id="5" name="文本框 4">
            <a:extLst>
              <a:ext uri="{FF2B5EF4-FFF2-40B4-BE49-F238E27FC236}">
                <a16:creationId xmlns:a16="http://schemas.microsoft.com/office/drawing/2014/main" id="{46001D8F-8177-2C77-12B8-9844F9035333}"/>
              </a:ext>
            </a:extLst>
          </p:cNvPr>
          <p:cNvSpPr txBox="1"/>
          <p:nvPr/>
        </p:nvSpPr>
        <p:spPr>
          <a:xfrm>
            <a:off x="1595500" y="1283780"/>
            <a:ext cx="2885726" cy="400110"/>
          </a:xfrm>
          <a:prstGeom prst="rect">
            <a:avLst/>
          </a:prstGeom>
          <a:noFill/>
        </p:spPr>
        <p:txBody>
          <a:bodyPr wrap="none" rtlCol="0">
            <a:spAutoFit/>
          </a:bodyPr>
          <a:lstStyle/>
          <a:p>
            <a:r>
              <a:rPr lang="en-US" altLang="zh-CN" sz="2000" b="1"/>
              <a:t>Legacy</a:t>
            </a:r>
            <a:r>
              <a:rPr lang="zh-CN" altLang="en-US" sz="2000" b="1"/>
              <a:t>：对</a:t>
            </a:r>
            <a:r>
              <a:rPr lang="en-US" altLang="zh-CN" sz="2000" b="1"/>
              <a:t>Linux</a:t>
            </a:r>
            <a:r>
              <a:rPr lang="zh-CN" altLang="en-US" sz="2000" b="1"/>
              <a:t>的兼容</a:t>
            </a:r>
          </a:p>
        </p:txBody>
      </p:sp>
      <p:sp>
        <p:nvSpPr>
          <p:cNvPr id="6" name="文本框 5">
            <a:extLst>
              <a:ext uri="{FF2B5EF4-FFF2-40B4-BE49-F238E27FC236}">
                <a16:creationId xmlns:a16="http://schemas.microsoft.com/office/drawing/2014/main" id="{8E3C1361-3B06-D185-D07F-E0E511ECC816}"/>
              </a:ext>
            </a:extLst>
          </p:cNvPr>
          <p:cNvSpPr txBox="1"/>
          <p:nvPr/>
        </p:nvSpPr>
        <p:spPr>
          <a:xfrm>
            <a:off x="6780267" y="1283780"/>
            <a:ext cx="2510624" cy="400110"/>
          </a:xfrm>
          <a:prstGeom prst="rect">
            <a:avLst/>
          </a:prstGeom>
          <a:noFill/>
        </p:spPr>
        <p:txBody>
          <a:bodyPr wrap="none" rtlCol="0">
            <a:spAutoFit/>
          </a:bodyPr>
          <a:lstStyle/>
          <a:p>
            <a:r>
              <a:rPr lang="zh-CN" altLang="en-US" sz="2000" b="1"/>
              <a:t>预想的未来主要方式</a:t>
            </a:r>
          </a:p>
        </p:txBody>
      </p:sp>
      <p:sp>
        <p:nvSpPr>
          <p:cNvPr id="8" name="文本框 7">
            <a:extLst>
              <a:ext uri="{FF2B5EF4-FFF2-40B4-BE49-F238E27FC236}">
                <a16:creationId xmlns:a16="http://schemas.microsoft.com/office/drawing/2014/main" id="{3218379B-B677-4EFB-9021-3EAF88B5CE5E}"/>
              </a:ext>
            </a:extLst>
          </p:cNvPr>
          <p:cNvSpPr txBox="1"/>
          <p:nvPr/>
        </p:nvSpPr>
        <p:spPr>
          <a:xfrm>
            <a:off x="7032104" y="5661248"/>
            <a:ext cx="3214341" cy="646331"/>
          </a:xfrm>
          <a:prstGeom prst="rect">
            <a:avLst/>
          </a:prstGeom>
          <a:noFill/>
        </p:spPr>
        <p:txBody>
          <a:bodyPr wrap="none" rtlCol="0">
            <a:spAutoFit/>
          </a:bodyPr>
          <a:lstStyle/>
          <a:p>
            <a:r>
              <a:rPr lang="zh-CN" altLang="en-US"/>
              <a:t>符合逐级嵌套构建内核的需要</a:t>
            </a:r>
            <a:endParaRPr lang="en-US" altLang="zh-CN"/>
          </a:p>
          <a:p>
            <a:r>
              <a:rPr lang="zh-CN" altLang="en-US"/>
              <a:t>符合内核进化的需要</a:t>
            </a:r>
          </a:p>
        </p:txBody>
      </p:sp>
      <p:sp>
        <p:nvSpPr>
          <p:cNvPr id="9" name="文本框 8">
            <a:extLst>
              <a:ext uri="{FF2B5EF4-FFF2-40B4-BE49-F238E27FC236}">
                <a16:creationId xmlns:a16="http://schemas.microsoft.com/office/drawing/2014/main" id="{BE478FD9-6136-DA07-B329-6EBCA5BBF912}"/>
              </a:ext>
            </a:extLst>
          </p:cNvPr>
          <p:cNvSpPr txBox="1"/>
          <p:nvPr/>
        </p:nvSpPr>
        <p:spPr>
          <a:xfrm>
            <a:off x="1163452" y="5799747"/>
            <a:ext cx="4152099" cy="369332"/>
          </a:xfrm>
          <a:prstGeom prst="rect">
            <a:avLst/>
          </a:prstGeom>
          <a:noFill/>
        </p:spPr>
        <p:txBody>
          <a:bodyPr wrap="none" rtlCol="0">
            <a:spAutoFit/>
          </a:bodyPr>
          <a:lstStyle/>
          <a:p>
            <a:r>
              <a:rPr lang="zh-CN" altLang="en-US"/>
              <a:t>目前为保持与</a:t>
            </a:r>
            <a:r>
              <a:rPr lang="en-US" altLang="zh-CN"/>
              <a:t>Linux Kernel</a:t>
            </a:r>
            <a:r>
              <a:rPr lang="zh-CN" altLang="en-US"/>
              <a:t>的功能一致性</a:t>
            </a:r>
          </a:p>
        </p:txBody>
      </p:sp>
    </p:spTree>
    <p:extLst>
      <p:ext uri="{BB962C8B-B14F-4D97-AF65-F5344CB8AC3E}">
        <p14:creationId xmlns:p14="http://schemas.microsoft.com/office/powerpoint/2010/main" val="3436336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2C5A956-7FF5-9116-B04B-BC92150694B0}"/>
              </a:ext>
            </a:extLst>
          </p:cNvPr>
          <p:cNvPicPr>
            <a:picLocks noChangeAspect="1"/>
          </p:cNvPicPr>
          <p:nvPr/>
        </p:nvPicPr>
        <p:blipFill>
          <a:blip r:embed="rId2"/>
          <a:stretch>
            <a:fillRect/>
          </a:stretch>
        </p:blipFill>
        <p:spPr>
          <a:xfrm>
            <a:off x="5807968" y="1196752"/>
            <a:ext cx="5638577" cy="5268160"/>
          </a:xfrm>
          <a:prstGeom prst="rect">
            <a:avLst/>
          </a:prstGeom>
        </p:spPr>
      </p:pic>
      <p:sp>
        <p:nvSpPr>
          <p:cNvPr id="6" name="文本框 5">
            <a:extLst>
              <a:ext uri="{FF2B5EF4-FFF2-40B4-BE49-F238E27FC236}">
                <a16:creationId xmlns:a16="http://schemas.microsoft.com/office/drawing/2014/main" id="{F33BD3A7-6143-B3D6-7F39-745743DDA1B4}"/>
              </a:ext>
            </a:extLst>
          </p:cNvPr>
          <p:cNvSpPr txBox="1"/>
          <p:nvPr/>
        </p:nvSpPr>
        <p:spPr>
          <a:xfrm>
            <a:off x="515380" y="327273"/>
            <a:ext cx="10477164" cy="584775"/>
          </a:xfrm>
          <a:prstGeom prst="rect">
            <a:avLst/>
          </a:prstGeom>
          <a:noFill/>
        </p:spPr>
        <p:txBody>
          <a:bodyPr wrap="square">
            <a:spAutoFit/>
          </a:bodyPr>
          <a:lstStyle/>
          <a:p>
            <a:r>
              <a:rPr lang="zh-CN" altLang="en-US" sz="3200"/>
              <a:t>长远目标的四条并行任务线</a:t>
            </a:r>
            <a:endParaRPr lang="en-US" altLang="zh-CN" sz="3200"/>
          </a:p>
        </p:txBody>
      </p:sp>
      <p:sp>
        <p:nvSpPr>
          <p:cNvPr id="7" name="矩形: 圆角 6">
            <a:extLst>
              <a:ext uri="{FF2B5EF4-FFF2-40B4-BE49-F238E27FC236}">
                <a16:creationId xmlns:a16="http://schemas.microsoft.com/office/drawing/2014/main" id="{CE87AAA6-AF4E-F6C4-704A-697FDE92AB5D}"/>
              </a:ext>
            </a:extLst>
          </p:cNvPr>
          <p:cNvSpPr/>
          <p:nvPr/>
        </p:nvSpPr>
        <p:spPr>
          <a:xfrm>
            <a:off x="5627948" y="2636912"/>
            <a:ext cx="5638576" cy="1224136"/>
          </a:xfrm>
          <a:prstGeom prst="round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8" name="文本框 7">
            <a:extLst>
              <a:ext uri="{FF2B5EF4-FFF2-40B4-BE49-F238E27FC236}">
                <a16:creationId xmlns:a16="http://schemas.microsoft.com/office/drawing/2014/main" id="{E3DAD8FB-B86E-3CFB-BA73-9533B065C8C3}"/>
              </a:ext>
            </a:extLst>
          </p:cNvPr>
          <p:cNvSpPr txBox="1"/>
          <p:nvPr/>
        </p:nvSpPr>
        <p:spPr>
          <a:xfrm>
            <a:off x="578410" y="2787315"/>
            <a:ext cx="4908716" cy="923330"/>
          </a:xfrm>
          <a:prstGeom prst="rect">
            <a:avLst/>
          </a:prstGeom>
          <a:noFill/>
        </p:spPr>
        <p:txBody>
          <a:bodyPr wrap="none" rtlCol="0">
            <a:spAutoFit/>
          </a:bodyPr>
          <a:lstStyle/>
          <a:p>
            <a:r>
              <a:rPr lang="zh-CN" altLang="en-US"/>
              <a:t>主线是组件化内核的渐进式替换。</a:t>
            </a:r>
            <a:endParaRPr lang="en-US" altLang="zh-CN"/>
          </a:p>
          <a:p>
            <a:r>
              <a:rPr lang="en-US" altLang="zh-CN"/>
              <a:t>1) </a:t>
            </a:r>
            <a:r>
              <a:rPr lang="zh-CN" altLang="en-US"/>
              <a:t>进度可见，有利于工程心理</a:t>
            </a:r>
            <a:endParaRPr lang="en-US" altLang="zh-CN"/>
          </a:p>
          <a:p>
            <a:r>
              <a:rPr lang="en-US" altLang="zh-CN"/>
              <a:t>2) </a:t>
            </a:r>
            <a:r>
              <a:rPr lang="zh-CN" altLang="en-US"/>
              <a:t>方便于任务分解</a:t>
            </a:r>
            <a:r>
              <a:rPr lang="en-US" altLang="zh-CN"/>
              <a:t>/</a:t>
            </a:r>
            <a:r>
              <a:rPr lang="zh-CN" altLang="en-US"/>
              <a:t>合并，有利于团队并行协作</a:t>
            </a:r>
            <a:endParaRPr lang="en-US" altLang="zh-CN"/>
          </a:p>
        </p:txBody>
      </p:sp>
      <p:sp>
        <p:nvSpPr>
          <p:cNvPr id="12" name="任意多边形: 形状 11">
            <a:extLst>
              <a:ext uri="{FF2B5EF4-FFF2-40B4-BE49-F238E27FC236}">
                <a16:creationId xmlns:a16="http://schemas.microsoft.com/office/drawing/2014/main" id="{5311D551-544E-A7A3-6A9F-5A784CEEFCC0}"/>
              </a:ext>
            </a:extLst>
          </p:cNvPr>
          <p:cNvSpPr/>
          <p:nvPr/>
        </p:nvSpPr>
        <p:spPr>
          <a:xfrm>
            <a:off x="5120781" y="1773382"/>
            <a:ext cx="624237" cy="1099127"/>
          </a:xfrm>
          <a:custGeom>
            <a:avLst/>
            <a:gdLst>
              <a:gd name="connsiteX0" fmla="*/ 624237 w 624237"/>
              <a:gd name="connsiteY0" fmla="*/ 0 h 1099127"/>
              <a:gd name="connsiteX1" fmla="*/ 5401 w 624237"/>
              <a:gd name="connsiteY1" fmla="*/ 572654 h 1099127"/>
              <a:gd name="connsiteX2" fmla="*/ 374855 w 624237"/>
              <a:gd name="connsiteY2" fmla="*/ 1099127 h 1099127"/>
            </a:gdLst>
            <a:ahLst/>
            <a:cxnLst>
              <a:cxn ang="0">
                <a:pos x="connsiteX0" y="connsiteY0"/>
              </a:cxn>
              <a:cxn ang="0">
                <a:pos x="connsiteX1" y="connsiteY1"/>
              </a:cxn>
              <a:cxn ang="0">
                <a:pos x="connsiteX2" y="connsiteY2"/>
              </a:cxn>
            </a:cxnLst>
            <a:rect l="l" t="t" r="r" b="b"/>
            <a:pathLst>
              <a:path w="624237" h="1099127">
                <a:moveTo>
                  <a:pt x="624237" y="0"/>
                </a:moveTo>
                <a:cubicBezTo>
                  <a:pt x="335601" y="194733"/>
                  <a:pt x="46965" y="389466"/>
                  <a:pt x="5401" y="572654"/>
                </a:cubicBezTo>
                <a:cubicBezTo>
                  <a:pt x="-36163" y="755842"/>
                  <a:pt x="169346" y="927484"/>
                  <a:pt x="374855" y="1099127"/>
                </a:cubicBezTo>
              </a:path>
            </a:pathLst>
          </a:custGeom>
          <a:noFill/>
          <a:ln w="38100">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B10E9F8-C8D3-38CA-461F-87106FC04991}"/>
              </a:ext>
            </a:extLst>
          </p:cNvPr>
          <p:cNvSpPr txBox="1"/>
          <p:nvPr/>
        </p:nvSpPr>
        <p:spPr>
          <a:xfrm>
            <a:off x="3359472" y="1196752"/>
            <a:ext cx="2385546" cy="923330"/>
          </a:xfrm>
          <a:prstGeom prst="rect">
            <a:avLst/>
          </a:prstGeom>
          <a:noFill/>
        </p:spPr>
        <p:txBody>
          <a:bodyPr wrap="square" rtlCol="0">
            <a:spAutoFit/>
          </a:bodyPr>
          <a:lstStyle/>
          <a:p>
            <a:r>
              <a:rPr lang="zh-CN" altLang="en-US"/>
              <a:t>自始至终约束和保持</a:t>
            </a:r>
            <a:endParaRPr lang="en-US" altLang="zh-CN"/>
          </a:p>
          <a:p>
            <a:r>
              <a:rPr lang="zh-CN" altLang="en-US"/>
              <a:t>内核的特性；</a:t>
            </a:r>
            <a:endParaRPr lang="en-US" altLang="zh-CN"/>
          </a:p>
          <a:p>
            <a:r>
              <a:rPr lang="zh-CN" altLang="en-US"/>
              <a:t>量化评估改进</a:t>
            </a:r>
            <a:r>
              <a:rPr lang="en-US" altLang="zh-CN"/>
              <a:t>/</a:t>
            </a:r>
            <a:r>
              <a:rPr lang="zh-CN" altLang="en-US"/>
              <a:t>倒退</a:t>
            </a:r>
          </a:p>
        </p:txBody>
      </p:sp>
      <p:sp>
        <p:nvSpPr>
          <p:cNvPr id="14" name="任意多边形: 形状 13">
            <a:extLst>
              <a:ext uri="{FF2B5EF4-FFF2-40B4-BE49-F238E27FC236}">
                <a16:creationId xmlns:a16="http://schemas.microsoft.com/office/drawing/2014/main" id="{18CB7A9E-5D75-D375-9B36-B738C6AA721F}"/>
              </a:ext>
            </a:extLst>
          </p:cNvPr>
          <p:cNvSpPr/>
          <p:nvPr/>
        </p:nvSpPr>
        <p:spPr>
          <a:xfrm>
            <a:off x="5410467" y="3860800"/>
            <a:ext cx="380733" cy="960582"/>
          </a:xfrm>
          <a:custGeom>
            <a:avLst/>
            <a:gdLst>
              <a:gd name="connsiteX0" fmla="*/ 380733 w 380733"/>
              <a:gd name="connsiteY0" fmla="*/ 960582 h 960582"/>
              <a:gd name="connsiteX1" fmla="*/ 11278 w 380733"/>
              <a:gd name="connsiteY1" fmla="*/ 563418 h 960582"/>
              <a:gd name="connsiteX2" fmla="*/ 131351 w 380733"/>
              <a:gd name="connsiteY2" fmla="*/ 0 h 960582"/>
            </a:gdLst>
            <a:ahLst/>
            <a:cxnLst>
              <a:cxn ang="0">
                <a:pos x="connsiteX0" y="connsiteY0"/>
              </a:cxn>
              <a:cxn ang="0">
                <a:pos x="connsiteX1" y="connsiteY1"/>
              </a:cxn>
              <a:cxn ang="0">
                <a:pos x="connsiteX2" y="connsiteY2"/>
              </a:cxn>
            </a:cxnLst>
            <a:rect l="l" t="t" r="r" b="b"/>
            <a:pathLst>
              <a:path w="380733" h="960582">
                <a:moveTo>
                  <a:pt x="380733" y="960582"/>
                </a:moveTo>
                <a:cubicBezTo>
                  <a:pt x="216787" y="842048"/>
                  <a:pt x="52842" y="723515"/>
                  <a:pt x="11278" y="563418"/>
                </a:cubicBezTo>
                <a:cubicBezTo>
                  <a:pt x="-30286" y="403321"/>
                  <a:pt x="50532" y="201660"/>
                  <a:pt x="131351" y="0"/>
                </a:cubicBezTo>
              </a:path>
            </a:pathLst>
          </a:custGeom>
          <a:noFill/>
          <a:ln w="38100">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E27D3000-C3A0-2752-03D6-31779C5A791A}"/>
              </a:ext>
            </a:extLst>
          </p:cNvPr>
          <p:cNvSpPr txBox="1"/>
          <p:nvPr/>
        </p:nvSpPr>
        <p:spPr>
          <a:xfrm>
            <a:off x="3575720" y="5486507"/>
            <a:ext cx="2385546" cy="646331"/>
          </a:xfrm>
          <a:prstGeom prst="rect">
            <a:avLst/>
          </a:prstGeom>
          <a:noFill/>
        </p:spPr>
        <p:txBody>
          <a:bodyPr wrap="square" rtlCol="0">
            <a:spAutoFit/>
          </a:bodyPr>
          <a:lstStyle/>
          <a:p>
            <a:r>
              <a:rPr lang="zh-CN" altLang="en-US"/>
              <a:t>重点：基于内核进化</a:t>
            </a:r>
            <a:endParaRPr lang="en-US" altLang="zh-CN"/>
          </a:p>
          <a:p>
            <a:r>
              <a:rPr lang="zh-CN" altLang="en-US"/>
              <a:t>的多态内核自动构建</a:t>
            </a:r>
          </a:p>
        </p:txBody>
      </p:sp>
    </p:spTree>
    <p:extLst>
      <p:ext uri="{BB962C8B-B14F-4D97-AF65-F5344CB8AC3E}">
        <p14:creationId xmlns:p14="http://schemas.microsoft.com/office/powerpoint/2010/main" val="375952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63037-7507-7B9C-9269-B40EC07EE58A}"/>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7D9137AF-9196-2AFB-1905-2B5A95A1790C}"/>
              </a:ext>
            </a:extLst>
          </p:cNvPr>
          <p:cNvSpPr txBox="1"/>
          <p:nvPr/>
        </p:nvSpPr>
        <p:spPr>
          <a:xfrm>
            <a:off x="515380" y="327273"/>
            <a:ext cx="11449272" cy="584775"/>
          </a:xfrm>
          <a:prstGeom prst="rect">
            <a:avLst/>
          </a:prstGeom>
          <a:noFill/>
        </p:spPr>
        <p:txBody>
          <a:bodyPr wrap="square">
            <a:spAutoFit/>
          </a:bodyPr>
          <a:lstStyle/>
          <a:p>
            <a:r>
              <a:rPr lang="zh-CN" altLang="en-US" sz="3200"/>
              <a:t>内核组件化工作的长期目标和里程碑</a:t>
            </a:r>
            <a:endParaRPr lang="en-US" altLang="zh-CN" sz="3200"/>
          </a:p>
        </p:txBody>
      </p:sp>
      <p:sp>
        <p:nvSpPr>
          <p:cNvPr id="5" name="文本框 4">
            <a:extLst>
              <a:ext uri="{FF2B5EF4-FFF2-40B4-BE49-F238E27FC236}">
                <a16:creationId xmlns:a16="http://schemas.microsoft.com/office/drawing/2014/main" id="{C0473673-0121-4E72-893B-562B7F775CB9}"/>
              </a:ext>
            </a:extLst>
          </p:cNvPr>
          <p:cNvSpPr txBox="1"/>
          <p:nvPr/>
        </p:nvSpPr>
        <p:spPr>
          <a:xfrm>
            <a:off x="551384" y="1016732"/>
            <a:ext cx="11125236" cy="2246769"/>
          </a:xfrm>
          <a:prstGeom prst="rect">
            <a:avLst/>
          </a:prstGeom>
          <a:noFill/>
        </p:spPr>
        <p:txBody>
          <a:bodyPr wrap="square">
            <a:spAutoFit/>
          </a:bodyPr>
          <a:lstStyle/>
          <a:p>
            <a:r>
              <a:rPr lang="zh-CN" altLang="en-US" sz="2000"/>
              <a:t>研究渐进式构造宏内核的方法，基于该方法所构建内核的特点：</a:t>
            </a:r>
            <a:endParaRPr lang="en-US" altLang="zh-CN" sz="2000"/>
          </a:p>
          <a:p>
            <a:r>
              <a:rPr lang="en-US" altLang="zh-CN" sz="2000"/>
              <a:t>(1) </a:t>
            </a:r>
            <a:r>
              <a:rPr lang="zh-CN" altLang="en-US" sz="2000"/>
              <a:t>抵抗复杂性随规模膨胀的问题。</a:t>
            </a:r>
            <a:endParaRPr lang="en-US" altLang="zh-CN" sz="2000"/>
          </a:p>
          <a:p>
            <a:r>
              <a:rPr lang="en-US" altLang="zh-CN" sz="2000"/>
              <a:t>(2) </a:t>
            </a:r>
            <a:r>
              <a:rPr lang="zh-CN" altLang="en-US" sz="2000"/>
              <a:t>有效应对内存问题和并发问题。</a:t>
            </a:r>
            <a:endParaRPr lang="en-US" altLang="zh-CN" sz="2000"/>
          </a:p>
          <a:p>
            <a:r>
              <a:rPr lang="en-US" altLang="zh-CN" sz="2000"/>
              <a:t>(3) </a:t>
            </a:r>
            <a:r>
              <a:rPr lang="zh-CN" altLang="en-US" sz="2000"/>
              <a:t>渐进式的、可度量的开发过程，开发维护工作容易分解、验收和合并，且能较好的支持团队协作多人并发。</a:t>
            </a:r>
            <a:endParaRPr lang="en-US" altLang="zh-CN" sz="2000"/>
          </a:p>
          <a:p>
            <a:r>
              <a:rPr lang="en-US" altLang="zh-CN" sz="2000"/>
              <a:t>(4) </a:t>
            </a:r>
            <a:r>
              <a:rPr lang="zh-CN" altLang="en-US" sz="2000"/>
              <a:t>直接兼容原始的</a:t>
            </a:r>
            <a:r>
              <a:rPr lang="en-US" altLang="zh-CN" sz="2000"/>
              <a:t>Linux</a:t>
            </a:r>
            <a:r>
              <a:rPr lang="zh-CN" altLang="en-US" sz="2000"/>
              <a:t>应用和驱动等模块。</a:t>
            </a:r>
            <a:endParaRPr lang="en-US" altLang="zh-CN" sz="2000"/>
          </a:p>
          <a:p>
            <a:r>
              <a:rPr lang="en-US" altLang="zh-CN" sz="2000"/>
              <a:t>(5) </a:t>
            </a:r>
            <a:r>
              <a:rPr lang="zh-CN" altLang="en-US" sz="2000"/>
              <a:t>尽量保留和继承</a:t>
            </a:r>
            <a:r>
              <a:rPr lang="en-US" altLang="zh-CN" sz="2000"/>
              <a:t>Linux</a:t>
            </a:r>
            <a:r>
              <a:rPr lang="zh-CN" altLang="en-US" sz="2000"/>
              <a:t>所积累经验。</a:t>
            </a:r>
            <a:endParaRPr lang="en-US" altLang="zh-CN" sz="2000"/>
          </a:p>
        </p:txBody>
      </p:sp>
      <p:pic>
        <p:nvPicPr>
          <p:cNvPr id="6" name="图片 5">
            <a:extLst>
              <a:ext uri="{FF2B5EF4-FFF2-40B4-BE49-F238E27FC236}">
                <a16:creationId xmlns:a16="http://schemas.microsoft.com/office/drawing/2014/main" id="{A18DFC13-C5AF-D31D-77C1-29BCC60CB716}"/>
              </a:ext>
            </a:extLst>
          </p:cNvPr>
          <p:cNvPicPr>
            <a:picLocks noChangeAspect="1"/>
          </p:cNvPicPr>
          <p:nvPr/>
        </p:nvPicPr>
        <p:blipFill>
          <a:blip r:embed="rId2"/>
          <a:stretch>
            <a:fillRect/>
          </a:stretch>
        </p:blipFill>
        <p:spPr>
          <a:xfrm>
            <a:off x="659396" y="3284984"/>
            <a:ext cx="10668000" cy="3371850"/>
          </a:xfrm>
          <a:prstGeom prst="rect">
            <a:avLst/>
          </a:prstGeom>
        </p:spPr>
      </p:pic>
    </p:spTree>
    <p:extLst>
      <p:ext uri="{BB962C8B-B14F-4D97-AF65-F5344CB8AC3E}">
        <p14:creationId xmlns:p14="http://schemas.microsoft.com/office/powerpoint/2010/main" val="2740172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0330E7C-9698-9948-90D0-F3B3842554A9}"/>
              </a:ext>
            </a:extLst>
          </p:cNvPr>
          <p:cNvSpPr txBox="1"/>
          <p:nvPr/>
        </p:nvSpPr>
        <p:spPr>
          <a:xfrm>
            <a:off x="515380" y="327273"/>
            <a:ext cx="10153128" cy="584775"/>
          </a:xfrm>
          <a:prstGeom prst="rect">
            <a:avLst/>
          </a:prstGeom>
          <a:noFill/>
        </p:spPr>
        <p:txBody>
          <a:bodyPr wrap="square">
            <a:spAutoFit/>
          </a:bodyPr>
          <a:lstStyle/>
          <a:p>
            <a:r>
              <a:rPr lang="zh-CN" altLang="en-US" sz="3200"/>
              <a:t>想法 </a:t>
            </a:r>
            <a:r>
              <a:rPr lang="en-US" altLang="zh-CN" sz="3200"/>
              <a:t>- </a:t>
            </a:r>
            <a:r>
              <a:rPr lang="zh-CN" altLang="en-US" sz="3200"/>
              <a:t>内核自动迭代演化和选择 </a:t>
            </a:r>
            <a:r>
              <a:rPr lang="en-US" altLang="zh-CN" sz="3200"/>
              <a:t>- </a:t>
            </a:r>
            <a:r>
              <a:rPr lang="zh-CN" altLang="en-US" sz="3200"/>
              <a:t>动机</a:t>
            </a:r>
            <a:endParaRPr lang="en-US" altLang="zh-CN" sz="3200"/>
          </a:p>
        </p:txBody>
      </p:sp>
      <p:sp>
        <p:nvSpPr>
          <p:cNvPr id="5" name="文本框 4">
            <a:extLst>
              <a:ext uri="{FF2B5EF4-FFF2-40B4-BE49-F238E27FC236}">
                <a16:creationId xmlns:a16="http://schemas.microsoft.com/office/drawing/2014/main" id="{49226DD8-BB76-3BF2-DF0E-08D452447245}"/>
              </a:ext>
            </a:extLst>
          </p:cNvPr>
          <p:cNvSpPr txBox="1"/>
          <p:nvPr/>
        </p:nvSpPr>
        <p:spPr>
          <a:xfrm>
            <a:off x="519909" y="1110794"/>
            <a:ext cx="10909212" cy="2246769"/>
          </a:xfrm>
          <a:prstGeom prst="rect">
            <a:avLst/>
          </a:prstGeom>
          <a:noFill/>
        </p:spPr>
        <p:txBody>
          <a:bodyPr wrap="square" rtlCol="0">
            <a:spAutoFit/>
          </a:bodyPr>
          <a:lstStyle/>
          <a:p>
            <a:r>
              <a:rPr lang="en-US" altLang="zh-CN" sz="2000"/>
              <a:t>1. </a:t>
            </a:r>
            <a:r>
              <a:rPr lang="zh-CN" altLang="en-US" sz="2000"/>
              <a:t>目前</a:t>
            </a:r>
            <a:r>
              <a:rPr lang="en-US" altLang="zh-CN" sz="2000"/>
              <a:t>cLinux</a:t>
            </a:r>
            <a:r>
              <a:rPr lang="zh-CN" altLang="en-US" sz="2000"/>
              <a:t>包含的组件已经超过</a:t>
            </a:r>
            <a:r>
              <a:rPr lang="en-US" altLang="zh-CN" sz="2000"/>
              <a:t>200</a:t>
            </a:r>
            <a:r>
              <a:rPr lang="zh-CN" altLang="en-US" sz="2000"/>
              <a:t>个，预计很快会突破</a:t>
            </a:r>
            <a:r>
              <a:rPr lang="en-US" altLang="zh-CN" sz="2000"/>
              <a:t>500+</a:t>
            </a:r>
            <a:r>
              <a:rPr lang="zh-CN" altLang="en-US" sz="2000"/>
              <a:t>。带来人工管理上的复杂性。</a:t>
            </a:r>
            <a:endParaRPr lang="en-US" altLang="zh-CN" sz="2000"/>
          </a:p>
          <a:p>
            <a:endParaRPr lang="en-US" altLang="zh-CN" sz="2000"/>
          </a:p>
          <a:p>
            <a:r>
              <a:rPr lang="en-US" altLang="zh-CN" sz="2000"/>
              <a:t>2. </a:t>
            </a:r>
            <a:r>
              <a:rPr lang="zh-CN" altLang="en-US" sz="2000"/>
              <a:t>将来会有很多相互替换的组件存在，即接口相同，内部实现不同的组件同时存在组件仓库中。</a:t>
            </a:r>
            <a:endParaRPr lang="en-US" altLang="zh-CN" sz="2000"/>
          </a:p>
          <a:p>
            <a:r>
              <a:rPr lang="zh-CN" altLang="en-US" sz="2000"/>
              <a:t>例如</a:t>
            </a:r>
            <a:r>
              <a:rPr lang="en-US" altLang="zh-CN" sz="2000"/>
              <a:t>slub/slab/slob</a:t>
            </a:r>
            <a:r>
              <a:rPr lang="zh-CN" altLang="en-US" sz="2000"/>
              <a:t>，</a:t>
            </a:r>
            <a:r>
              <a:rPr lang="en-US" altLang="zh-CN" sz="2000"/>
              <a:t>rbtree/wavl</a:t>
            </a:r>
            <a:r>
              <a:rPr lang="zh-CN" altLang="en-US" sz="2000"/>
              <a:t>等。意味着：实现同功能的内核，可能存在多种组合方案。对它们之间的功能、性能等方面的量化的对比评估是必要的。</a:t>
            </a:r>
            <a:endParaRPr lang="en-US" altLang="zh-CN" sz="2000"/>
          </a:p>
          <a:p>
            <a:endParaRPr lang="en-US" altLang="zh-CN" sz="2000"/>
          </a:p>
          <a:p>
            <a:r>
              <a:rPr lang="en-US" altLang="zh-CN" sz="2000"/>
              <a:t>3. </a:t>
            </a:r>
            <a:r>
              <a:rPr lang="zh-CN" altLang="en-US" sz="2000"/>
              <a:t>对于构造多种形态内核，找到满足需求的最小化组件集合的效率问题。</a:t>
            </a:r>
          </a:p>
        </p:txBody>
      </p:sp>
      <p:pic>
        <p:nvPicPr>
          <p:cNvPr id="6" name="图片 5">
            <a:extLst>
              <a:ext uri="{FF2B5EF4-FFF2-40B4-BE49-F238E27FC236}">
                <a16:creationId xmlns:a16="http://schemas.microsoft.com/office/drawing/2014/main" id="{A6A6F60E-5353-7554-8D11-F9E9F06805F3}"/>
              </a:ext>
            </a:extLst>
          </p:cNvPr>
          <p:cNvPicPr>
            <a:picLocks noChangeAspect="1"/>
          </p:cNvPicPr>
          <p:nvPr/>
        </p:nvPicPr>
        <p:blipFill>
          <a:blip r:embed="rId2"/>
          <a:stretch>
            <a:fillRect/>
          </a:stretch>
        </p:blipFill>
        <p:spPr>
          <a:xfrm>
            <a:off x="1622574" y="3570729"/>
            <a:ext cx="2448272" cy="2921843"/>
          </a:xfrm>
          <a:prstGeom prst="rect">
            <a:avLst/>
          </a:prstGeom>
        </p:spPr>
      </p:pic>
      <p:cxnSp>
        <p:nvCxnSpPr>
          <p:cNvPr id="8" name="直接连接符 7">
            <a:extLst>
              <a:ext uri="{FF2B5EF4-FFF2-40B4-BE49-F238E27FC236}">
                <a16:creationId xmlns:a16="http://schemas.microsoft.com/office/drawing/2014/main" id="{A27E81F8-FF03-2954-63D4-31C6190BA5AD}"/>
              </a:ext>
            </a:extLst>
          </p:cNvPr>
          <p:cNvCxnSpPr/>
          <p:nvPr/>
        </p:nvCxnSpPr>
        <p:spPr>
          <a:xfrm flipV="1">
            <a:off x="8092729" y="5877272"/>
            <a:ext cx="0" cy="36004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CF29F2F-E3E3-2512-4039-F5E1ED554621}"/>
              </a:ext>
            </a:extLst>
          </p:cNvPr>
          <p:cNvSpPr txBox="1"/>
          <p:nvPr/>
        </p:nvSpPr>
        <p:spPr>
          <a:xfrm>
            <a:off x="7665368" y="6269543"/>
            <a:ext cx="854721" cy="369332"/>
          </a:xfrm>
          <a:prstGeom prst="rect">
            <a:avLst/>
          </a:prstGeom>
          <a:noFill/>
        </p:spPr>
        <p:txBody>
          <a:bodyPr wrap="none" rtlCol="0">
            <a:spAutoFit/>
          </a:bodyPr>
          <a:lstStyle/>
          <a:p>
            <a:r>
              <a:rPr lang="en-US" altLang="zh-CN"/>
              <a:t>booter</a:t>
            </a:r>
            <a:endParaRPr lang="zh-CN" altLang="en-US"/>
          </a:p>
        </p:txBody>
      </p:sp>
      <p:cxnSp>
        <p:nvCxnSpPr>
          <p:cNvPr id="11" name="直接箭头连接符 10">
            <a:extLst>
              <a:ext uri="{FF2B5EF4-FFF2-40B4-BE49-F238E27FC236}">
                <a16:creationId xmlns:a16="http://schemas.microsoft.com/office/drawing/2014/main" id="{9742CCD0-79C4-3A94-48A7-656151917896}"/>
              </a:ext>
            </a:extLst>
          </p:cNvPr>
          <p:cNvCxnSpPr/>
          <p:nvPr/>
        </p:nvCxnSpPr>
        <p:spPr>
          <a:xfrm flipH="1" flipV="1">
            <a:off x="7665368" y="5661248"/>
            <a:ext cx="355353" cy="396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EBFF16F1-39FF-584B-9678-2C9803C58C87}"/>
              </a:ext>
            </a:extLst>
          </p:cNvPr>
          <p:cNvCxnSpPr/>
          <p:nvPr/>
        </p:nvCxnSpPr>
        <p:spPr>
          <a:xfrm flipV="1">
            <a:off x="8200741" y="5661248"/>
            <a:ext cx="576064" cy="396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47C00164-F1FE-40E8-88A4-65DFF34D0BCA}"/>
              </a:ext>
            </a:extLst>
          </p:cNvPr>
          <p:cNvSpPr txBox="1"/>
          <p:nvPr/>
        </p:nvSpPr>
        <p:spPr>
          <a:xfrm>
            <a:off x="6629250" y="5232728"/>
            <a:ext cx="1213794" cy="369332"/>
          </a:xfrm>
          <a:prstGeom prst="rect">
            <a:avLst/>
          </a:prstGeom>
          <a:noFill/>
        </p:spPr>
        <p:txBody>
          <a:bodyPr wrap="none" rtlCol="0">
            <a:spAutoFit/>
          </a:bodyPr>
          <a:lstStyle/>
          <a:p>
            <a:r>
              <a:rPr lang="en-US" altLang="zh-CN"/>
              <a:t>unikernel1</a:t>
            </a:r>
            <a:endParaRPr lang="zh-CN" altLang="en-US"/>
          </a:p>
        </p:txBody>
      </p:sp>
      <p:sp>
        <p:nvSpPr>
          <p:cNvPr id="15" name="文本框 14">
            <a:extLst>
              <a:ext uri="{FF2B5EF4-FFF2-40B4-BE49-F238E27FC236}">
                <a16:creationId xmlns:a16="http://schemas.microsoft.com/office/drawing/2014/main" id="{861DB653-7D32-182D-F2FB-438C56F57A46}"/>
              </a:ext>
            </a:extLst>
          </p:cNvPr>
          <p:cNvSpPr txBox="1"/>
          <p:nvPr/>
        </p:nvSpPr>
        <p:spPr>
          <a:xfrm>
            <a:off x="8788564" y="5207207"/>
            <a:ext cx="1213794" cy="369332"/>
          </a:xfrm>
          <a:prstGeom prst="rect">
            <a:avLst/>
          </a:prstGeom>
          <a:noFill/>
        </p:spPr>
        <p:txBody>
          <a:bodyPr wrap="none" rtlCol="0">
            <a:spAutoFit/>
          </a:bodyPr>
          <a:lstStyle/>
          <a:p>
            <a:r>
              <a:rPr lang="en-US" altLang="zh-CN"/>
              <a:t>unikernel2</a:t>
            </a:r>
            <a:endParaRPr lang="zh-CN" altLang="en-US"/>
          </a:p>
        </p:txBody>
      </p:sp>
      <p:cxnSp>
        <p:nvCxnSpPr>
          <p:cNvPr id="17" name="直接箭头连接符 16">
            <a:extLst>
              <a:ext uri="{FF2B5EF4-FFF2-40B4-BE49-F238E27FC236}">
                <a16:creationId xmlns:a16="http://schemas.microsoft.com/office/drawing/2014/main" id="{481289BB-B094-7549-845C-E529AB8BC222}"/>
              </a:ext>
            </a:extLst>
          </p:cNvPr>
          <p:cNvCxnSpPr>
            <a:cxnSpLocks/>
          </p:cNvCxnSpPr>
          <p:nvPr/>
        </p:nvCxnSpPr>
        <p:spPr>
          <a:xfrm flipV="1">
            <a:off x="8128732" y="5085184"/>
            <a:ext cx="216025" cy="662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73A93EF7-0B36-63A1-5E22-81145984950B}"/>
              </a:ext>
            </a:extLst>
          </p:cNvPr>
          <p:cNvCxnSpPr/>
          <p:nvPr/>
        </p:nvCxnSpPr>
        <p:spPr>
          <a:xfrm flipH="1" flipV="1">
            <a:off x="7516665" y="4545124"/>
            <a:ext cx="720079" cy="5400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5E818A8-DDD5-C1D1-0F7C-E433400C3961}"/>
              </a:ext>
            </a:extLst>
          </p:cNvPr>
          <p:cNvCxnSpPr/>
          <p:nvPr/>
        </p:nvCxnSpPr>
        <p:spPr>
          <a:xfrm flipV="1">
            <a:off x="8452768" y="4347387"/>
            <a:ext cx="684077" cy="6730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9B1B48D0-4A5D-42E5-A95F-F571C4DF2088}"/>
              </a:ext>
            </a:extLst>
          </p:cNvPr>
          <p:cNvSpPr txBox="1"/>
          <p:nvPr/>
        </p:nvSpPr>
        <p:spPr>
          <a:xfrm>
            <a:off x="8776805" y="3852041"/>
            <a:ext cx="1213794" cy="369332"/>
          </a:xfrm>
          <a:prstGeom prst="rect">
            <a:avLst/>
          </a:prstGeom>
          <a:noFill/>
        </p:spPr>
        <p:txBody>
          <a:bodyPr wrap="none" rtlCol="0">
            <a:spAutoFit/>
          </a:bodyPr>
          <a:lstStyle/>
          <a:p>
            <a:r>
              <a:rPr lang="en-US" altLang="zh-CN"/>
              <a:t>hypervisor</a:t>
            </a:r>
            <a:endParaRPr lang="zh-CN" altLang="en-US"/>
          </a:p>
        </p:txBody>
      </p:sp>
      <p:sp>
        <p:nvSpPr>
          <p:cNvPr id="24" name="文本框 23">
            <a:extLst>
              <a:ext uri="{FF2B5EF4-FFF2-40B4-BE49-F238E27FC236}">
                <a16:creationId xmlns:a16="http://schemas.microsoft.com/office/drawing/2014/main" id="{278095EF-DD85-29AA-4466-A5F200D7C9E9}"/>
              </a:ext>
            </a:extLst>
          </p:cNvPr>
          <p:cNvSpPr txBox="1"/>
          <p:nvPr/>
        </p:nvSpPr>
        <p:spPr>
          <a:xfrm>
            <a:off x="7405809" y="3460929"/>
            <a:ext cx="1229824" cy="369332"/>
          </a:xfrm>
          <a:prstGeom prst="rect">
            <a:avLst/>
          </a:prstGeom>
          <a:noFill/>
        </p:spPr>
        <p:txBody>
          <a:bodyPr wrap="none" rtlCol="0">
            <a:spAutoFit/>
          </a:bodyPr>
          <a:lstStyle/>
          <a:p>
            <a:r>
              <a:rPr lang="en-US" altLang="zh-CN"/>
              <a:t>monolithic</a:t>
            </a:r>
            <a:endParaRPr lang="zh-CN" altLang="en-US"/>
          </a:p>
        </p:txBody>
      </p:sp>
      <p:cxnSp>
        <p:nvCxnSpPr>
          <p:cNvPr id="26" name="直接箭头连接符 25">
            <a:extLst>
              <a:ext uri="{FF2B5EF4-FFF2-40B4-BE49-F238E27FC236}">
                <a16:creationId xmlns:a16="http://schemas.microsoft.com/office/drawing/2014/main" id="{9FBE769D-22A4-51D5-74B9-9FB1207FEFFA}"/>
              </a:ext>
            </a:extLst>
          </p:cNvPr>
          <p:cNvCxnSpPr/>
          <p:nvPr/>
        </p:nvCxnSpPr>
        <p:spPr>
          <a:xfrm flipH="1" flipV="1">
            <a:off x="8200741" y="3969060"/>
            <a:ext cx="144016" cy="8460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1A8FC694-7F31-CC66-039F-07B353219431}"/>
              </a:ext>
            </a:extLst>
          </p:cNvPr>
          <p:cNvSpPr txBox="1"/>
          <p:nvPr/>
        </p:nvSpPr>
        <p:spPr>
          <a:xfrm>
            <a:off x="6492044" y="4116604"/>
            <a:ext cx="1348446" cy="369332"/>
          </a:xfrm>
          <a:prstGeom prst="rect">
            <a:avLst/>
          </a:prstGeom>
          <a:noFill/>
        </p:spPr>
        <p:txBody>
          <a:bodyPr wrap="none" rtlCol="0">
            <a:spAutoFit/>
          </a:bodyPr>
          <a:lstStyle/>
          <a:p>
            <a:r>
              <a:rPr lang="en-US" altLang="zh-CN"/>
              <a:t>microkernel</a:t>
            </a:r>
            <a:endParaRPr lang="zh-CN" altLang="en-US"/>
          </a:p>
        </p:txBody>
      </p:sp>
      <p:sp>
        <p:nvSpPr>
          <p:cNvPr id="28" name="文本框 27">
            <a:extLst>
              <a:ext uri="{FF2B5EF4-FFF2-40B4-BE49-F238E27FC236}">
                <a16:creationId xmlns:a16="http://schemas.microsoft.com/office/drawing/2014/main" id="{9108C6F9-74AF-7208-4413-21ED987BE532}"/>
              </a:ext>
            </a:extLst>
          </p:cNvPr>
          <p:cNvSpPr txBox="1"/>
          <p:nvPr/>
        </p:nvSpPr>
        <p:spPr>
          <a:xfrm>
            <a:off x="4372493" y="4532767"/>
            <a:ext cx="1350050" cy="923330"/>
          </a:xfrm>
          <a:prstGeom prst="rect">
            <a:avLst/>
          </a:prstGeom>
          <a:noFill/>
        </p:spPr>
        <p:txBody>
          <a:bodyPr wrap="none" rtlCol="0">
            <a:spAutoFit/>
          </a:bodyPr>
          <a:lstStyle/>
          <a:p>
            <a:r>
              <a:rPr lang="zh-CN" altLang="en-US"/>
              <a:t>环境因素</a:t>
            </a:r>
            <a:endParaRPr lang="en-US" altLang="zh-CN"/>
          </a:p>
          <a:p>
            <a:r>
              <a:rPr lang="zh-CN" altLang="en-US"/>
              <a:t>自然选择</a:t>
            </a:r>
            <a:endParaRPr lang="en-US" altLang="zh-CN"/>
          </a:p>
          <a:p>
            <a:r>
              <a:rPr lang="zh-CN" altLang="en-US"/>
              <a:t>生物多样性</a:t>
            </a:r>
          </a:p>
        </p:txBody>
      </p:sp>
      <p:sp>
        <p:nvSpPr>
          <p:cNvPr id="29" name="文本框 28">
            <a:extLst>
              <a:ext uri="{FF2B5EF4-FFF2-40B4-BE49-F238E27FC236}">
                <a16:creationId xmlns:a16="http://schemas.microsoft.com/office/drawing/2014/main" id="{161B3BD0-F838-00CA-68CF-6C190A10C600}"/>
              </a:ext>
            </a:extLst>
          </p:cNvPr>
          <p:cNvSpPr txBox="1"/>
          <p:nvPr/>
        </p:nvSpPr>
        <p:spPr>
          <a:xfrm>
            <a:off x="10321242" y="4545124"/>
            <a:ext cx="1351652" cy="923330"/>
          </a:xfrm>
          <a:prstGeom prst="rect">
            <a:avLst/>
          </a:prstGeom>
          <a:noFill/>
        </p:spPr>
        <p:txBody>
          <a:bodyPr wrap="none" rtlCol="0">
            <a:spAutoFit/>
          </a:bodyPr>
          <a:lstStyle/>
          <a:p>
            <a:r>
              <a:rPr lang="zh-CN" altLang="en-US"/>
              <a:t>场景需求</a:t>
            </a:r>
            <a:endParaRPr lang="en-US" altLang="zh-CN"/>
          </a:p>
          <a:p>
            <a:r>
              <a:rPr lang="zh-CN" altLang="en-US"/>
              <a:t>评测选择</a:t>
            </a:r>
            <a:endParaRPr lang="en-US" altLang="zh-CN"/>
          </a:p>
          <a:p>
            <a:r>
              <a:rPr lang="zh-CN" altLang="en-US"/>
              <a:t>内核多样性</a:t>
            </a:r>
          </a:p>
        </p:txBody>
      </p:sp>
      <p:sp>
        <p:nvSpPr>
          <p:cNvPr id="30" name="文本框 29">
            <a:extLst>
              <a:ext uri="{FF2B5EF4-FFF2-40B4-BE49-F238E27FC236}">
                <a16:creationId xmlns:a16="http://schemas.microsoft.com/office/drawing/2014/main" id="{FF4317E0-0B5B-FB64-0010-9BFCFF926ED3}"/>
              </a:ext>
            </a:extLst>
          </p:cNvPr>
          <p:cNvSpPr txBox="1"/>
          <p:nvPr/>
        </p:nvSpPr>
        <p:spPr>
          <a:xfrm>
            <a:off x="10200456" y="5859270"/>
            <a:ext cx="1569660" cy="646331"/>
          </a:xfrm>
          <a:prstGeom prst="rect">
            <a:avLst/>
          </a:prstGeom>
          <a:noFill/>
        </p:spPr>
        <p:txBody>
          <a:bodyPr wrap="none" rtlCol="0">
            <a:spAutoFit/>
          </a:bodyPr>
          <a:lstStyle/>
          <a:p>
            <a:r>
              <a:rPr lang="zh-CN" altLang="en-US"/>
              <a:t>穷举所有可能</a:t>
            </a:r>
            <a:endParaRPr lang="en-US" altLang="zh-CN"/>
          </a:p>
          <a:p>
            <a:r>
              <a:rPr lang="zh-CN" altLang="en-US"/>
              <a:t>和自动筛选</a:t>
            </a:r>
          </a:p>
        </p:txBody>
      </p:sp>
    </p:spTree>
    <p:extLst>
      <p:ext uri="{BB962C8B-B14F-4D97-AF65-F5344CB8AC3E}">
        <p14:creationId xmlns:p14="http://schemas.microsoft.com/office/powerpoint/2010/main" val="3548939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2D5D338-E539-8FC0-B026-069EBA2741EE}"/>
              </a:ext>
            </a:extLst>
          </p:cNvPr>
          <p:cNvSpPr txBox="1"/>
          <p:nvPr/>
        </p:nvSpPr>
        <p:spPr>
          <a:xfrm>
            <a:off x="515380" y="327273"/>
            <a:ext cx="10153128" cy="584775"/>
          </a:xfrm>
          <a:prstGeom prst="rect">
            <a:avLst/>
          </a:prstGeom>
          <a:noFill/>
        </p:spPr>
        <p:txBody>
          <a:bodyPr wrap="square">
            <a:spAutoFit/>
          </a:bodyPr>
          <a:lstStyle/>
          <a:p>
            <a:r>
              <a:rPr lang="zh-CN" altLang="en-US" sz="3200"/>
              <a:t>组件化构造内核的一个想法 </a:t>
            </a:r>
            <a:r>
              <a:rPr lang="en-US" altLang="zh-CN" sz="3200"/>
              <a:t>- </a:t>
            </a:r>
            <a:r>
              <a:rPr lang="zh-CN" altLang="en-US" sz="3200"/>
              <a:t>内核自动迭代演化和选择</a:t>
            </a:r>
            <a:endParaRPr lang="en-US" altLang="zh-CN" sz="3200"/>
          </a:p>
        </p:txBody>
      </p:sp>
      <p:pic>
        <p:nvPicPr>
          <p:cNvPr id="6" name="图片 5">
            <a:extLst>
              <a:ext uri="{FF2B5EF4-FFF2-40B4-BE49-F238E27FC236}">
                <a16:creationId xmlns:a16="http://schemas.microsoft.com/office/drawing/2014/main" id="{D66BF8D6-7008-E45B-6765-33A6ADC66886}"/>
              </a:ext>
            </a:extLst>
          </p:cNvPr>
          <p:cNvPicPr>
            <a:picLocks noChangeAspect="1"/>
          </p:cNvPicPr>
          <p:nvPr/>
        </p:nvPicPr>
        <p:blipFill>
          <a:blip r:embed="rId2"/>
          <a:stretch>
            <a:fillRect/>
          </a:stretch>
        </p:blipFill>
        <p:spPr>
          <a:xfrm>
            <a:off x="5339916" y="1232756"/>
            <a:ext cx="6804756" cy="5408909"/>
          </a:xfrm>
          <a:prstGeom prst="rect">
            <a:avLst/>
          </a:prstGeom>
        </p:spPr>
      </p:pic>
      <p:sp>
        <p:nvSpPr>
          <p:cNvPr id="7" name="文本框 6">
            <a:extLst>
              <a:ext uri="{FF2B5EF4-FFF2-40B4-BE49-F238E27FC236}">
                <a16:creationId xmlns:a16="http://schemas.microsoft.com/office/drawing/2014/main" id="{CDF66C87-46EB-F042-B701-3E551D274AB8}"/>
              </a:ext>
            </a:extLst>
          </p:cNvPr>
          <p:cNvSpPr txBox="1"/>
          <p:nvPr/>
        </p:nvSpPr>
        <p:spPr>
          <a:xfrm>
            <a:off x="587388" y="1232756"/>
            <a:ext cx="4356483" cy="5324535"/>
          </a:xfrm>
          <a:prstGeom prst="rect">
            <a:avLst/>
          </a:prstGeom>
          <a:noFill/>
        </p:spPr>
        <p:txBody>
          <a:bodyPr wrap="square" rtlCol="0">
            <a:spAutoFit/>
          </a:bodyPr>
          <a:lstStyle/>
          <a:p>
            <a:r>
              <a:rPr lang="zh-CN" altLang="en-US" sz="2000"/>
              <a:t>基本原理：</a:t>
            </a:r>
            <a:endParaRPr lang="en-US" altLang="zh-CN" sz="2000"/>
          </a:p>
          <a:p>
            <a:r>
              <a:rPr lang="zh-CN" altLang="en-US" sz="2000"/>
              <a:t>基于组件仓库，让内核自动迭代，每轮随机</a:t>
            </a:r>
            <a:r>
              <a:rPr lang="en-US" altLang="zh-CN" sz="2000"/>
              <a:t>+1</a:t>
            </a:r>
            <a:r>
              <a:rPr lang="zh-CN" altLang="en-US" sz="2000"/>
              <a:t>组件，符合环境生存条件的保留，作为下轮迭代的基础。</a:t>
            </a:r>
            <a:endParaRPr lang="en-US" altLang="zh-CN" sz="2000"/>
          </a:p>
          <a:p>
            <a:endParaRPr lang="en-US" altLang="zh-CN" sz="2000"/>
          </a:p>
          <a:p>
            <a:r>
              <a:rPr lang="zh-CN" altLang="en-US" sz="2000"/>
              <a:t>生存条件</a:t>
            </a:r>
            <a:r>
              <a:rPr lang="en-US" altLang="zh-CN" sz="2000"/>
              <a:t>(</a:t>
            </a:r>
            <a:r>
              <a:rPr lang="zh-CN" altLang="en-US" sz="2000"/>
              <a:t>幸存</a:t>
            </a:r>
            <a:r>
              <a:rPr lang="en-US" altLang="zh-CN" sz="2000"/>
              <a:t>/</a:t>
            </a:r>
            <a:r>
              <a:rPr lang="zh-CN" altLang="en-US" sz="2000"/>
              <a:t>淘汰原则</a:t>
            </a:r>
            <a:r>
              <a:rPr lang="en-US" altLang="zh-CN" sz="2000"/>
              <a:t>)</a:t>
            </a:r>
            <a:r>
              <a:rPr lang="zh-CN" altLang="en-US" sz="2000"/>
              <a:t>：</a:t>
            </a:r>
            <a:endParaRPr lang="en-US" altLang="zh-CN" sz="2000"/>
          </a:p>
          <a:p>
            <a:r>
              <a:rPr lang="en-US" altLang="zh-CN" sz="2000"/>
              <a:t>0)</a:t>
            </a:r>
            <a:r>
              <a:rPr lang="zh-CN" altLang="en-US" sz="2000"/>
              <a:t> 目标环境：体系结构和平台</a:t>
            </a:r>
            <a:endParaRPr lang="en-US" altLang="zh-CN" sz="2000"/>
          </a:p>
          <a:p>
            <a:r>
              <a:rPr lang="en-US" altLang="zh-CN" sz="2000"/>
              <a:t>1) </a:t>
            </a:r>
            <a:r>
              <a:rPr lang="zh-CN" altLang="en-US" sz="2000"/>
              <a:t>能够构造出来</a:t>
            </a:r>
            <a:r>
              <a:rPr lang="en-US" altLang="zh-CN" sz="2000"/>
              <a:t>(</a:t>
            </a:r>
            <a:r>
              <a:rPr lang="zh-CN" altLang="en-US" sz="2000"/>
              <a:t>能</a:t>
            </a:r>
            <a:r>
              <a:rPr lang="en-US" altLang="zh-CN" sz="2000"/>
              <a:t>/</a:t>
            </a:r>
            <a:r>
              <a:rPr lang="zh-CN" altLang="en-US" sz="2000"/>
              <a:t>否</a:t>
            </a:r>
            <a:r>
              <a:rPr lang="en-US" altLang="zh-CN" sz="2000"/>
              <a:t>)</a:t>
            </a:r>
          </a:p>
          <a:p>
            <a:r>
              <a:rPr lang="en-US" altLang="zh-CN" sz="2000"/>
              <a:t>2) </a:t>
            </a:r>
            <a:r>
              <a:rPr lang="zh-CN" altLang="en-US" sz="2000"/>
              <a:t>能够运行起来</a:t>
            </a:r>
            <a:r>
              <a:rPr lang="en-US" altLang="zh-CN" sz="2000"/>
              <a:t>(</a:t>
            </a:r>
            <a:r>
              <a:rPr lang="zh-CN" altLang="en-US" sz="2000"/>
              <a:t>能</a:t>
            </a:r>
            <a:r>
              <a:rPr lang="en-US" altLang="zh-CN" sz="2000"/>
              <a:t>/</a:t>
            </a:r>
            <a:r>
              <a:rPr lang="zh-CN" altLang="en-US" sz="2000"/>
              <a:t>否</a:t>
            </a:r>
            <a:r>
              <a:rPr lang="en-US" altLang="zh-CN" sz="2000"/>
              <a:t>)</a:t>
            </a:r>
          </a:p>
          <a:p>
            <a:r>
              <a:rPr lang="en-US" altLang="zh-CN" sz="2000"/>
              <a:t>3) </a:t>
            </a:r>
            <a:r>
              <a:rPr lang="zh-CN" altLang="en-US" sz="2000"/>
              <a:t>能够通过测试或验证</a:t>
            </a:r>
            <a:r>
              <a:rPr lang="en-US" altLang="zh-CN" sz="2000"/>
              <a:t>(</a:t>
            </a:r>
            <a:r>
              <a:rPr lang="zh-CN" altLang="en-US" sz="2000"/>
              <a:t>通过率权值</a:t>
            </a:r>
            <a:r>
              <a:rPr lang="en-US" altLang="zh-CN" sz="2000"/>
              <a:t>)</a:t>
            </a:r>
          </a:p>
          <a:p>
            <a:endParaRPr lang="en-US" altLang="zh-CN" sz="2000"/>
          </a:p>
          <a:p>
            <a:r>
              <a:rPr lang="zh-CN" altLang="en-US" sz="2000"/>
              <a:t>终止结果：</a:t>
            </a:r>
            <a:endParaRPr lang="en-US" altLang="zh-CN" sz="2000"/>
          </a:p>
          <a:p>
            <a:r>
              <a:rPr lang="zh-CN" altLang="en-US" sz="2000"/>
              <a:t>所有迭代轮次幸存的内核总和，取决于生存条件。如果组件仓库特性丰富，在条件宽松时</a:t>
            </a:r>
            <a:r>
              <a:rPr lang="en-US" altLang="zh-CN" sz="2000"/>
              <a:t>(</a:t>
            </a:r>
            <a:r>
              <a:rPr lang="zh-CN" altLang="en-US" sz="2000"/>
              <a:t>条件</a:t>
            </a:r>
            <a:r>
              <a:rPr lang="en-US" altLang="zh-CN" sz="2000"/>
              <a:t>1</a:t>
            </a:r>
            <a:r>
              <a:rPr lang="zh-CN" altLang="en-US" sz="2000"/>
              <a:t>和</a:t>
            </a:r>
            <a:r>
              <a:rPr lang="en-US" altLang="zh-CN" sz="2000"/>
              <a:t>2)</a:t>
            </a:r>
            <a:r>
              <a:rPr lang="zh-CN" altLang="en-US" sz="2000"/>
              <a:t>，能够同时得到所有可能的</a:t>
            </a:r>
            <a:r>
              <a:rPr lang="en-US" altLang="zh-CN" sz="2000"/>
              <a:t>Unikernel</a:t>
            </a:r>
            <a:r>
              <a:rPr lang="zh-CN" altLang="en-US" sz="2000"/>
              <a:t>、宏</a:t>
            </a:r>
            <a:r>
              <a:rPr lang="en-US" altLang="zh-CN" sz="2000"/>
              <a:t>/</a:t>
            </a:r>
            <a:r>
              <a:rPr lang="zh-CN" altLang="en-US" sz="2000"/>
              <a:t>微内核以及</a:t>
            </a:r>
            <a:r>
              <a:rPr lang="en-US" altLang="zh-CN" sz="2000"/>
              <a:t>Hypervisors</a:t>
            </a:r>
            <a:r>
              <a:rPr lang="zh-CN" altLang="en-US" sz="2000"/>
              <a:t>等各种模式。</a:t>
            </a:r>
            <a:endParaRPr lang="en-US" altLang="zh-CN" sz="2000" dirty="0"/>
          </a:p>
        </p:txBody>
      </p:sp>
    </p:spTree>
    <p:extLst>
      <p:ext uri="{BB962C8B-B14F-4D97-AF65-F5344CB8AC3E}">
        <p14:creationId xmlns:p14="http://schemas.microsoft.com/office/powerpoint/2010/main" val="4211527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1F58DCA-B675-180E-28B3-FB70FDF6200B}"/>
              </a:ext>
            </a:extLst>
          </p:cNvPr>
          <p:cNvSpPr txBox="1"/>
          <p:nvPr/>
        </p:nvSpPr>
        <p:spPr>
          <a:xfrm>
            <a:off x="515380" y="327273"/>
            <a:ext cx="6876764" cy="584775"/>
          </a:xfrm>
          <a:prstGeom prst="rect">
            <a:avLst/>
          </a:prstGeom>
          <a:noFill/>
        </p:spPr>
        <p:txBody>
          <a:bodyPr wrap="square">
            <a:spAutoFit/>
          </a:bodyPr>
          <a:lstStyle/>
          <a:p>
            <a:r>
              <a:rPr lang="zh-CN" altLang="en-US" sz="3200"/>
              <a:t>该想法与内核传统构造方法的区别</a:t>
            </a:r>
            <a:endParaRPr lang="en-US" altLang="zh-CN" sz="3200"/>
          </a:p>
        </p:txBody>
      </p:sp>
      <p:pic>
        <p:nvPicPr>
          <p:cNvPr id="10" name="图片 9">
            <a:extLst>
              <a:ext uri="{FF2B5EF4-FFF2-40B4-BE49-F238E27FC236}">
                <a16:creationId xmlns:a16="http://schemas.microsoft.com/office/drawing/2014/main" id="{0A7AB4B7-E349-880A-977E-01D83CC0AF5C}"/>
              </a:ext>
            </a:extLst>
          </p:cNvPr>
          <p:cNvPicPr>
            <a:picLocks noChangeAspect="1"/>
          </p:cNvPicPr>
          <p:nvPr/>
        </p:nvPicPr>
        <p:blipFill>
          <a:blip r:embed="rId2"/>
          <a:stretch>
            <a:fillRect/>
          </a:stretch>
        </p:blipFill>
        <p:spPr>
          <a:xfrm>
            <a:off x="1713512" y="1015232"/>
            <a:ext cx="8945527" cy="4754512"/>
          </a:xfrm>
          <a:prstGeom prst="rect">
            <a:avLst/>
          </a:prstGeom>
        </p:spPr>
      </p:pic>
      <p:sp>
        <p:nvSpPr>
          <p:cNvPr id="11" name="文本框 10">
            <a:extLst>
              <a:ext uri="{FF2B5EF4-FFF2-40B4-BE49-F238E27FC236}">
                <a16:creationId xmlns:a16="http://schemas.microsoft.com/office/drawing/2014/main" id="{6C439925-AEC4-4AF0-3921-3794CE775460}"/>
              </a:ext>
            </a:extLst>
          </p:cNvPr>
          <p:cNvSpPr txBox="1"/>
          <p:nvPr/>
        </p:nvSpPr>
        <p:spPr>
          <a:xfrm>
            <a:off x="659397" y="5872928"/>
            <a:ext cx="10981220" cy="707886"/>
          </a:xfrm>
          <a:prstGeom prst="rect">
            <a:avLst/>
          </a:prstGeom>
          <a:noFill/>
        </p:spPr>
        <p:txBody>
          <a:bodyPr wrap="square" rtlCol="0">
            <a:spAutoFit/>
          </a:bodyPr>
          <a:lstStyle/>
          <a:p>
            <a:r>
              <a:rPr lang="zh-CN" altLang="en-US" sz="2000"/>
              <a:t>根据当前想法：人工指定生存条件之后，后续是工具自动完成的内核迭代演进过程；并且最终获得的可能是一组内核，它们的测试通过率权值可能不同，以此作为备选的参考。</a:t>
            </a:r>
            <a:endParaRPr lang="en-US" altLang="zh-CN" sz="2000" dirty="0"/>
          </a:p>
        </p:txBody>
      </p:sp>
    </p:spTree>
    <p:extLst>
      <p:ext uri="{BB962C8B-B14F-4D97-AF65-F5344CB8AC3E}">
        <p14:creationId xmlns:p14="http://schemas.microsoft.com/office/powerpoint/2010/main" val="4192736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9FA2A1-C6A3-379D-2E32-5CA040BF2167}"/>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21FBD7AB-28FE-43E5-1CD3-54EEF81ED8D6}"/>
              </a:ext>
            </a:extLst>
          </p:cNvPr>
          <p:cNvSpPr txBox="1"/>
          <p:nvPr/>
        </p:nvSpPr>
        <p:spPr>
          <a:xfrm>
            <a:off x="515380" y="327273"/>
            <a:ext cx="9937104" cy="584775"/>
          </a:xfrm>
          <a:prstGeom prst="rect">
            <a:avLst/>
          </a:prstGeom>
          <a:noFill/>
        </p:spPr>
        <p:txBody>
          <a:bodyPr wrap="square">
            <a:spAutoFit/>
          </a:bodyPr>
          <a:lstStyle/>
          <a:p>
            <a:r>
              <a:rPr lang="zh-CN" altLang="en-US" sz="3200"/>
              <a:t>可行性分析 </a:t>
            </a:r>
            <a:r>
              <a:rPr lang="en-US" altLang="zh-CN" sz="3200"/>
              <a:t>- </a:t>
            </a:r>
            <a:r>
              <a:rPr lang="zh-CN" altLang="en-US" sz="3200"/>
              <a:t>自动评估筛选的方案</a:t>
            </a:r>
            <a:endParaRPr lang="en-US" altLang="zh-CN" sz="3200"/>
          </a:p>
        </p:txBody>
      </p:sp>
      <p:pic>
        <p:nvPicPr>
          <p:cNvPr id="7" name="图片 6">
            <a:extLst>
              <a:ext uri="{FF2B5EF4-FFF2-40B4-BE49-F238E27FC236}">
                <a16:creationId xmlns:a16="http://schemas.microsoft.com/office/drawing/2014/main" id="{29D2B178-3D82-9035-7FDB-25BC286B5BC9}"/>
              </a:ext>
            </a:extLst>
          </p:cNvPr>
          <p:cNvPicPr>
            <a:picLocks noChangeAspect="1"/>
          </p:cNvPicPr>
          <p:nvPr/>
        </p:nvPicPr>
        <p:blipFill>
          <a:blip r:embed="rId2"/>
          <a:stretch>
            <a:fillRect/>
          </a:stretch>
        </p:blipFill>
        <p:spPr>
          <a:xfrm>
            <a:off x="6924092" y="2200994"/>
            <a:ext cx="4000500" cy="4324350"/>
          </a:xfrm>
          <a:prstGeom prst="rect">
            <a:avLst/>
          </a:prstGeom>
        </p:spPr>
      </p:pic>
      <p:pic>
        <p:nvPicPr>
          <p:cNvPr id="9" name="图片 8">
            <a:extLst>
              <a:ext uri="{FF2B5EF4-FFF2-40B4-BE49-F238E27FC236}">
                <a16:creationId xmlns:a16="http://schemas.microsoft.com/office/drawing/2014/main" id="{D3C2BD30-611F-6241-47B5-B12BBC053938}"/>
              </a:ext>
            </a:extLst>
          </p:cNvPr>
          <p:cNvPicPr>
            <a:picLocks noChangeAspect="1"/>
          </p:cNvPicPr>
          <p:nvPr/>
        </p:nvPicPr>
        <p:blipFill>
          <a:blip r:embed="rId3"/>
          <a:stretch>
            <a:fillRect/>
          </a:stretch>
        </p:blipFill>
        <p:spPr>
          <a:xfrm>
            <a:off x="1267408" y="2708467"/>
            <a:ext cx="3810000" cy="3810000"/>
          </a:xfrm>
          <a:prstGeom prst="rect">
            <a:avLst/>
          </a:prstGeom>
        </p:spPr>
      </p:pic>
      <p:sp>
        <p:nvSpPr>
          <p:cNvPr id="2" name="文本框 1">
            <a:extLst>
              <a:ext uri="{FF2B5EF4-FFF2-40B4-BE49-F238E27FC236}">
                <a16:creationId xmlns:a16="http://schemas.microsoft.com/office/drawing/2014/main" id="{AAEA521F-B6E3-6CF7-6665-3471992B6536}"/>
              </a:ext>
            </a:extLst>
          </p:cNvPr>
          <p:cNvSpPr txBox="1"/>
          <p:nvPr/>
        </p:nvSpPr>
        <p:spPr>
          <a:xfrm>
            <a:off x="521130" y="1130611"/>
            <a:ext cx="9284914" cy="923330"/>
          </a:xfrm>
          <a:prstGeom prst="rect">
            <a:avLst/>
          </a:prstGeom>
          <a:noFill/>
        </p:spPr>
        <p:txBody>
          <a:bodyPr wrap="none" rtlCol="0">
            <a:spAutoFit/>
          </a:bodyPr>
          <a:lstStyle/>
          <a:p>
            <a:r>
              <a:rPr lang="zh-CN" altLang="en-US"/>
              <a:t>框架组件最后会调用一个特殊组件</a:t>
            </a:r>
            <a:r>
              <a:rPr lang="en-US" altLang="zh-CN"/>
              <a:t>(</a:t>
            </a:r>
            <a:r>
              <a:rPr lang="zh-CN" altLang="en-US"/>
              <a:t>应用</a:t>
            </a:r>
            <a:r>
              <a:rPr lang="en-US" altLang="zh-CN"/>
              <a:t>/Guest)</a:t>
            </a:r>
            <a:r>
              <a:rPr lang="zh-CN" altLang="en-US"/>
              <a:t>，它负责执行测试用例集合，产生通过率。</a:t>
            </a:r>
            <a:endParaRPr lang="en-US" altLang="zh-CN"/>
          </a:p>
          <a:p>
            <a:r>
              <a:rPr lang="zh-CN" altLang="en-US"/>
              <a:t>测试用例集合反映了目标内核的需求；</a:t>
            </a:r>
            <a:endParaRPr lang="en-US" altLang="zh-CN"/>
          </a:p>
          <a:p>
            <a:r>
              <a:rPr lang="zh-CN" altLang="en-US"/>
              <a:t>预先给出测试通过率标准，用于自动过滤候选内核，不符合标准的自动淘汰。</a:t>
            </a:r>
          </a:p>
        </p:txBody>
      </p:sp>
    </p:spTree>
    <p:extLst>
      <p:ext uri="{BB962C8B-B14F-4D97-AF65-F5344CB8AC3E}">
        <p14:creationId xmlns:p14="http://schemas.microsoft.com/office/powerpoint/2010/main" val="2778832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65570D-A05F-24D0-C281-21FC3E386232}"/>
              </a:ext>
            </a:extLst>
          </p:cNvPr>
          <p:cNvSpPr txBox="1"/>
          <p:nvPr/>
        </p:nvSpPr>
        <p:spPr>
          <a:xfrm>
            <a:off x="515380" y="327273"/>
            <a:ext cx="9937104" cy="584775"/>
          </a:xfrm>
          <a:prstGeom prst="rect">
            <a:avLst/>
          </a:prstGeom>
          <a:noFill/>
        </p:spPr>
        <p:txBody>
          <a:bodyPr wrap="square">
            <a:spAutoFit/>
          </a:bodyPr>
          <a:lstStyle/>
          <a:p>
            <a:r>
              <a:rPr lang="zh-CN" altLang="en-US" sz="3200"/>
              <a:t>组件分解目前的状态</a:t>
            </a:r>
            <a:endParaRPr lang="en-US" altLang="zh-CN" sz="3200"/>
          </a:p>
        </p:txBody>
      </p:sp>
      <p:sp>
        <p:nvSpPr>
          <p:cNvPr id="9" name="文本框 8">
            <a:extLst>
              <a:ext uri="{FF2B5EF4-FFF2-40B4-BE49-F238E27FC236}">
                <a16:creationId xmlns:a16="http://schemas.microsoft.com/office/drawing/2014/main" id="{F4A4A1D0-FDE4-B4F9-744B-32C80FEDDD56}"/>
              </a:ext>
            </a:extLst>
          </p:cNvPr>
          <p:cNvSpPr txBox="1"/>
          <p:nvPr/>
        </p:nvSpPr>
        <p:spPr>
          <a:xfrm>
            <a:off x="623392" y="1160748"/>
            <a:ext cx="10360529" cy="923330"/>
          </a:xfrm>
          <a:prstGeom prst="rect">
            <a:avLst/>
          </a:prstGeom>
          <a:noFill/>
        </p:spPr>
        <p:txBody>
          <a:bodyPr wrap="none" rtlCol="0">
            <a:spAutoFit/>
          </a:bodyPr>
          <a:lstStyle/>
          <a:p>
            <a:r>
              <a:rPr lang="zh-CN" altLang="en-US"/>
              <a:t>当前存在大量基于</a:t>
            </a:r>
            <a:r>
              <a:rPr lang="en-US" altLang="zh-CN"/>
              <a:t>weak</a:t>
            </a:r>
            <a:r>
              <a:rPr lang="zh-CN" altLang="en-US"/>
              <a:t>的回调，将来希望尽量消除，尽量是单纯的依赖关系。</a:t>
            </a:r>
            <a:endParaRPr lang="en-US" altLang="zh-CN"/>
          </a:p>
          <a:p>
            <a:r>
              <a:rPr lang="zh-CN" altLang="en-US"/>
              <a:t>当前把</a:t>
            </a:r>
            <a:r>
              <a:rPr lang="en-US" altLang="zh-CN"/>
              <a:t>include</a:t>
            </a:r>
            <a:r>
              <a:rPr lang="zh-CN" altLang="en-US"/>
              <a:t>目录的所有文件作为一个底层组件，将来需要精简它，尽量把结构定义和宏定义分配到</a:t>
            </a:r>
            <a:endParaRPr lang="en-US" altLang="zh-CN"/>
          </a:p>
          <a:p>
            <a:r>
              <a:rPr lang="zh-CN" altLang="en-US"/>
              <a:t>具体相关的结构里面。</a:t>
            </a:r>
          </a:p>
        </p:txBody>
      </p:sp>
      <p:pic>
        <p:nvPicPr>
          <p:cNvPr id="11" name="图片 10">
            <a:extLst>
              <a:ext uri="{FF2B5EF4-FFF2-40B4-BE49-F238E27FC236}">
                <a16:creationId xmlns:a16="http://schemas.microsoft.com/office/drawing/2014/main" id="{6AF7CECB-56C2-EFE3-0E4B-33DBD6775416}"/>
              </a:ext>
            </a:extLst>
          </p:cNvPr>
          <p:cNvPicPr>
            <a:picLocks noChangeAspect="1"/>
          </p:cNvPicPr>
          <p:nvPr/>
        </p:nvPicPr>
        <p:blipFill>
          <a:blip r:embed="rId2"/>
          <a:stretch>
            <a:fillRect/>
          </a:stretch>
        </p:blipFill>
        <p:spPr>
          <a:xfrm>
            <a:off x="2027548" y="2672916"/>
            <a:ext cx="7810500" cy="3619500"/>
          </a:xfrm>
          <a:prstGeom prst="rect">
            <a:avLst/>
          </a:prstGeom>
        </p:spPr>
      </p:pic>
    </p:spTree>
    <p:extLst>
      <p:ext uri="{BB962C8B-B14F-4D97-AF65-F5344CB8AC3E}">
        <p14:creationId xmlns:p14="http://schemas.microsoft.com/office/powerpoint/2010/main" val="2502921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8E70C-DC84-734F-C9AC-8B7DFC7F39EA}"/>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5286304C-37F9-694A-3344-105E00854F8F}"/>
              </a:ext>
            </a:extLst>
          </p:cNvPr>
          <p:cNvSpPr txBox="1"/>
          <p:nvPr/>
        </p:nvSpPr>
        <p:spPr>
          <a:xfrm>
            <a:off x="515380" y="327273"/>
            <a:ext cx="4572508" cy="584775"/>
          </a:xfrm>
          <a:prstGeom prst="rect">
            <a:avLst/>
          </a:prstGeom>
          <a:noFill/>
        </p:spPr>
        <p:txBody>
          <a:bodyPr wrap="square">
            <a:spAutoFit/>
          </a:bodyPr>
          <a:lstStyle/>
          <a:p>
            <a:r>
              <a:rPr lang="zh-CN" altLang="en-US" sz="3200"/>
              <a:t>近期计划</a:t>
            </a:r>
            <a:endParaRPr lang="en-US" altLang="zh-CN" sz="3200"/>
          </a:p>
        </p:txBody>
      </p:sp>
      <p:sp>
        <p:nvSpPr>
          <p:cNvPr id="7" name="文本框 6">
            <a:extLst>
              <a:ext uri="{FF2B5EF4-FFF2-40B4-BE49-F238E27FC236}">
                <a16:creationId xmlns:a16="http://schemas.microsoft.com/office/drawing/2014/main" id="{F4483280-9199-BE2B-C386-416901104F34}"/>
              </a:ext>
            </a:extLst>
          </p:cNvPr>
          <p:cNvSpPr txBox="1"/>
          <p:nvPr/>
        </p:nvSpPr>
        <p:spPr>
          <a:xfrm>
            <a:off x="551384" y="1016732"/>
            <a:ext cx="11197244" cy="707886"/>
          </a:xfrm>
          <a:prstGeom prst="rect">
            <a:avLst/>
          </a:prstGeom>
          <a:noFill/>
        </p:spPr>
        <p:txBody>
          <a:bodyPr wrap="square">
            <a:spAutoFit/>
          </a:bodyPr>
          <a:lstStyle/>
          <a:p>
            <a:r>
              <a:rPr lang="zh-CN" altLang="en-US" sz="2000"/>
              <a:t>在</a:t>
            </a:r>
            <a:r>
              <a:rPr lang="en-US" altLang="zh-CN" sz="2000"/>
              <a:t>ArceOS</a:t>
            </a:r>
            <a:r>
              <a:rPr lang="zh-CN" altLang="en-US" sz="2000"/>
              <a:t>上支持</a:t>
            </a:r>
            <a:r>
              <a:rPr lang="en-US" altLang="zh-CN" sz="2000"/>
              <a:t>virtio/virtio_blk/virtio_mmio/ext2/virtio_net</a:t>
            </a:r>
            <a:r>
              <a:rPr lang="zh-CN" altLang="en-US" sz="2000"/>
              <a:t>这些原始</a:t>
            </a:r>
            <a:r>
              <a:rPr lang="en-US" altLang="zh-CN" sz="2000"/>
              <a:t>Linux modules</a:t>
            </a:r>
            <a:r>
              <a:rPr lang="zh-CN" altLang="en-US" sz="2000"/>
              <a:t>的引入和运行。</a:t>
            </a:r>
            <a:endParaRPr lang="en-US" altLang="zh-CN" sz="2000"/>
          </a:p>
          <a:p>
            <a:r>
              <a:rPr lang="zh-CN" altLang="en-US" sz="2000"/>
              <a:t>预期</a:t>
            </a:r>
            <a:r>
              <a:rPr lang="en-US" altLang="zh-CN" sz="2000">
                <a:solidFill>
                  <a:srgbClr val="FF0000"/>
                </a:solidFill>
              </a:rPr>
              <a:t>3</a:t>
            </a:r>
            <a:r>
              <a:rPr lang="zh-CN" altLang="en-US" sz="2000">
                <a:solidFill>
                  <a:srgbClr val="FF0000"/>
                </a:solidFill>
              </a:rPr>
              <a:t>月底</a:t>
            </a:r>
            <a:r>
              <a:rPr lang="zh-CN" altLang="en-US" sz="2000"/>
              <a:t>完成前三个。</a:t>
            </a:r>
            <a:endParaRPr lang="en-US" altLang="zh-CN" sz="2000"/>
          </a:p>
        </p:txBody>
      </p:sp>
      <p:pic>
        <p:nvPicPr>
          <p:cNvPr id="8" name="图片 7">
            <a:extLst>
              <a:ext uri="{FF2B5EF4-FFF2-40B4-BE49-F238E27FC236}">
                <a16:creationId xmlns:a16="http://schemas.microsoft.com/office/drawing/2014/main" id="{9017168F-766D-301C-6636-E6D767257031}"/>
              </a:ext>
            </a:extLst>
          </p:cNvPr>
          <p:cNvPicPr>
            <a:picLocks noChangeAspect="1"/>
          </p:cNvPicPr>
          <p:nvPr/>
        </p:nvPicPr>
        <p:blipFill>
          <a:blip r:embed="rId2"/>
          <a:stretch>
            <a:fillRect/>
          </a:stretch>
        </p:blipFill>
        <p:spPr>
          <a:xfrm>
            <a:off x="2185987" y="2600908"/>
            <a:ext cx="7820025" cy="3171825"/>
          </a:xfrm>
          <a:prstGeom prst="rect">
            <a:avLst/>
          </a:prstGeom>
        </p:spPr>
      </p:pic>
    </p:spTree>
    <p:extLst>
      <p:ext uri="{BB962C8B-B14F-4D97-AF65-F5344CB8AC3E}">
        <p14:creationId xmlns:p14="http://schemas.microsoft.com/office/powerpoint/2010/main" val="3530778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90FC6-87CD-33CB-B3EC-AE2088DADF80}"/>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E51A7925-02DD-8CDB-0FD7-1B93734FC2A0}"/>
              </a:ext>
            </a:extLst>
          </p:cNvPr>
          <p:cNvSpPr txBox="1"/>
          <p:nvPr/>
        </p:nvSpPr>
        <p:spPr>
          <a:xfrm>
            <a:off x="515380" y="327273"/>
            <a:ext cx="4572508" cy="584775"/>
          </a:xfrm>
          <a:prstGeom prst="rect">
            <a:avLst/>
          </a:prstGeom>
          <a:noFill/>
        </p:spPr>
        <p:txBody>
          <a:bodyPr wrap="square">
            <a:spAutoFit/>
          </a:bodyPr>
          <a:lstStyle/>
          <a:p>
            <a:r>
              <a:rPr lang="zh-CN" altLang="en-US" sz="3200"/>
              <a:t>当前进度</a:t>
            </a:r>
            <a:endParaRPr lang="en-US" altLang="zh-CN" sz="3200"/>
          </a:p>
        </p:txBody>
      </p:sp>
      <p:sp>
        <p:nvSpPr>
          <p:cNvPr id="7" name="文本框 6">
            <a:extLst>
              <a:ext uri="{FF2B5EF4-FFF2-40B4-BE49-F238E27FC236}">
                <a16:creationId xmlns:a16="http://schemas.microsoft.com/office/drawing/2014/main" id="{C1083CE4-3E30-866B-126A-3968F7958B03}"/>
              </a:ext>
            </a:extLst>
          </p:cNvPr>
          <p:cNvSpPr txBox="1"/>
          <p:nvPr/>
        </p:nvSpPr>
        <p:spPr>
          <a:xfrm>
            <a:off x="551384" y="1016732"/>
            <a:ext cx="11197244" cy="1631216"/>
          </a:xfrm>
          <a:prstGeom prst="rect">
            <a:avLst/>
          </a:prstGeom>
          <a:noFill/>
        </p:spPr>
        <p:txBody>
          <a:bodyPr wrap="square">
            <a:spAutoFit/>
          </a:bodyPr>
          <a:lstStyle/>
          <a:p>
            <a:r>
              <a:rPr lang="zh-CN" altLang="en-US" sz="2000"/>
              <a:t>试验了两条路线：</a:t>
            </a:r>
            <a:r>
              <a:rPr lang="en-US" altLang="zh-CN" sz="2000"/>
              <a:t>1</a:t>
            </a:r>
            <a:r>
              <a:rPr lang="zh-CN" altLang="en-US" sz="2000"/>
              <a:t>）先建立相对“干净”的组件间单向依赖，适当的横截面上完成替换</a:t>
            </a:r>
            <a:endParaRPr lang="en-US" altLang="zh-CN" sz="2000"/>
          </a:p>
          <a:p>
            <a:r>
              <a:rPr lang="en-US" altLang="zh-CN" sz="2000"/>
              <a:t>2</a:t>
            </a:r>
            <a:r>
              <a:rPr lang="zh-CN" altLang="en-US" sz="2000"/>
              <a:t>）直接引入</a:t>
            </a:r>
            <a:r>
              <a:rPr lang="en-US" altLang="zh-CN" sz="2000"/>
              <a:t>linux module</a:t>
            </a:r>
            <a:r>
              <a:rPr lang="zh-CN" altLang="en-US" sz="2000"/>
              <a:t>，给所有</a:t>
            </a:r>
            <a:r>
              <a:rPr lang="en-US" altLang="zh-CN" sz="2000"/>
              <a:t>undef symbols</a:t>
            </a:r>
            <a:r>
              <a:rPr lang="zh-CN" altLang="en-US" sz="2000"/>
              <a:t>一个缺省实现 </a:t>
            </a:r>
            <a:r>
              <a:rPr lang="en-US" altLang="zh-CN" sz="2000"/>
              <a:t>- panic</a:t>
            </a:r>
            <a:r>
              <a:rPr lang="zh-CN" altLang="en-US" sz="2000"/>
              <a:t>，称为“埋雷”。</a:t>
            </a:r>
            <a:endParaRPr lang="en-US" altLang="zh-CN" sz="2000"/>
          </a:p>
          <a:p>
            <a:r>
              <a:rPr lang="zh-CN" altLang="en-US" sz="2000"/>
              <a:t>踩到的才实现。</a:t>
            </a:r>
            <a:endParaRPr lang="en-US" altLang="zh-CN" sz="2000"/>
          </a:p>
          <a:p>
            <a:endParaRPr lang="en-US" altLang="zh-CN" sz="2000"/>
          </a:p>
          <a:p>
            <a:r>
              <a:rPr lang="zh-CN" altLang="en-US" sz="2000"/>
              <a:t>第一种稳妥，但是进展较慢。目前改为第二种，以验证可行性为主。</a:t>
            </a:r>
            <a:endParaRPr lang="en-US" altLang="zh-CN" sz="2000"/>
          </a:p>
        </p:txBody>
      </p:sp>
      <p:pic>
        <p:nvPicPr>
          <p:cNvPr id="9" name="图片 8">
            <a:extLst>
              <a:ext uri="{FF2B5EF4-FFF2-40B4-BE49-F238E27FC236}">
                <a16:creationId xmlns:a16="http://schemas.microsoft.com/office/drawing/2014/main" id="{4DD32B0F-C506-6CF2-D3BC-59E593988693}"/>
              </a:ext>
            </a:extLst>
          </p:cNvPr>
          <p:cNvPicPr>
            <a:picLocks noChangeAspect="1"/>
          </p:cNvPicPr>
          <p:nvPr/>
        </p:nvPicPr>
        <p:blipFill>
          <a:blip r:embed="rId2"/>
          <a:stretch>
            <a:fillRect/>
          </a:stretch>
        </p:blipFill>
        <p:spPr>
          <a:xfrm>
            <a:off x="623392" y="3873388"/>
            <a:ext cx="6626742" cy="2255912"/>
          </a:xfrm>
          <a:prstGeom prst="rect">
            <a:avLst/>
          </a:prstGeom>
        </p:spPr>
      </p:pic>
      <p:sp>
        <p:nvSpPr>
          <p:cNvPr id="12" name="文本框 11">
            <a:extLst>
              <a:ext uri="{FF2B5EF4-FFF2-40B4-BE49-F238E27FC236}">
                <a16:creationId xmlns:a16="http://schemas.microsoft.com/office/drawing/2014/main" id="{52818925-BC5A-C453-1BBE-BDE29EC46838}"/>
              </a:ext>
            </a:extLst>
          </p:cNvPr>
          <p:cNvSpPr txBox="1"/>
          <p:nvPr/>
        </p:nvSpPr>
        <p:spPr>
          <a:xfrm>
            <a:off x="2135560" y="3183928"/>
            <a:ext cx="3778599" cy="369332"/>
          </a:xfrm>
          <a:prstGeom prst="rect">
            <a:avLst/>
          </a:prstGeom>
          <a:noFill/>
        </p:spPr>
        <p:txBody>
          <a:bodyPr wrap="none" rtlCol="0">
            <a:spAutoFit/>
          </a:bodyPr>
          <a:lstStyle/>
          <a:p>
            <a:r>
              <a:rPr lang="zh-CN" altLang="en-US"/>
              <a:t>路线</a:t>
            </a:r>
            <a:r>
              <a:rPr lang="en-US" altLang="zh-CN"/>
              <a:t>1 - </a:t>
            </a:r>
            <a:r>
              <a:rPr lang="zh-CN" altLang="en-US"/>
              <a:t>在适当的横截面上完成替换</a:t>
            </a:r>
          </a:p>
        </p:txBody>
      </p:sp>
      <p:sp>
        <p:nvSpPr>
          <p:cNvPr id="13" name="文本框 12">
            <a:extLst>
              <a:ext uri="{FF2B5EF4-FFF2-40B4-BE49-F238E27FC236}">
                <a16:creationId xmlns:a16="http://schemas.microsoft.com/office/drawing/2014/main" id="{5A9A75B5-BB17-5DDB-ACF4-A96F26B3B7B5}"/>
              </a:ext>
            </a:extLst>
          </p:cNvPr>
          <p:cNvSpPr txBox="1"/>
          <p:nvPr/>
        </p:nvSpPr>
        <p:spPr>
          <a:xfrm>
            <a:off x="1955540" y="4632012"/>
            <a:ext cx="1338828" cy="369332"/>
          </a:xfrm>
          <a:prstGeom prst="rect">
            <a:avLst/>
          </a:prstGeom>
          <a:noFill/>
        </p:spPr>
        <p:txBody>
          <a:bodyPr wrap="none" rtlCol="0">
            <a:spAutoFit/>
          </a:bodyPr>
          <a:lstStyle/>
          <a:p>
            <a:r>
              <a:rPr lang="zh-CN" altLang="en-US" b="1">
                <a:solidFill>
                  <a:srgbClr val="FF0000"/>
                </a:solidFill>
              </a:rPr>
              <a:t>适当的截面</a:t>
            </a:r>
          </a:p>
        </p:txBody>
      </p:sp>
      <p:pic>
        <p:nvPicPr>
          <p:cNvPr id="15" name="图片 14">
            <a:extLst>
              <a:ext uri="{FF2B5EF4-FFF2-40B4-BE49-F238E27FC236}">
                <a16:creationId xmlns:a16="http://schemas.microsoft.com/office/drawing/2014/main" id="{B5E24311-F6D7-52C3-EC32-3E4256FBFF15}"/>
              </a:ext>
            </a:extLst>
          </p:cNvPr>
          <p:cNvPicPr>
            <a:picLocks noChangeAspect="1"/>
          </p:cNvPicPr>
          <p:nvPr/>
        </p:nvPicPr>
        <p:blipFill>
          <a:blip r:embed="rId3"/>
          <a:stretch>
            <a:fillRect/>
          </a:stretch>
        </p:blipFill>
        <p:spPr>
          <a:xfrm>
            <a:off x="7748128" y="3081300"/>
            <a:ext cx="4000500" cy="3048000"/>
          </a:xfrm>
          <a:prstGeom prst="rect">
            <a:avLst/>
          </a:prstGeom>
        </p:spPr>
      </p:pic>
      <p:sp>
        <p:nvSpPr>
          <p:cNvPr id="16" name="文本框 15">
            <a:extLst>
              <a:ext uri="{FF2B5EF4-FFF2-40B4-BE49-F238E27FC236}">
                <a16:creationId xmlns:a16="http://schemas.microsoft.com/office/drawing/2014/main" id="{119F205A-6CE7-1D3E-365B-4F94F0E281C8}"/>
              </a:ext>
            </a:extLst>
          </p:cNvPr>
          <p:cNvSpPr txBox="1"/>
          <p:nvPr/>
        </p:nvSpPr>
        <p:spPr>
          <a:xfrm>
            <a:off x="8454924" y="2583559"/>
            <a:ext cx="2393604" cy="369332"/>
          </a:xfrm>
          <a:prstGeom prst="rect">
            <a:avLst/>
          </a:prstGeom>
          <a:noFill/>
        </p:spPr>
        <p:txBody>
          <a:bodyPr wrap="none" rtlCol="0">
            <a:spAutoFit/>
          </a:bodyPr>
          <a:lstStyle/>
          <a:p>
            <a:r>
              <a:rPr lang="zh-CN" altLang="en-US"/>
              <a:t>路线</a:t>
            </a:r>
            <a:r>
              <a:rPr lang="en-US" altLang="zh-CN"/>
              <a:t>2 - </a:t>
            </a:r>
            <a:r>
              <a:rPr lang="zh-CN" altLang="en-US"/>
              <a:t>踩地雷的方式</a:t>
            </a:r>
          </a:p>
        </p:txBody>
      </p:sp>
    </p:spTree>
    <p:extLst>
      <p:ext uri="{BB962C8B-B14F-4D97-AF65-F5344CB8AC3E}">
        <p14:creationId xmlns:p14="http://schemas.microsoft.com/office/powerpoint/2010/main" val="2004774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C4E4F-B853-429E-743C-DADFCB333886}"/>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72231B03-9BDF-5E36-1C21-F1B3F988CF81}"/>
              </a:ext>
            </a:extLst>
          </p:cNvPr>
          <p:cNvSpPr txBox="1"/>
          <p:nvPr/>
        </p:nvSpPr>
        <p:spPr>
          <a:xfrm>
            <a:off x="515380" y="327273"/>
            <a:ext cx="10873208" cy="584775"/>
          </a:xfrm>
          <a:prstGeom prst="rect">
            <a:avLst/>
          </a:prstGeom>
          <a:noFill/>
        </p:spPr>
        <p:txBody>
          <a:bodyPr wrap="square">
            <a:spAutoFit/>
          </a:bodyPr>
          <a:lstStyle/>
          <a:p>
            <a:r>
              <a:rPr lang="zh-CN" altLang="en-US" sz="3200"/>
              <a:t>当前进度 </a:t>
            </a:r>
            <a:r>
              <a:rPr lang="en-US" altLang="zh-CN" sz="3200"/>
              <a:t>- </a:t>
            </a:r>
            <a:r>
              <a:rPr lang="zh-CN" altLang="en-US" sz="3200"/>
              <a:t>在</a:t>
            </a:r>
            <a:r>
              <a:rPr lang="en-US" altLang="zh-CN" sz="3200"/>
              <a:t>ArceOS</a:t>
            </a:r>
            <a:r>
              <a:rPr lang="zh-CN" altLang="en-US" sz="3200"/>
              <a:t>直接运行</a:t>
            </a:r>
            <a:r>
              <a:rPr lang="en-US" altLang="zh-CN" sz="3200"/>
              <a:t>Linux VirtioBlk</a:t>
            </a:r>
            <a:r>
              <a:rPr lang="zh-CN" altLang="en-US" sz="3200"/>
              <a:t>试验路径已通</a:t>
            </a:r>
            <a:endParaRPr lang="en-US" altLang="zh-CN" sz="3200"/>
          </a:p>
        </p:txBody>
      </p:sp>
      <p:sp>
        <p:nvSpPr>
          <p:cNvPr id="7" name="文本框 6">
            <a:extLst>
              <a:ext uri="{FF2B5EF4-FFF2-40B4-BE49-F238E27FC236}">
                <a16:creationId xmlns:a16="http://schemas.microsoft.com/office/drawing/2014/main" id="{F2EC62A5-7899-94EA-9430-FAB0975CD2F4}"/>
              </a:ext>
            </a:extLst>
          </p:cNvPr>
          <p:cNvSpPr txBox="1"/>
          <p:nvPr/>
        </p:nvSpPr>
        <p:spPr>
          <a:xfrm>
            <a:off x="533891" y="1052736"/>
            <a:ext cx="10566665" cy="707886"/>
          </a:xfrm>
          <a:prstGeom prst="rect">
            <a:avLst/>
          </a:prstGeom>
          <a:noFill/>
        </p:spPr>
        <p:txBody>
          <a:bodyPr wrap="square">
            <a:spAutoFit/>
          </a:bodyPr>
          <a:lstStyle/>
          <a:p>
            <a:r>
              <a:rPr lang="zh-CN" altLang="en-US" sz="2000"/>
              <a:t>在原始的</a:t>
            </a:r>
            <a:r>
              <a:rPr lang="en-US" altLang="zh-CN" sz="2000"/>
              <a:t>Linux</a:t>
            </a:r>
            <a:r>
              <a:rPr lang="zh-CN" altLang="en-US" sz="2000"/>
              <a:t>框架上，划出两条分隔线，保持中间部分三个</a:t>
            </a:r>
            <a:r>
              <a:rPr lang="en-US" altLang="zh-CN" sz="2000"/>
              <a:t>Linux Modules</a:t>
            </a:r>
            <a:r>
              <a:rPr lang="zh-CN" altLang="en-US" sz="2000"/>
              <a:t>不变，左右两部分由</a:t>
            </a:r>
            <a:r>
              <a:rPr lang="en-US" altLang="zh-CN" sz="2000"/>
              <a:t>ArceOS</a:t>
            </a:r>
            <a:r>
              <a:rPr lang="zh-CN" altLang="en-US" sz="2000"/>
              <a:t>扩展的底座进行支撑，目前都是临时性的试验代码，可以对块设备完成一次读请求。</a:t>
            </a:r>
            <a:endParaRPr lang="en-US" altLang="zh-CN" sz="2000"/>
          </a:p>
        </p:txBody>
      </p:sp>
      <p:pic>
        <p:nvPicPr>
          <p:cNvPr id="3" name="图片 2">
            <a:extLst>
              <a:ext uri="{FF2B5EF4-FFF2-40B4-BE49-F238E27FC236}">
                <a16:creationId xmlns:a16="http://schemas.microsoft.com/office/drawing/2014/main" id="{73BEFED2-FC72-21DB-E1EF-D9ED78DD2D59}"/>
              </a:ext>
            </a:extLst>
          </p:cNvPr>
          <p:cNvPicPr>
            <a:picLocks noChangeAspect="1"/>
          </p:cNvPicPr>
          <p:nvPr/>
        </p:nvPicPr>
        <p:blipFill>
          <a:blip r:embed="rId2"/>
          <a:stretch>
            <a:fillRect/>
          </a:stretch>
        </p:blipFill>
        <p:spPr>
          <a:xfrm>
            <a:off x="1271464" y="2240868"/>
            <a:ext cx="9439275" cy="2857500"/>
          </a:xfrm>
          <a:prstGeom prst="rect">
            <a:avLst/>
          </a:prstGeom>
        </p:spPr>
      </p:pic>
      <p:sp>
        <p:nvSpPr>
          <p:cNvPr id="4" name="文本框 3">
            <a:extLst>
              <a:ext uri="{FF2B5EF4-FFF2-40B4-BE49-F238E27FC236}">
                <a16:creationId xmlns:a16="http://schemas.microsoft.com/office/drawing/2014/main" id="{70FF92D9-A5C8-17CD-4D09-9B77F7D13306}"/>
              </a:ext>
            </a:extLst>
          </p:cNvPr>
          <p:cNvSpPr txBox="1"/>
          <p:nvPr/>
        </p:nvSpPr>
        <p:spPr>
          <a:xfrm>
            <a:off x="1055440" y="5152837"/>
            <a:ext cx="2820003" cy="923330"/>
          </a:xfrm>
          <a:prstGeom prst="rect">
            <a:avLst/>
          </a:prstGeom>
          <a:noFill/>
        </p:spPr>
        <p:txBody>
          <a:bodyPr wrap="none" rtlCol="0">
            <a:spAutoFit/>
          </a:bodyPr>
          <a:lstStyle/>
          <a:p>
            <a:r>
              <a:rPr lang="zh-CN" altLang="en-US"/>
              <a:t>试验代码</a:t>
            </a:r>
            <a:r>
              <a:rPr lang="en-US" altLang="zh-CN"/>
              <a:t>1</a:t>
            </a:r>
          </a:p>
          <a:p>
            <a:r>
              <a:rPr lang="zh-CN" altLang="en-US"/>
              <a:t>把</a:t>
            </a:r>
            <a:r>
              <a:rPr lang="en-US" altLang="zh-CN"/>
              <a:t>virtio_blk</a:t>
            </a:r>
            <a:r>
              <a:rPr lang="zh-CN" altLang="en-US"/>
              <a:t>在</a:t>
            </a:r>
            <a:r>
              <a:rPr lang="en-US" altLang="zh-CN"/>
              <a:t>fdt</a:t>
            </a:r>
            <a:r>
              <a:rPr lang="zh-CN" altLang="en-US"/>
              <a:t>中对应的</a:t>
            </a:r>
            <a:endParaRPr lang="en-US" altLang="zh-CN"/>
          </a:p>
          <a:p>
            <a:r>
              <a:rPr lang="en-US" altLang="zh-CN"/>
              <a:t>fdt node</a:t>
            </a:r>
            <a:r>
              <a:rPr lang="zh-CN" altLang="en-US"/>
              <a:t>通过</a:t>
            </a:r>
            <a:r>
              <a:rPr lang="en-US" altLang="zh-CN"/>
              <a:t>probe</a:t>
            </a:r>
            <a:r>
              <a:rPr lang="zh-CN" altLang="en-US"/>
              <a:t>传入</a:t>
            </a:r>
          </a:p>
        </p:txBody>
      </p:sp>
      <p:sp>
        <p:nvSpPr>
          <p:cNvPr id="5" name="文本框 4">
            <a:extLst>
              <a:ext uri="{FF2B5EF4-FFF2-40B4-BE49-F238E27FC236}">
                <a16:creationId xmlns:a16="http://schemas.microsoft.com/office/drawing/2014/main" id="{F77E5E75-A0C2-C30B-8C1C-545F52BF673E}"/>
              </a:ext>
            </a:extLst>
          </p:cNvPr>
          <p:cNvSpPr txBox="1"/>
          <p:nvPr/>
        </p:nvSpPr>
        <p:spPr>
          <a:xfrm>
            <a:off x="8616280" y="5113195"/>
            <a:ext cx="2989921" cy="1200329"/>
          </a:xfrm>
          <a:prstGeom prst="rect">
            <a:avLst/>
          </a:prstGeom>
          <a:noFill/>
        </p:spPr>
        <p:txBody>
          <a:bodyPr wrap="none" rtlCol="0">
            <a:spAutoFit/>
          </a:bodyPr>
          <a:lstStyle/>
          <a:p>
            <a:r>
              <a:rPr lang="zh-CN" altLang="en-US"/>
              <a:t>试验代码</a:t>
            </a:r>
            <a:r>
              <a:rPr lang="en-US" altLang="zh-CN"/>
              <a:t>2</a:t>
            </a:r>
          </a:p>
          <a:p>
            <a:r>
              <a:rPr lang="zh-CN" altLang="en-US"/>
              <a:t>接受</a:t>
            </a:r>
            <a:r>
              <a:rPr lang="en-US" altLang="zh-CN"/>
              <a:t>virtio_blk</a:t>
            </a:r>
            <a:r>
              <a:rPr lang="zh-CN" altLang="en-US"/>
              <a:t>注册的</a:t>
            </a:r>
            <a:r>
              <a:rPr lang="en-US" altLang="zh-CN"/>
              <a:t>gendisk</a:t>
            </a:r>
          </a:p>
          <a:p>
            <a:r>
              <a:rPr lang="zh-CN" altLang="en-US"/>
              <a:t>通过</a:t>
            </a:r>
            <a:r>
              <a:rPr lang="en-US" altLang="zh-CN"/>
              <a:t>queue_rq</a:t>
            </a:r>
            <a:r>
              <a:rPr lang="zh-CN" altLang="en-US"/>
              <a:t>向它发读请求</a:t>
            </a:r>
            <a:endParaRPr lang="en-US" altLang="zh-CN"/>
          </a:p>
          <a:p>
            <a:r>
              <a:rPr lang="zh-CN" altLang="en-US"/>
              <a:t>并检查读取的内容</a:t>
            </a:r>
          </a:p>
        </p:txBody>
      </p:sp>
    </p:spTree>
    <p:extLst>
      <p:ext uri="{BB962C8B-B14F-4D97-AF65-F5344CB8AC3E}">
        <p14:creationId xmlns:p14="http://schemas.microsoft.com/office/powerpoint/2010/main" val="33960882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8D60CC-C413-BE99-2108-1E1CFB9329B2}"/>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7C143D36-D40C-6594-03C1-0662B066EFC9}"/>
              </a:ext>
            </a:extLst>
          </p:cNvPr>
          <p:cNvSpPr txBox="1"/>
          <p:nvPr/>
        </p:nvSpPr>
        <p:spPr>
          <a:xfrm>
            <a:off x="515380" y="327273"/>
            <a:ext cx="5292588" cy="584775"/>
          </a:xfrm>
          <a:prstGeom prst="rect">
            <a:avLst/>
          </a:prstGeom>
          <a:noFill/>
        </p:spPr>
        <p:txBody>
          <a:bodyPr wrap="square">
            <a:spAutoFit/>
          </a:bodyPr>
          <a:lstStyle/>
          <a:p>
            <a:r>
              <a:rPr lang="zh-CN" altLang="en-US" sz="3200"/>
              <a:t>目前的局限和后面的计划</a:t>
            </a:r>
            <a:endParaRPr lang="en-US" altLang="zh-CN" sz="3200"/>
          </a:p>
        </p:txBody>
      </p:sp>
      <p:sp>
        <p:nvSpPr>
          <p:cNvPr id="7" name="文本框 6">
            <a:extLst>
              <a:ext uri="{FF2B5EF4-FFF2-40B4-BE49-F238E27FC236}">
                <a16:creationId xmlns:a16="http://schemas.microsoft.com/office/drawing/2014/main" id="{897B30B7-DC82-13A9-973F-39070B21AEB2}"/>
              </a:ext>
            </a:extLst>
          </p:cNvPr>
          <p:cNvSpPr txBox="1"/>
          <p:nvPr/>
        </p:nvSpPr>
        <p:spPr>
          <a:xfrm>
            <a:off x="4943873" y="1484784"/>
            <a:ext cx="7092788" cy="2554545"/>
          </a:xfrm>
          <a:prstGeom prst="rect">
            <a:avLst/>
          </a:prstGeom>
          <a:noFill/>
        </p:spPr>
        <p:txBody>
          <a:bodyPr wrap="square">
            <a:spAutoFit/>
          </a:bodyPr>
          <a:lstStyle/>
          <a:p>
            <a:r>
              <a:rPr lang="zh-CN" altLang="en-US" sz="2000"/>
              <a:t>当前试验局限性：</a:t>
            </a:r>
            <a:endParaRPr lang="en-US" altLang="zh-CN" sz="2000"/>
          </a:p>
          <a:p>
            <a:r>
              <a:rPr lang="en-US" altLang="zh-CN" sz="2000"/>
              <a:t>1. ArceOS</a:t>
            </a:r>
            <a:r>
              <a:rPr lang="zh-CN" altLang="en-US" sz="2000"/>
              <a:t>不支持</a:t>
            </a:r>
            <a:r>
              <a:rPr lang="en-US" altLang="zh-CN" sz="2000"/>
              <a:t>Plic</a:t>
            </a:r>
            <a:r>
              <a:rPr lang="zh-CN" altLang="en-US" sz="2000"/>
              <a:t>，考虑引入</a:t>
            </a:r>
            <a:r>
              <a:rPr lang="en-US" altLang="zh-CN" sz="2000">
                <a:solidFill>
                  <a:srgbClr val="FF0000"/>
                </a:solidFill>
              </a:rPr>
              <a:t>Linux irq-sifive-plic module</a:t>
            </a:r>
          </a:p>
          <a:p>
            <a:r>
              <a:rPr lang="en-US" altLang="zh-CN" sz="2000"/>
              <a:t>2. Linux4ArceOS Base</a:t>
            </a:r>
            <a:r>
              <a:rPr lang="zh-CN" altLang="en-US" sz="2000"/>
              <a:t>对</a:t>
            </a:r>
            <a:r>
              <a:rPr lang="en-US" altLang="zh-CN" sz="2000"/>
              <a:t>Linux</a:t>
            </a:r>
            <a:r>
              <a:rPr lang="zh-CN" altLang="en-US" sz="2000"/>
              <a:t>原始</a:t>
            </a:r>
            <a:r>
              <a:rPr lang="en-US" altLang="zh-CN" sz="2000"/>
              <a:t>modules</a:t>
            </a:r>
            <a:r>
              <a:rPr lang="zh-CN" altLang="en-US" sz="2000"/>
              <a:t>的接口简化和规范化</a:t>
            </a:r>
            <a:endParaRPr lang="en-US" altLang="zh-CN" sz="2000"/>
          </a:p>
          <a:p>
            <a:r>
              <a:rPr lang="en-US" altLang="zh-CN" sz="2000"/>
              <a:t>3. </a:t>
            </a:r>
            <a:r>
              <a:rPr lang="zh-CN" altLang="en-US" sz="2000"/>
              <a:t>加入针对块设备的各种用例，加强测试</a:t>
            </a:r>
            <a:endParaRPr lang="en-US" altLang="zh-CN" sz="2000"/>
          </a:p>
          <a:p>
            <a:r>
              <a:rPr lang="en-US" altLang="zh-CN" sz="2000"/>
              <a:t>4. </a:t>
            </a:r>
            <a:r>
              <a:rPr lang="zh-CN" altLang="en-US" sz="2000"/>
              <a:t>进一步支持</a:t>
            </a:r>
            <a:r>
              <a:rPr lang="en-US" altLang="zh-CN" sz="2000"/>
              <a:t>Linux Ext2</a:t>
            </a:r>
            <a:r>
              <a:rPr lang="zh-CN" altLang="en-US" sz="2000"/>
              <a:t>等原始</a:t>
            </a:r>
            <a:r>
              <a:rPr lang="en-US" altLang="zh-CN" sz="2000"/>
              <a:t>modules</a:t>
            </a:r>
          </a:p>
          <a:p>
            <a:r>
              <a:rPr lang="en-US" altLang="zh-CN" sz="2000"/>
              <a:t>5. </a:t>
            </a:r>
            <a:r>
              <a:rPr lang="zh-CN" altLang="en-US" sz="2000"/>
              <a:t>支持</a:t>
            </a:r>
            <a:r>
              <a:rPr lang="en-US" altLang="zh-CN" sz="2000"/>
              <a:t>ArceOS BlockTrait</a:t>
            </a:r>
            <a:r>
              <a:rPr lang="zh-CN" altLang="en-US" sz="2000"/>
              <a:t>，从而支持</a:t>
            </a:r>
            <a:r>
              <a:rPr lang="en-US" altLang="zh-CN" sz="2000"/>
              <a:t>ArceOS</a:t>
            </a:r>
            <a:r>
              <a:rPr lang="zh-CN" altLang="en-US" sz="2000"/>
              <a:t>原始的</a:t>
            </a:r>
            <a:r>
              <a:rPr lang="en-US" altLang="zh-CN" sz="2000"/>
              <a:t>FileSystems</a:t>
            </a:r>
          </a:p>
          <a:p>
            <a:endParaRPr lang="en-US" altLang="zh-CN" sz="2000"/>
          </a:p>
          <a:p>
            <a:r>
              <a:rPr lang="zh-CN" altLang="en-US" sz="2000"/>
              <a:t>目前采取的是第</a:t>
            </a:r>
            <a:r>
              <a:rPr lang="en-US" altLang="zh-CN" sz="2000"/>
              <a:t>2</a:t>
            </a:r>
            <a:r>
              <a:rPr lang="zh-CN" altLang="en-US" sz="2000"/>
              <a:t>条路线，存在的风险：</a:t>
            </a:r>
            <a:endParaRPr lang="en-US" altLang="zh-CN" sz="2000"/>
          </a:p>
        </p:txBody>
      </p:sp>
      <p:pic>
        <p:nvPicPr>
          <p:cNvPr id="8" name="图片 7">
            <a:extLst>
              <a:ext uri="{FF2B5EF4-FFF2-40B4-BE49-F238E27FC236}">
                <a16:creationId xmlns:a16="http://schemas.microsoft.com/office/drawing/2014/main" id="{BF2F93D0-3548-3227-6C2B-3039A809CC2B}"/>
              </a:ext>
            </a:extLst>
          </p:cNvPr>
          <p:cNvPicPr>
            <a:picLocks noChangeAspect="1"/>
          </p:cNvPicPr>
          <p:nvPr/>
        </p:nvPicPr>
        <p:blipFill>
          <a:blip r:embed="rId2"/>
          <a:stretch>
            <a:fillRect/>
          </a:stretch>
        </p:blipFill>
        <p:spPr>
          <a:xfrm>
            <a:off x="500216" y="1916832"/>
            <a:ext cx="3810000" cy="4000500"/>
          </a:xfrm>
          <a:prstGeom prst="rect">
            <a:avLst/>
          </a:prstGeom>
        </p:spPr>
      </p:pic>
      <p:sp>
        <p:nvSpPr>
          <p:cNvPr id="9" name="文本框 8">
            <a:extLst>
              <a:ext uri="{FF2B5EF4-FFF2-40B4-BE49-F238E27FC236}">
                <a16:creationId xmlns:a16="http://schemas.microsoft.com/office/drawing/2014/main" id="{FC5017C6-090A-CF58-FC66-1B2A606C39E1}"/>
              </a:ext>
            </a:extLst>
          </p:cNvPr>
          <p:cNvSpPr txBox="1"/>
          <p:nvPr/>
        </p:nvSpPr>
        <p:spPr>
          <a:xfrm>
            <a:off x="1504969" y="1427034"/>
            <a:ext cx="1800493" cy="369332"/>
          </a:xfrm>
          <a:prstGeom prst="rect">
            <a:avLst/>
          </a:prstGeom>
          <a:noFill/>
        </p:spPr>
        <p:txBody>
          <a:bodyPr wrap="none" rtlCol="0">
            <a:spAutoFit/>
          </a:bodyPr>
          <a:lstStyle/>
          <a:p>
            <a:r>
              <a:rPr lang="zh-CN" altLang="en-US"/>
              <a:t>当前的基本架构</a:t>
            </a:r>
          </a:p>
        </p:txBody>
      </p:sp>
      <p:sp>
        <p:nvSpPr>
          <p:cNvPr id="10" name="文本框 9">
            <a:extLst>
              <a:ext uri="{FF2B5EF4-FFF2-40B4-BE49-F238E27FC236}">
                <a16:creationId xmlns:a16="http://schemas.microsoft.com/office/drawing/2014/main" id="{9A6D7C19-9E07-D4BE-D7D8-33D7A08749A7}"/>
              </a:ext>
            </a:extLst>
          </p:cNvPr>
          <p:cNvSpPr txBox="1"/>
          <p:nvPr/>
        </p:nvSpPr>
        <p:spPr>
          <a:xfrm>
            <a:off x="1667508" y="3429000"/>
            <a:ext cx="1107996" cy="369332"/>
          </a:xfrm>
          <a:prstGeom prst="rect">
            <a:avLst/>
          </a:prstGeom>
          <a:noFill/>
        </p:spPr>
        <p:txBody>
          <a:bodyPr wrap="none" rtlCol="0">
            <a:spAutoFit/>
          </a:bodyPr>
          <a:lstStyle/>
          <a:p>
            <a:r>
              <a:rPr lang="zh-CN" altLang="en-US">
                <a:solidFill>
                  <a:srgbClr val="FF0000"/>
                </a:solidFill>
              </a:rPr>
              <a:t>接口边界</a:t>
            </a:r>
          </a:p>
        </p:txBody>
      </p:sp>
      <p:pic>
        <p:nvPicPr>
          <p:cNvPr id="12" name="图片 11">
            <a:extLst>
              <a:ext uri="{FF2B5EF4-FFF2-40B4-BE49-F238E27FC236}">
                <a16:creationId xmlns:a16="http://schemas.microsoft.com/office/drawing/2014/main" id="{8A7C0997-EA76-3F5E-5520-509A8F7F523C}"/>
              </a:ext>
            </a:extLst>
          </p:cNvPr>
          <p:cNvPicPr>
            <a:picLocks noChangeAspect="1"/>
          </p:cNvPicPr>
          <p:nvPr/>
        </p:nvPicPr>
        <p:blipFill>
          <a:blip r:embed="rId3"/>
          <a:stretch>
            <a:fillRect/>
          </a:stretch>
        </p:blipFill>
        <p:spPr>
          <a:xfrm>
            <a:off x="5447928" y="4420716"/>
            <a:ext cx="2857500" cy="1905000"/>
          </a:xfrm>
          <a:prstGeom prst="rect">
            <a:avLst/>
          </a:prstGeom>
        </p:spPr>
      </p:pic>
      <p:sp>
        <p:nvSpPr>
          <p:cNvPr id="13" name="文本框 12">
            <a:extLst>
              <a:ext uri="{FF2B5EF4-FFF2-40B4-BE49-F238E27FC236}">
                <a16:creationId xmlns:a16="http://schemas.microsoft.com/office/drawing/2014/main" id="{AE8E0A3E-E8F1-97E3-688B-02FBF313EE9C}"/>
              </a:ext>
            </a:extLst>
          </p:cNvPr>
          <p:cNvSpPr txBox="1"/>
          <p:nvPr/>
        </p:nvSpPr>
        <p:spPr>
          <a:xfrm>
            <a:off x="8580276" y="4622720"/>
            <a:ext cx="3111508" cy="1200329"/>
          </a:xfrm>
          <a:prstGeom prst="rect">
            <a:avLst/>
          </a:prstGeom>
          <a:noFill/>
        </p:spPr>
        <p:txBody>
          <a:bodyPr wrap="square" rtlCol="0">
            <a:spAutoFit/>
          </a:bodyPr>
          <a:lstStyle/>
          <a:p>
            <a:r>
              <a:rPr lang="zh-CN" altLang="en-US"/>
              <a:t>从</a:t>
            </a:r>
            <a:r>
              <a:rPr lang="en-US" altLang="zh-CN"/>
              <a:t>virtioblk</a:t>
            </a:r>
            <a:r>
              <a:rPr lang="zh-CN" altLang="en-US"/>
              <a:t>等</a:t>
            </a:r>
            <a:r>
              <a:rPr lang="en-US" altLang="zh-CN"/>
              <a:t>modules</a:t>
            </a:r>
          </a:p>
          <a:p>
            <a:r>
              <a:rPr lang="zh-CN" altLang="en-US"/>
              <a:t>直接依赖层次分割，</a:t>
            </a:r>
            <a:endParaRPr lang="en-US" altLang="zh-CN"/>
          </a:p>
          <a:p>
            <a:r>
              <a:rPr lang="zh-CN" altLang="en-US"/>
              <a:t>没有仔细分析更下层的隐晦的相互关系 </a:t>
            </a:r>
            <a:r>
              <a:rPr lang="en-US" altLang="zh-CN"/>
              <a:t>(</a:t>
            </a:r>
            <a:r>
              <a:rPr lang="zh-CN" altLang="en-US"/>
              <a:t>时间关系</a:t>
            </a:r>
            <a:r>
              <a:rPr lang="en-US" altLang="zh-CN"/>
              <a:t>)</a:t>
            </a:r>
            <a:endParaRPr lang="zh-CN" altLang="en-US"/>
          </a:p>
        </p:txBody>
      </p:sp>
    </p:spTree>
    <p:extLst>
      <p:ext uri="{BB962C8B-B14F-4D97-AF65-F5344CB8AC3E}">
        <p14:creationId xmlns:p14="http://schemas.microsoft.com/office/powerpoint/2010/main" val="5194733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102FB-74B9-69B1-9D18-462E50BBCC5F}"/>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8CBDD714-1E7F-E271-7281-29B14C8E115C}"/>
              </a:ext>
            </a:extLst>
          </p:cNvPr>
          <p:cNvSpPr txBox="1"/>
          <p:nvPr/>
        </p:nvSpPr>
        <p:spPr>
          <a:xfrm>
            <a:off x="515380" y="327273"/>
            <a:ext cx="5292588" cy="584775"/>
          </a:xfrm>
          <a:prstGeom prst="rect">
            <a:avLst/>
          </a:prstGeom>
          <a:noFill/>
        </p:spPr>
        <p:txBody>
          <a:bodyPr wrap="square">
            <a:spAutoFit/>
          </a:bodyPr>
          <a:lstStyle/>
          <a:p>
            <a:r>
              <a:rPr lang="zh-CN" altLang="en-US" sz="3200"/>
              <a:t>缩小组件粒度的目的</a:t>
            </a:r>
            <a:endParaRPr lang="en-US" altLang="zh-CN" sz="3200"/>
          </a:p>
        </p:txBody>
      </p:sp>
      <p:sp>
        <p:nvSpPr>
          <p:cNvPr id="7" name="文本框 6">
            <a:extLst>
              <a:ext uri="{FF2B5EF4-FFF2-40B4-BE49-F238E27FC236}">
                <a16:creationId xmlns:a16="http://schemas.microsoft.com/office/drawing/2014/main" id="{0B494C53-C565-D4C9-B2CB-F2F4EEF5141D}"/>
              </a:ext>
            </a:extLst>
          </p:cNvPr>
          <p:cNvSpPr txBox="1"/>
          <p:nvPr/>
        </p:nvSpPr>
        <p:spPr>
          <a:xfrm>
            <a:off x="530137" y="1160011"/>
            <a:ext cx="7092788" cy="707886"/>
          </a:xfrm>
          <a:prstGeom prst="rect">
            <a:avLst/>
          </a:prstGeom>
          <a:noFill/>
        </p:spPr>
        <p:txBody>
          <a:bodyPr wrap="square">
            <a:spAutoFit/>
          </a:bodyPr>
          <a:lstStyle/>
          <a:p>
            <a:r>
              <a:rPr lang="en-US" altLang="zh-CN" sz="2000"/>
              <a:t>1. </a:t>
            </a:r>
            <a:r>
              <a:rPr lang="zh-CN" altLang="en-US" sz="2000"/>
              <a:t>有利于减少“环”，建立更纯粹的单向依赖关系</a:t>
            </a:r>
            <a:endParaRPr lang="en-US" altLang="zh-CN" sz="2000"/>
          </a:p>
          <a:p>
            <a:r>
              <a:rPr lang="en-US" altLang="zh-CN" sz="2000"/>
              <a:t>2. </a:t>
            </a:r>
            <a:r>
              <a:rPr lang="zh-CN" altLang="en-US" sz="2000"/>
              <a:t>减小“依赖宽度”</a:t>
            </a:r>
            <a:endParaRPr lang="en-US" altLang="zh-CN" sz="2000"/>
          </a:p>
        </p:txBody>
      </p:sp>
      <p:pic>
        <p:nvPicPr>
          <p:cNvPr id="3" name="图片 2">
            <a:extLst>
              <a:ext uri="{FF2B5EF4-FFF2-40B4-BE49-F238E27FC236}">
                <a16:creationId xmlns:a16="http://schemas.microsoft.com/office/drawing/2014/main" id="{11C5BB25-CF74-7EFE-F77B-FEF64222FCC4}"/>
              </a:ext>
            </a:extLst>
          </p:cNvPr>
          <p:cNvPicPr>
            <a:picLocks noChangeAspect="1"/>
          </p:cNvPicPr>
          <p:nvPr/>
        </p:nvPicPr>
        <p:blipFill>
          <a:blip r:embed="rId2"/>
          <a:stretch>
            <a:fillRect/>
          </a:stretch>
        </p:blipFill>
        <p:spPr>
          <a:xfrm>
            <a:off x="1143686" y="2405063"/>
            <a:ext cx="6477000" cy="1905000"/>
          </a:xfrm>
          <a:prstGeom prst="rect">
            <a:avLst/>
          </a:prstGeom>
        </p:spPr>
      </p:pic>
      <p:sp>
        <p:nvSpPr>
          <p:cNvPr id="4" name="文本框 3">
            <a:extLst>
              <a:ext uri="{FF2B5EF4-FFF2-40B4-BE49-F238E27FC236}">
                <a16:creationId xmlns:a16="http://schemas.microsoft.com/office/drawing/2014/main" id="{E1632B85-BDBA-B839-0898-88C99B00275C}"/>
              </a:ext>
            </a:extLst>
          </p:cNvPr>
          <p:cNvSpPr txBox="1"/>
          <p:nvPr/>
        </p:nvSpPr>
        <p:spPr>
          <a:xfrm>
            <a:off x="623392" y="4990104"/>
            <a:ext cx="7092788" cy="707886"/>
          </a:xfrm>
          <a:prstGeom prst="rect">
            <a:avLst/>
          </a:prstGeom>
          <a:noFill/>
        </p:spPr>
        <p:txBody>
          <a:bodyPr wrap="square">
            <a:spAutoFit/>
          </a:bodyPr>
          <a:lstStyle/>
          <a:p>
            <a:r>
              <a:rPr lang="zh-CN" altLang="en-US" sz="2000"/>
              <a:t>对于</a:t>
            </a:r>
            <a:r>
              <a:rPr lang="en-US" altLang="zh-CN" sz="2000"/>
              <a:t>Toy cLinux</a:t>
            </a:r>
            <a:r>
              <a:rPr lang="zh-CN" altLang="en-US" sz="2000"/>
              <a:t>，估计依赖宽度大约是</a:t>
            </a:r>
            <a:r>
              <a:rPr lang="en-US" altLang="zh-CN" sz="2000"/>
              <a:t>8 * 8</a:t>
            </a:r>
            <a:r>
              <a:rPr lang="zh-CN" altLang="en-US" sz="2000"/>
              <a:t>；</a:t>
            </a:r>
            <a:endParaRPr lang="en-US" altLang="zh-CN" sz="2000"/>
          </a:p>
          <a:p>
            <a:r>
              <a:rPr lang="zh-CN" altLang="en-US" sz="2000"/>
              <a:t>而目前拆分后的状态：依赖宽度大约</a:t>
            </a:r>
            <a:r>
              <a:rPr lang="en-US" altLang="zh-CN" sz="2000"/>
              <a:t>12 * 10</a:t>
            </a:r>
            <a:r>
              <a:rPr lang="zh-CN" altLang="en-US" sz="2000"/>
              <a:t>左右</a:t>
            </a:r>
            <a:r>
              <a:rPr lang="en-US" altLang="zh-CN" sz="2000"/>
              <a:t>;</a:t>
            </a:r>
          </a:p>
        </p:txBody>
      </p:sp>
    </p:spTree>
    <p:extLst>
      <p:ext uri="{BB962C8B-B14F-4D97-AF65-F5344CB8AC3E}">
        <p14:creationId xmlns:p14="http://schemas.microsoft.com/office/powerpoint/2010/main" val="2959026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9135DF-4F43-A26D-E661-9FC4834792D0}"/>
              </a:ext>
            </a:extLst>
          </p:cNvPr>
          <p:cNvSpPr txBox="1"/>
          <p:nvPr/>
        </p:nvSpPr>
        <p:spPr>
          <a:xfrm>
            <a:off x="515380" y="327273"/>
            <a:ext cx="11449272" cy="584775"/>
          </a:xfrm>
          <a:prstGeom prst="rect">
            <a:avLst/>
          </a:prstGeom>
          <a:noFill/>
        </p:spPr>
        <p:txBody>
          <a:bodyPr wrap="square">
            <a:spAutoFit/>
          </a:bodyPr>
          <a:lstStyle/>
          <a:p>
            <a:r>
              <a:rPr lang="zh-CN" altLang="en-US" sz="3200"/>
              <a:t>内核组件化工作与</a:t>
            </a:r>
            <a:r>
              <a:rPr lang="en-US" altLang="zh-CN" sz="3200"/>
              <a:t>ArceOS</a:t>
            </a:r>
            <a:r>
              <a:rPr lang="zh-CN" altLang="en-US" sz="3200"/>
              <a:t>等项目结合的想法</a:t>
            </a:r>
            <a:endParaRPr lang="en-US" altLang="zh-CN" sz="3200"/>
          </a:p>
        </p:txBody>
      </p:sp>
      <p:sp>
        <p:nvSpPr>
          <p:cNvPr id="5" name="文本框 4">
            <a:extLst>
              <a:ext uri="{FF2B5EF4-FFF2-40B4-BE49-F238E27FC236}">
                <a16:creationId xmlns:a16="http://schemas.microsoft.com/office/drawing/2014/main" id="{E8371786-EDE7-BDD5-96F2-DE0C16100D08}"/>
              </a:ext>
            </a:extLst>
          </p:cNvPr>
          <p:cNvSpPr txBox="1"/>
          <p:nvPr/>
        </p:nvSpPr>
        <p:spPr>
          <a:xfrm>
            <a:off x="551384" y="1016732"/>
            <a:ext cx="11197244" cy="2554545"/>
          </a:xfrm>
          <a:prstGeom prst="rect">
            <a:avLst/>
          </a:prstGeom>
          <a:noFill/>
        </p:spPr>
        <p:txBody>
          <a:bodyPr wrap="square">
            <a:spAutoFit/>
          </a:bodyPr>
          <a:lstStyle/>
          <a:p>
            <a:r>
              <a:rPr lang="zh-CN" altLang="en-US" sz="2000"/>
              <a:t>目前先进行阶段</a:t>
            </a:r>
            <a:r>
              <a:rPr lang="en-US" altLang="zh-CN" sz="2000"/>
              <a:t>1</a:t>
            </a:r>
            <a:r>
              <a:rPr lang="zh-CN" altLang="en-US" sz="2000"/>
              <a:t>的工作，进行</a:t>
            </a:r>
            <a:r>
              <a:rPr lang="en-US" altLang="zh-CN" sz="2000"/>
              <a:t>Linux</a:t>
            </a:r>
            <a:r>
              <a:rPr lang="zh-CN" altLang="en-US" sz="2000"/>
              <a:t>组件化分解，重点是证明方案的可行性。</a:t>
            </a:r>
            <a:endParaRPr lang="en-US" altLang="zh-CN" sz="2000"/>
          </a:p>
          <a:p>
            <a:r>
              <a:rPr lang="zh-CN" altLang="en-US" sz="2000"/>
              <a:t>阶段</a:t>
            </a:r>
            <a:r>
              <a:rPr lang="en-US" altLang="zh-CN" sz="2000"/>
              <a:t>1</a:t>
            </a:r>
            <a:r>
              <a:rPr lang="zh-CN" altLang="en-US" sz="2000"/>
              <a:t>工作内容与</a:t>
            </a:r>
            <a:r>
              <a:rPr lang="en-US" altLang="zh-CN" sz="2000"/>
              <a:t>ArceOS</a:t>
            </a:r>
            <a:r>
              <a:rPr lang="zh-CN" altLang="en-US" sz="2000"/>
              <a:t>等项目工作结合的想法如下：</a:t>
            </a:r>
            <a:endParaRPr lang="en-US" altLang="zh-CN" sz="2000"/>
          </a:p>
          <a:p>
            <a:r>
              <a:rPr lang="en-US" altLang="zh-CN" sz="2000"/>
              <a:t>(1) </a:t>
            </a:r>
            <a:r>
              <a:rPr lang="zh-CN" altLang="en-US" sz="2000"/>
              <a:t>对</a:t>
            </a:r>
            <a:r>
              <a:rPr lang="en-US" altLang="zh-CN" sz="2000"/>
              <a:t>Linux</a:t>
            </a:r>
            <a:r>
              <a:rPr lang="zh-CN" altLang="en-US" sz="2000"/>
              <a:t>分解组件的复用。从数据结构组件等简单组件入手，研究结合机制，扩展组件仓库，可以应用到</a:t>
            </a:r>
            <a:r>
              <a:rPr lang="en-US" altLang="zh-CN" sz="2000"/>
              <a:t>ArceOS</a:t>
            </a:r>
            <a:r>
              <a:rPr lang="zh-CN" altLang="en-US" sz="2000"/>
              <a:t>等内核项目中。</a:t>
            </a:r>
            <a:endParaRPr lang="en-US" altLang="zh-CN" sz="2000"/>
          </a:p>
          <a:p>
            <a:r>
              <a:rPr lang="en-US" altLang="zh-CN" sz="2000"/>
              <a:t>(2) </a:t>
            </a:r>
            <a:r>
              <a:rPr lang="zh-CN" altLang="en-US" sz="2000"/>
              <a:t>在</a:t>
            </a:r>
            <a:r>
              <a:rPr lang="en-US" altLang="zh-CN" sz="2000"/>
              <a:t>(1)</a:t>
            </a:r>
            <a:r>
              <a:rPr lang="zh-CN" altLang="en-US" sz="2000"/>
              <a:t>基础上，研究如何把原始的</a:t>
            </a:r>
            <a:r>
              <a:rPr lang="en-US" altLang="zh-CN" sz="2000"/>
              <a:t>Linux</a:t>
            </a:r>
            <a:r>
              <a:rPr lang="zh-CN" altLang="en-US" sz="2000"/>
              <a:t>驱动、文件系统等</a:t>
            </a:r>
            <a:r>
              <a:rPr lang="en-US" altLang="zh-CN" sz="2000"/>
              <a:t>Linux Modules</a:t>
            </a:r>
            <a:r>
              <a:rPr lang="zh-CN" altLang="en-US" sz="2000"/>
              <a:t>作为组件，可以被</a:t>
            </a:r>
            <a:r>
              <a:rPr lang="en-US" altLang="zh-CN" sz="2000"/>
              <a:t>ArceOS</a:t>
            </a:r>
            <a:r>
              <a:rPr lang="zh-CN" altLang="en-US" sz="2000"/>
              <a:t>等项目使用。解决南向资产兼容问题。</a:t>
            </a:r>
            <a:endParaRPr lang="en-US" altLang="zh-CN" sz="2000"/>
          </a:p>
          <a:p>
            <a:r>
              <a:rPr lang="en-US" altLang="zh-CN" sz="2000"/>
              <a:t>(3) </a:t>
            </a:r>
            <a:r>
              <a:rPr lang="zh-CN" altLang="en-US" sz="2000"/>
              <a:t>对比</a:t>
            </a:r>
            <a:r>
              <a:rPr lang="en-US" altLang="zh-CN" sz="2000"/>
              <a:t>C</a:t>
            </a:r>
            <a:r>
              <a:rPr lang="zh-CN" altLang="en-US" sz="2000"/>
              <a:t>组件与</a:t>
            </a:r>
            <a:r>
              <a:rPr lang="en-US" altLang="zh-CN" sz="2000"/>
              <a:t>Rust</a:t>
            </a:r>
            <a:r>
              <a:rPr lang="zh-CN" altLang="en-US" sz="2000"/>
              <a:t>组件实现机制，分析两种语言在描述能力、安全性等方面的优劣势，在相互自动转化、对比发现问题等方面寻求一些可能方向。</a:t>
            </a:r>
            <a:endParaRPr lang="en-US" altLang="zh-CN" sz="2000"/>
          </a:p>
        </p:txBody>
      </p:sp>
      <p:pic>
        <p:nvPicPr>
          <p:cNvPr id="7" name="图片 6">
            <a:extLst>
              <a:ext uri="{FF2B5EF4-FFF2-40B4-BE49-F238E27FC236}">
                <a16:creationId xmlns:a16="http://schemas.microsoft.com/office/drawing/2014/main" id="{33803969-8C69-248F-3C9B-74AB730B859C}"/>
              </a:ext>
            </a:extLst>
          </p:cNvPr>
          <p:cNvPicPr>
            <a:picLocks noChangeAspect="1"/>
          </p:cNvPicPr>
          <p:nvPr/>
        </p:nvPicPr>
        <p:blipFill>
          <a:blip r:embed="rId2"/>
          <a:stretch>
            <a:fillRect/>
          </a:stretch>
        </p:blipFill>
        <p:spPr>
          <a:xfrm>
            <a:off x="1451484" y="3891985"/>
            <a:ext cx="3667982" cy="2667623"/>
          </a:xfrm>
          <a:prstGeom prst="rect">
            <a:avLst/>
          </a:prstGeom>
        </p:spPr>
      </p:pic>
      <p:sp>
        <p:nvSpPr>
          <p:cNvPr id="8" name="文本框 7">
            <a:extLst>
              <a:ext uri="{FF2B5EF4-FFF2-40B4-BE49-F238E27FC236}">
                <a16:creationId xmlns:a16="http://schemas.microsoft.com/office/drawing/2014/main" id="{04BB8606-967D-3DEB-4AAF-331945F4C6DA}"/>
              </a:ext>
            </a:extLst>
          </p:cNvPr>
          <p:cNvSpPr txBox="1"/>
          <p:nvPr/>
        </p:nvSpPr>
        <p:spPr>
          <a:xfrm>
            <a:off x="5591944" y="3933056"/>
            <a:ext cx="6120680" cy="2585323"/>
          </a:xfrm>
          <a:prstGeom prst="rect">
            <a:avLst/>
          </a:prstGeom>
          <a:noFill/>
        </p:spPr>
        <p:txBody>
          <a:bodyPr wrap="square" rtlCol="0">
            <a:spAutoFit/>
          </a:bodyPr>
          <a:lstStyle/>
          <a:p>
            <a:r>
              <a:rPr lang="zh-CN" altLang="en-US"/>
              <a:t>通过</a:t>
            </a:r>
            <a:r>
              <a:rPr lang="en-US" altLang="zh-CN"/>
              <a:t>Linux</a:t>
            </a:r>
            <a:r>
              <a:rPr lang="zh-CN" altLang="en-US"/>
              <a:t>组件分解，可以明确调用依赖关系，更主要的是依赖的接口和提供的接口。</a:t>
            </a:r>
            <a:endParaRPr lang="en-US" altLang="zh-CN"/>
          </a:p>
          <a:p>
            <a:endParaRPr lang="en-US" altLang="zh-CN"/>
          </a:p>
          <a:p>
            <a:r>
              <a:rPr lang="zh-CN" altLang="en-US"/>
              <a:t>在</a:t>
            </a:r>
            <a:r>
              <a:rPr lang="en-US" altLang="zh-CN"/>
              <a:t>ArceOS</a:t>
            </a:r>
            <a:r>
              <a:rPr lang="zh-CN" altLang="en-US"/>
              <a:t>中提供必要的依赖接口的实现，就能够支撑拟复用组件的运行。</a:t>
            </a:r>
            <a:endParaRPr lang="en-US" altLang="zh-CN"/>
          </a:p>
          <a:p>
            <a:endParaRPr lang="en-US" altLang="zh-CN"/>
          </a:p>
          <a:p>
            <a:r>
              <a:rPr lang="zh-CN" altLang="en-US"/>
              <a:t>简单的数据结构型组件通常只需要基础库支持和字节分配器的支持，先从这类入手。</a:t>
            </a:r>
            <a:endParaRPr lang="en-US" altLang="zh-CN"/>
          </a:p>
          <a:p>
            <a:r>
              <a:rPr lang="zh-CN" altLang="en-US"/>
              <a:t>驱动的类别较多，先从相对简单的类别试验。例如</a:t>
            </a:r>
            <a:r>
              <a:rPr lang="en-US" altLang="zh-CN"/>
              <a:t>serial</a:t>
            </a:r>
          </a:p>
        </p:txBody>
      </p:sp>
    </p:spTree>
    <p:extLst>
      <p:ext uri="{BB962C8B-B14F-4D97-AF65-F5344CB8AC3E}">
        <p14:creationId xmlns:p14="http://schemas.microsoft.com/office/powerpoint/2010/main" val="1695922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2873285-D7A4-275B-3E0E-2B55A42CF5E7}"/>
              </a:ext>
            </a:extLst>
          </p:cNvPr>
          <p:cNvSpPr txBox="1"/>
          <p:nvPr/>
        </p:nvSpPr>
        <p:spPr>
          <a:xfrm>
            <a:off x="667780" y="479673"/>
            <a:ext cx="8344544" cy="584775"/>
          </a:xfrm>
          <a:prstGeom prst="rect">
            <a:avLst/>
          </a:prstGeom>
          <a:noFill/>
        </p:spPr>
        <p:txBody>
          <a:bodyPr wrap="square">
            <a:spAutoFit/>
          </a:bodyPr>
          <a:lstStyle/>
          <a:p>
            <a:r>
              <a:rPr lang="zh-CN" altLang="en-US" sz="3200"/>
              <a:t>切断与</a:t>
            </a:r>
            <a:r>
              <a:rPr lang="en-US" altLang="zh-CN" sz="3200"/>
              <a:t>Linux</a:t>
            </a:r>
            <a:r>
              <a:rPr lang="zh-CN" altLang="en-US" sz="3200"/>
              <a:t>原始环境的关联的挑战</a:t>
            </a:r>
            <a:endParaRPr lang="en-US" altLang="zh-CN" sz="3200"/>
          </a:p>
        </p:txBody>
      </p:sp>
      <p:pic>
        <p:nvPicPr>
          <p:cNvPr id="6" name="图片 5">
            <a:extLst>
              <a:ext uri="{FF2B5EF4-FFF2-40B4-BE49-F238E27FC236}">
                <a16:creationId xmlns:a16="http://schemas.microsoft.com/office/drawing/2014/main" id="{39711C6B-73D9-C496-E1AF-52BCC889C4E6}"/>
              </a:ext>
            </a:extLst>
          </p:cNvPr>
          <p:cNvPicPr>
            <a:picLocks noChangeAspect="1"/>
          </p:cNvPicPr>
          <p:nvPr/>
        </p:nvPicPr>
        <p:blipFill>
          <a:blip r:embed="rId2"/>
          <a:stretch>
            <a:fillRect/>
          </a:stretch>
        </p:blipFill>
        <p:spPr>
          <a:xfrm>
            <a:off x="952500" y="1714500"/>
            <a:ext cx="10287000" cy="3429000"/>
          </a:xfrm>
          <a:prstGeom prst="rect">
            <a:avLst/>
          </a:prstGeom>
        </p:spPr>
      </p:pic>
    </p:spTree>
    <p:extLst>
      <p:ext uri="{BB962C8B-B14F-4D97-AF65-F5344CB8AC3E}">
        <p14:creationId xmlns:p14="http://schemas.microsoft.com/office/powerpoint/2010/main" val="1268923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E120BE-3D89-04FD-D7C5-57C8949A0DFE}"/>
              </a:ext>
            </a:extLst>
          </p:cNvPr>
          <p:cNvSpPr txBox="1"/>
          <p:nvPr/>
        </p:nvSpPr>
        <p:spPr>
          <a:xfrm>
            <a:off x="667780" y="479673"/>
            <a:ext cx="8344544" cy="584775"/>
          </a:xfrm>
          <a:prstGeom prst="rect">
            <a:avLst/>
          </a:prstGeom>
          <a:noFill/>
        </p:spPr>
        <p:txBody>
          <a:bodyPr wrap="square">
            <a:spAutoFit/>
          </a:bodyPr>
          <a:lstStyle/>
          <a:p>
            <a:r>
              <a:rPr lang="zh-CN" altLang="en-US" sz="3200"/>
              <a:t>陈老师提出的问题</a:t>
            </a:r>
            <a:endParaRPr lang="en-US" altLang="zh-CN" sz="3200"/>
          </a:p>
        </p:txBody>
      </p:sp>
      <p:sp>
        <p:nvSpPr>
          <p:cNvPr id="5" name="文本框 4">
            <a:extLst>
              <a:ext uri="{FF2B5EF4-FFF2-40B4-BE49-F238E27FC236}">
                <a16:creationId xmlns:a16="http://schemas.microsoft.com/office/drawing/2014/main" id="{90B7F78E-63A9-9DC5-C7B9-B911840CC98C}"/>
              </a:ext>
            </a:extLst>
          </p:cNvPr>
          <p:cNvSpPr txBox="1"/>
          <p:nvPr/>
        </p:nvSpPr>
        <p:spPr>
          <a:xfrm>
            <a:off x="657702" y="1124744"/>
            <a:ext cx="11234942" cy="5632311"/>
          </a:xfrm>
          <a:prstGeom prst="rect">
            <a:avLst/>
          </a:prstGeom>
          <a:noFill/>
        </p:spPr>
        <p:txBody>
          <a:bodyPr wrap="square" rtlCol="0">
            <a:spAutoFit/>
          </a:bodyPr>
          <a:lstStyle/>
          <a:p>
            <a:r>
              <a:rPr lang="en-US" altLang="zh-CN" sz="2000"/>
              <a:t>1. </a:t>
            </a:r>
            <a:r>
              <a:rPr lang="zh-CN" altLang="en-US" sz="2000"/>
              <a:t>在构造方式上，组件化内核相对</a:t>
            </a:r>
            <a:r>
              <a:rPr lang="en-US" altLang="zh-CN" sz="2000"/>
              <a:t>Linux</a:t>
            </a:r>
            <a:r>
              <a:rPr lang="zh-CN" altLang="en-US" sz="2000"/>
              <a:t>内核有什么优势？</a:t>
            </a:r>
            <a:endParaRPr lang="en-US" altLang="zh-CN" sz="2000"/>
          </a:p>
          <a:p>
            <a:endParaRPr lang="en-US" altLang="zh-CN" sz="2000"/>
          </a:p>
          <a:p>
            <a:r>
              <a:rPr lang="zh-CN" altLang="en-US" sz="2000"/>
              <a:t>内核开发的主要挑战：随着内核规模的扩大，复杂性将快速上升，最后会超出人类掌控的极限。</a:t>
            </a:r>
            <a:endParaRPr lang="en-US" altLang="zh-CN" sz="2000"/>
          </a:p>
          <a:p>
            <a:r>
              <a:rPr lang="zh-CN" altLang="en-US" sz="2000"/>
              <a:t>软件工程方法，开源社区组织形式等，所能发挥的作用是有效但也有限的。</a:t>
            </a:r>
            <a:endParaRPr lang="en-US" altLang="zh-CN" sz="2000"/>
          </a:p>
          <a:p>
            <a:r>
              <a:rPr lang="zh-CN" altLang="en-US" sz="2000"/>
              <a:t>基于组件的内核构造方法，核心思想是基于组件分解内核本身构成的复杂性和构造过程的复杂性。</a:t>
            </a:r>
            <a:endParaRPr lang="en-US" altLang="zh-CN" sz="2000"/>
          </a:p>
          <a:p>
            <a:r>
              <a:rPr lang="zh-CN" altLang="en-US" sz="2000"/>
              <a:t>从内核本身构成来看，组件化方法把内核看作是从小到大，逐级嵌套而构成的系统，每一级系统都是在稍小一级系统的基础上的增量，增量的表现形式是一到几个组件。</a:t>
            </a:r>
            <a:endParaRPr lang="en-US" altLang="zh-CN" sz="2000"/>
          </a:p>
          <a:p>
            <a:r>
              <a:rPr lang="zh-CN" altLang="en-US" sz="2000"/>
              <a:t>从内核构造过程来看，复杂内核的构造过程看作是一系列连续的、迭代式的构造阶段，每个阶段都能够在上一阶段成果的基础上构造出一个更高级的内核，并且每一阶段构造出的内核是可运行、可测试验证的。</a:t>
            </a:r>
            <a:endParaRPr lang="en-US" altLang="zh-CN" sz="2000"/>
          </a:p>
          <a:p>
            <a:r>
              <a:rPr lang="zh-CN" altLang="en-US" sz="2000"/>
              <a:t>综上两方面，基于嵌套的构成方式和迭代的构造过程，可以把复杂性分解到足够小的粒度上，成为一系列简单问题，便于单独研究分析和定位问题。</a:t>
            </a:r>
            <a:endParaRPr lang="en-US" altLang="zh-CN" sz="2000"/>
          </a:p>
          <a:p>
            <a:endParaRPr lang="en-US" altLang="zh-CN" sz="2000"/>
          </a:p>
          <a:p>
            <a:r>
              <a:rPr lang="en-US" altLang="zh-CN" sz="2000"/>
              <a:t>2. </a:t>
            </a:r>
            <a:r>
              <a:rPr lang="zh-CN" altLang="en-US" sz="2000"/>
              <a:t>组件化构造内核方法体现优势的条件？</a:t>
            </a:r>
            <a:endParaRPr lang="en-US" altLang="zh-CN" sz="2000"/>
          </a:p>
          <a:p>
            <a:endParaRPr lang="en-US" altLang="zh-CN" sz="2000"/>
          </a:p>
          <a:p>
            <a:r>
              <a:rPr lang="zh-CN" altLang="en-US" sz="2000"/>
              <a:t>内核规模达到一定程度后，组件化方法会逐级体现出优势，而且规模越大，相对优势就越明显。</a:t>
            </a:r>
            <a:endParaRPr lang="en-US" altLang="zh-CN" sz="2000"/>
          </a:p>
          <a:p>
            <a:r>
              <a:rPr lang="zh-CN" altLang="en-US" sz="2000"/>
              <a:t>而当规模较小时，组件化方法不只是优势不明显，而且还有可能为组件化准备条件而付出额外代价。</a:t>
            </a:r>
            <a:endParaRPr lang="en-US" altLang="zh-CN" sz="2000"/>
          </a:p>
          <a:p>
            <a:r>
              <a:rPr lang="zh-CN" altLang="en-US" sz="2000"/>
              <a:t>具体的边界受很多因素影响，一般估计，</a:t>
            </a:r>
            <a:r>
              <a:rPr lang="en-US" altLang="zh-CN" sz="2000"/>
              <a:t>100,000+</a:t>
            </a:r>
            <a:r>
              <a:rPr lang="zh-CN" altLang="en-US" sz="2000"/>
              <a:t>可能是边界。</a:t>
            </a:r>
          </a:p>
        </p:txBody>
      </p:sp>
    </p:spTree>
    <p:extLst>
      <p:ext uri="{BB962C8B-B14F-4D97-AF65-F5344CB8AC3E}">
        <p14:creationId xmlns:p14="http://schemas.microsoft.com/office/powerpoint/2010/main" val="1315935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262C2-5B2B-E928-45D2-4AD184E5CAA3}"/>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F2B7681D-E289-4220-26E3-276ABE581256}"/>
              </a:ext>
            </a:extLst>
          </p:cNvPr>
          <p:cNvSpPr txBox="1"/>
          <p:nvPr/>
        </p:nvSpPr>
        <p:spPr>
          <a:xfrm>
            <a:off x="667780" y="479673"/>
            <a:ext cx="8344544" cy="584775"/>
          </a:xfrm>
          <a:prstGeom prst="rect">
            <a:avLst/>
          </a:prstGeom>
          <a:noFill/>
        </p:spPr>
        <p:txBody>
          <a:bodyPr wrap="square">
            <a:spAutoFit/>
          </a:bodyPr>
          <a:lstStyle/>
          <a:p>
            <a:r>
              <a:rPr lang="zh-CN" altLang="en-US" sz="3200"/>
              <a:t>何为复杂性？复杂的后果（解决的意义）？</a:t>
            </a:r>
            <a:endParaRPr lang="en-US" altLang="zh-CN" sz="3200"/>
          </a:p>
        </p:txBody>
      </p:sp>
      <p:sp>
        <p:nvSpPr>
          <p:cNvPr id="5" name="文本框 4">
            <a:extLst>
              <a:ext uri="{FF2B5EF4-FFF2-40B4-BE49-F238E27FC236}">
                <a16:creationId xmlns:a16="http://schemas.microsoft.com/office/drawing/2014/main" id="{06C71389-5234-EB0E-D63F-017944DA82FE}"/>
              </a:ext>
            </a:extLst>
          </p:cNvPr>
          <p:cNvSpPr txBox="1"/>
          <p:nvPr/>
        </p:nvSpPr>
        <p:spPr>
          <a:xfrm>
            <a:off x="657702" y="1088740"/>
            <a:ext cx="11090925" cy="5632311"/>
          </a:xfrm>
          <a:prstGeom prst="rect">
            <a:avLst/>
          </a:prstGeom>
          <a:noFill/>
        </p:spPr>
        <p:txBody>
          <a:bodyPr wrap="square" rtlCol="0">
            <a:spAutoFit/>
          </a:bodyPr>
          <a:lstStyle/>
          <a:p>
            <a:r>
              <a:rPr lang="zh-CN" altLang="en-US"/>
              <a:t>复杂性是个笼统的词，先尝试准确阐述清楚复杂性的一个方面，再将其量化。</a:t>
            </a:r>
            <a:endParaRPr lang="en-US" altLang="zh-CN"/>
          </a:p>
          <a:p>
            <a:r>
              <a:rPr lang="zh-CN" altLang="en-US"/>
              <a:t>通常说的复杂的意思，某个问题对于人来说，发现构成该问题的要素之间相互的关联关系很多，相互影响的条件和机制众多，导致人很难理解把握问题的本质核心和发展变化规律。</a:t>
            </a:r>
            <a:endParaRPr lang="en-US" altLang="zh-CN"/>
          </a:p>
          <a:p>
            <a:r>
              <a:rPr lang="zh-CN" altLang="en-US"/>
              <a:t>因此，这里的“复杂性”</a:t>
            </a:r>
            <a:r>
              <a:rPr lang="zh-CN" altLang="en-US" b="1"/>
              <a:t>不</a:t>
            </a:r>
            <a:r>
              <a:rPr lang="zh-CN" altLang="en-US"/>
              <a:t>等同于算法上的“复杂性”。</a:t>
            </a:r>
            <a:endParaRPr lang="en-US" altLang="zh-CN"/>
          </a:p>
          <a:p>
            <a:endParaRPr lang="en-US" altLang="zh-CN"/>
          </a:p>
          <a:p>
            <a:r>
              <a:rPr lang="zh-CN" altLang="en-US"/>
              <a:t>办法：对</a:t>
            </a:r>
            <a:r>
              <a:rPr lang="en-US" altLang="zh-CN"/>
              <a:t>Linux</a:t>
            </a:r>
            <a:r>
              <a:rPr lang="zh-CN" altLang="en-US"/>
              <a:t>的开发过程进行分析，从中发现复杂性的一个方面，尽量阐述清楚，再量化。</a:t>
            </a:r>
            <a:endParaRPr lang="en-US" altLang="zh-CN"/>
          </a:p>
          <a:p>
            <a:endParaRPr lang="en-US" altLang="zh-CN"/>
          </a:p>
          <a:p>
            <a:r>
              <a:rPr lang="en-US" altLang="zh-CN"/>
              <a:t>Linux</a:t>
            </a:r>
            <a:r>
              <a:rPr lang="zh-CN" altLang="en-US"/>
              <a:t>的开发过程：对</a:t>
            </a:r>
            <a:r>
              <a:rPr lang="en-US" altLang="zh-CN"/>
              <a:t>commit</a:t>
            </a:r>
            <a:r>
              <a:rPr lang="zh-CN" altLang="en-US"/>
              <a:t>的提交、审核、合并的过程。</a:t>
            </a:r>
            <a:endParaRPr lang="en-US" altLang="zh-CN"/>
          </a:p>
          <a:p>
            <a:r>
              <a:rPr lang="en-US" altLang="zh-CN"/>
              <a:t>1. </a:t>
            </a:r>
            <a:r>
              <a:rPr lang="zh-CN" altLang="en-US"/>
              <a:t>贡献者提交一个</a:t>
            </a:r>
            <a:r>
              <a:rPr lang="en-US" altLang="zh-CN"/>
              <a:t>commit</a:t>
            </a:r>
            <a:r>
              <a:rPr lang="zh-CN" altLang="en-US"/>
              <a:t>，它应该是完整的和最小化，即具有原子性。</a:t>
            </a:r>
            <a:endParaRPr lang="en-US" altLang="zh-CN"/>
          </a:p>
          <a:p>
            <a:r>
              <a:rPr lang="en-US" altLang="zh-CN"/>
              <a:t>2. </a:t>
            </a:r>
            <a:r>
              <a:rPr lang="zh-CN" altLang="en-US"/>
              <a:t>围绕该</a:t>
            </a:r>
            <a:r>
              <a:rPr lang="en-US" altLang="zh-CN"/>
              <a:t>commit</a:t>
            </a:r>
            <a:r>
              <a:rPr lang="zh-CN" altLang="en-US"/>
              <a:t>所进行的一系列交互过程</a:t>
            </a:r>
            <a:r>
              <a:rPr lang="en-US" altLang="zh-CN"/>
              <a:t>(</a:t>
            </a:r>
            <a:r>
              <a:rPr lang="zh-CN" altLang="en-US"/>
              <a:t>在贡献者和维护者之间的反复交互</a:t>
            </a:r>
            <a:r>
              <a:rPr lang="en-US" altLang="zh-CN"/>
              <a:t>)</a:t>
            </a:r>
            <a:r>
              <a:rPr lang="zh-CN" altLang="en-US"/>
              <a:t>，有两个焦点问题：</a:t>
            </a:r>
            <a:endParaRPr lang="en-US" altLang="zh-CN"/>
          </a:p>
          <a:p>
            <a:r>
              <a:rPr lang="zh-CN" altLang="en-US"/>
              <a:t>问题</a:t>
            </a:r>
            <a:r>
              <a:rPr lang="en-US" altLang="zh-CN"/>
              <a:t>1</a:t>
            </a:r>
            <a:r>
              <a:rPr lang="zh-CN" altLang="en-US"/>
              <a:t>：</a:t>
            </a:r>
            <a:r>
              <a:rPr lang="en-US" altLang="zh-CN"/>
              <a:t> </a:t>
            </a:r>
            <a:r>
              <a:rPr lang="zh-CN" altLang="en-US"/>
              <a:t>提交的有效性，对</a:t>
            </a:r>
            <a:r>
              <a:rPr lang="en-US" altLang="zh-CN"/>
              <a:t>Linux</a:t>
            </a:r>
            <a:r>
              <a:rPr lang="zh-CN" altLang="en-US"/>
              <a:t>是否有价值有意义有必要以及代价合理。前期重点。</a:t>
            </a:r>
            <a:endParaRPr lang="en-US" altLang="zh-CN"/>
          </a:p>
          <a:p>
            <a:r>
              <a:rPr lang="zh-CN" altLang="en-US"/>
              <a:t>问题</a:t>
            </a:r>
            <a:r>
              <a:rPr lang="en-US" altLang="zh-CN"/>
              <a:t>2</a:t>
            </a:r>
            <a:r>
              <a:rPr lang="zh-CN" altLang="en-US"/>
              <a:t>：</a:t>
            </a:r>
            <a:r>
              <a:rPr lang="en-US" altLang="zh-CN"/>
              <a:t> </a:t>
            </a:r>
            <a:r>
              <a:rPr lang="zh-CN" altLang="en-US"/>
              <a:t>提交的可靠性，对整个系统鲁棒性的影响。尽量避免引入</a:t>
            </a:r>
            <a:r>
              <a:rPr lang="en-US" altLang="zh-CN"/>
              <a:t>Bug</a:t>
            </a:r>
            <a:r>
              <a:rPr lang="zh-CN" altLang="en-US"/>
              <a:t>。后期重点。</a:t>
            </a:r>
            <a:endParaRPr lang="en-US" altLang="zh-CN"/>
          </a:p>
          <a:p>
            <a:r>
              <a:rPr lang="zh-CN" altLang="en-US"/>
              <a:t>我们关注的是第</a:t>
            </a:r>
            <a:r>
              <a:rPr lang="en-US" altLang="zh-CN"/>
              <a:t>2</a:t>
            </a:r>
            <a:r>
              <a:rPr lang="zh-CN" altLang="en-US"/>
              <a:t>个问题。贡献者如何说明和证明可靠性，维护者如何确认可靠性。</a:t>
            </a:r>
            <a:endParaRPr lang="en-US" altLang="zh-CN"/>
          </a:p>
          <a:p>
            <a:r>
              <a:rPr lang="en-US" altLang="zh-CN"/>
              <a:t>3. </a:t>
            </a:r>
            <a:r>
              <a:rPr lang="zh-CN" altLang="en-US"/>
              <a:t>说明、证明这一点的关键基础是该</a:t>
            </a:r>
            <a:r>
              <a:rPr lang="en-US" altLang="zh-CN"/>
              <a:t>commit</a:t>
            </a:r>
            <a:r>
              <a:rPr lang="zh-CN" altLang="en-US"/>
              <a:t>对整个系统的影响范围有多大。</a:t>
            </a:r>
            <a:endParaRPr lang="en-US" altLang="zh-CN"/>
          </a:p>
          <a:p>
            <a:r>
              <a:rPr lang="zh-CN" altLang="en-US"/>
              <a:t>双方主要在该</a:t>
            </a:r>
            <a:r>
              <a:rPr lang="en-US" altLang="zh-CN"/>
              <a:t>commit</a:t>
            </a:r>
            <a:r>
              <a:rPr lang="zh-CN" altLang="en-US"/>
              <a:t>可能的影响范围</a:t>
            </a:r>
            <a:r>
              <a:rPr lang="en-US" altLang="zh-CN"/>
              <a:t>(</a:t>
            </a:r>
            <a:r>
              <a:rPr lang="zh-CN" altLang="en-US"/>
              <a:t>潜在的破坏范围</a:t>
            </a:r>
            <a:r>
              <a:rPr lang="en-US" altLang="zh-CN"/>
              <a:t>)</a:t>
            </a:r>
            <a:r>
              <a:rPr lang="zh-CN" altLang="en-US"/>
              <a:t>内，讨论、检查、测试和验证该</a:t>
            </a:r>
            <a:r>
              <a:rPr lang="en-US" altLang="zh-CN"/>
              <a:t>commit</a:t>
            </a:r>
            <a:r>
              <a:rPr lang="zh-CN" altLang="en-US"/>
              <a:t>对系统的影响，所以这个影响范围的判断是一个关键，关系到工作量、工作难度和潜在风险程度。</a:t>
            </a:r>
            <a:endParaRPr lang="en-US" altLang="zh-CN"/>
          </a:p>
          <a:p>
            <a:r>
              <a:rPr lang="en-US" altLang="zh-CN"/>
              <a:t>4. </a:t>
            </a:r>
            <a:r>
              <a:rPr lang="zh-CN" altLang="en-US"/>
              <a:t>判断</a:t>
            </a:r>
            <a:r>
              <a:rPr lang="en-US" altLang="zh-CN"/>
              <a:t>commit</a:t>
            </a:r>
            <a:r>
              <a:rPr lang="zh-CN" altLang="en-US"/>
              <a:t>影响的准确性主要靠参与者的经验直觉。没有听说过有现实采用的辅助工具帮助完成。</a:t>
            </a:r>
            <a:endParaRPr lang="en-US" altLang="zh-CN"/>
          </a:p>
          <a:p>
            <a:r>
              <a:rPr lang="en-US" altLang="zh-CN"/>
              <a:t>5. </a:t>
            </a:r>
            <a:r>
              <a:rPr lang="zh-CN" altLang="en-US" b="1"/>
              <a:t>发现一点</a:t>
            </a:r>
            <a:r>
              <a:rPr lang="zh-CN" altLang="en-US"/>
              <a:t>：判断</a:t>
            </a:r>
            <a:r>
              <a:rPr lang="en-US" altLang="zh-CN"/>
              <a:t>commit</a:t>
            </a:r>
            <a:r>
              <a:rPr lang="zh-CN" altLang="en-US"/>
              <a:t>对内核系统的影响范围是复杂的，随着</a:t>
            </a:r>
            <a:r>
              <a:rPr lang="en-US" altLang="zh-CN"/>
              <a:t>Linux</a:t>
            </a:r>
            <a:r>
              <a:rPr lang="zh-CN" altLang="en-US"/>
              <a:t>内核系统的发展演进，该复杂性不断升高。复杂性升高后果是，审核难度增大，周期变长，判断失误导致的隐患越来越多而导致内核可靠性下降，最终必然突破人类的掌控能力上限，内核面临废弃的问题。</a:t>
            </a:r>
          </a:p>
        </p:txBody>
      </p:sp>
    </p:spTree>
    <p:extLst>
      <p:ext uri="{BB962C8B-B14F-4D97-AF65-F5344CB8AC3E}">
        <p14:creationId xmlns:p14="http://schemas.microsoft.com/office/powerpoint/2010/main" val="21453973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218CB-F35B-27A8-2011-56A66CE80A2E}"/>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F8EA7BE7-17AB-4CE8-C2AD-9C85DF2875E7}"/>
              </a:ext>
            </a:extLst>
          </p:cNvPr>
          <p:cNvSpPr txBox="1"/>
          <p:nvPr/>
        </p:nvSpPr>
        <p:spPr>
          <a:xfrm>
            <a:off x="667780" y="479673"/>
            <a:ext cx="10216752" cy="584775"/>
          </a:xfrm>
          <a:prstGeom prst="rect">
            <a:avLst/>
          </a:prstGeom>
          <a:noFill/>
        </p:spPr>
        <p:txBody>
          <a:bodyPr wrap="square">
            <a:spAutoFit/>
          </a:bodyPr>
          <a:lstStyle/>
          <a:p>
            <a:r>
              <a:rPr lang="zh-CN" altLang="en-US" sz="3200"/>
              <a:t>复杂性的一个具体方面 </a:t>
            </a:r>
            <a:r>
              <a:rPr lang="en-US" altLang="zh-CN" sz="3200"/>
              <a:t>- </a:t>
            </a:r>
            <a:r>
              <a:rPr lang="zh-CN" altLang="en-US" sz="3200"/>
              <a:t>判断</a:t>
            </a:r>
            <a:r>
              <a:rPr lang="en-US" altLang="zh-CN" sz="3200"/>
              <a:t>commit</a:t>
            </a:r>
            <a:r>
              <a:rPr lang="zh-CN" altLang="en-US" sz="3200"/>
              <a:t>的影响范围</a:t>
            </a:r>
            <a:endParaRPr lang="en-US" altLang="zh-CN" sz="3200"/>
          </a:p>
        </p:txBody>
      </p:sp>
      <p:sp>
        <p:nvSpPr>
          <p:cNvPr id="5" name="文本框 4">
            <a:extLst>
              <a:ext uri="{FF2B5EF4-FFF2-40B4-BE49-F238E27FC236}">
                <a16:creationId xmlns:a16="http://schemas.microsoft.com/office/drawing/2014/main" id="{8C644C84-FAB8-E6F7-4F03-A6C11A896425}"/>
              </a:ext>
            </a:extLst>
          </p:cNvPr>
          <p:cNvSpPr txBox="1"/>
          <p:nvPr/>
        </p:nvSpPr>
        <p:spPr>
          <a:xfrm>
            <a:off x="657702" y="1088740"/>
            <a:ext cx="11090925" cy="3693319"/>
          </a:xfrm>
          <a:prstGeom prst="rect">
            <a:avLst/>
          </a:prstGeom>
          <a:noFill/>
        </p:spPr>
        <p:txBody>
          <a:bodyPr wrap="square" rtlCol="0">
            <a:spAutoFit/>
          </a:bodyPr>
          <a:lstStyle/>
          <a:p>
            <a:r>
              <a:rPr lang="zh-CN" altLang="en-US"/>
              <a:t>以具体示例归纳总结一下：</a:t>
            </a:r>
            <a:endParaRPr lang="en-US" altLang="zh-CN"/>
          </a:p>
          <a:p>
            <a:r>
              <a:rPr lang="zh-CN" altLang="en-US"/>
              <a:t>一个内核维护者，对于贡献者的</a:t>
            </a:r>
            <a:r>
              <a:rPr lang="en-US" altLang="zh-CN"/>
              <a:t>commit</a:t>
            </a:r>
            <a:r>
              <a:rPr lang="zh-CN" altLang="en-US"/>
              <a:t>，需要判断两方面：一是符合本项目的定位和原则，对发展有利；二是避免其对本项目的破坏性。对于第二点，首要前提是判断该</a:t>
            </a:r>
            <a:r>
              <a:rPr lang="en-US" altLang="zh-CN"/>
              <a:t>commit</a:t>
            </a:r>
            <a:r>
              <a:rPr lang="zh-CN" altLang="en-US"/>
              <a:t>的潜在影响范围，然后据此决定审核代码的重点范围和测试的重点方向，然后把有限的资源进行相对准确高效的投放。但是判断</a:t>
            </a:r>
            <a:r>
              <a:rPr lang="en-US" altLang="zh-CN"/>
              <a:t>commit</a:t>
            </a:r>
            <a:r>
              <a:rPr lang="zh-CN" altLang="en-US"/>
              <a:t>潜在影响范围的手段主要是靠人的直觉经验，这个不仅不可靠，并且效率低。考虑工具的支持，包括两个方面：第一是提供对</a:t>
            </a:r>
            <a:r>
              <a:rPr lang="en-US" altLang="zh-CN"/>
              <a:t>commit</a:t>
            </a:r>
            <a:r>
              <a:rPr lang="zh-CN" altLang="en-US"/>
              <a:t>影响范围的直观展示，二是量化工具。</a:t>
            </a:r>
            <a:endParaRPr lang="en-US" altLang="zh-CN"/>
          </a:p>
          <a:p>
            <a:endParaRPr lang="en-US" altLang="zh-CN"/>
          </a:p>
          <a:p>
            <a:r>
              <a:rPr lang="zh-CN" altLang="en-US"/>
              <a:t>重点是量化工具，能够衡量内核系统加入新的</a:t>
            </a:r>
            <a:r>
              <a:rPr lang="en-US" altLang="zh-CN"/>
              <a:t>commit</a:t>
            </a:r>
            <a:r>
              <a:rPr lang="zh-CN" altLang="en-US"/>
              <a:t>时，影响范围的大小。量化指标不是针对某一种或某一个</a:t>
            </a:r>
            <a:r>
              <a:rPr lang="en-US" altLang="zh-CN"/>
              <a:t>commit</a:t>
            </a:r>
            <a:r>
              <a:rPr lang="zh-CN" altLang="en-US"/>
              <a:t>，而是反映内核系统的情况。给量化指标起名，比较接近的词汇是“耦合性”。</a:t>
            </a:r>
            <a:endParaRPr lang="en-US" altLang="zh-CN"/>
          </a:p>
          <a:p>
            <a:endParaRPr lang="en-US" altLang="zh-CN"/>
          </a:p>
          <a:p>
            <a:r>
              <a:rPr lang="zh-CN" altLang="en-US"/>
              <a:t>举例：内核</a:t>
            </a:r>
            <a:r>
              <a:rPr lang="en-US" altLang="zh-CN"/>
              <a:t>A</a:t>
            </a:r>
            <a:r>
              <a:rPr lang="zh-CN" altLang="en-US"/>
              <a:t>和</a:t>
            </a:r>
            <a:r>
              <a:rPr lang="en-US" altLang="zh-CN"/>
              <a:t>B</a:t>
            </a:r>
            <a:r>
              <a:rPr lang="zh-CN" altLang="en-US"/>
              <a:t>具有相同的对外功能、性能、安全性等表现，但由于内部设计的不同，当同样的</a:t>
            </a:r>
            <a:r>
              <a:rPr lang="en-US" altLang="zh-CN"/>
              <a:t>commit</a:t>
            </a:r>
            <a:r>
              <a:rPr lang="zh-CN" altLang="en-US"/>
              <a:t>被提交时，受影响的</a:t>
            </a:r>
            <a:r>
              <a:rPr lang="en-US" altLang="zh-CN"/>
              <a:t>C</a:t>
            </a:r>
            <a:r>
              <a:rPr lang="zh-CN" altLang="en-US"/>
              <a:t>文件范围可能不同，维护者需要考虑纳入的工作范围不同，同时可能涉及审核的维护者小组数量不同，最终导致审核过程的工作量、难度和审查效果产生明显的差异。</a:t>
            </a:r>
          </a:p>
        </p:txBody>
      </p:sp>
    </p:spTree>
    <p:extLst>
      <p:ext uri="{BB962C8B-B14F-4D97-AF65-F5344CB8AC3E}">
        <p14:creationId xmlns:p14="http://schemas.microsoft.com/office/powerpoint/2010/main" val="2322260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513CEAA-0C2A-3BE5-53E3-D24A258ABDEE}"/>
              </a:ext>
            </a:extLst>
          </p:cNvPr>
          <p:cNvSpPr txBox="1"/>
          <p:nvPr/>
        </p:nvSpPr>
        <p:spPr>
          <a:xfrm>
            <a:off x="667780" y="479673"/>
            <a:ext cx="8344544" cy="584775"/>
          </a:xfrm>
          <a:prstGeom prst="rect">
            <a:avLst/>
          </a:prstGeom>
          <a:noFill/>
        </p:spPr>
        <p:txBody>
          <a:bodyPr wrap="square">
            <a:spAutoFit/>
          </a:bodyPr>
          <a:lstStyle/>
          <a:p>
            <a:r>
              <a:rPr lang="en-US" altLang="zh-CN" sz="3200"/>
              <a:t>Linux</a:t>
            </a:r>
            <a:r>
              <a:rPr lang="zh-CN" altLang="en-US" sz="3200"/>
              <a:t>内核的开发方式</a:t>
            </a:r>
            <a:endParaRPr lang="en-US" altLang="zh-CN" sz="3200"/>
          </a:p>
        </p:txBody>
      </p:sp>
      <p:sp>
        <p:nvSpPr>
          <p:cNvPr id="5" name="文本框 4">
            <a:extLst>
              <a:ext uri="{FF2B5EF4-FFF2-40B4-BE49-F238E27FC236}">
                <a16:creationId xmlns:a16="http://schemas.microsoft.com/office/drawing/2014/main" id="{602AE7E5-C6FC-BE44-08E7-142927A07193}"/>
              </a:ext>
            </a:extLst>
          </p:cNvPr>
          <p:cNvSpPr txBox="1"/>
          <p:nvPr/>
        </p:nvSpPr>
        <p:spPr>
          <a:xfrm>
            <a:off x="723198" y="1520788"/>
            <a:ext cx="11061434" cy="2862322"/>
          </a:xfrm>
          <a:prstGeom prst="rect">
            <a:avLst/>
          </a:prstGeom>
          <a:noFill/>
        </p:spPr>
        <p:txBody>
          <a:bodyPr wrap="square" rtlCol="0">
            <a:spAutoFit/>
          </a:bodyPr>
          <a:lstStyle/>
          <a:p>
            <a:r>
              <a:rPr lang="zh-CN" altLang="en-US"/>
              <a:t>贡献者和维护者</a:t>
            </a:r>
            <a:endParaRPr lang="en-US" altLang="zh-CN"/>
          </a:p>
          <a:p>
            <a:endParaRPr lang="en-US" altLang="zh-CN"/>
          </a:p>
          <a:p>
            <a:r>
              <a:rPr lang="zh-CN" altLang="en-US"/>
              <a:t>影响扩散</a:t>
            </a:r>
            <a:endParaRPr lang="en-US" altLang="zh-CN"/>
          </a:p>
          <a:p>
            <a:r>
              <a:rPr lang="zh-CN" altLang="en-US"/>
              <a:t>如果判断影响扩展的范围</a:t>
            </a:r>
            <a:endParaRPr lang="en-US" altLang="zh-CN"/>
          </a:p>
          <a:p>
            <a:r>
              <a:rPr lang="zh-CN" altLang="en-US"/>
              <a:t>挑战：</a:t>
            </a:r>
            <a:endParaRPr lang="en-US" altLang="zh-CN"/>
          </a:p>
          <a:p>
            <a:r>
              <a:rPr lang="en-US" altLang="zh-CN"/>
              <a:t>1. C</a:t>
            </a:r>
            <a:r>
              <a:rPr lang="zh-CN" altLang="en-US"/>
              <a:t>文件不是组件，没有清晰明确的接口边界</a:t>
            </a:r>
            <a:endParaRPr lang="en-US" altLang="zh-CN"/>
          </a:p>
          <a:p>
            <a:r>
              <a:rPr lang="en-US" altLang="zh-CN"/>
              <a:t>2. </a:t>
            </a:r>
            <a:r>
              <a:rPr lang="zh-CN" altLang="en-US"/>
              <a:t>人工判断扩散方向和范围是凭经验和直觉</a:t>
            </a:r>
            <a:endParaRPr lang="en-US" altLang="zh-CN"/>
          </a:p>
          <a:p>
            <a:r>
              <a:rPr lang="en-US" altLang="zh-CN"/>
              <a:t>2. </a:t>
            </a:r>
            <a:r>
              <a:rPr lang="zh-CN" altLang="en-US"/>
              <a:t>有没有自动测试工具，能够分析出修改点引起的扩散方向和范围，并以此为依据指导自己测试用例的产生</a:t>
            </a:r>
            <a:endParaRPr lang="en-US" altLang="zh-CN"/>
          </a:p>
          <a:p>
            <a:endParaRPr lang="en-US" altLang="zh-CN"/>
          </a:p>
          <a:p>
            <a:r>
              <a:rPr lang="zh-CN" altLang="en-US"/>
              <a:t>指标：扩散角度 </a:t>
            </a:r>
            <a:r>
              <a:rPr lang="en-US" altLang="zh-CN"/>
              <a:t>* </a:t>
            </a:r>
            <a:r>
              <a:rPr lang="zh-CN" altLang="en-US"/>
              <a:t>扩散半径</a:t>
            </a:r>
          </a:p>
        </p:txBody>
      </p:sp>
    </p:spTree>
    <p:extLst>
      <p:ext uri="{BB962C8B-B14F-4D97-AF65-F5344CB8AC3E}">
        <p14:creationId xmlns:p14="http://schemas.microsoft.com/office/powerpoint/2010/main" val="17061717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BCDE731-BDA4-0FBD-7A96-6E1CE88F39C9}"/>
              </a:ext>
            </a:extLst>
          </p:cNvPr>
          <p:cNvSpPr txBox="1"/>
          <p:nvPr/>
        </p:nvSpPr>
        <p:spPr>
          <a:xfrm>
            <a:off x="4403812" y="2922039"/>
            <a:ext cx="3618298" cy="830997"/>
          </a:xfrm>
          <a:prstGeom prst="rect">
            <a:avLst/>
          </a:prstGeom>
          <a:noFill/>
        </p:spPr>
        <p:txBody>
          <a:bodyPr wrap="none" rtlCol="0">
            <a:spAutoFit/>
          </a:bodyPr>
          <a:lstStyle/>
          <a:p>
            <a:r>
              <a:rPr lang="en-US" altLang="zh-CN" sz="4800"/>
              <a:t>3</a:t>
            </a:r>
            <a:r>
              <a:rPr lang="zh-CN" altLang="en-US" sz="4800"/>
              <a:t>月</a:t>
            </a:r>
            <a:r>
              <a:rPr lang="en-US" altLang="zh-CN" sz="4800"/>
              <a:t>28</a:t>
            </a:r>
            <a:r>
              <a:rPr lang="zh-CN" altLang="en-US" sz="4800"/>
              <a:t>日报告</a:t>
            </a:r>
          </a:p>
        </p:txBody>
      </p:sp>
    </p:spTree>
    <p:extLst>
      <p:ext uri="{BB962C8B-B14F-4D97-AF65-F5344CB8AC3E}">
        <p14:creationId xmlns:p14="http://schemas.microsoft.com/office/powerpoint/2010/main" val="31971684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DEADF-F4B1-298D-419F-18B9B5B47F06}"/>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23C8C318-3A03-F325-2242-F27AF86CDEC1}"/>
              </a:ext>
            </a:extLst>
          </p:cNvPr>
          <p:cNvSpPr txBox="1"/>
          <p:nvPr/>
        </p:nvSpPr>
        <p:spPr>
          <a:xfrm>
            <a:off x="667780" y="479673"/>
            <a:ext cx="8344544" cy="584775"/>
          </a:xfrm>
          <a:prstGeom prst="rect">
            <a:avLst/>
          </a:prstGeom>
          <a:noFill/>
        </p:spPr>
        <p:txBody>
          <a:bodyPr wrap="square">
            <a:spAutoFit/>
          </a:bodyPr>
          <a:lstStyle/>
          <a:p>
            <a:r>
              <a:rPr lang="zh-CN" altLang="en-US" sz="3200"/>
              <a:t>陈老师提出的问题</a:t>
            </a:r>
            <a:endParaRPr lang="en-US" altLang="zh-CN" sz="3200"/>
          </a:p>
        </p:txBody>
      </p:sp>
      <p:sp>
        <p:nvSpPr>
          <p:cNvPr id="5" name="文本框 4">
            <a:extLst>
              <a:ext uri="{FF2B5EF4-FFF2-40B4-BE49-F238E27FC236}">
                <a16:creationId xmlns:a16="http://schemas.microsoft.com/office/drawing/2014/main" id="{FF750F72-F5BA-C24D-192D-952CC4AA8148}"/>
              </a:ext>
            </a:extLst>
          </p:cNvPr>
          <p:cNvSpPr txBox="1"/>
          <p:nvPr/>
        </p:nvSpPr>
        <p:spPr>
          <a:xfrm>
            <a:off x="657702" y="1304764"/>
            <a:ext cx="11090925" cy="2554545"/>
          </a:xfrm>
          <a:prstGeom prst="rect">
            <a:avLst/>
          </a:prstGeom>
          <a:noFill/>
        </p:spPr>
        <p:txBody>
          <a:bodyPr wrap="square" rtlCol="0">
            <a:spAutoFit/>
          </a:bodyPr>
          <a:lstStyle/>
          <a:p>
            <a:r>
              <a:rPr lang="en-US" altLang="zh-CN" sz="2000"/>
              <a:t>1. </a:t>
            </a:r>
            <a:r>
              <a:rPr lang="zh-CN" altLang="en-US" sz="2000"/>
              <a:t>在构造方式上，组件化内核相对</a:t>
            </a:r>
            <a:r>
              <a:rPr lang="en-US" altLang="zh-CN" sz="2000"/>
              <a:t>Linux</a:t>
            </a:r>
            <a:r>
              <a:rPr lang="zh-CN" altLang="en-US" sz="2000"/>
              <a:t>内核有什么优势？</a:t>
            </a:r>
            <a:endParaRPr lang="en-US" altLang="zh-CN" sz="2000"/>
          </a:p>
          <a:p>
            <a:endParaRPr lang="en-US" altLang="zh-CN" sz="2000"/>
          </a:p>
          <a:p>
            <a:r>
              <a:rPr lang="en-US" altLang="zh-CN" sz="2000"/>
              <a:t>2. </a:t>
            </a:r>
            <a:r>
              <a:rPr lang="zh-CN" altLang="en-US" sz="2000"/>
              <a:t>组件化构造内核方法体现优势的条件？</a:t>
            </a:r>
            <a:endParaRPr lang="en-US" altLang="zh-CN" sz="2000"/>
          </a:p>
          <a:p>
            <a:endParaRPr lang="en-US" altLang="zh-CN" sz="2000"/>
          </a:p>
          <a:p>
            <a:r>
              <a:rPr lang="en-US" altLang="zh-CN" sz="2000"/>
              <a:t>3. </a:t>
            </a:r>
            <a:r>
              <a:rPr lang="zh-CN" altLang="en-US" sz="2000"/>
              <a:t>如何以</a:t>
            </a:r>
            <a:r>
              <a:rPr lang="zh-CN" altLang="en-US" sz="2000" b="1">
                <a:solidFill>
                  <a:srgbClr val="FF0000"/>
                </a:solidFill>
              </a:rPr>
              <a:t>量化</a:t>
            </a:r>
            <a:r>
              <a:rPr lang="zh-CN" altLang="en-US" sz="2000"/>
              <a:t>的方式体现组件化方法相对</a:t>
            </a:r>
            <a:r>
              <a:rPr lang="en-US" altLang="zh-CN" sz="2000"/>
              <a:t>Linux</a:t>
            </a:r>
            <a:r>
              <a:rPr lang="zh-CN" altLang="en-US" sz="2000"/>
              <a:t>构造方法的优势？如果是复杂性方面，那么要给出一个适合内核领域的度量复杂性的指标和方法。</a:t>
            </a:r>
            <a:endParaRPr lang="en-US" altLang="zh-CN" sz="2000"/>
          </a:p>
          <a:p>
            <a:endParaRPr lang="en-US" altLang="zh-CN" sz="2000"/>
          </a:p>
          <a:p>
            <a:r>
              <a:rPr lang="en-US" altLang="zh-CN" sz="2000"/>
              <a:t>4. </a:t>
            </a:r>
            <a:r>
              <a:rPr lang="zh-CN" altLang="en-US" sz="2000"/>
              <a:t>单向依赖等组件化方式是否过于理想化？是否具有实用价值？</a:t>
            </a:r>
          </a:p>
        </p:txBody>
      </p:sp>
    </p:spTree>
    <p:extLst>
      <p:ext uri="{BB962C8B-B14F-4D97-AF65-F5344CB8AC3E}">
        <p14:creationId xmlns:p14="http://schemas.microsoft.com/office/powerpoint/2010/main" val="24279601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50B63-AFC1-F702-BC2E-EE0CDFCEC7A3}"/>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45668AB2-84BB-501F-4E99-A1E94F4737E8}"/>
              </a:ext>
            </a:extLst>
          </p:cNvPr>
          <p:cNvSpPr txBox="1"/>
          <p:nvPr/>
        </p:nvSpPr>
        <p:spPr>
          <a:xfrm>
            <a:off x="667780" y="479673"/>
            <a:ext cx="8344544" cy="584775"/>
          </a:xfrm>
          <a:prstGeom prst="rect">
            <a:avLst/>
          </a:prstGeom>
          <a:noFill/>
        </p:spPr>
        <p:txBody>
          <a:bodyPr wrap="square">
            <a:spAutoFit/>
          </a:bodyPr>
          <a:lstStyle/>
          <a:p>
            <a:r>
              <a:rPr lang="zh-CN" altLang="en-US" sz="3200"/>
              <a:t>针对这些问题的分析和想法</a:t>
            </a:r>
            <a:endParaRPr lang="en-US" altLang="zh-CN" sz="3200"/>
          </a:p>
        </p:txBody>
      </p:sp>
      <p:sp>
        <p:nvSpPr>
          <p:cNvPr id="5" name="文本框 4">
            <a:extLst>
              <a:ext uri="{FF2B5EF4-FFF2-40B4-BE49-F238E27FC236}">
                <a16:creationId xmlns:a16="http://schemas.microsoft.com/office/drawing/2014/main" id="{A79D0934-E91C-05CF-34BA-0A7780581E38}"/>
              </a:ext>
            </a:extLst>
          </p:cNvPr>
          <p:cNvSpPr txBox="1"/>
          <p:nvPr/>
        </p:nvSpPr>
        <p:spPr>
          <a:xfrm>
            <a:off x="657702" y="1124744"/>
            <a:ext cx="11234942" cy="5632311"/>
          </a:xfrm>
          <a:prstGeom prst="rect">
            <a:avLst/>
          </a:prstGeom>
          <a:noFill/>
        </p:spPr>
        <p:txBody>
          <a:bodyPr wrap="square" rtlCol="0">
            <a:spAutoFit/>
          </a:bodyPr>
          <a:lstStyle/>
          <a:p>
            <a:r>
              <a:rPr lang="en-US" altLang="zh-CN" sz="2000"/>
              <a:t>1. </a:t>
            </a:r>
            <a:r>
              <a:rPr lang="zh-CN" altLang="en-US" sz="2000"/>
              <a:t>在构造方式上，组件化内核相对</a:t>
            </a:r>
            <a:r>
              <a:rPr lang="en-US" altLang="zh-CN" sz="2000"/>
              <a:t>Linux</a:t>
            </a:r>
            <a:r>
              <a:rPr lang="zh-CN" altLang="en-US" sz="2000"/>
              <a:t>内核有什么优势？</a:t>
            </a:r>
            <a:endParaRPr lang="en-US" altLang="zh-CN" sz="2000"/>
          </a:p>
          <a:p>
            <a:endParaRPr lang="en-US" altLang="zh-CN" sz="2000"/>
          </a:p>
          <a:p>
            <a:r>
              <a:rPr lang="zh-CN" altLang="en-US" sz="2000"/>
              <a:t>内核开发的主要挑战：</a:t>
            </a:r>
            <a:r>
              <a:rPr lang="zh-CN" altLang="en-US" sz="2000" b="1"/>
              <a:t>随着内核规模的扩大，复杂性将快速上升，最后会超出人类掌控的极限</a:t>
            </a:r>
            <a:r>
              <a:rPr lang="zh-CN" altLang="en-US" sz="2000"/>
              <a:t>。</a:t>
            </a:r>
            <a:endParaRPr lang="en-US" altLang="zh-CN" sz="2000"/>
          </a:p>
          <a:p>
            <a:r>
              <a:rPr lang="zh-CN" altLang="en-US" sz="2000"/>
              <a:t>软件工程方法，开源社区组织形式等，所能发挥的作用是有效但也有限的。</a:t>
            </a:r>
            <a:endParaRPr lang="en-US" altLang="zh-CN" sz="2000"/>
          </a:p>
          <a:p>
            <a:r>
              <a:rPr lang="zh-CN" altLang="en-US" sz="2000"/>
              <a:t>基于组件的内核构造方法，核心思想是基于组件分解内核本身构成的复杂性和构造过程的复杂性。</a:t>
            </a:r>
            <a:endParaRPr lang="en-US" altLang="zh-CN" sz="2000"/>
          </a:p>
          <a:p>
            <a:r>
              <a:rPr lang="zh-CN" altLang="en-US" sz="2000"/>
              <a:t>从内核本身构成来看，组件化方法把内核看作是从小到大，逐级嵌套而构成的系统，每一级系统都是在稍小一级系统的基础上的增量，增量的表现形式是一到几个组件。</a:t>
            </a:r>
            <a:endParaRPr lang="en-US" altLang="zh-CN" sz="2000"/>
          </a:p>
          <a:p>
            <a:r>
              <a:rPr lang="zh-CN" altLang="en-US" sz="2000"/>
              <a:t>从内核构造过程来看，复杂内核的构造过程看作是一系列连续的、迭代式的构造阶段，每个阶段都能够在上一阶段成果的基础上构造出一个更高级的内核，并且每一阶段构造出的内核是可运行、可测试验证的。</a:t>
            </a:r>
            <a:endParaRPr lang="en-US" altLang="zh-CN" sz="2000"/>
          </a:p>
          <a:p>
            <a:r>
              <a:rPr lang="zh-CN" altLang="en-US" sz="2000"/>
              <a:t>综上两方面，基于嵌套的构成方式和迭代的构造过程，可以把复杂性分解到足够小的粒度上，成为一系列简单问题，便于单独研究分析和定位问题。</a:t>
            </a:r>
            <a:endParaRPr lang="en-US" altLang="zh-CN" sz="2000"/>
          </a:p>
          <a:p>
            <a:endParaRPr lang="en-US" altLang="zh-CN" sz="2000"/>
          </a:p>
          <a:p>
            <a:r>
              <a:rPr lang="en-US" altLang="zh-CN" sz="2000"/>
              <a:t>2. </a:t>
            </a:r>
            <a:r>
              <a:rPr lang="zh-CN" altLang="en-US" sz="2000"/>
              <a:t>组件化构造内核方法体现优势的条件？</a:t>
            </a:r>
            <a:endParaRPr lang="en-US" altLang="zh-CN" sz="2000"/>
          </a:p>
          <a:p>
            <a:endParaRPr lang="en-US" altLang="zh-CN" sz="2000"/>
          </a:p>
          <a:p>
            <a:r>
              <a:rPr lang="zh-CN" altLang="en-US" sz="2000"/>
              <a:t>内核规模</a:t>
            </a:r>
            <a:r>
              <a:rPr lang="zh-CN" altLang="en-US" sz="2000" b="1"/>
              <a:t>达到一定程度后</a:t>
            </a:r>
            <a:r>
              <a:rPr lang="zh-CN" altLang="en-US" sz="2000"/>
              <a:t>，组件化方法会逐级体现出优势，而且</a:t>
            </a:r>
            <a:r>
              <a:rPr lang="zh-CN" altLang="en-US" sz="2000" b="1">
                <a:solidFill>
                  <a:srgbClr val="FF0000"/>
                </a:solidFill>
              </a:rPr>
              <a:t>规模越大，相对优势就越明显</a:t>
            </a:r>
            <a:r>
              <a:rPr lang="zh-CN" altLang="en-US" sz="2000"/>
              <a:t>。</a:t>
            </a:r>
            <a:endParaRPr lang="en-US" altLang="zh-CN" sz="2000"/>
          </a:p>
          <a:p>
            <a:r>
              <a:rPr lang="zh-CN" altLang="en-US" sz="2000"/>
              <a:t>而当规模较小时，组件化方法不只是优势不明显，而且还有可能为组件化准备条件而付出额外代价。</a:t>
            </a:r>
            <a:endParaRPr lang="en-US" altLang="zh-CN" sz="2000"/>
          </a:p>
          <a:p>
            <a:r>
              <a:rPr lang="zh-CN" altLang="en-US" sz="2000"/>
              <a:t>具体的边界受很多因素影响，一般估计，</a:t>
            </a:r>
            <a:r>
              <a:rPr lang="en-US" altLang="zh-CN" sz="2000"/>
              <a:t>100,000+</a:t>
            </a:r>
            <a:r>
              <a:rPr lang="zh-CN" altLang="en-US" sz="2000"/>
              <a:t>可能是边界。</a:t>
            </a:r>
          </a:p>
        </p:txBody>
      </p:sp>
    </p:spTree>
    <p:extLst>
      <p:ext uri="{BB962C8B-B14F-4D97-AF65-F5344CB8AC3E}">
        <p14:creationId xmlns:p14="http://schemas.microsoft.com/office/powerpoint/2010/main" val="18557403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ABB80-C67C-D4CE-BC84-4A51711AFCC5}"/>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EF103F5C-13BB-F705-B942-EF27A6A9BCE1}"/>
              </a:ext>
            </a:extLst>
          </p:cNvPr>
          <p:cNvSpPr txBox="1"/>
          <p:nvPr/>
        </p:nvSpPr>
        <p:spPr>
          <a:xfrm>
            <a:off x="667780" y="479673"/>
            <a:ext cx="8344544" cy="584775"/>
          </a:xfrm>
          <a:prstGeom prst="rect">
            <a:avLst/>
          </a:prstGeom>
          <a:noFill/>
        </p:spPr>
        <p:txBody>
          <a:bodyPr wrap="square">
            <a:spAutoFit/>
          </a:bodyPr>
          <a:lstStyle/>
          <a:p>
            <a:r>
              <a:rPr lang="zh-CN" altLang="en-US" sz="3200"/>
              <a:t>何为复杂性？复杂的后果（解决的意义）？</a:t>
            </a:r>
            <a:endParaRPr lang="en-US" altLang="zh-CN" sz="3200"/>
          </a:p>
        </p:txBody>
      </p:sp>
      <p:sp>
        <p:nvSpPr>
          <p:cNvPr id="5" name="文本框 4">
            <a:extLst>
              <a:ext uri="{FF2B5EF4-FFF2-40B4-BE49-F238E27FC236}">
                <a16:creationId xmlns:a16="http://schemas.microsoft.com/office/drawing/2014/main" id="{68788743-4ADA-ACFD-8CD0-C2E101FDBAA0}"/>
              </a:ext>
            </a:extLst>
          </p:cNvPr>
          <p:cNvSpPr txBox="1"/>
          <p:nvPr/>
        </p:nvSpPr>
        <p:spPr>
          <a:xfrm>
            <a:off x="657702" y="1088740"/>
            <a:ext cx="11090925" cy="5632311"/>
          </a:xfrm>
          <a:prstGeom prst="rect">
            <a:avLst/>
          </a:prstGeom>
          <a:noFill/>
        </p:spPr>
        <p:txBody>
          <a:bodyPr wrap="square" rtlCol="0">
            <a:spAutoFit/>
          </a:bodyPr>
          <a:lstStyle/>
          <a:p>
            <a:r>
              <a:rPr lang="zh-CN" altLang="en-US"/>
              <a:t>复杂性是个笼统的词，先尝试准确阐述清楚复杂性的一个方面，再将其量化。</a:t>
            </a:r>
            <a:endParaRPr lang="en-US" altLang="zh-CN"/>
          </a:p>
          <a:p>
            <a:r>
              <a:rPr lang="zh-CN" altLang="en-US"/>
              <a:t>通常说的复杂的意思，某个问题对于人来说，发现构成该问题的要素之间相互的关联关系很多，相互影响的条件和机制众多，导致人很难理解把握问题的本质核心和发展变化规律。</a:t>
            </a:r>
            <a:endParaRPr lang="en-US" altLang="zh-CN"/>
          </a:p>
          <a:p>
            <a:r>
              <a:rPr lang="zh-CN" altLang="en-US"/>
              <a:t>因此，这里的“复杂性”</a:t>
            </a:r>
            <a:r>
              <a:rPr lang="zh-CN" altLang="en-US" b="1"/>
              <a:t>不</a:t>
            </a:r>
            <a:r>
              <a:rPr lang="zh-CN" altLang="en-US"/>
              <a:t>等同于算法上的“复杂性”。</a:t>
            </a:r>
            <a:endParaRPr lang="en-US" altLang="zh-CN"/>
          </a:p>
          <a:p>
            <a:endParaRPr lang="en-US" altLang="zh-CN"/>
          </a:p>
          <a:p>
            <a:r>
              <a:rPr lang="zh-CN" altLang="en-US"/>
              <a:t>办法：</a:t>
            </a:r>
            <a:r>
              <a:rPr lang="zh-CN" altLang="en-US" b="1">
                <a:solidFill>
                  <a:srgbClr val="FF0000"/>
                </a:solidFill>
              </a:rPr>
              <a:t>对</a:t>
            </a:r>
            <a:r>
              <a:rPr lang="en-US" altLang="zh-CN" b="1">
                <a:solidFill>
                  <a:srgbClr val="FF0000"/>
                </a:solidFill>
              </a:rPr>
              <a:t>Linux</a:t>
            </a:r>
            <a:r>
              <a:rPr lang="zh-CN" altLang="en-US" b="1">
                <a:solidFill>
                  <a:srgbClr val="FF0000"/>
                </a:solidFill>
              </a:rPr>
              <a:t>的开发过程进行分析</a:t>
            </a:r>
            <a:r>
              <a:rPr lang="zh-CN" altLang="en-US"/>
              <a:t>，</a:t>
            </a:r>
            <a:r>
              <a:rPr lang="zh-CN" altLang="en-US" b="1"/>
              <a:t>从中发现复杂性的一个方面，尽量阐述清楚，再量化</a:t>
            </a:r>
            <a:r>
              <a:rPr lang="zh-CN" altLang="en-US"/>
              <a:t>。</a:t>
            </a:r>
            <a:endParaRPr lang="en-US" altLang="zh-CN"/>
          </a:p>
          <a:p>
            <a:endParaRPr lang="en-US" altLang="zh-CN"/>
          </a:p>
          <a:p>
            <a:r>
              <a:rPr lang="en-US" altLang="zh-CN"/>
              <a:t>Linux</a:t>
            </a:r>
            <a:r>
              <a:rPr lang="zh-CN" altLang="en-US"/>
              <a:t>的开发过程：对</a:t>
            </a:r>
            <a:r>
              <a:rPr lang="en-US" altLang="zh-CN"/>
              <a:t>commit</a:t>
            </a:r>
            <a:r>
              <a:rPr lang="zh-CN" altLang="en-US"/>
              <a:t>的提交、审核、合并的过程。</a:t>
            </a:r>
            <a:endParaRPr lang="en-US" altLang="zh-CN"/>
          </a:p>
          <a:p>
            <a:r>
              <a:rPr lang="en-US" altLang="zh-CN"/>
              <a:t>1. </a:t>
            </a:r>
            <a:r>
              <a:rPr lang="zh-CN" altLang="en-US"/>
              <a:t>贡献者提交一个</a:t>
            </a:r>
            <a:r>
              <a:rPr lang="en-US" altLang="zh-CN"/>
              <a:t>commit</a:t>
            </a:r>
            <a:r>
              <a:rPr lang="zh-CN" altLang="en-US"/>
              <a:t>，它应该是完整的和最小化，即具有原子性。</a:t>
            </a:r>
            <a:endParaRPr lang="en-US" altLang="zh-CN"/>
          </a:p>
          <a:p>
            <a:r>
              <a:rPr lang="en-US" altLang="zh-CN"/>
              <a:t>2. </a:t>
            </a:r>
            <a:r>
              <a:rPr lang="zh-CN" altLang="en-US"/>
              <a:t>围绕该</a:t>
            </a:r>
            <a:r>
              <a:rPr lang="en-US" altLang="zh-CN"/>
              <a:t>commit</a:t>
            </a:r>
            <a:r>
              <a:rPr lang="zh-CN" altLang="en-US"/>
              <a:t>所进行的一系列交互过程</a:t>
            </a:r>
            <a:r>
              <a:rPr lang="en-US" altLang="zh-CN"/>
              <a:t>(</a:t>
            </a:r>
            <a:r>
              <a:rPr lang="zh-CN" altLang="en-US"/>
              <a:t>在贡献者和维护者之间的反复交互</a:t>
            </a:r>
            <a:r>
              <a:rPr lang="en-US" altLang="zh-CN"/>
              <a:t>)</a:t>
            </a:r>
            <a:r>
              <a:rPr lang="zh-CN" altLang="en-US"/>
              <a:t>，有两个焦点问题：</a:t>
            </a:r>
            <a:endParaRPr lang="en-US" altLang="zh-CN"/>
          </a:p>
          <a:p>
            <a:r>
              <a:rPr lang="zh-CN" altLang="en-US"/>
              <a:t>问题</a:t>
            </a:r>
            <a:r>
              <a:rPr lang="en-US" altLang="zh-CN"/>
              <a:t>1</a:t>
            </a:r>
            <a:r>
              <a:rPr lang="zh-CN" altLang="en-US"/>
              <a:t>：</a:t>
            </a:r>
            <a:r>
              <a:rPr lang="en-US" altLang="zh-CN"/>
              <a:t> </a:t>
            </a:r>
            <a:r>
              <a:rPr lang="zh-CN" altLang="en-US"/>
              <a:t>提交的有效性，对</a:t>
            </a:r>
            <a:r>
              <a:rPr lang="en-US" altLang="zh-CN"/>
              <a:t>Linux</a:t>
            </a:r>
            <a:r>
              <a:rPr lang="zh-CN" altLang="en-US"/>
              <a:t>是否有价值有意义有必要以及代价合理。前期重点。</a:t>
            </a:r>
            <a:endParaRPr lang="en-US" altLang="zh-CN"/>
          </a:p>
          <a:p>
            <a:r>
              <a:rPr lang="zh-CN" altLang="en-US"/>
              <a:t>问题</a:t>
            </a:r>
            <a:r>
              <a:rPr lang="en-US" altLang="zh-CN"/>
              <a:t>2</a:t>
            </a:r>
            <a:r>
              <a:rPr lang="zh-CN" altLang="en-US"/>
              <a:t>：</a:t>
            </a:r>
            <a:r>
              <a:rPr lang="en-US" altLang="zh-CN"/>
              <a:t> </a:t>
            </a:r>
            <a:r>
              <a:rPr lang="zh-CN" altLang="en-US"/>
              <a:t>提交的可靠性，对整个系统鲁棒性的影响。尽量避免引入</a:t>
            </a:r>
            <a:r>
              <a:rPr lang="en-US" altLang="zh-CN"/>
              <a:t>Bug</a:t>
            </a:r>
            <a:r>
              <a:rPr lang="zh-CN" altLang="en-US"/>
              <a:t>。后期重点。</a:t>
            </a:r>
            <a:endParaRPr lang="en-US" altLang="zh-CN"/>
          </a:p>
          <a:p>
            <a:r>
              <a:rPr lang="zh-CN" altLang="en-US"/>
              <a:t>我们关注的是第</a:t>
            </a:r>
            <a:r>
              <a:rPr lang="en-US" altLang="zh-CN"/>
              <a:t>2</a:t>
            </a:r>
            <a:r>
              <a:rPr lang="zh-CN" altLang="en-US"/>
              <a:t>个问题。贡献者如何说明和证明可靠性，维护者如何确认可靠性。</a:t>
            </a:r>
            <a:endParaRPr lang="en-US" altLang="zh-CN"/>
          </a:p>
          <a:p>
            <a:r>
              <a:rPr lang="en-US" altLang="zh-CN"/>
              <a:t>3. </a:t>
            </a:r>
            <a:r>
              <a:rPr lang="zh-CN" altLang="en-US"/>
              <a:t>说明、证明这一点的关键基础是该</a:t>
            </a:r>
            <a:r>
              <a:rPr lang="en-US" altLang="zh-CN"/>
              <a:t>commit</a:t>
            </a:r>
            <a:r>
              <a:rPr lang="zh-CN" altLang="en-US"/>
              <a:t>对整个系统的影响范围有多大。</a:t>
            </a:r>
            <a:endParaRPr lang="en-US" altLang="zh-CN"/>
          </a:p>
          <a:p>
            <a:r>
              <a:rPr lang="zh-CN" altLang="en-US"/>
              <a:t>双方主要在该</a:t>
            </a:r>
            <a:r>
              <a:rPr lang="en-US" altLang="zh-CN"/>
              <a:t>commit</a:t>
            </a:r>
            <a:r>
              <a:rPr lang="zh-CN" altLang="en-US"/>
              <a:t>可能的影响范围</a:t>
            </a:r>
            <a:r>
              <a:rPr lang="en-US" altLang="zh-CN"/>
              <a:t>(</a:t>
            </a:r>
            <a:r>
              <a:rPr lang="zh-CN" altLang="en-US"/>
              <a:t>潜在的破坏范围</a:t>
            </a:r>
            <a:r>
              <a:rPr lang="en-US" altLang="zh-CN"/>
              <a:t>)</a:t>
            </a:r>
            <a:r>
              <a:rPr lang="zh-CN" altLang="en-US"/>
              <a:t>内，讨论、检查、测试和验证该</a:t>
            </a:r>
            <a:r>
              <a:rPr lang="en-US" altLang="zh-CN"/>
              <a:t>commit</a:t>
            </a:r>
            <a:r>
              <a:rPr lang="zh-CN" altLang="en-US"/>
              <a:t>对系统的影响，所以这个影响范围的判断是一个关键，关系到工作量、工作难度和潜在风险程度。</a:t>
            </a:r>
            <a:endParaRPr lang="en-US" altLang="zh-CN"/>
          </a:p>
          <a:p>
            <a:r>
              <a:rPr lang="en-US" altLang="zh-CN"/>
              <a:t>4. </a:t>
            </a:r>
            <a:r>
              <a:rPr lang="zh-CN" altLang="en-US"/>
              <a:t>判断</a:t>
            </a:r>
            <a:r>
              <a:rPr lang="en-US" altLang="zh-CN"/>
              <a:t>commit</a:t>
            </a:r>
            <a:r>
              <a:rPr lang="zh-CN" altLang="en-US"/>
              <a:t>影响的准确性主要靠参与者的经验直觉。没有听说过有现实采用的辅助工具帮助完成。</a:t>
            </a:r>
            <a:endParaRPr lang="en-US" altLang="zh-CN"/>
          </a:p>
          <a:p>
            <a:r>
              <a:rPr lang="en-US" altLang="zh-CN"/>
              <a:t>5. </a:t>
            </a:r>
            <a:r>
              <a:rPr lang="zh-CN" altLang="en-US" b="1"/>
              <a:t>发现一点</a:t>
            </a:r>
            <a:r>
              <a:rPr lang="zh-CN" altLang="en-US"/>
              <a:t>：判断</a:t>
            </a:r>
            <a:r>
              <a:rPr lang="en-US" altLang="zh-CN"/>
              <a:t>commit</a:t>
            </a:r>
            <a:r>
              <a:rPr lang="zh-CN" altLang="en-US"/>
              <a:t>对内核系统的影响范围是复杂的，随着</a:t>
            </a:r>
            <a:r>
              <a:rPr lang="en-US" altLang="zh-CN"/>
              <a:t>Linux</a:t>
            </a:r>
            <a:r>
              <a:rPr lang="zh-CN" altLang="en-US"/>
              <a:t>内核系统的发展演进，该复杂性不断升高。复杂性升高后果是，审核难度增大，周期变长，判断失误导致的隐患越来越多而导致内核可靠性下降，最终必然突破人类的掌控能力上限，内核面临废弃的问题。</a:t>
            </a:r>
          </a:p>
        </p:txBody>
      </p:sp>
    </p:spTree>
    <p:extLst>
      <p:ext uri="{BB962C8B-B14F-4D97-AF65-F5344CB8AC3E}">
        <p14:creationId xmlns:p14="http://schemas.microsoft.com/office/powerpoint/2010/main" val="17468911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E94E57-D472-65F9-B502-B234DE78A166}"/>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A7E9A254-6F0F-9EF0-E50B-D1D97A8B5D5C}"/>
              </a:ext>
            </a:extLst>
          </p:cNvPr>
          <p:cNvSpPr txBox="1"/>
          <p:nvPr/>
        </p:nvSpPr>
        <p:spPr>
          <a:xfrm>
            <a:off x="667780" y="479673"/>
            <a:ext cx="10216752" cy="584775"/>
          </a:xfrm>
          <a:prstGeom prst="rect">
            <a:avLst/>
          </a:prstGeom>
          <a:noFill/>
        </p:spPr>
        <p:txBody>
          <a:bodyPr wrap="square">
            <a:spAutoFit/>
          </a:bodyPr>
          <a:lstStyle/>
          <a:p>
            <a:r>
              <a:rPr lang="zh-CN" altLang="en-US" sz="3200"/>
              <a:t>复杂性的一个具体方面 </a:t>
            </a:r>
            <a:r>
              <a:rPr lang="en-US" altLang="zh-CN" sz="3200"/>
              <a:t>- </a:t>
            </a:r>
            <a:r>
              <a:rPr lang="zh-CN" altLang="en-US" sz="3200"/>
              <a:t>判断</a:t>
            </a:r>
            <a:r>
              <a:rPr lang="en-US" altLang="zh-CN" sz="3200"/>
              <a:t>commit</a:t>
            </a:r>
            <a:r>
              <a:rPr lang="zh-CN" altLang="en-US" sz="3200"/>
              <a:t>的影响范围</a:t>
            </a:r>
            <a:endParaRPr lang="en-US" altLang="zh-CN" sz="3200"/>
          </a:p>
        </p:txBody>
      </p:sp>
      <p:sp>
        <p:nvSpPr>
          <p:cNvPr id="5" name="文本框 4">
            <a:extLst>
              <a:ext uri="{FF2B5EF4-FFF2-40B4-BE49-F238E27FC236}">
                <a16:creationId xmlns:a16="http://schemas.microsoft.com/office/drawing/2014/main" id="{F138DA3A-033D-2E8C-0E12-DFB10ECB5332}"/>
              </a:ext>
            </a:extLst>
          </p:cNvPr>
          <p:cNvSpPr txBox="1"/>
          <p:nvPr/>
        </p:nvSpPr>
        <p:spPr>
          <a:xfrm>
            <a:off x="657702" y="1088740"/>
            <a:ext cx="11090925" cy="3693319"/>
          </a:xfrm>
          <a:prstGeom prst="rect">
            <a:avLst/>
          </a:prstGeom>
          <a:noFill/>
        </p:spPr>
        <p:txBody>
          <a:bodyPr wrap="square" rtlCol="0">
            <a:spAutoFit/>
          </a:bodyPr>
          <a:lstStyle/>
          <a:p>
            <a:r>
              <a:rPr lang="zh-CN" altLang="en-US"/>
              <a:t>以具体示例归纳总结一下：</a:t>
            </a:r>
            <a:endParaRPr lang="en-US" altLang="zh-CN"/>
          </a:p>
          <a:p>
            <a:r>
              <a:rPr lang="zh-CN" altLang="en-US"/>
              <a:t>一个内核维护者，对于贡献者的</a:t>
            </a:r>
            <a:r>
              <a:rPr lang="en-US" altLang="zh-CN"/>
              <a:t>commit</a:t>
            </a:r>
            <a:r>
              <a:rPr lang="zh-CN" altLang="en-US"/>
              <a:t>，需要判断两方面：一是符合本项目的定位和原则，对发展有利；二是避免其对本项目的破坏性。对于第二点，首要前提是判断该</a:t>
            </a:r>
            <a:r>
              <a:rPr lang="en-US" altLang="zh-CN"/>
              <a:t>commit</a:t>
            </a:r>
            <a:r>
              <a:rPr lang="zh-CN" altLang="en-US"/>
              <a:t>的潜在影响范围，然后据此决定审核代码的重点范围和测试的重点方向，然后把有限的资源进行相对准确高效的投放。但是判断</a:t>
            </a:r>
            <a:r>
              <a:rPr lang="en-US" altLang="zh-CN"/>
              <a:t>commit</a:t>
            </a:r>
            <a:r>
              <a:rPr lang="zh-CN" altLang="en-US"/>
              <a:t>潜在影响范围的手段主要是靠人的直觉经验，这个不仅不可靠，并且效率低。考虑工具的支持，包括两个方面：第一是提供对</a:t>
            </a:r>
            <a:r>
              <a:rPr lang="en-US" altLang="zh-CN"/>
              <a:t>commit</a:t>
            </a:r>
            <a:r>
              <a:rPr lang="zh-CN" altLang="en-US"/>
              <a:t>影响范围的直观展示，二是量化工具。</a:t>
            </a:r>
            <a:endParaRPr lang="en-US" altLang="zh-CN"/>
          </a:p>
          <a:p>
            <a:endParaRPr lang="en-US" altLang="zh-CN"/>
          </a:p>
          <a:p>
            <a:r>
              <a:rPr lang="zh-CN" altLang="en-US"/>
              <a:t>重点是量化工具，能够衡量内核系统加入新的</a:t>
            </a:r>
            <a:r>
              <a:rPr lang="en-US" altLang="zh-CN"/>
              <a:t>commit</a:t>
            </a:r>
            <a:r>
              <a:rPr lang="zh-CN" altLang="en-US"/>
              <a:t>时，影响范围的大小。量化指标不是针对某一种或某一个</a:t>
            </a:r>
            <a:r>
              <a:rPr lang="en-US" altLang="zh-CN"/>
              <a:t>commit</a:t>
            </a:r>
            <a:r>
              <a:rPr lang="zh-CN" altLang="en-US"/>
              <a:t>，而是反映内核系统的情况。给量化指标起名，比较接近的词汇是“耦合性”。</a:t>
            </a:r>
            <a:endParaRPr lang="en-US" altLang="zh-CN"/>
          </a:p>
          <a:p>
            <a:endParaRPr lang="en-US" altLang="zh-CN"/>
          </a:p>
          <a:p>
            <a:r>
              <a:rPr lang="zh-CN" altLang="en-US"/>
              <a:t>举例：内核</a:t>
            </a:r>
            <a:r>
              <a:rPr lang="en-US" altLang="zh-CN"/>
              <a:t>A</a:t>
            </a:r>
            <a:r>
              <a:rPr lang="zh-CN" altLang="en-US"/>
              <a:t>和</a:t>
            </a:r>
            <a:r>
              <a:rPr lang="en-US" altLang="zh-CN"/>
              <a:t>B</a:t>
            </a:r>
            <a:r>
              <a:rPr lang="zh-CN" altLang="en-US"/>
              <a:t>具有相同的对外功能、性能、安全性等表现，但由于内部设计的不同，当同样的</a:t>
            </a:r>
            <a:r>
              <a:rPr lang="en-US" altLang="zh-CN"/>
              <a:t>commit</a:t>
            </a:r>
            <a:r>
              <a:rPr lang="zh-CN" altLang="en-US"/>
              <a:t>被提交时，受影响的</a:t>
            </a:r>
            <a:r>
              <a:rPr lang="en-US" altLang="zh-CN"/>
              <a:t>C</a:t>
            </a:r>
            <a:r>
              <a:rPr lang="zh-CN" altLang="en-US"/>
              <a:t>文件范围可能不同，维护者需要考虑纳入的工作范围不同，同时可能涉及审核的维护者小组数量不同，最终导致审核过程的工作量、难度和审查效果产生明显的差异。</a:t>
            </a:r>
          </a:p>
        </p:txBody>
      </p:sp>
    </p:spTree>
    <p:extLst>
      <p:ext uri="{BB962C8B-B14F-4D97-AF65-F5344CB8AC3E}">
        <p14:creationId xmlns:p14="http://schemas.microsoft.com/office/powerpoint/2010/main" val="2347320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BB258F38-1A4E-3DCA-D807-3832AA267AAE}"/>
              </a:ext>
            </a:extLst>
          </p:cNvPr>
          <p:cNvPicPr>
            <a:picLocks noChangeAspect="1"/>
          </p:cNvPicPr>
          <p:nvPr/>
        </p:nvPicPr>
        <p:blipFill>
          <a:blip r:embed="rId2"/>
          <a:stretch>
            <a:fillRect/>
          </a:stretch>
        </p:blipFill>
        <p:spPr>
          <a:xfrm>
            <a:off x="0" y="3512622"/>
            <a:ext cx="12192000" cy="3336758"/>
          </a:xfrm>
          <a:prstGeom prst="rect">
            <a:avLst/>
          </a:prstGeom>
        </p:spPr>
      </p:pic>
      <p:pic>
        <p:nvPicPr>
          <p:cNvPr id="5" name="图片 4">
            <a:extLst>
              <a:ext uri="{FF2B5EF4-FFF2-40B4-BE49-F238E27FC236}">
                <a16:creationId xmlns:a16="http://schemas.microsoft.com/office/drawing/2014/main" id="{9E45FF99-4C60-327D-E51B-0DFE546833B6}"/>
              </a:ext>
            </a:extLst>
          </p:cNvPr>
          <p:cNvPicPr>
            <a:picLocks noChangeAspect="1"/>
          </p:cNvPicPr>
          <p:nvPr/>
        </p:nvPicPr>
        <p:blipFill>
          <a:blip r:embed="rId3"/>
          <a:stretch>
            <a:fillRect/>
          </a:stretch>
        </p:blipFill>
        <p:spPr>
          <a:xfrm>
            <a:off x="191344" y="1785975"/>
            <a:ext cx="4572509" cy="4919389"/>
          </a:xfrm>
          <a:prstGeom prst="rect">
            <a:avLst/>
          </a:prstGeom>
        </p:spPr>
      </p:pic>
      <p:sp>
        <p:nvSpPr>
          <p:cNvPr id="6" name="文本框 5">
            <a:extLst>
              <a:ext uri="{FF2B5EF4-FFF2-40B4-BE49-F238E27FC236}">
                <a16:creationId xmlns:a16="http://schemas.microsoft.com/office/drawing/2014/main" id="{273CB215-FC90-AF2D-8E9B-9E8258B8CB55}"/>
              </a:ext>
            </a:extLst>
          </p:cNvPr>
          <p:cNvSpPr txBox="1"/>
          <p:nvPr/>
        </p:nvSpPr>
        <p:spPr>
          <a:xfrm>
            <a:off x="515380" y="327273"/>
            <a:ext cx="4572508" cy="584775"/>
          </a:xfrm>
          <a:prstGeom prst="rect">
            <a:avLst/>
          </a:prstGeom>
          <a:noFill/>
        </p:spPr>
        <p:txBody>
          <a:bodyPr wrap="square">
            <a:spAutoFit/>
          </a:bodyPr>
          <a:lstStyle/>
          <a:p>
            <a:r>
              <a:rPr lang="zh-CN" altLang="en-US" sz="3200"/>
              <a:t>近期目标和当前进度</a:t>
            </a:r>
            <a:endParaRPr lang="en-US" altLang="zh-CN" sz="3200"/>
          </a:p>
        </p:txBody>
      </p:sp>
      <p:sp>
        <p:nvSpPr>
          <p:cNvPr id="7" name="文本框 6">
            <a:extLst>
              <a:ext uri="{FF2B5EF4-FFF2-40B4-BE49-F238E27FC236}">
                <a16:creationId xmlns:a16="http://schemas.microsoft.com/office/drawing/2014/main" id="{5A25F526-A615-C318-83EE-B0C21CD0CDCF}"/>
              </a:ext>
            </a:extLst>
          </p:cNvPr>
          <p:cNvSpPr txBox="1"/>
          <p:nvPr/>
        </p:nvSpPr>
        <p:spPr>
          <a:xfrm>
            <a:off x="551384" y="1016732"/>
            <a:ext cx="11197244" cy="707886"/>
          </a:xfrm>
          <a:prstGeom prst="rect">
            <a:avLst/>
          </a:prstGeom>
          <a:noFill/>
        </p:spPr>
        <p:txBody>
          <a:bodyPr wrap="square">
            <a:spAutoFit/>
          </a:bodyPr>
          <a:lstStyle/>
          <a:p>
            <a:r>
              <a:rPr lang="zh-CN" altLang="en-US" sz="2000"/>
              <a:t>近期目标：重现</a:t>
            </a:r>
            <a:r>
              <a:rPr lang="en-US" altLang="zh-CN" sz="2000"/>
              <a:t>Toy cLinux</a:t>
            </a:r>
            <a:r>
              <a:rPr lang="zh-CN" altLang="en-US" sz="2000"/>
              <a:t>的效果。但是本次是基于</a:t>
            </a:r>
            <a:r>
              <a:rPr lang="en-US" altLang="zh-CN" sz="2000"/>
              <a:t>riscv defconfig</a:t>
            </a:r>
            <a:r>
              <a:rPr lang="zh-CN" altLang="en-US" sz="2000"/>
              <a:t>，保留当前架构的下默认内核特性，保证整个启动过程中涉及功能的完整性。其中</a:t>
            </a:r>
            <a:r>
              <a:rPr lang="en-US" altLang="zh-CN" sz="2000"/>
              <a:t>start_kernel</a:t>
            </a:r>
            <a:r>
              <a:rPr lang="zh-CN" altLang="en-US" sz="2000"/>
              <a:t>超过</a:t>
            </a:r>
            <a:r>
              <a:rPr lang="en-US" altLang="zh-CN" sz="2000"/>
              <a:t>50%</a:t>
            </a:r>
            <a:r>
              <a:rPr lang="zh-CN" altLang="en-US" sz="2000"/>
              <a:t>，近期目标进度超过</a:t>
            </a:r>
            <a:r>
              <a:rPr lang="en-US" altLang="zh-CN" sz="2000"/>
              <a:t>30%</a:t>
            </a:r>
            <a:r>
              <a:rPr lang="zh-CN" altLang="en-US" sz="2000"/>
              <a:t>。</a:t>
            </a:r>
            <a:endParaRPr lang="en-US" altLang="zh-CN" sz="2000"/>
          </a:p>
        </p:txBody>
      </p:sp>
      <p:sp>
        <p:nvSpPr>
          <p:cNvPr id="10" name="文本框 9">
            <a:extLst>
              <a:ext uri="{FF2B5EF4-FFF2-40B4-BE49-F238E27FC236}">
                <a16:creationId xmlns:a16="http://schemas.microsoft.com/office/drawing/2014/main" id="{E53645E2-0234-8F64-FAB2-26379B263B4A}"/>
              </a:ext>
            </a:extLst>
          </p:cNvPr>
          <p:cNvSpPr txBox="1"/>
          <p:nvPr/>
        </p:nvSpPr>
        <p:spPr>
          <a:xfrm>
            <a:off x="5539650" y="2002967"/>
            <a:ext cx="6028957" cy="923330"/>
          </a:xfrm>
          <a:prstGeom prst="rect">
            <a:avLst/>
          </a:prstGeom>
          <a:noFill/>
        </p:spPr>
        <p:txBody>
          <a:bodyPr wrap="square" rtlCol="0">
            <a:spAutoFit/>
          </a:bodyPr>
          <a:lstStyle/>
          <a:p>
            <a:r>
              <a:rPr lang="en-US" altLang="zh-CN"/>
              <a:t>Toy cLinux</a:t>
            </a:r>
            <a:r>
              <a:rPr lang="zh-CN" altLang="en-US"/>
              <a:t>的全部组件数量是</a:t>
            </a:r>
            <a:r>
              <a:rPr lang="en-US" altLang="zh-CN"/>
              <a:t>50</a:t>
            </a:r>
            <a:r>
              <a:rPr lang="zh-CN" altLang="en-US"/>
              <a:t>多个</a:t>
            </a:r>
            <a:endParaRPr lang="en-US" altLang="zh-CN"/>
          </a:p>
          <a:p>
            <a:r>
              <a:rPr lang="zh-CN" altLang="en-US"/>
              <a:t>目前分解组件数量已经超过</a:t>
            </a:r>
            <a:r>
              <a:rPr lang="en-US" altLang="zh-CN"/>
              <a:t>60</a:t>
            </a:r>
            <a:r>
              <a:rPr lang="zh-CN" altLang="en-US"/>
              <a:t>个，预计达到近期目标时</a:t>
            </a:r>
            <a:endParaRPr lang="en-US" altLang="zh-CN"/>
          </a:p>
          <a:p>
            <a:r>
              <a:rPr lang="zh-CN" altLang="en-US"/>
              <a:t>组件总数可能在</a:t>
            </a:r>
            <a:r>
              <a:rPr lang="en-US" altLang="zh-CN"/>
              <a:t>150</a:t>
            </a:r>
            <a:r>
              <a:rPr lang="zh-CN" altLang="en-US"/>
              <a:t>个以上。预计还需要</a:t>
            </a:r>
            <a:r>
              <a:rPr lang="en-US" altLang="zh-CN"/>
              <a:t>1</a:t>
            </a:r>
            <a:r>
              <a:rPr lang="zh-CN" altLang="en-US"/>
              <a:t>个月左右时间。</a:t>
            </a:r>
          </a:p>
        </p:txBody>
      </p:sp>
    </p:spTree>
    <p:extLst>
      <p:ext uri="{BB962C8B-B14F-4D97-AF65-F5344CB8AC3E}">
        <p14:creationId xmlns:p14="http://schemas.microsoft.com/office/powerpoint/2010/main" val="41052671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061D4-CA00-F220-C9E7-02BE4BE8E924}"/>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857D045D-7760-AF03-1189-E2C3BDD9879F}"/>
              </a:ext>
            </a:extLst>
          </p:cNvPr>
          <p:cNvSpPr txBox="1"/>
          <p:nvPr/>
        </p:nvSpPr>
        <p:spPr>
          <a:xfrm>
            <a:off x="667780" y="479673"/>
            <a:ext cx="8344544" cy="584775"/>
          </a:xfrm>
          <a:prstGeom prst="rect">
            <a:avLst/>
          </a:prstGeom>
          <a:noFill/>
        </p:spPr>
        <p:txBody>
          <a:bodyPr wrap="square">
            <a:spAutoFit/>
          </a:bodyPr>
          <a:lstStyle/>
          <a:p>
            <a:r>
              <a:rPr lang="en-US" altLang="zh-CN" sz="3200"/>
              <a:t>Linux</a:t>
            </a:r>
            <a:r>
              <a:rPr lang="zh-CN" altLang="en-US" sz="3200"/>
              <a:t>内核的开发方式</a:t>
            </a:r>
            <a:endParaRPr lang="en-US" altLang="zh-CN" sz="3200"/>
          </a:p>
        </p:txBody>
      </p:sp>
      <p:sp>
        <p:nvSpPr>
          <p:cNvPr id="5" name="文本框 4">
            <a:extLst>
              <a:ext uri="{FF2B5EF4-FFF2-40B4-BE49-F238E27FC236}">
                <a16:creationId xmlns:a16="http://schemas.microsoft.com/office/drawing/2014/main" id="{4DB6E4E8-1B59-BA76-B383-166821669749}"/>
              </a:ext>
            </a:extLst>
          </p:cNvPr>
          <p:cNvSpPr txBox="1"/>
          <p:nvPr/>
        </p:nvSpPr>
        <p:spPr>
          <a:xfrm>
            <a:off x="723198" y="1520788"/>
            <a:ext cx="11061434" cy="2862322"/>
          </a:xfrm>
          <a:prstGeom prst="rect">
            <a:avLst/>
          </a:prstGeom>
          <a:noFill/>
        </p:spPr>
        <p:txBody>
          <a:bodyPr wrap="square" rtlCol="0">
            <a:spAutoFit/>
          </a:bodyPr>
          <a:lstStyle/>
          <a:p>
            <a:r>
              <a:rPr lang="zh-CN" altLang="en-US"/>
              <a:t>贡献者和维护者</a:t>
            </a:r>
            <a:endParaRPr lang="en-US" altLang="zh-CN"/>
          </a:p>
          <a:p>
            <a:endParaRPr lang="en-US" altLang="zh-CN"/>
          </a:p>
          <a:p>
            <a:r>
              <a:rPr lang="zh-CN" altLang="en-US"/>
              <a:t>影响扩散</a:t>
            </a:r>
            <a:endParaRPr lang="en-US" altLang="zh-CN"/>
          </a:p>
          <a:p>
            <a:r>
              <a:rPr lang="zh-CN" altLang="en-US"/>
              <a:t>如果判断影响扩展的范围</a:t>
            </a:r>
            <a:endParaRPr lang="en-US" altLang="zh-CN"/>
          </a:p>
          <a:p>
            <a:r>
              <a:rPr lang="zh-CN" altLang="en-US"/>
              <a:t>挑战：</a:t>
            </a:r>
            <a:endParaRPr lang="en-US" altLang="zh-CN"/>
          </a:p>
          <a:p>
            <a:r>
              <a:rPr lang="en-US" altLang="zh-CN"/>
              <a:t>1. C</a:t>
            </a:r>
            <a:r>
              <a:rPr lang="zh-CN" altLang="en-US"/>
              <a:t>文件不是组件，没有清晰明确的接口边界</a:t>
            </a:r>
            <a:endParaRPr lang="en-US" altLang="zh-CN"/>
          </a:p>
          <a:p>
            <a:r>
              <a:rPr lang="en-US" altLang="zh-CN"/>
              <a:t>2. </a:t>
            </a:r>
            <a:r>
              <a:rPr lang="zh-CN" altLang="en-US"/>
              <a:t>人工判断扩散方向和范围是凭经验和直觉</a:t>
            </a:r>
            <a:endParaRPr lang="en-US" altLang="zh-CN"/>
          </a:p>
          <a:p>
            <a:r>
              <a:rPr lang="en-US" altLang="zh-CN"/>
              <a:t>2. </a:t>
            </a:r>
            <a:r>
              <a:rPr lang="zh-CN" altLang="en-US"/>
              <a:t>有没有自动测试工具，能够分析出修改点引起的扩散方向和范围，并以此为依据指导自己测试用例的产生</a:t>
            </a:r>
            <a:endParaRPr lang="en-US" altLang="zh-CN"/>
          </a:p>
          <a:p>
            <a:endParaRPr lang="en-US" altLang="zh-CN"/>
          </a:p>
          <a:p>
            <a:r>
              <a:rPr lang="zh-CN" altLang="en-US"/>
              <a:t>指标：扩散角度 </a:t>
            </a:r>
            <a:r>
              <a:rPr lang="en-US" altLang="zh-CN"/>
              <a:t>* </a:t>
            </a:r>
            <a:r>
              <a:rPr lang="zh-CN" altLang="en-US"/>
              <a:t>扩散半径</a:t>
            </a:r>
          </a:p>
        </p:txBody>
      </p:sp>
    </p:spTree>
    <p:extLst>
      <p:ext uri="{BB962C8B-B14F-4D97-AF65-F5344CB8AC3E}">
        <p14:creationId xmlns:p14="http://schemas.microsoft.com/office/powerpoint/2010/main" val="10973534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FA437-93B8-4A61-F4B5-FC559BEDACD7}"/>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6FE91DAE-3BAC-B5F6-608E-A48B7862AEF9}"/>
              </a:ext>
            </a:extLst>
          </p:cNvPr>
          <p:cNvSpPr txBox="1"/>
          <p:nvPr/>
        </p:nvSpPr>
        <p:spPr>
          <a:xfrm>
            <a:off x="667780" y="479673"/>
            <a:ext cx="8344544" cy="584775"/>
          </a:xfrm>
          <a:prstGeom prst="rect">
            <a:avLst/>
          </a:prstGeom>
          <a:noFill/>
        </p:spPr>
        <p:txBody>
          <a:bodyPr wrap="square">
            <a:spAutoFit/>
          </a:bodyPr>
          <a:lstStyle/>
          <a:p>
            <a:r>
              <a:rPr lang="zh-CN" altLang="en-US" sz="3200"/>
              <a:t>内核复杂性的量化指标 </a:t>
            </a:r>
            <a:r>
              <a:rPr lang="en-US" altLang="zh-CN" sz="3200"/>
              <a:t>- </a:t>
            </a:r>
            <a:r>
              <a:rPr lang="zh-CN" altLang="en-US" sz="3200"/>
              <a:t>扩散性 </a:t>
            </a:r>
            <a:r>
              <a:rPr lang="en-US" altLang="zh-CN" sz="3200"/>
              <a:t>- </a:t>
            </a:r>
            <a:r>
              <a:rPr lang="zh-CN" altLang="en-US" sz="3200"/>
              <a:t>基本分析</a:t>
            </a:r>
            <a:endParaRPr lang="en-US" altLang="zh-CN" sz="3200"/>
          </a:p>
        </p:txBody>
      </p:sp>
      <p:sp>
        <p:nvSpPr>
          <p:cNvPr id="2" name="文本框 1">
            <a:extLst>
              <a:ext uri="{FF2B5EF4-FFF2-40B4-BE49-F238E27FC236}">
                <a16:creationId xmlns:a16="http://schemas.microsoft.com/office/drawing/2014/main" id="{27430810-907F-9F8F-82FB-09B84846EE3B}"/>
              </a:ext>
            </a:extLst>
          </p:cNvPr>
          <p:cNvSpPr txBox="1"/>
          <p:nvPr/>
        </p:nvSpPr>
        <p:spPr>
          <a:xfrm>
            <a:off x="667780" y="1219106"/>
            <a:ext cx="10113666" cy="1631216"/>
          </a:xfrm>
          <a:prstGeom prst="rect">
            <a:avLst/>
          </a:prstGeom>
          <a:noFill/>
        </p:spPr>
        <p:txBody>
          <a:bodyPr wrap="none" rtlCol="0">
            <a:spAutoFit/>
          </a:bodyPr>
          <a:lstStyle/>
          <a:p>
            <a:r>
              <a:rPr lang="zh-CN" altLang="en-US" sz="2000"/>
              <a:t>基于“扩散扇形”建立一个指标，反映当对一个域进行修改时，对系统产生的扩散性影响，</a:t>
            </a:r>
            <a:endParaRPr lang="en-US" altLang="zh-CN" sz="2000"/>
          </a:p>
          <a:p>
            <a:r>
              <a:rPr lang="zh-CN" altLang="en-US" sz="2000"/>
              <a:t>进而以此指标反映内核构造和维护上的复杂性。</a:t>
            </a:r>
            <a:endParaRPr lang="en-US" altLang="zh-CN" sz="2000"/>
          </a:p>
          <a:p>
            <a:endParaRPr lang="en-US" altLang="zh-CN" sz="2000"/>
          </a:p>
          <a:p>
            <a:r>
              <a:rPr lang="zh-CN" altLang="en-US" sz="2000"/>
              <a:t>分析分两级：域和元素</a:t>
            </a:r>
            <a:endParaRPr lang="en-US" altLang="zh-CN" sz="2000"/>
          </a:p>
          <a:p>
            <a:r>
              <a:rPr lang="zh-CN" altLang="en-US" sz="2000"/>
              <a:t>关系分两级：域内关系和域间关系</a:t>
            </a:r>
          </a:p>
        </p:txBody>
      </p:sp>
      <p:sp>
        <p:nvSpPr>
          <p:cNvPr id="3" name="椭圆 2">
            <a:extLst>
              <a:ext uri="{FF2B5EF4-FFF2-40B4-BE49-F238E27FC236}">
                <a16:creationId xmlns:a16="http://schemas.microsoft.com/office/drawing/2014/main" id="{4A58201B-FB4E-CC43-1C7A-11A07A157643}"/>
              </a:ext>
            </a:extLst>
          </p:cNvPr>
          <p:cNvSpPr/>
          <p:nvPr/>
        </p:nvSpPr>
        <p:spPr>
          <a:xfrm>
            <a:off x="655363" y="3531065"/>
            <a:ext cx="2304256" cy="215966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7" name="矩形 6">
            <a:extLst>
              <a:ext uri="{FF2B5EF4-FFF2-40B4-BE49-F238E27FC236}">
                <a16:creationId xmlns:a16="http://schemas.microsoft.com/office/drawing/2014/main" id="{B75FE641-DA53-BFD4-4F7D-6FDAEDD63433}"/>
              </a:ext>
            </a:extLst>
          </p:cNvPr>
          <p:cNvSpPr/>
          <p:nvPr/>
        </p:nvSpPr>
        <p:spPr>
          <a:xfrm>
            <a:off x="916755" y="4250574"/>
            <a:ext cx="900100" cy="57606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400">
                <a:solidFill>
                  <a:schemeClr val="tx1"/>
                </a:solidFill>
              </a:rPr>
              <a:t>元素</a:t>
            </a:r>
            <a:endParaRPr lang="en-US" altLang="zh-CN" sz="1400">
              <a:solidFill>
                <a:schemeClr val="tx1"/>
              </a:solidFill>
            </a:endParaRPr>
          </a:p>
          <a:p>
            <a:pPr algn="ctr"/>
            <a:r>
              <a:rPr lang="en-US" altLang="zh-CN" sz="1400">
                <a:solidFill>
                  <a:schemeClr val="tx1"/>
                </a:solidFill>
              </a:rPr>
              <a:t>element</a:t>
            </a:r>
            <a:endParaRPr lang="zh-CN" altLang="en-US" sz="1400">
              <a:solidFill>
                <a:schemeClr val="tx1"/>
              </a:solidFill>
            </a:endParaRPr>
          </a:p>
        </p:txBody>
      </p:sp>
      <p:sp>
        <p:nvSpPr>
          <p:cNvPr id="10" name="矩形 9">
            <a:extLst>
              <a:ext uri="{FF2B5EF4-FFF2-40B4-BE49-F238E27FC236}">
                <a16:creationId xmlns:a16="http://schemas.microsoft.com/office/drawing/2014/main" id="{738752C3-1691-E081-CA3C-5E3CAB694AE5}"/>
              </a:ext>
            </a:extLst>
          </p:cNvPr>
          <p:cNvSpPr/>
          <p:nvPr/>
        </p:nvSpPr>
        <p:spPr>
          <a:xfrm>
            <a:off x="1883691" y="4244817"/>
            <a:ext cx="900100" cy="57606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400">
                <a:solidFill>
                  <a:schemeClr val="tx1"/>
                </a:solidFill>
              </a:rPr>
              <a:t>元素</a:t>
            </a:r>
            <a:endParaRPr lang="en-US" altLang="zh-CN" sz="1400">
              <a:solidFill>
                <a:schemeClr val="tx1"/>
              </a:solidFill>
            </a:endParaRPr>
          </a:p>
          <a:p>
            <a:pPr algn="ctr"/>
            <a:r>
              <a:rPr lang="en-US" altLang="zh-CN" sz="1400">
                <a:solidFill>
                  <a:schemeClr val="tx1"/>
                </a:solidFill>
              </a:rPr>
              <a:t>element</a:t>
            </a:r>
            <a:endParaRPr lang="zh-CN" altLang="en-US" sz="1400">
              <a:solidFill>
                <a:schemeClr val="tx1"/>
              </a:solidFill>
            </a:endParaRPr>
          </a:p>
        </p:txBody>
      </p:sp>
      <p:sp>
        <p:nvSpPr>
          <p:cNvPr id="12" name="矩形 11">
            <a:extLst>
              <a:ext uri="{FF2B5EF4-FFF2-40B4-BE49-F238E27FC236}">
                <a16:creationId xmlns:a16="http://schemas.microsoft.com/office/drawing/2014/main" id="{B4B92693-C6AC-BD38-204E-90C3D9865C2E}"/>
              </a:ext>
            </a:extLst>
          </p:cNvPr>
          <p:cNvSpPr/>
          <p:nvPr/>
        </p:nvSpPr>
        <p:spPr>
          <a:xfrm>
            <a:off x="1357441" y="4958569"/>
            <a:ext cx="900100" cy="57606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400">
                <a:solidFill>
                  <a:schemeClr val="tx1"/>
                </a:solidFill>
              </a:rPr>
              <a:t>元素</a:t>
            </a:r>
            <a:endParaRPr lang="en-US" altLang="zh-CN" sz="1400">
              <a:solidFill>
                <a:schemeClr val="tx1"/>
              </a:solidFill>
            </a:endParaRPr>
          </a:p>
          <a:p>
            <a:pPr algn="ctr"/>
            <a:r>
              <a:rPr lang="en-US" altLang="zh-CN" sz="1400">
                <a:solidFill>
                  <a:schemeClr val="tx1"/>
                </a:solidFill>
              </a:rPr>
              <a:t>element</a:t>
            </a:r>
            <a:endParaRPr lang="zh-CN" altLang="en-US" sz="1400">
              <a:solidFill>
                <a:schemeClr val="tx1"/>
              </a:solidFill>
            </a:endParaRPr>
          </a:p>
        </p:txBody>
      </p:sp>
      <p:sp>
        <p:nvSpPr>
          <p:cNvPr id="13" name="文本框 12">
            <a:extLst>
              <a:ext uri="{FF2B5EF4-FFF2-40B4-BE49-F238E27FC236}">
                <a16:creationId xmlns:a16="http://schemas.microsoft.com/office/drawing/2014/main" id="{F5537870-3F25-C2B9-C91A-0630AC3809E0}"/>
              </a:ext>
            </a:extLst>
          </p:cNvPr>
          <p:cNvSpPr txBox="1"/>
          <p:nvPr/>
        </p:nvSpPr>
        <p:spPr>
          <a:xfrm>
            <a:off x="1286412" y="3737797"/>
            <a:ext cx="1194558" cy="369332"/>
          </a:xfrm>
          <a:prstGeom prst="rect">
            <a:avLst/>
          </a:prstGeom>
          <a:noFill/>
        </p:spPr>
        <p:txBody>
          <a:bodyPr wrap="none" rtlCol="0">
            <a:spAutoFit/>
          </a:bodyPr>
          <a:lstStyle/>
          <a:p>
            <a:r>
              <a:rPr lang="zh-CN" altLang="en-US"/>
              <a:t>域</a:t>
            </a:r>
            <a:r>
              <a:rPr lang="en-US" altLang="zh-CN"/>
              <a:t>Domain</a:t>
            </a:r>
            <a:endParaRPr lang="zh-CN" altLang="en-US"/>
          </a:p>
        </p:txBody>
      </p:sp>
      <p:sp>
        <p:nvSpPr>
          <p:cNvPr id="14" name="椭圆 13">
            <a:extLst>
              <a:ext uri="{FF2B5EF4-FFF2-40B4-BE49-F238E27FC236}">
                <a16:creationId xmlns:a16="http://schemas.microsoft.com/office/drawing/2014/main" id="{E947588E-C447-1407-6D55-103738B478E1}"/>
              </a:ext>
            </a:extLst>
          </p:cNvPr>
          <p:cNvSpPr/>
          <p:nvPr/>
        </p:nvSpPr>
        <p:spPr>
          <a:xfrm>
            <a:off x="3590668" y="3537012"/>
            <a:ext cx="2304256" cy="215966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5" name="矩形 14">
            <a:extLst>
              <a:ext uri="{FF2B5EF4-FFF2-40B4-BE49-F238E27FC236}">
                <a16:creationId xmlns:a16="http://schemas.microsoft.com/office/drawing/2014/main" id="{FC041104-F110-DCAB-50D6-23E3AA172D0E}"/>
              </a:ext>
            </a:extLst>
          </p:cNvPr>
          <p:cNvSpPr/>
          <p:nvPr/>
        </p:nvSpPr>
        <p:spPr>
          <a:xfrm>
            <a:off x="3852060" y="4256521"/>
            <a:ext cx="900100" cy="57606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400">
                <a:solidFill>
                  <a:schemeClr val="tx1"/>
                </a:solidFill>
              </a:rPr>
              <a:t>元素</a:t>
            </a:r>
            <a:endParaRPr lang="en-US" altLang="zh-CN" sz="1400">
              <a:solidFill>
                <a:schemeClr val="tx1"/>
              </a:solidFill>
            </a:endParaRPr>
          </a:p>
          <a:p>
            <a:pPr algn="ctr"/>
            <a:r>
              <a:rPr lang="en-US" altLang="zh-CN" sz="1400">
                <a:solidFill>
                  <a:schemeClr val="tx1"/>
                </a:solidFill>
              </a:rPr>
              <a:t>element</a:t>
            </a:r>
            <a:endParaRPr lang="zh-CN" altLang="en-US" sz="1400">
              <a:solidFill>
                <a:schemeClr val="tx1"/>
              </a:solidFill>
            </a:endParaRPr>
          </a:p>
        </p:txBody>
      </p:sp>
      <p:sp>
        <p:nvSpPr>
          <p:cNvPr id="16" name="矩形 15">
            <a:extLst>
              <a:ext uri="{FF2B5EF4-FFF2-40B4-BE49-F238E27FC236}">
                <a16:creationId xmlns:a16="http://schemas.microsoft.com/office/drawing/2014/main" id="{44CB1F12-619A-DB9E-D984-9D0ED3247745}"/>
              </a:ext>
            </a:extLst>
          </p:cNvPr>
          <p:cNvSpPr/>
          <p:nvPr/>
        </p:nvSpPr>
        <p:spPr>
          <a:xfrm>
            <a:off x="4818996" y="4250764"/>
            <a:ext cx="900100" cy="57606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400">
                <a:solidFill>
                  <a:schemeClr val="tx1"/>
                </a:solidFill>
              </a:rPr>
              <a:t>元素</a:t>
            </a:r>
            <a:endParaRPr lang="en-US" altLang="zh-CN" sz="1400">
              <a:solidFill>
                <a:schemeClr val="tx1"/>
              </a:solidFill>
            </a:endParaRPr>
          </a:p>
          <a:p>
            <a:pPr algn="ctr"/>
            <a:r>
              <a:rPr lang="en-US" altLang="zh-CN" sz="1400">
                <a:solidFill>
                  <a:schemeClr val="tx1"/>
                </a:solidFill>
              </a:rPr>
              <a:t>element</a:t>
            </a:r>
            <a:endParaRPr lang="zh-CN" altLang="en-US" sz="1400">
              <a:solidFill>
                <a:schemeClr val="tx1"/>
              </a:solidFill>
            </a:endParaRPr>
          </a:p>
        </p:txBody>
      </p:sp>
      <p:sp>
        <p:nvSpPr>
          <p:cNvPr id="17" name="矩形 16">
            <a:extLst>
              <a:ext uri="{FF2B5EF4-FFF2-40B4-BE49-F238E27FC236}">
                <a16:creationId xmlns:a16="http://schemas.microsoft.com/office/drawing/2014/main" id="{196F6A58-ED15-24C9-6313-4884C82A1135}"/>
              </a:ext>
            </a:extLst>
          </p:cNvPr>
          <p:cNvSpPr/>
          <p:nvPr/>
        </p:nvSpPr>
        <p:spPr>
          <a:xfrm>
            <a:off x="4292746" y="4964516"/>
            <a:ext cx="900100" cy="57606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400">
                <a:solidFill>
                  <a:schemeClr val="tx1"/>
                </a:solidFill>
              </a:rPr>
              <a:t>元素</a:t>
            </a:r>
            <a:endParaRPr lang="en-US" altLang="zh-CN" sz="1400">
              <a:solidFill>
                <a:schemeClr val="tx1"/>
              </a:solidFill>
            </a:endParaRPr>
          </a:p>
          <a:p>
            <a:pPr algn="ctr"/>
            <a:r>
              <a:rPr lang="en-US" altLang="zh-CN" sz="1400">
                <a:solidFill>
                  <a:schemeClr val="tx1"/>
                </a:solidFill>
              </a:rPr>
              <a:t>element</a:t>
            </a:r>
            <a:endParaRPr lang="zh-CN" altLang="en-US" sz="1400">
              <a:solidFill>
                <a:schemeClr val="tx1"/>
              </a:solidFill>
            </a:endParaRPr>
          </a:p>
        </p:txBody>
      </p:sp>
      <p:sp>
        <p:nvSpPr>
          <p:cNvPr id="18" name="文本框 17">
            <a:extLst>
              <a:ext uri="{FF2B5EF4-FFF2-40B4-BE49-F238E27FC236}">
                <a16:creationId xmlns:a16="http://schemas.microsoft.com/office/drawing/2014/main" id="{6435200C-48C2-FA7D-0FFF-7B2095F54400}"/>
              </a:ext>
            </a:extLst>
          </p:cNvPr>
          <p:cNvSpPr txBox="1"/>
          <p:nvPr/>
        </p:nvSpPr>
        <p:spPr>
          <a:xfrm>
            <a:off x="4221717" y="3743744"/>
            <a:ext cx="1194558" cy="369332"/>
          </a:xfrm>
          <a:prstGeom prst="rect">
            <a:avLst/>
          </a:prstGeom>
          <a:noFill/>
        </p:spPr>
        <p:txBody>
          <a:bodyPr wrap="none" rtlCol="0">
            <a:spAutoFit/>
          </a:bodyPr>
          <a:lstStyle/>
          <a:p>
            <a:r>
              <a:rPr lang="zh-CN" altLang="en-US"/>
              <a:t>域</a:t>
            </a:r>
            <a:r>
              <a:rPr lang="en-US" altLang="zh-CN"/>
              <a:t>Domain</a:t>
            </a:r>
            <a:endParaRPr lang="zh-CN" altLang="en-US"/>
          </a:p>
        </p:txBody>
      </p:sp>
      <p:cxnSp>
        <p:nvCxnSpPr>
          <p:cNvPr id="20" name="直接箭头连接符 19">
            <a:extLst>
              <a:ext uri="{FF2B5EF4-FFF2-40B4-BE49-F238E27FC236}">
                <a16:creationId xmlns:a16="http://schemas.microsoft.com/office/drawing/2014/main" id="{14D25A41-A2AE-E10A-AE61-9F11E3A4B5CD}"/>
              </a:ext>
            </a:extLst>
          </p:cNvPr>
          <p:cNvCxnSpPr/>
          <p:nvPr/>
        </p:nvCxnSpPr>
        <p:spPr>
          <a:xfrm>
            <a:off x="3035660" y="4107129"/>
            <a:ext cx="4320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91130826-A4F5-4531-FBDF-02E74262C758}"/>
              </a:ext>
            </a:extLst>
          </p:cNvPr>
          <p:cNvCxnSpPr/>
          <p:nvPr/>
        </p:nvCxnSpPr>
        <p:spPr>
          <a:xfrm flipH="1">
            <a:off x="2959619" y="5121188"/>
            <a:ext cx="6310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723DD3F0-43B5-A8A0-9ED8-6C9D711C0314}"/>
              </a:ext>
            </a:extLst>
          </p:cNvPr>
          <p:cNvSpPr txBox="1"/>
          <p:nvPr/>
        </p:nvSpPr>
        <p:spPr>
          <a:xfrm>
            <a:off x="7765829" y="3236287"/>
            <a:ext cx="2492990" cy="923330"/>
          </a:xfrm>
          <a:prstGeom prst="rect">
            <a:avLst/>
          </a:prstGeom>
          <a:noFill/>
        </p:spPr>
        <p:txBody>
          <a:bodyPr wrap="none" rtlCol="0">
            <a:spAutoFit/>
          </a:bodyPr>
          <a:lstStyle/>
          <a:p>
            <a:r>
              <a:rPr lang="zh-CN" altLang="en-US"/>
              <a:t>元素：全局变量和函数</a:t>
            </a:r>
            <a:endParaRPr lang="en-US" altLang="zh-CN"/>
          </a:p>
          <a:p>
            <a:endParaRPr lang="en-US" altLang="zh-CN"/>
          </a:p>
          <a:p>
            <a:r>
              <a:rPr lang="zh-CN" altLang="en-US"/>
              <a:t>域：分别可以是</a:t>
            </a:r>
            <a:endParaRPr lang="en-US" altLang="zh-CN"/>
          </a:p>
        </p:txBody>
      </p:sp>
      <p:sp>
        <p:nvSpPr>
          <p:cNvPr id="24" name="文本框 23">
            <a:extLst>
              <a:ext uri="{FF2B5EF4-FFF2-40B4-BE49-F238E27FC236}">
                <a16:creationId xmlns:a16="http://schemas.microsoft.com/office/drawing/2014/main" id="{ABDB4817-F325-4637-A67D-B0A03200C82D}"/>
              </a:ext>
            </a:extLst>
          </p:cNvPr>
          <p:cNvSpPr txBox="1"/>
          <p:nvPr/>
        </p:nvSpPr>
        <p:spPr>
          <a:xfrm>
            <a:off x="7068108" y="4689140"/>
            <a:ext cx="1127232" cy="369332"/>
          </a:xfrm>
          <a:prstGeom prst="rect">
            <a:avLst/>
          </a:prstGeom>
          <a:noFill/>
        </p:spPr>
        <p:txBody>
          <a:bodyPr wrap="none" rtlCol="0">
            <a:spAutoFit/>
          </a:bodyPr>
          <a:lstStyle/>
          <a:p>
            <a:r>
              <a:rPr lang="zh-CN" altLang="en-US"/>
              <a:t>源文件</a:t>
            </a:r>
            <a:r>
              <a:rPr lang="en-US" altLang="zh-CN"/>
              <a:t>*.c</a:t>
            </a:r>
            <a:endParaRPr lang="zh-CN" altLang="en-US"/>
          </a:p>
        </p:txBody>
      </p:sp>
      <p:sp>
        <p:nvSpPr>
          <p:cNvPr id="25" name="文本框 24">
            <a:extLst>
              <a:ext uri="{FF2B5EF4-FFF2-40B4-BE49-F238E27FC236}">
                <a16:creationId xmlns:a16="http://schemas.microsoft.com/office/drawing/2014/main" id="{56615928-3601-2BE5-6588-5158BF7FAB46}"/>
              </a:ext>
            </a:extLst>
          </p:cNvPr>
          <p:cNvSpPr txBox="1"/>
          <p:nvPr/>
        </p:nvSpPr>
        <p:spPr>
          <a:xfrm>
            <a:off x="8400256" y="4689140"/>
            <a:ext cx="1386918" cy="369332"/>
          </a:xfrm>
          <a:prstGeom prst="rect">
            <a:avLst/>
          </a:prstGeom>
          <a:noFill/>
        </p:spPr>
        <p:txBody>
          <a:bodyPr wrap="none" rtlCol="0">
            <a:spAutoFit/>
          </a:bodyPr>
          <a:lstStyle/>
          <a:p>
            <a:r>
              <a:rPr lang="zh-CN" altLang="en-US"/>
              <a:t>目标文件</a:t>
            </a:r>
            <a:r>
              <a:rPr lang="en-US" altLang="zh-CN"/>
              <a:t>*.o</a:t>
            </a:r>
            <a:endParaRPr lang="zh-CN" altLang="en-US"/>
          </a:p>
        </p:txBody>
      </p:sp>
      <p:sp>
        <p:nvSpPr>
          <p:cNvPr id="26" name="文本框 25">
            <a:extLst>
              <a:ext uri="{FF2B5EF4-FFF2-40B4-BE49-F238E27FC236}">
                <a16:creationId xmlns:a16="http://schemas.microsoft.com/office/drawing/2014/main" id="{994E1FFB-6C0F-A626-ABCA-7ECF4BA25DB4}"/>
              </a:ext>
            </a:extLst>
          </p:cNvPr>
          <p:cNvSpPr txBox="1"/>
          <p:nvPr/>
        </p:nvSpPr>
        <p:spPr>
          <a:xfrm>
            <a:off x="10087987" y="4689140"/>
            <a:ext cx="1495922" cy="369332"/>
          </a:xfrm>
          <a:prstGeom prst="rect">
            <a:avLst/>
          </a:prstGeom>
          <a:noFill/>
        </p:spPr>
        <p:txBody>
          <a:bodyPr wrap="none" rtlCol="0">
            <a:spAutoFit/>
          </a:bodyPr>
          <a:lstStyle/>
          <a:p>
            <a:r>
              <a:rPr lang="zh-CN" altLang="en-US"/>
              <a:t>组件文件</a:t>
            </a:r>
            <a:r>
              <a:rPr lang="en-US" altLang="zh-CN"/>
              <a:t>*.ko</a:t>
            </a:r>
            <a:endParaRPr lang="zh-CN" altLang="en-US"/>
          </a:p>
        </p:txBody>
      </p:sp>
      <p:cxnSp>
        <p:nvCxnSpPr>
          <p:cNvPr id="28" name="直接连接符 27">
            <a:extLst>
              <a:ext uri="{FF2B5EF4-FFF2-40B4-BE49-F238E27FC236}">
                <a16:creationId xmlns:a16="http://schemas.microsoft.com/office/drawing/2014/main" id="{3802988D-3D0D-DBC2-357F-9DA311A71338}"/>
              </a:ext>
            </a:extLst>
          </p:cNvPr>
          <p:cNvCxnSpPr/>
          <p:nvPr/>
        </p:nvCxnSpPr>
        <p:spPr>
          <a:xfrm flipH="1">
            <a:off x="7765829" y="4244817"/>
            <a:ext cx="634427" cy="299736"/>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B887354E-CC35-2C87-0C98-C4F384A2D9A0}"/>
              </a:ext>
            </a:extLst>
          </p:cNvPr>
          <p:cNvCxnSpPr>
            <a:endCxn id="25" idx="0"/>
          </p:cNvCxnSpPr>
          <p:nvPr/>
        </p:nvCxnSpPr>
        <p:spPr>
          <a:xfrm>
            <a:off x="9093715" y="4244817"/>
            <a:ext cx="0" cy="4443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BBC90F1A-394D-6284-4059-9F6B492F59E6}"/>
              </a:ext>
            </a:extLst>
          </p:cNvPr>
          <p:cNvCxnSpPr/>
          <p:nvPr/>
        </p:nvCxnSpPr>
        <p:spPr>
          <a:xfrm>
            <a:off x="9696400" y="4107129"/>
            <a:ext cx="972108" cy="5820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DEDE92AF-C3A1-FA41-7B56-50165E82E20E}"/>
              </a:ext>
            </a:extLst>
          </p:cNvPr>
          <p:cNvSpPr txBox="1"/>
          <p:nvPr/>
        </p:nvSpPr>
        <p:spPr>
          <a:xfrm>
            <a:off x="7372092" y="5622781"/>
            <a:ext cx="4227439" cy="646331"/>
          </a:xfrm>
          <a:prstGeom prst="rect">
            <a:avLst/>
          </a:prstGeom>
          <a:noFill/>
        </p:spPr>
        <p:txBody>
          <a:bodyPr wrap="none" rtlCol="0">
            <a:spAutoFit/>
          </a:bodyPr>
          <a:lstStyle/>
          <a:p>
            <a:r>
              <a:rPr lang="zh-CN" altLang="en-US">
                <a:solidFill>
                  <a:srgbClr val="FF0000"/>
                </a:solidFill>
              </a:rPr>
              <a:t>引入域这个概念目的：</a:t>
            </a:r>
            <a:endParaRPr lang="en-US" altLang="zh-CN">
              <a:solidFill>
                <a:srgbClr val="FF0000"/>
              </a:solidFill>
            </a:endParaRPr>
          </a:p>
          <a:p>
            <a:r>
              <a:rPr lang="zh-CN" altLang="en-US">
                <a:solidFill>
                  <a:srgbClr val="FF0000"/>
                </a:solidFill>
              </a:rPr>
              <a:t>指标更通用，将来可以在不同层次应用</a:t>
            </a:r>
          </a:p>
        </p:txBody>
      </p:sp>
    </p:spTree>
    <p:extLst>
      <p:ext uri="{BB962C8B-B14F-4D97-AF65-F5344CB8AC3E}">
        <p14:creationId xmlns:p14="http://schemas.microsoft.com/office/powerpoint/2010/main" val="7876602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96477EA-32D4-AA75-4484-A458A9B0BD13}"/>
              </a:ext>
            </a:extLst>
          </p:cNvPr>
          <p:cNvSpPr txBox="1"/>
          <p:nvPr/>
        </p:nvSpPr>
        <p:spPr>
          <a:xfrm>
            <a:off x="667780" y="479673"/>
            <a:ext cx="8344544" cy="584775"/>
          </a:xfrm>
          <a:prstGeom prst="rect">
            <a:avLst/>
          </a:prstGeom>
          <a:noFill/>
        </p:spPr>
        <p:txBody>
          <a:bodyPr wrap="square">
            <a:spAutoFit/>
          </a:bodyPr>
          <a:lstStyle/>
          <a:p>
            <a:r>
              <a:rPr lang="zh-CN" altLang="en-US" sz="3200"/>
              <a:t>内核复杂性的量化指标 </a:t>
            </a:r>
            <a:r>
              <a:rPr lang="en-US" altLang="zh-CN" sz="3200"/>
              <a:t>- </a:t>
            </a:r>
            <a:r>
              <a:rPr lang="zh-CN" altLang="en-US" sz="3200"/>
              <a:t>扩散性 </a:t>
            </a:r>
            <a:r>
              <a:rPr lang="en-US" altLang="zh-CN" sz="3200"/>
              <a:t>- </a:t>
            </a:r>
            <a:r>
              <a:rPr lang="zh-CN" altLang="en-US" sz="3200"/>
              <a:t>扩散扇形</a:t>
            </a:r>
            <a:endParaRPr lang="en-US" altLang="zh-CN" sz="3200"/>
          </a:p>
        </p:txBody>
      </p:sp>
      <p:pic>
        <p:nvPicPr>
          <p:cNvPr id="6" name="图片 5">
            <a:extLst>
              <a:ext uri="{FF2B5EF4-FFF2-40B4-BE49-F238E27FC236}">
                <a16:creationId xmlns:a16="http://schemas.microsoft.com/office/drawing/2014/main" id="{28F2A911-910E-89AE-C100-4F7037536D11}"/>
              </a:ext>
            </a:extLst>
          </p:cNvPr>
          <p:cNvPicPr>
            <a:picLocks noChangeAspect="1"/>
          </p:cNvPicPr>
          <p:nvPr/>
        </p:nvPicPr>
        <p:blipFill>
          <a:blip r:embed="rId2"/>
          <a:stretch>
            <a:fillRect/>
          </a:stretch>
        </p:blipFill>
        <p:spPr>
          <a:xfrm>
            <a:off x="983432" y="2204864"/>
            <a:ext cx="2667000" cy="1905000"/>
          </a:xfrm>
          <a:prstGeom prst="rect">
            <a:avLst/>
          </a:prstGeom>
        </p:spPr>
      </p:pic>
      <p:pic>
        <p:nvPicPr>
          <p:cNvPr id="8" name="图片 7">
            <a:extLst>
              <a:ext uri="{FF2B5EF4-FFF2-40B4-BE49-F238E27FC236}">
                <a16:creationId xmlns:a16="http://schemas.microsoft.com/office/drawing/2014/main" id="{C72DEA72-7736-9E51-4924-247A7ECEB25F}"/>
              </a:ext>
            </a:extLst>
          </p:cNvPr>
          <p:cNvPicPr>
            <a:picLocks noChangeAspect="1"/>
          </p:cNvPicPr>
          <p:nvPr/>
        </p:nvPicPr>
        <p:blipFill>
          <a:blip r:embed="rId3"/>
          <a:stretch>
            <a:fillRect/>
          </a:stretch>
        </p:blipFill>
        <p:spPr>
          <a:xfrm>
            <a:off x="4763852" y="2179464"/>
            <a:ext cx="4638675" cy="2105025"/>
          </a:xfrm>
          <a:prstGeom prst="rect">
            <a:avLst/>
          </a:prstGeom>
        </p:spPr>
      </p:pic>
      <p:sp>
        <p:nvSpPr>
          <p:cNvPr id="9" name="文本框 8">
            <a:extLst>
              <a:ext uri="{FF2B5EF4-FFF2-40B4-BE49-F238E27FC236}">
                <a16:creationId xmlns:a16="http://schemas.microsoft.com/office/drawing/2014/main" id="{9AAC5EA8-D043-07CD-08A2-8A4A3AB4E240}"/>
              </a:ext>
            </a:extLst>
          </p:cNvPr>
          <p:cNvSpPr txBox="1"/>
          <p:nvPr/>
        </p:nvSpPr>
        <p:spPr>
          <a:xfrm>
            <a:off x="1019436" y="4499828"/>
            <a:ext cx="7738016" cy="369332"/>
          </a:xfrm>
          <a:prstGeom prst="rect">
            <a:avLst/>
          </a:prstGeom>
          <a:noFill/>
        </p:spPr>
        <p:txBody>
          <a:bodyPr wrap="none" rtlCol="0">
            <a:spAutoFit/>
          </a:bodyPr>
          <a:lstStyle/>
          <a:p>
            <a:r>
              <a:rPr lang="en-US" altLang="zh-CN"/>
              <a:t>Diffusion Indicator = (#Elements / #Domains) * [ (DW / #TotalDomains) * DL]</a:t>
            </a:r>
            <a:endParaRPr lang="zh-CN" altLang="en-US"/>
          </a:p>
        </p:txBody>
      </p:sp>
      <p:pic>
        <p:nvPicPr>
          <p:cNvPr id="11" name="图片 10">
            <a:extLst>
              <a:ext uri="{FF2B5EF4-FFF2-40B4-BE49-F238E27FC236}">
                <a16:creationId xmlns:a16="http://schemas.microsoft.com/office/drawing/2014/main" id="{5CD6BEFF-511B-28E1-B4F5-90B0740A92A5}"/>
              </a:ext>
            </a:extLst>
          </p:cNvPr>
          <p:cNvPicPr>
            <a:picLocks noChangeAspect="1"/>
          </p:cNvPicPr>
          <p:nvPr/>
        </p:nvPicPr>
        <p:blipFill>
          <a:blip r:embed="rId4"/>
          <a:stretch>
            <a:fillRect/>
          </a:stretch>
        </p:blipFill>
        <p:spPr>
          <a:xfrm>
            <a:off x="1019436" y="5193196"/>
            <a:ext cx="8191500" cy="1028700"/>
          </a:xfrm>
          <a:prstGeom prst="rect">
            <a:avLst/>
          </a:prstGeom>
        </p:spPr>
      </p:pic>
      <p:sp>
        <p:nvSpPr>
          <p:cNvPr id="2" name="文本框 1">
            <a:extLst>
              <a:ext uri="{FF2B5EF4-FFF2-40B4-BE49-F238E27FC236}">
                <a16:creationId xmlns:a16="http://schemas.microsoft.com/office/drawing/2014/main" id="{66C519D1-194F-DE92-D842-1F46A10F40E8}"/>
              </a:ext>
            </a:extLst>
          </p:cNvPr>
          <p:cNvSpPr txBox="1"/>
          <p:nvPr/>
        </p:nvSpPr>
        <p:spPr>
          <a:xfrm>
            <a:off x="667780" y="1219106"/>
            <a:ext cx="10113666" cy="707886"/>
          </a:xfrm>
          <a:prstGeom prst="rect">
            <a:avLst/>
          </a:prstGeom>
          <a:noFill/>
        </p:spPr>
        <p:txBody>
          <a:bodyPr wrap="none" rtlCol="0">
            <a:spAutoFit/>
          </a:bodyPr>
          <a:lstStyle/>
          <a:p>
            <a:r>
              <a:rPr lang="zh-CN" altLang="en-US" sz="2000"/>
              <a:t>基于“扩散扇形”建立一个指标，反映当对一个域进行修改时，对系统产生的扩散性影响，</a:t>
            </a:r>
            <a:endParaRPr lang="en-US" altLang="zh-CN" sz="2000"/>
          </a:p>
          <a:p>
            <a:r>
              <a:rPr lang="zh-CN" altLang="en-US" sz="2000"/>
              <a:t>进而以此指标反映内核构造和维护上的复杂性。</a:t>
            </a:r>
          </a:p>
        </p:txBody>
      </p:sp>
      <p:sp>
        <p:nvSpPr>
          <p:cNvPr id="3" name="文本框 2">
            <a:extLst>
              <a:ext uri="{FF2B5EF4-FFF2-40B4-BE49-F238E27FC236}">
                <a16:creationId xmlns:a16="http://schemas.microsoft.com/office/drawing/2014/main" id="{B42FAEAE-CD7C-5F06-AD90-96513C2D74F8}"/>
              </a:ext>
            </a:extLst>
          </p:cNvPr>
          <p:cNvSpPr txBox="1"/>
          <p:nvPr/>
        </p:nvSpPr>
        <p:spPr>
          <a:xfrm>
            <a:off x="9984432" y="4686241"/>
            <a:ext cx="1803699" cy="1477328"/>
          </a:xfrm>
          <a:prstGeom prst="rect">
            <a:avLst/>
          </a:prstGeom>
          <a:noFill/>
        </p:spPr>
        <p:txBody>
          <a:bodyPr wrap="none" rtlCol="0">
            <a:spAutoFit/>
          </a:bodyPr>
          <a:lstStyle/>
          <a:p>
            <a:r>
              <a:rPr lang="zh-CN" altLang="en-US">
                <a:solidFill>
                  <a:srgbClr val="FF0000"/>
                </a:solidFill>
              </a:rPr>
              <a:t>量化实施手段</a:t>
            </a:r>
            <a:endParaRPr lang="en-US" altLang="zh-CN">
              <a:solidFill>
                <a:srgbClr val="FF0000"/>
              </a:solidFill>
            </a:endParaRPr>
          </a:p>
          <a:p>
            <a:r>
              <a:rPr lang="zh-CN" altLang="en-US">
                <a:solidFill>
                  <a:srgbClr val="FF0000"/>
                </a:solidFill>
              </a:rPr>
              <a:t>在目标文件</a:t>
            </a:r>
            <a:r>
              <a:rPr lang="en-US" altLang="zh-CN">
                <a:solidFill>
                  <a:srgbClr val="FF0000"/>
                </a:solidFill>
              </a:rPr>
              <a:t>*.o</a:t>
            </a:r>
          </a:p>
          <a:p>
            <a:endParaRPr lang="en-US" altLang="zh-CN">
              <a:solidFill>
                <a:srgbClr val="FF0000"/>
              </a:solidFill>
            </a:endParaRPr>
          </a:p>
          <a:p>
            <a:r>
              <a:rPr lang="zh-CN" altLang="en-US">
                <a:solidFill>
                  <a:srgbClr val="FF0000"/>
                </a:solidFill>
              </a:rPr>
              <a:t>基于</a:t>
            </a:r>
            <a:r>
              <a:rPr lang="en-US" altLang="zh-CN">
                <a:solidFill>
                  <a:srgbClr val="FF0000"/>
                </a:solidFill>
              </a:rPr>
              <a:t>ELF</a:t>
            </a:r>
            <a:r>
              <a:rPr lang="zh-CN" altLang="en-US">
                <a:solidFill>
                  <a:srgbClr val="FF0000"/>
                </a:solidFill>
              </a:rPr>
              <a:t>文件</a:t>
            </a:r>
            <a:endParaRPr lang="en-US" altLang="zh-CN">
              <a:solidFill>
                <a:srgbClr val="FF0000"/>
              </a:solidFill>
            </a:endParaRPr>
          </a:p>
          <a:p>
            <a:r>
              <a:rPr lang="en-US" altLang="zh-CN">
                <a:solidFill>
                  <a:srgbClr val="FF0000"/>
                </a:solidFill>
              </a:rPr>
              <a:t>Undef</a:t>
            </a:r>
            <a:r>
              <a:rPr lang="zh-CN" altLang="en-US">
                <a:solidFill>
                  <a:srgbClr val="FF0000"/>
                </a:solidFill>
              </a:rPr>
              <a:t>和</a:t>
            </a:r>
            <a:r>
              <a:rPr lang="en-US" altLang="zh-CN">
                <a:solidFill>
                  <a:srgbClr val="FF0000"/>
                </a:solidFill>
              </a:rPr>
              <a:t>SymTab</a:t>
            </a:r>
            <a:endParaRPr lang="zh-CN" altLang="en-US">
              <a:solidFill>
                <a:srgbClr val="FF0000"/>
              </a:solidFill>
            </a:endParaRPr>
          </a:p>
        </p:txBody>
      </p:sp>
      <p:sp>
        <p:nvSpPr>
          <p:cNvPr id="5" name="文本框 4">
            <a:extLst>
              <a:ext uri="{FF2B5EF4-FFF2-40B4-BE49-F238E27FC236}">
                <a16:creationId xmlns:a16="http://schemas.microsoft.com/office/drawing/2014/main" id="{8D04D8F7-F74E-5F81-4C55-C87A17283C7B}"/>
              </a:ext>
            </a:extLst>
          </p:cNvPr>
          <p:cNvSpPr txBox="1"/>
          <p:nvPr/>
        </p:nvSpPr>
        <p:spPr>
          <a:xfrm>
            <a:off x="934156" y="6313368"/>
            <a:ext cx="6155852" cy="369332"/>
          </a:xfrm>
          <a:prstGeom prst="rect">
            <a:avLst/>
          </a:prstGeom>
          <a:noFill/>
        </p:spPr>
        <p:txBody>
          <a:bodyPr wrap="none" rtlCol="0">
            <a:spAutoFit/>
          </a:bodyPr>
          <a:lstStyle/>
          <a:p>
            <a:r>
              <a:rPr lang="zh-CN" altLang="en-US">
                <a:solidFill>
                  <a:srgbClr val="FF0000"/>
                </a:solidFill>
              </a:rPr>
              <a:t>指数越小 </a:t>
            </a:r>
            <a:r>
              <a:rPr lang="en-US" altLang="zh-CN">
                <a:solidFill>
                  <a:srgbClr val="FF0000"/>
                </a:solidFill>
              </a:rPr>
              <a:t>-》</a:t>
            </a:r>
            <a:r>
              <a:rPr lang="zh-CN" altLang="en-US">
                <a:solidFill>
                  <a:srgbClr val="FF0000"/>
                </a:solidFill>
              </a:rPr>
              <a:t>扩散性越小 </a:t>
            </a:r>
            <a:r>
              <a:rPr lang="en-US" altLang="zh-CN">
                <a:solidFill>
                  <a:srgbClr val="FF0000"/>
                </a:solidFill>
              </a:rPr>
              <a:t>-》</a:t>
            </a:r>
            <a:r>
              <a:rPr lang="zh-CN" altLang="en-US">
                <a:solidFill>
                  <a:srgbClr val="FF0000"/>
                </a:solidFill>
              </a:rPr>
              <a:t>构造和维护内核的复杂度越低</a:t>
            </a:r>
          </a:p>
        </p:txBody>
      </p:sp>
    </p:spTree>
    <p:extLst>
      <p:ext uri="{BB962C8B-B14F-4D97-AF65-F5344CB8AC3E}">
        <p14:creationId xmlns:p14="http://schemas.microsoft.com/office/powerpoint/2010/main" val="13355404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DA18FB-345C-756B-4079-09A57523791C}"/>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87322FE4-7876-200D-CD5F-C0FBD5130B80}"/>
              </a:ext>
            </a:extLst>
          </p:cNvPr>
          <p:cNvSpPr txBox="1"/>
          <p:nvPr/>
        </p:nvSpPr>
        <p:spPr>
          <a:xfrm>
            <a:off x="667780" y="479673"/>
            <a:ext cx="8344544" cy="584775"/>
          </a:xfrm>
          <a:prstGeom prst="rect">
            <a:avLst/>
          </a:prstGeom>
          <a:noFill/>
        </p:spPr>
        <p:txBody>
          <a:bodyPr wrap="square">
            <a:spAutoFit/>
          </a:bodyPr>
          <a:lstStyle/>
          <a:p>
            <a:r>
              <a:rPr lang="zh-CN" altLang="en-US" sz="3200"/>
              <a:t>内核复杂性的量化指标 </a:t>
            </a:r>
            <a:r>
              <a:rPr lang="en-US" altLang="zh-CN" sz="3200"/>
              <a:t>- </a:t>
            </a:r>
            <a:r>
              <a:rPr lang="zh-CN" altLang="en-US" sz="3200"/>
              <a:t>理论分析</a:t>
            </a:r>
            <a:endParaRPr lang="en-US" altLang="zh-CN" sz="3200"/>
          </a:p>
        </p:txBody>
      </p:sp>
      <p:sp>
        <p:nvSpPr>
          <p:cNvPr id="2" name="文本框 1">
            <a:extLst>
              <a:ext uri="{FF2B5EF4-FFF2-40B4-BE49-F238E27FC236}">
                <a16:creationId xmlns:a16="http://schemas.microsoft.com/office/drawing/2014/main" id="{1FB0F7C5-419E-2741-2646-E2ABCC3F4982}"/>
              </a:ext>
            </a:extLst>
          </p:cNvPr>
          <p:cNvSpPr txBox="1"/>
          <p:nvPr/>
        </p:nvSpPr>
        <p:spPr>
          <a:xfrm>
            <a:off x="708298" y="2708920"/>
            <a:ext cx="8988102" cy="1631216"/>
          </a:xfrm>
          <a:prstGeom prst="rect">
            <a:avLst/>
          </a:prstGeom>
          <a:noFill/>
        </p:spPr>
        <p:txBody>
          <a:bodyPr wrap="square" rtlCol="0">
            <a:spAutoFit/>
          </a:bodyPr>
          <a:lstStyle/>
          <a:p>
            <a:r>
              <a:rPr lang="zh-CN" altLang="en-US" sz="2000"/>
              <a:t>对一些极端情况进行分析，看指标是否合理。</a:t>
            </a:r>
            <a:endParaRPr lang="en-US" altLang="zh-CN" sz="2000"/>
          </a:p>
          <a:p>
            <a:endParaRPr lang="en-US" altLang="zh-CN" sz="2000"/>
          </a:p>
          <a:p>
            <a:r>
              <a:rPr lang="en-US" altLang="zh-CN" sz="2000"/>
              <a:t>1. </a:t>
            </a:r>
            <a:r>
              <a:rPr lang="zh-CN" altLang="en-US" sz="2000"/>
              <a:t>全部元素集中于一个文件内：指数 </a:t>
            </a:r>
            <a:r>
              <a:rPr lang="en-US" altLang="zh-CN" sz="2000"/>
              <a:t>= </a:t>
            </a:r>
            <a:r>
              <a:rPr lang="zh-CN" altLang="en-US" sz="2000"/>
              <a:t>元素总数</a:t>
            </a:r>
            <a:endParaRPr lang="en-US" altLang="zh-CN" sz="2000"/>
          </a:p>
          <a:p>
            <a:r>
              <a:rPr lang="en-US" altLang="zh-CN" sz="2000"/>
              <a:t>2. </a:t>
            </a:r>
            <a:r>
              <a:rPr lang="zh-CN" altLang="en-US" sz="2000"/>
              <a:t>每个元素独占一个文件：元素总数等于域总数</a:t>
            </a:r>
            <a:endParaRPr lang="en-US" altLang="zh-CN" sz="2000"/>
          </a:p>
          <a:p>
            <a:r>
              <a:rPr lang="zh-CN" altLang="en-US" sz="2000"/>
              <a:t>取决于域之间的依赖关系（</a:t>
            </a:r>
            <a:r>
              <a:rPr lang="en-US" altLang="zh-CN" sz="2000"/>
              <a:t>*.o</a:t>
            </a:r>
            <a:r>
              <a:rPr lang="zh-CN" altLang="en-US" sz="2000"/>
              <a:t>之间关系）</a:t>
            </a:r>
          </a:p>
        </p:txBody>
      </p:sp>
      <p:pic>
        <p:nvPicPr>
          <p:cNvPr id="3" name="图片 2">
            <a:extLst>
              <a:ext uri="{FF2B5EF4-FFF2-40B4-BE49-F238E27FC236}">
                <a16:creationId xmlns:a16="http://schemas.microsoft.com/office/drawing/2014/main" id="{A0194EAA-8EBC-539A-B064-EA54061B829C}"/>
              </a:ext>
            </a:extLst>
          </p:cNvPr>
          <p:cNvPicPr>
            <a:picLocks noChangeAspect="1"/>
          </p:cNvPicPr>
          <p:nvPr/>
        </p:nvPicPr>
        <p:blipFill>
          <a:blip r:embed="rId2"/>
          <a:stretch>
            <a:fillRect/>
          </a:stretch>
        </p:blipFill>
        <p:spPr>
          <a:xfrm>
            <a:off x="744302" y="1500200"/>
            <a:ext cx="8191500" cy="1028700"/>
          </a:xfrm>
          <a:prstGeom prst="rect">
            <a:avLst/>
          </a:prstGeom>
        </p:spPr>
      </p:pic>
      <p:sp>
        <p:nvSpPr>
          <p:cNvPr id="5" name="椭圆 4">
            <a:extLst>
              <a:ext uri="{FF2B5EF4-FFF2-40B4-BE49-F238E27FC236}">
                <a16:creationId xmlns:a16="http://schemas.microsoft.com/office/drawing/2014/main" id="{B348B725-7880-C226-38E6-7519D89FAAB1}"/>
              </a:ext>
            </a:extLst>
          </p:cNvPr>
          <p:cNvSpPr/>
          <p:nvPr/>
        </p:nvSpPr>
        <p:spPr>
          <a:xfrm>
            <a:off x="839416" y="4930335"/>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7" name="椭圆 6">
            <a:extLst>
              <a:ext uri="{FF2B5EF4-FFF2-40B4-BE49-F238E27FC236}">
                <a16:creationId xmlns:a16="http://schemas.microsoft.com/office/drawing/2014/main" id="{8BB25DE7-4469-2B63-64F7-5F486509FF42}"/>
              </a:ext>
            </a:extLst>
          </p:cNvPr>
          <p:cNvSpPr/>
          <p:nvPr/>
        </p:nvSpPr>
        <p:spPr>
          <a:xfrm>
            <a:off x="1437211" y="4920717"/>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0" name="椭圆 9">
            <a:extLst>
              <a:ext uri="{FF2B5EF4-FFF2-40B4-BE49-F238E27FC236}">
                <a16:creationId xmlns:a16="http://schemas.microsoft.com/office/drawing/2014/main" id="{DBAF07F1-BB72-BC0A-BAAD-694E09F2CCC0}"/>
              </a:ext>
            </a:extLst>
          </p:cNvPr>
          <p:cNvSpPr/>
          <p:nvPr/>
        </p:nvSpPr>
        <p:spPr>
          <a:xfrm>
            <a:off x="1969813" y="4914782"/>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2" name="椭圆 11">
            <a:extLst>
              <a:ext uri="{FF2B5EF4-FFF2-40B4-BE49-F238E27FC236}">
                <a16:creationId xmlns:a16="http://schemas.microsoft.com/office/drawing/2014/main" id="{4C9165CF-6BEE-F7FD-792C-75448F6077C1}"/>
              </a:ext>
            </a:extLst>
          </p:cNvPr>
          <p:cNvSpPr/>
          <p:nvPr/>
        </p:nvSpPr>
        <p:spPr>
          <a:xfrm>
            <a:off x="2567608" y="4905164"/>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cxnSp>
        <p:nvCxnSpPr>
          <p:cNvPr id="14" name="直接连接符 13">
            <a:extLst>
              <a:ext uri="{FF2B5EF4-FFF2-40B4-BE49-F238E27FC236}">
                <a16:creationId xmlns:a16="http://schemas.microsoft.com/office/drawing/2014/main" id="{CC7E23CA-E694-E932-94E2-F178C814B61C}"/>
              </a:ext>
            </a:extLst>
          </p:cNvPr>
          <p:cNvCxnSpPr/>
          <p:nvPr/>
        </p:nvCxnSpPr>
        <p:spPr>
          <a:xfrm>
            <a:off x="1307468" y="4797152"/>
            <a:ext cx="0" cy="57606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87E2E24-DD77-6A15-6D98-1ECFC3E916F3}"/>
              </a:ext>
            </a:extLst>
          </p:cNvPr>
          <p:cNvCxnSpPr/>
          <p:nvPr/>
        </p:nvCxnSpPr>
        <p:spPr>
          <a:xfrm>
            <a:off x="1847528" y="4797152"/>
            <a:ext cx="0" cy="57606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E0DF633A-0816-6363-7CD8-3100AFAD9144}"/>
              </a:ext>
            </a:extLst>
          </p:cNvPr>
          <p:cNvCxnSpPr/>
          <p:nvPr/>
        </p:nvCxnSpPr>
        <p:spPr>
          <a:xfrm>
            <a:off x="2387588" y="4797152"/>
            <a:ext cx="0" cy="57606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1E813EFC-9B59-DC0B-B78C-8C62D8DB53CF}"/>
              </a:ext>
            </a:extLst>
          </p:cNvPr>
          <p:cNvSpPr/>
          <p:nvPr/>
        </p:nvSpPr>
        <p:spPr>
          <a:xfrm>
            <a:off x="9968131" y="4438546"/>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8" name="椭圆 17">
            <a:extLst>
              <a:ext uri="{FF2B5EF4-FFF2-40B4-BE49-F238E27FC236}">
                <a16:creationId xmlns:a16="http://schemas.microsoft.com/office/drawing/2014/main" id="{3183E5F0-6094-48D8-B5F1-86F1F9948FFE}"/>
              </a:ext>
            </a:extLst>
          </p:cNvPr>
          <p:cNvSpPr/>
          <p:nvPr/>
        </p:nvSpPr>
        <p:spPr>
          <a:xfrm>
            <a:off x="10256163" y="4882655"/>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9" name="椭圆 18">
            <a:extLst>
              <a:ext uri="{FF2B5EF4-FFF2-40B4-BE49-F238E27FC236}">
                <a16:creationId xmlns:a16="http://schemas.microsoft.com/office/drawing/2014/main" id="{E29F4EED-271A-73CA-0091-CEF1B0459612}"/>
              </a:ext>
            </a:extLst>
          </p:cNvPr>
          <p:cNvSpPr/>
          <p:nvPr/>
        </p:nvSpPr>
        <p:spPr>
          <a:xfrm>
            <a:off x="10616203" y="5276644"/>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20" name="椭圆 19">
            <a:extLst>
              <a:ext uri="{FF2B5EF4-FFF2-40B4-BE49-F238E27FC236}">
                <a16:creationId xmlns:a16="http://schemas.microsoft.com/office/drawing/2014/main" id="{8D416165-3A87-3CEA-1CD5-1E9370610354}"/>
              </a:ext>
            </a:extLst>
          </p:cNvPr>
          <p:cNvSpPr/>
          <p:nvPr/>
        </p:nvSpPr>
        <p:spPr>
          <a:xfrm>
            <a:off x="10904235" y="5717808"/>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cxnSp>
        <p:nvCxnSpPr>
          <p:cNvPr id="22" name="直接箭头连接符 21">
            <a:extLst>
              <a:ext uri="{FF2B5EF4-FFF2-40B4-BE49-F238E27FC236}">
                <a16:creationId xmlns:a16="http://schemas.microsoft.com/office/drawing/2014/main" id="{D322C8BC-E947-80EF-98C8-A7C57DB0FD89}"/>
              </a:ext>
            </a:extLst>
          </p:cNvPr>
          <p:cNvCxnSpPr>
            <a:endCxn id="18" idx="1"/>
          </p:cNvCxnSpPr>
          <p:nvPr/>
        </p:nvCxnSpPr>
        <p:spPr>
          <a:xfrm>
            <a:off x="10112147" y="4626855"/>
            <a:ext cx="186197" cy="3032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D7424EF8-AB1E-DFC5-B7FC-E529944D8E6B}"/>
              </a:ext>
            </a:extLst>
          </p:cNvPr>
          <p:cNvCxnSpPr>
            <a:stCxn id="18" idx="5"/>
            <a:endCxn id="19" idx="1"/>
          </p:cNvCxnSpPr>
          <p:nvPr/>
        </p:nvCxnSpPr>
        <p:spPr>
          <a:xfrm>
            <a:off x="10502014" y="5159237"/>
            <a:ext cx="156370" cy="164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AD087B71-39F0-CB14-E64E-2CD40AFE7A34}"/>
              </a:ext>
            </a:extLst>
          </p:cNvPr>
          <p:cNvCxnSpPr>
            <a:stCxn id="19" idx="5"/>
            <a:endCxn id="20" idx="1"/>
          </p:cNvCxnSpPr>
          <p:nvPr/>
        </p:nvCxnSpPr>
        <p:spPr>
          <a:xfrm>
            <a:off x="10862054" y="5553226"/>
            <a:ext cx="84362" cy="212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C52A89ED-46C5-8AE5-B6A5-7C338A23F976}"/>
              </a:ext>
            </a:extLst>
          </p:cNvPr>
          <p:cNvSpPr/>
          <p:nvPr/>
        </p:nvSpPr>
        <p:spPr>
          <a:xfrm>
            <a:off x="4749401" y="4806770"/>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28" name="椭圆 27">
            <a:extLst>
              <a:ext uri="{FF2B5EF4-FFF2-40B4-BE49-F238E27FC236}">
                <a16:creationId xmlns:a16="http://schemas.microsoft.com/office/drawing/2014/main" id="{FF4708FD-041E-A7DB-8A6D-25E061A2F158}"/>
              </a:ext>
            </a:extLst>
          </p:cNvPr>
          <p:cNvSpPr/>
          <p:nvPr/>
        </p:nvSpPr>
        <p:spPr>
          <a:xfrm>
            <a:off x="5347196" y="4797152"/>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29" name="椭圆 28">
            <a:extLst>
              <a:ext uri="{FF2B5EF4-FFF2-40B4-BE49-F238E27FC236}">
                <a16:creationId xmlns:a16="http://schemas.microsoft.com/office/drawing/2014/main" id="{FB6626FC-D8E0-D2BE-58EA-1BDEAE8AFFF2}"/>
              </a:ext>
            </a:extLst>
          </p:cNvPr>
          <p:cNvSpPr/>
          <p:nvPr/>
        </p:nvSpPr>
        <p:spPr>
          <a:xfrm>
            <a:off x="4781485" y="5393667"/>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30" name="椭圆 29">
            <a:extLst>
              <a:ext uri="{FF2B5EF4-FFF2-40B4-BE49-F238E27FC236}">
                <a16:creationId xmlns:a16="http://schemas.microsoft.com/office/drawing/2014/main" id="{216CDF71-B310-8015-A6C6-865050FA6C1B}"/>
              </a:ext>
            </a:extLst>
          </p:cNvPr>
          <p:cNvSpPr/>
          <p:nvPr/>
        </p:nvSpPr>
        <p:spPr>
          <a:xfrm>
            <a:off x="5379280" y="5384049"/>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cxnSp>
        <p:nvCxnSpPr>
          <p:cNvPr id="31" name="直接连接符 30">
            <a:extLst>
              <a:ext uri="{FF2B5EF4-FFF2-40B4-BE49-F238E27FC236}">
                <a16:creationId xmlns:a16="http://schemas.microsoft.com/office/drawing/2014/main" id="{D7684F77-D8B9-34BF-2369-7DDF41589295}"/>
              </a:ext>
            </a:extLst>
          </p:cNvPr>
          <p:cNvCxnSpPr>
            <a:cxnSpLocks/>
          </p:cNvCxnSpPr>
          <p:nvPr/>
        </p:nvCxnSpPr>
        <p:spPr>
          <a:xfrm>
            <a:off x="5217453" y="4673587"/>
            <a:ext cx="0" cy="109739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E96F9EA3-BF92-CE8F-FFA3-EBD1A96E5A2A}"/>
              </a:ext>
            </a:extLst>
          </p:cNvPr>
          <p:cNvSpPr txBox="1"/>
          <p:nvPr/>
        </p:nvSpPr>
        <p:spPr>
          <a:xfrm>
            <a:off x="705456" y="6021288"/>
            <a:ext cx="2622834" cy="369332"/>
          </a:xfrm>
          <a:prstGeom prst="rect">
            <a:avLst/>
          </a:prstGeom>
          <a:noFill/>
        </p:spPr>
        <p:txBody>
          <a:bodyPr wrap="none" rtlCol="0">
            <a:spAutoFit/>
          </a:bodyPr>
          <a:lstStyle/>
          <a:p>
            <a:r>
              <a:rPr lang="en-US" altLang="zh-CN"/>
              <a:t>2.1</a:t>
            </a:r>
            <a:r>
              <a:rPr lang="zh-CN" altLang="en-US"/>
              <a:t>情况：域总数的倒数</a:t>
            </a:r>
          </a:p>
        </p:txBody>
      </p:sp>
      <p:sp>
        <p:nvSpPr>
          <p:cNvPr id="37" name="文本框 36">
            <a:extLst>
              <a:ext uri="{FF2B5EF4-FFF2-40B4-BE49-F238E27FC236}">
                <a16:creationId xmlns:a16="http://schemas.microsoft.com/office/drawing/2014/main" id="{D9965EAD-5CA9-2815-72FC-B68D20214CB6}"/>
              </a:ext>
            </a:extLst>
          </p:cNvPr>
          <p:cNvSpPr txBox="1"/>
          <p:nvPr/>
        </p:nvSpPr>
        <p:spPr>
          <a:xfrm>
            <a:off x="4035779" y="6034054"/>
            <a:ext cx="2850460" cy="369332"/>
          </a:xfrm>
          <a:prstGeom prst="rect">
            <a:avLst/>
          </a:prstGeom>
          <a:noFill/>
        </p:spPr>
        <p:txBody>
          <a:bodyPr wrap="none" rtlCol="0">
            <a:spAutoFit/>
          </a:bodyPr>
          <a:lstStyle/>
          <a:p>
            <a:r>
              <a:rPr lang="en-US" altLang="zh-CN"/>
              <a:t>2.2</a:t>
            </a:r>
            <a:r>
              <a:rPr lang="zh-CN" altLang="en-US"/>
              <a:t>情况：小于</a:t>
            </a:r>
            <a:r>
              <a:rPr lang="en-US" altLang="zh-CN"/>
              <a:t>1 </a:t>
            </a:r>
            <a:r>
              <a:rPr lang="zh-CN" altLang="en-US"/>
              <a:t>但是</a:t>
            </a:r>
            <a:r>
              <a:rPr lang="en-US" altLang="zh-CN"/>
              <a:t>&gt; 2.1</a:t>
            </a:r>
            <a:endParaRPr lang="zh-CN" altLang="en-US"/>
          </a:p>
        </p:txBody>
      </p:sp>
      <p:sp>
        <p:nvSpPr>
          <p:cNvPr id="38" name="文本框 37">
            <a:extLst>
              <a:ext uri="{FF2B5EF4-FFF2-40B4-BE49-F238E27FC236}">
                <a16:creationId xmlns:a16="http://schemas.microsoft.com/office/drawing/2014/main" id="{88D55870-D5BE-4BED-8456-3238DF49349C}"/>
              </a:ext>
            </a:extLst>
          </p:cNvPr>
          <p:cNvSpPr txBox="1"/>
          <p:nvPr/>
        </p:nvSpPr>
        <p:spPr>
          <a:xfrm>
            <a:off x="8873114" y="6127431"/>
            <a:ext cx="2776722" cy="369332"/>
          </a:xfrm>
          <a:prstGeom prst="rect">
            <a:avLst/>
          </a:prstGeom>
          <a:noFill/>
        </p:spPr>
        <p:txBody>
          <a:bodyPr wrap="none" rtlCol="0">
            <a:spAutoFit/>
          </a:bodyPr>
          <a:lstStyle/>
          <a:p>
            <a:r>
              <a:rPr lang="en-US" altLang="zh-CN"/>
              <a:t>2.n</a:t>
            </a:r>
            <a:r>
              <a:rPr lang="zh-CN" altLang="en-US"/>
              <a:t>情况：（域总数 </a:t>
            </a:r>
            <a:r>
              <a:rPr lang="en-US" altLang="zh-CN"/>
              <a:t>+ 1)/2</a:t>
            </a:r>
            <a:endParaRPr lang="zh-CN" altLang="en-US"/>
          </a:p>
        </p:txBody>
      </p:sp>
      <p:cxnSp>
        <p:nvCxnSpPr>
          <p:cNvPr id="40" name="直接箭头连接符 39">
            <a:extLst>
              <a:ext uri="{FF2B5EF4-FFF2-40B4-BE49-F238E27FC236}">
                <a16:creationId xmlns:a16="http://schemas.microsoft.com/office/drawing/2014/main" id="{253B3FF6-6F42-5CAC-5EF3-7CE2672ED091}"/>
              </a:ext>
            </a:extLst>
          </p:cNvPr>
          <p:cNvCxnSpPr>
            <a:endCxn id="29" idx="0"/>
          </p:cNvCxnSpPr>
          <p:nvPr/>
        </p:nvCxnSpPr>
        <p:spPr>
          <a:xfrm>
            <a:off x="4925501" y="5206691"/>
            <a:ext cx="0" cy="1869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3344B1BD-4268-AEE8-0E45-53FA3A781B98}"/>
              </a:ext>
            </a:extLst>
          </p:cNvPr>
          <p:cNvCxnSpPr>
            <a:stCxn id="28" idx="4"/>
            <a:endCxn id="30" idx="0"/>
          </p:cNvCxnSpPr>
          <p:nvPr/>
        </p:nvCxnSpPr>
        <p:spPr>
          <a:xfrm>
            <a:off x="5491212" y="5121188"/>
            <a:ext cx="32084" cy="262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771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DAEBDD95-4140-2F80-C25A-77CA16306AEE}"/>
              </a:ext>
            </a:extLst>
          </p:cNvPr>
          <p:cNvGraphicFramePr>
            <a:graphicFrameLocks noGrp="1"/>
          </p:cNvGraphicFramePr>
          <p:nvPr>
            <p:extLst>
              <p:ext uri="{D42A27DB-BD31-4B8C-83A1-F6EECF244321}">
                <p14:modId xmlns:p14="http://schemas.microsoft.com/office/powerpoint/2010/main" val="305484151"/>
              </p:ext>
            </p:extLst>
          </p:nvPr>
        </p:nvGraphicFramePr>
        <p:xfrm>
          <a:off x="767408" y="2009368"/>
          <a:ext cx="10515603" cy="3291840"/>
        </p:xfrm>
        <a:graphic>
          <a:graphicData uri="http://schemas.openxmlformats.org/drawingml/2006/table">
            <a:tbl>
              <a:tblPr/>
              <a:tblGrid>
                <a:gridCol w="1502229">
                  <a:extLst>
                    <a:ext uri="{9D8B030D-6E8A-4147-A177-3AD203B41FA5}">
                      <a16:colId xmlns:a16="http://schemas.microsoft.com/office/drawing/2014/main" val="3312504925"/>
                    </a:ext>
                  </a:extLst>
                </a:gridCol>
                <a:gridCol w="1502229">
                  <a:extLst>
                    <a:ext uri="{9D8B030D-6E8A-4147-A177-3AD203B41FA5}">
                      <a16:colId xmlns:a16="http://schemas.microsoft.com/office/drawing/2014/main" val="4159016337"/>
                    </a:ext>
                  </a:extLst>
                </a:gridCol>
                <a:gridCol w="1502229">
                  <a:extLst>
                    <a:ext uri="{9D8B030D-6E8A-4147-A177-3AD203B41FA5}">
                      <a16:colId xmlns:a16="http://schemas.microsoft.com/office/drawing/2014/main" val="3167078691"/>
                    </a:ext>
                  </a:extLst>
                </a:gridCol>
                <a:gridCol w="1502229">
                  <a:extLst>
                    <a:ext uri="{9D8B030D-6E8A-4147-A177-3AD203B41FA5}">
                      <a16:colId xmlns:a16="http://schemas.microsoft.com/office/drawing/2014/main" val="3378208122"/>
                    </a:ext>
                  </a:extLst>
                </a:gridCol>
                <a:gridCol w="1502229">
                  <a:extLst>
                    <a:ext uri="{9D8B030D-6E8A-4147-A177-3AD203B41FA5}">
                      <a16:colId xmlns:a16="http://schemas.microsoft.com/office/drawing/2014/main" val="76966045"/>
                    </a:ext>
                  </a:extLst>
                </a:gridCol>
                <a:gridCol w="1502229">
                  <a:extLst>
                    <a:ext uri="{9D8B030D-6E8A-4147-A177-3AD203B41FA5}">
                      <a16:colId xmlns:a16="http://schemas.microsoft.com/office/drawing/2014/main" val="692173708"/>
                    </a:ext>
                  </a:extLst>
                </a:gridCol>
                <a:gridCol w="1502229">
                  <a:extLst>
                    <a:ext uri="{9D8B030D-6E8A-4147-A177-3AD203B41FA5}">
                      <a16:colId xmlns:a16="http://schemas.microsoft.com/office/drawing/2014/main" val="966409969"/>
                    </a:ext>
                  </a:extLst>
                </a:gridCol>
              </a:tblGrid>
              <a:tr h="365760">
                <a:tc>
                  <a:txBody>
                    <a:bodyPr/>
                    <a:lstStyle/>
                    <a:p>
                      <a:r>
                        <a:rPr lang="en-US" sz="1800">
                          <a:effectLst/>
                        </a:rPr>
                        <a:t>version</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2"/>
                    </a:solidFill>
                  </a:tcPr>
                </a:tc>
                <a:tc>
                  <a:txBody>
                    <a:bodyPr/>
                    <a:lstStyle/>
                    <a:p>
                      <a:r>
                        <a:rPr lang="en-US" sz="1800">
                          <a:effectLst/>
                        </a:rPr>
                        <a:t>domains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2"/>
                    </a:solidFill>
                  </a:tcPr>
                </a:tc>
                <a:tc>
                  <a:txBody>
                    <a:bodyPr/>
                    <a:lstStyle/>
                    <a:p>
                      <a:r>
                        <a:rPr lang="en-US" sz="1800">
                          <a:effectLst/>
                        </a:rPr>
                        <a:t>elements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2"/>
                    </a:solidFill>
                  </a:tcPr>
                </a:tc>
                <a:tc>
                  <a:txBody>
                    <a:bodyPr/>
                    <a:lstStyle/>
                    <a:p>
                      <a:r>
                        <a:rPr lang="en-US" sz="1800">
                          <a:effectLst/>
                        </a:rPr>
                        <a:t>e/d</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2"/>
                    </a:solidFill>
                  </a:tcPr>
                </a:tc>
                <a:tc>
                  <a:txBody>
                    <a:bodyPr/>
                    <a:lstStyle/>
                    <a:p>
                      <a:r>
                        <a:rPr lang="en-US" sz="1800">
                          <a:effectLst/>
                        </a:rPr>
                        <a:t>adw</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2"/>
                    </a:solidFill>
                  </a:tcPr>
                </a:tc>
                <a:tc>
                  <a:txBody>
                    <a:bodyPr/>
                    <a:lstStyle/>
                    <a:p>
                      <a:r>
                        <a:rPr lang="en-US" sz="1800">
                          <a:effectLst/>
                        </a:rPr>
                        <a:t>adl</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2"/>
                    </a:solidFill>
                  </a:tcPr>
                </a:tc>
                <a:tc>
                  <a:txBody>
                    <a:bodyPr/>
                    <a:lstStyle/>
                    <a:p>
                      <a:r>
                        <a:rPr lang="en-US" sz="1800">
                          <a:effectLst/>
                        </a:rPr>
                        <a:t>di</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2"/>
                    </a:solidFill>
                  </a:tcPr>
                </a:tc>
                <a:extLst>
                  <a:ext uri="{0D108BD9-81ED-4DB2-BD59-A6C34878D82A}">
                    <a16:rowId xmlns:a16="http://schemas.microsoft.com/office/drawing/2014/main" val="1238818074"/>
                  </a:ext>
                </a:extLst>
              </a:tr>
              <a:tr h="365760">
                <a:tc>
                  <a:txBody>
                    <a:bodyPr/>
                    <a:lstStyle/>
                    <a:p>
                      <a:r>
                        <a:rPr lang="en-US" sz="1800">
                          <a:effectLst/>
                        </a:rPr>
                        <a:t>linux-5.8.1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52371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34.91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12.99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395.04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119.42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976082255"/>
                  </a:ext>
                </a:extLst>
              </a:tr>
              <a:tr h="365760">
                <a:tc>
                  <a:txBody>
                    <a:bodyPr/>
                    <a:lstStyle/>
                    <a:p>
                      <a:r>
                        <a:rPr lang="en-US" sz="1800">
                          <a:effectLst/>
                        </a:rPr>
                        <a:t>linux-5.9.1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1515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52947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34.95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14.14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399.15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130.16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972120832"/>
                  </a:ext>
                </a:extLst>
              </a:tr>
              <a:tr h="365760">
                <a:tc>
                  <a:txBody>
                    <a:bodyPr/>
                    <a:lstStyle/>
                    <a:p>
                      <a:r>
                        <a:rPr lang="en-US" sz="1800">
                          <a:effectLst/>
                        </a:rPr>
                        <a:t>linux-5.11.1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1607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54681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34.03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13.93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381.59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112.57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62749892"/>
                  </a:ext>
                </a:extLst>
              </a:tr>
              <a:tr h="365760">
                <a:tc>
                  <a:txBody>
                    <a:bodyPr/>
                    <a:lstStyle/>
                    <a:p>
                      <a:r>
                        <a:rPr lang="en-US" sz="1800">
                          <a:effectLst/>
                        </a:rPr>
                        <a:t>linux-5.13.1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1631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55806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34.22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13.35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426.58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119.45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970264723"/>
                  </a:ext>
                </a:extLst>
              </a:tr>
              <a:tr h="365760">
                <a:tc>
                  <a:txBody>
                    <a:bodyPr/>
                    <a:lstStyle/>
                    <a:p>
                      <a:r>
                        <a:rPr lang="en-US" sz="1800">
                          <a:effectLst/>
                        </a:rPr>
                        <a:t>linux-5.15.1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1636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57069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34.88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13.52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442.67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127.64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888389949"/>
                  </a:ext>
                </a:extLst>
              </a:tr>
              <a:tr h="365760">
                <a:tc>
                  <a:txBody>
                    <a:bodyPr/>
                    <a:lstStyle/>
                    <a:p>
                      <a:r>
                        <a:rPr lang="en-US" sz="1800">
                          <a:effectLst/>
                        </a:rPr>
                        <a:t>linux-5.17.1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2507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79106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31.55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11.34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360.33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51.44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951745636"/>
                  </a:ext>
                </a:extLst>
              </a:tr>
              <a:tr h="365760">
                <a:tc>
                  <a:txBody>
                    <a:bodyPr/>
                    <a:lstStyle/>
                    <a:p>
                      <a:r>
                        <a:rPr lang="en-US" sz="1800">
                          <a:effectLst/>
                        </a:rPr>
                        <a:t>linux-5.19.1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2587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82394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31.85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11.44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433.82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61.10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292015318"/>
                  </a:ext>
                </a:extLst>
              </a:tr>
              <a:tr h="365760">
                <a:tc>
                  <a:txBody>
                    <a:bodyPr/>
                    <a:lstStyle/>
                    <a:p>
                      <a:r>
                        <a:rPr lang="en-US" sz="1800">
                          <a:effectLst/>
                        </a:rPr>
                        <a:t>linux-6.1.1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3037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103302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34.01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11.93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376.48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50.31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04072125"/>
                  </a:ext>
                </a:extLst>
              </a:tr>
            </a:tbl>
          </a:graphicData>
        </a:graphic>
      </p:graphicFrame>
      <p:sp>
        <p:nvSpPr>
          <p:cNvPr id="5" name="文本框 4">
            <a:extLst>
              <a:ext uri="{FF2B5EF4-FFF2-40B4-BE49-F238E27FC236}">
                <a16:creationId xmlns:a16="http://schemas.microsoft.com/office/drawing/2014/main" id="{84E75799-BB38-9B06-4905-A581B183D9B2}"/>
              </a:ext>
            </a:extLst>
          </p:cNvPr>
          <p:cNvSpPr txBox="1"/>
          <p:nvPr/>
        </p:nvSpPr>
        <p:spPr>
          <a:xfrm>
            <a:off x="667780" y="479673"/>
            <a:ext cx="8344544" cy="584775"/>
          </a:xfrm>
          <a:prstGeom prst="rect">
            <a:avLst/>
          </a:prstGeom>
          <a:noFill/>
        </p:spPr>
        <p:txBody>
          <a:bodyPr wrap="square">
            <a:spAutoFit/>
          </a:bodyPr>
          <a:lstStyle/>
          <a:p>
            <a:r>
              <a:rPr lang="zh-CN" altLang="en-US" sz="3200"/>
              <a:t>第一轮试验：对全局应用平均值的试验结果</a:t>
            </a:r>
            <a:endParaRPr lang="en-US" altLang="zh-CN" sz="3200"/>
          </a:p>
        </p:txBody>
      </p:sp>
      <p:sp>
        <p:nvSpPr>
          <p:cNvPr id="7" name="文本框 6">
            <a:extLst>
              <a:ext uri="{FF2B5EF4-FFF2-40B4-BE49-F238E27FC236}">
                <a16:creationId xmlns:a16="http://schemas.microsoft.com/office/drawing/2014/main" id="{E8E364D1-057F-0766-924E-F06B89F7055C}"/>
              </a:ext>
            </a:extLst>
          </p:cNvPr>
          <p:cNvSpPr txBox="1"/>
          <p:nvPr/>
        </p:nvSpPr>
        <p:spPr>
          <a:xfrm>
            <a:off x="778171" y="1338532"/>
            <a:ext cx="6096000" cy="400110"/>
          </a:xfrm>
          <a:prstGeom prst="rect">
            <a:avLst/>
          </a:prstGeom>
          <a:noFill/>
        </p:spPr>
        <p:txBody>
          <a:bodyPr wrap="square">
            <a:spAutoFit/>
          </a:bodyPr>
          <a:lstStyle/>
          <a:p>
            <a:r>
              <a:rPr lang="zh-CN" altLang="en-US" sz="2000"/>
              <a:t>公式：</a:t>
            </a:r>
            <a:r>
              <a:rPr lang="it-IT" altLang="zh-CN" sz="2000"/>
              <a:t>DI = (</a:t>
            </a:r>
            <a:r>
              <a:rPr lang="en-US" altLang="zh-CN" sz="2000"/>
              <a:t>E</a:t>
            </a:r>
            <a:r>
              <a:rPr lang="it-IT" altLang="zh-CN" sz="2000"/>
              <a:t> / D) * (ADW / D) * ADL</a:t>
            </a:r>
            <a:endParaRPr lang="zh-CN" altLang="en-US" sz="2000"/>
          </a:p>
        </p:txBody>
      </p:sp>
      <p:sp>
        <p:nvSpPr>
          <p:cNvPr id="8" name="文本框 7">
            <a:extLst>
              <a:ext uri="{FF2B5EF4-FFF2-40B4-BE49-F238E27FC236}">
                <a16:creationId xmlns:a16="http://schemas.microsoft.com/office/drawing/2014/main" id="{88458AC6-C995-3891-18AE-2F38C7C379FF}"/>
              </a:ext>
            </a:extLst>
          </p:cNvPr>
          <p:cNvSpPr txBox="1"/>
          <p:nvPr/>
        </p:nvSpPr>
        <p:spPr>
          <a:xfrm>
            <a:off x="778171" y="5571934"/>
            <a:ext cx="6853158" cy="707886"/>
          </a:xfrm>
          <a:prstGeom prst="rect">
            <a:avLst/>
          </a:prstGeom>
          <a:noFill/>
        </p:spPr>
        <p:txBody>
          <a:bodyPr wrap="none" rtlCol="0">
            <a:spAutoFit/>
          </a:bodyPr>
          <a:lstStyle/>
          <a:p>
            <a:r>
              <a:rPr lang="zh-CN" altLang="en-US" sz="2000">
                <a:solidFill>
                  <a:srgbClr val="FF0000"/>
                </a:solidFill>
              </a:rPr>
              <a:t>结果不符合预期。</a:t>
            </a:r>
            <a:endParaRPr lang="en-US" altLang="zh-CN" sz="2000">
              <a:solidFill>
                <a:srgbClr val="FF0000"/>
              </a:solidFill>
            </a:endParaRPr>
          </a:p>
          <a:p>
            <a:r>
              <a:rPr lang="zh-CN" altLang="en-US" sz="2000">
                <a:solidFill>
                  <a:srgbClr val="FF0000"/>
                </a:solidFill>
              </a:rPr>
              <a:t>初步分析原因：数据采用了三个平均值，掩盖了实际情况。</a:t>
            </a:r>
          </a:p>
        </p:txBody>
      </p:sp>
      <p:sp>
        <p:nvSpPr>
          <p:cNvPr id="2" name="椭圆 1">
            <a:extLst>
              <a:ext uri="{FF2B5EF4-FFF2-40B4-BE49-F238E27FC236}">
                <a16:creationId xmlns:a16="http://schemas.microsoft.com/office/drawing/2014/main" id="{D96335C3-A59C-0DD1-6490-59E24D9FFFAB}"/>
              </a:ext>
            </a:extLst>
          </p:cNvPr>
          <p:cNvSpPr/>
          <p:nvPr/>
        </p:nvSpPr>
        <p:spPr>
          <a:xfrm>
            <a:off x="9120336" y="5886088"/>
            <a:ext cx="324036" cy="36004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cxnSp>
        <p:nvCxnSpPr>
          <p:cNvPr id="3" name="直接箭头连接符 2">
            <a:extLst>
              <a:ext uri="{FF2B5EF4-FFF2-40B4-BE49-F238E27FC236}">
                <a16:creationId xmlns:a16="http://schemas.microsoft.com/office/drawing/2014/main" id="{E61CE0EA-E087-919B-F3EE-7BAA8EAF9AC9}"/>
              </a:ext>
            </a:extLst>
          </p:cNvPr>
          <p:cNvCxnSpPr/>
          <p:nvPr/>
        </p:nvCxnSpPr>
        <p:spPr>
          <a:xfrm flipV="1">
            <a:off x="9444372" y="5490044"/>
            <a:ext cx="972108" cy="396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A915AAB2-10F9-7FAD-8BC7-771BF28AB8C1}"/>
              </a:ext>
            </a:extLst>
          </p:cNvPr>
          <p:cNvCxnSpPr/>
          <p:nvPr/>
        </p:nvCxnSpPr>
        <p:spPr>
          <a:xfrm>
            <a:off x="9444372" y="6246128"/>
            <a:ext cx="972108" cy="4680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8D276424-5219-4F17-F63D-25A4EB309170}"/>
              </a:ext>
            </a:extLst>
          </p:cNvPr>
          <p:cNvSpPr txBox="1"/>
          <p:nvPr/>
        </p:nvSpPr>
        <p:spPr>
          <a:xfrm>
            <a:off x="8324183" y="5860970"/>
            <a:ext cx="800219" cy="369332"/>
          </a:xfrm>
          <a:prstGeom prst="rect">
            <a:avLst/>
          </a:prstGeom>
          <a:noFill/>
        </p:spPr>
        <p:txBody>
          <a:bodyPr wrap="none" rtlCol="0">
            <a:spAutoFit/>
          </a:bodyPr>
          <a:lstStyle/>
          <a:p>
            <a:r>
              <a:rPr lang="en-US" altLang="zh-CN"/>
              <a:t>Origin</a:t>
            </a:r>
            <a:endParaRPr lang="zh-CN" altLang="en-US"/>
          </a:p>
        </p:txBody>
      </p:sp>
      <p:sp>
        <p:nvSpPr>
          <p:cNvPr id="10" name="任意多边形: 形状 9">
            <a:extLst>
              <a:ext uri="{FF2B5EF4-FFF2-40B4-BE49-F238E27FC236}">
                <a16:creationId xmlns:a16="http://schemas.microsoft.com/office/drawing/2014/main" id="{C055E631-B06A-1DDD-2698-A92BD78AC8C1}"/>
              </a:ext>
            </a:extLst>
          </p:cNvPr>
          <p:cNvSpPr/>
          <p:nvPr/>
        </p:nvSpPr>
        <p:spPr>
          <a:xfrm>
            <a:off x="10465715" y="5527454"/>
            <a:ext cx="203511" cy="1145309"/>
          </a:xfrm>
          <a:custGeom>
            <a:avLst/>
            <a:gdLst>
              <a:gd name="connsiteX0" fmla="*/ 0 w 203511"/>
              <a:gd name="connsiteY0" fmla="*/ 0 h 1145309"/>
              <a:gd name="connsiteX1" fmla="*/ 203200 w 203511"/>
              <a:gd name="connsiteY1" fmla="*/ 498764 h 1145309"/>
              <a:gd name="connsiteX2" fmla="*/ 36945 w 203511"/>
              <a:gd name="connsiteY2" fmla="*/ 1145309 h 1145309"/>
            </a:gdLst>
            <a:ahLst/>
            <a:cxnLst>
              <a:cxn ang="0">
                <a:pos x="connsiteX0" y="connsiteY0"/>
              </a:cxn>
              <a:cxn ang="0">
                <a:pos x="connsiteX1" y="connsiteY1"/>
              </a:cxn>
              <a:cxn ang="0">
                <a:pos x="connsiteX2" y="connsiteY2"/>
              </a:cxn>
            </a:cxnLst>
            <a:rect l="l" t="t" r="r" b="b"/>
            <a:pathLst>
              <a:path w="203511" h="1145309">
                <a:moveTo>
                  <a:pt x="0" y="0"/>
                </a:moveTo>
                <a:cubicBezTo>
                  <a:pt x="98521" y="153939"/>
                  <a:pt x="197043" y="307879"/>
                  <a:pt x="203200" y="498764"/>
                </a:cubicBezTo>
                <a:cubicBezTo>
                  <a:pt x="209357" y="689649"/>
                  <a:pt x="123151" y="917479"/>
                  <a:pt x="36945" y="1145309"/>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770B2737-1CE6-AB12-38E0-AAE0D97C60D1}"/>
              </a:ext>
            </a:extLst>
          </p:cNvPr>
          <p:cNvSpPr txBox="1"/>
          <p:nvPr/>
        </p:nvSpPr>
        <p:spPr>
          <a:xfrm>
            <a:off x="9768408" y="5346028"/>
            <a:ext cx="484428" cy="369332"/>
          </a:xfrm>
          <a:prstGeom prst="rect">
            <a:avLst/>
          </a:prstGeom>
          <a:noFill/>
        </p:spPr>
        <p:txBody>
          <a:bodyPr wrap="none" rtlCol="0">
            <a:spAutoFit/>
          </a:bodyPr>
          <a:lstStyle/>
          <a:p>
            <a:r>
              <a:rPr lang="en-US" altLang="zh-CN"/>
              <a:t>adl</a:t>
            </a:r>
            <a:endParaRPr lang="zh-CN" altLang="en-US"/>
          </a:p>
        </p:txBody>
      </p:sp>
      <p:sp>
        <p:nvSpPr>
          <p:cNvPr id="12" name="任意多边形: 形状 11">
            <a:extLst>
              <a:ext uri="{FF2B5EF4-FFF2-40B4-BE49-F238E27FC236}">
                <a16:creationId xmlns:a16="http://schemas.microsoft.com/office/drawing/2014/main" id="{A2814AC5-3011-FB8B-D456-CFED6D488FE1}"/>
              </a:ext>
            </a:extLst>
          </p:cNvPr>
          <p:cNvSpPr/>
          <p:nvPr/>
        </p:nvSpPr>
        <p:spPr>
          <a:xfrm>
            <a:off x="9431561" y="5886088"/>
            <a:ext cx="203512" cy="396045"/>
          </a:xfrm>
          <a:custGeom>
            <a:avLst/>
            <a:gdLst>
              <a:gd name="connsiteX0" fmla="*/ 0 w 203511"/>
              <a:gd name="connsiteY0" fmla="*/ 0 h 1145309"/>
              <a:gd name="connsiteX1" fmla="*/ 203200 w 203511"/>
              <a:gd name="connsiteY1" fmla="*/ 498764 h 1145309"/>
              <a:gd name="connsiteX2" fmla="*/ 36945 w 203511"/>
              <a:gd name="connsiteY2" fmla="*/ 1145309 h 1145309"/>
            </a:gdLst>
            <a:ahLst/>
            <a:cxnLst>
              <a:cxn ang="0">
                <a:pos x="connsiteX0" y="connsiteY0"/>
              </a:cxn>
              <a:cxn ang="0">
                <a:pos x="connsiteX1" y="connsiteY1"/>
              </a:cxn>
              <a:cxn ang="0">
                <a:pos x="connsiteX2" y="connsiteY2"/>
              </a:cxn>
            </a:cxnLst>
            <a:rect l="l" t="t" r="r" b="b"/>
            <a:pathLst>
              <a:path w="203511" h="1145309">
                <a:moveTo>
                  <a:pt x="0" y="0"/>
                </a:moveTo>
                <a:cubicBezTo>
                  <a:pt x="98521" y="153939"/>
                  <a:pt x="197043" y="307879"/>
                  <a:pt x="203200" y="498764"/>
                </a:cubicBezTo>
                <a:cubicBezTo>
                  <a:pt x="209357" y="689649"/>
                  <a:pt x="123151" y="917479"/>
                  <a:pt x="36945" y="1145309"/>
                </a:cubicBezTo>
              </a:path>
            </a:pathLst>
          </a:cu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8FA7030D-2BEE-708C-6F5C-A13524995554}"/>
              </a:ext>
            </a:extLst>
          </p:cNvPr>
          <p:cNvSpPr txBox="1"/>
          <p:nvPr/>
        </p:nvSpPr>
        <p:spPr>
          <a:xfrm>
            <a:off x="9596220" y="5870489"/>
            <a:ext cx="595035" cy="369332"/>
          </a:xfrm>
          <a:prstGeom prst="rect">
            <a:avLst/>
          </a:prstGeom>
          <a:noFill/>
        </p:spPr>
        <p:txBody>
          <a:bodyPr wrap="none" rtlCol="0">
            <a:spAutoFit/>
          </a:bodyPr>
          <a:lstStyle/>
          <a:p>
            <a:r>
              <a:rPr lang="en-US" altLang="zh-CN"/>
              <a:t>adw</a:t>
            </a:r>
            <a:endParaRPr lang="zh-CN" altLang="en-US"/>
          </a:p>
        </p:txBody>
      </p:sp>
    </p:spTree>
    <p:extLst>
      <p:ext uri="{BB962C8B-B14F-4D97-AF65-F5344CB8AC3E}">
        <p14:creationId xmlns:p14="http://schemas.microsoft.com/office/powerpoint/2010/main" val="35968124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a:extLst>
              <a:ext uri="{FF2B5EF4-FFF2-40B4-BE49-F238E27FC236}">
                <a16:creationId xmlns:a16="http://schemas.microsoft.com/office/drawing/2014/main" id="{6A104BC6-96E0-FEBB-EFBC-DEDAA99FD6C9}"/>
              </a:ext>
            </a:extLst>
          </p:cNvPr>
          <p:cNvGraphicFramePr>
            <a:graphicFrameLocks noGrp="1"/>
          </p:cNvGraphicFramePr>
          <p:nvPr>
            <p:ph idx="1"/>
            <p:extLst>
              <p:ext uri="{D42A27DB-BD31-4B8C-83A1-F6EECF244321}">
                <p14:modId xmlns:p14="http://schemas.microsoft.com/office/powerpoint/2010/main" val="910709350"/>
              </p:ext>
            </p:extLst>
          </p:nvPr>
        </p:nvGraphicFramePr>
        <p:xfrm>
          <a:off x="838200" y="1561938"/>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文本框 6">
            <a:extLst>
              <a:ext uri="{FF2B5EF4-FFF2-40B4-BE49-F238E27FC236}">
                <a16:creationId xmlns:a16="http://schemas.microsoft.com/office/drawing/2014/main" id="{2C3355D3-596F-8726-6C57-5B62825BB779}"/>
              </a:ext>
            </a:extLst>
          </p:cNvPr>
          <p:cNvSpPr txBox="1"/>
          <p:nvPr/>
        </p:nvSpPr>
        <p:spPr>
          <a:xfrm>
            <a:off x="667780" y="479673"/>
            <a:ext cx="9460668" cy="584775"/>
          </a:xfrm>
          <a:prstGeom prst="rect">
            <a:avLst/>
          </a:prstGeom>
          <a:noFill/>
        </p:spPr>
        <p:txBody>
          <a:bodyPr wrap="square">
            <a:spAutoFit/>
          </a:bodyPr>
          <a:lstStyle/>
          <a:p>
            <a:r>
              <a:rPr lang="zh-CN" altLang="en-US" sz="3200"/>
              <a:t>第一轮试验：对全局应用平均值的试验结果</a:t>
            </a:r>
            <a:r>
              <a:rPr lang="en-US" altLang="zh-CN" sz="3200"/>
              <a:t>(</a:t>
            </a:r>
            <a:r>
              <a:rPr lang="zh-CN" altLang="en-US" sz="3200"/>
              <a:t>图示</a:t>
            </a:r>
            <a:r>
              <a:rPr lang="en-US" altLang="zh-CN" sz="3200"/>
              <a:t>)</a:t>
            </a:r>
          </a:p>
        </p:txBody>
      </p:sp>
      <p:sp>
        <p:nvSpPr>
          <p:cNvPr id="8" name="文本框 7">
            <a:extLst>
              <a:ext uri="{FF2B5EF4-FFF2-40B4-BE49-F238E27FC236}">
                <a16:creationId xmlns:a16="http://schemas.microsoft.com/office/drawing/2014/main" id="{38CA80B7-49E9-5AB4-00DC-7FB957EA791A}"/>
              </a:ext>
            </a:extLst>
          </p:cNvPr>
          <p:cNvSpPr txBox="1"/>
          <p:nvPr/>
        </p:nvSpPr>
        <p:spPr>
          <a:xfrm>
            <a:off x="844689" y="5913276"/>
            <a:ext cx="2236510" cy="400110"/>
          </a:xfrm>
          <a:prstGeom prst="rect">
            <a:avLst/>
          </a:prstGeom>
          <a:noFill/>
        </p:spPr>
        <p:txBody>
          <a:bodyPr wrap="none" rtlCol="0">
            <a:spAutoFit/>
          </a:bodyPr>
          <a:lstStyle/>
          <a:p>
            <a:r>
              <a:rPr lang="zh-CN" altLang="en-US" sz="2000">
                <a:solidFill>
                  <a:srgbClr val="FF0000"/>
                </a:solidFill>
              </a:rPr>
              <a:t>结果不符合预期。</a:t>
            </a:r>
          </a:p>
        </p:txBody>
      </p:sp>
    </p:spTree>
    <p:extLst>
      <p:ext uri="{BB962C8B-B14F-4D97-AF65-F5344CB8AC3E}">
        <p14:creationId xmlns:p14="http://schemas.microsoft.com/office/powerpoint/2010/main" val="13979119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4A3AD5-66ED-3382-A5C3-1974EBA252E1}"/>
              </a:ext>
            </a:extLst>
          </p:cNvPr>
          <p:cNvSpPr txBox="1"/>
          <p:nvPr/>
        </p:nvSpPr>
        <p:spPr>
          <a:xfrm>
            <a:off x="667780" y="479673"/>
            <a:ext cx="8344544" cy="584775"/>
          </a:xfrm>
          <a:prstGeom prst="rect">
            <a:avLst/>
          </a:prstGeom>
          <a:noFill/>
        </p:spPr>
        <p:txBody>
          <a:bodyPr wrap="square">
            <a:spAutoFit/>
          </a:bodyPr>
          <a:lstStyle/>
          <a:p>
            <a:r>
              <a:rPr lang="zh-CN" altLang="en-US" sz="3200"/>
              <a:t>第二轮试验：对一些典型文件采样试验</a:t>
            </a:r>
            <a:endParaRPr lang="en-US" altLang="zh-CN" sz="3200"/>
          </a:p>
        </p:txBody>
      </p:sp>
      <p:sp>
        <p:nvSpPr>
          <p:cNvPr id="5" name="文本框 4">
            <a:extLst>
              <a:ext uri="{FF2B5EF4-FFF2-40B4-BE49-F238E27FC236}">
                <a16:creationId xmlns:a16="http://schemas.microsoft.com/office/drawing/2014/main" id="{83809098-8188-14F4-2AE5-1687F90C0B8B}"/>
              </a:ext>
            </a:extLst>
          </p:cNvPr>
          <p:cNvSpPr txBox="1"/>
          <p:nvPr/>
        </p:nvSpPr>
        <p:spPr>
          <a:xfrm>
            <a:off x="767408" y="1628800"/>
            <a:ext cx="2682145" cy="2246769"/>
          </a:xfrm>
          <a:prstGeom prst="rect">
            <a:avLst/>
          </a:prstGeom>
          <a:noFill/>
        </p:spPr>
        <p:txBody>
          <a:bodyPr wrap="none" rtlCol="0">
            <a:spAutoFit/>
          </a:bodyPr>
          <a:lstStyle/>
          <a:p>
            <a:r>
              <a:rPr lang="en-US" altLang="zh-CN" sz="2000"/>
              <a:t>lib/bitmap.o</a:t>
            </a:r>
          </a:p>
          <a:p>
            <a:r>
              <a:rPr lang="en-US" altLang="zh-CN" sz="2000"/>
              <a:t>mm/page_alloc.o</a:t>
            </a:r>
          </a:p>
          <a:p>
            <a:r>
              <a:rPr lang="en-US" altLang="zh-CN" sz="2000"/>
              <a:t>mm/slab_common.o</a:t>
            </a:r>
          </a:p>
          <a:p>
            <a:r>
              <a:rPr lang="en-US" altLang="zh-CN" sz="2000"/>
              <a:t>kernel/sched/core</a:t>
            </a:r>
          </a:p>
          <a:p>
            <a:r>
              <a:rPr lang="en-US" altLang="zh-CN" sz="2000"/>
              <a:t>block/blk-core</a:t>
            </a:r>
          </a:p>
          <a:p>
            <a:r>
              <a:rPr lang="en-US" altLang="zh-CN" sz="2000"/>
              <a:t>net/socket</a:t>
            </a:r>
          </a:p>
          <a:p>
            <a:r>
              <a:rPr lang="en-US" altLang="zh-CN" sz="2000"/>
              <a:t>drivers/block/virtio_blk</a:t>
            </a:r>
            <a:endParaRPr lang="zh-CN" altLang="en-US" sz="2000"/>
          </a:p>
        </p:txBody>
      </p:sp>
    </p:spTree>
    <p:extLst>
      <p:ext uri="{BB962C8B-B14F-4D97-AF65-F5344CB8AC3E}">
        <p14:creationId xmlns:p14="http://schemas.microsoft.com/office/powerpoint/2010/main" val="29090679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84EDFD43-AE92-024A-DD68-70FD37FAAFD4}"/>
              </a:ext>
            </a:extLst>
          </p:cNvPr>
          <p:cNvGraphicFramePr>
            <a:graphicFrameLocks noGrp="1"/>
          </p:cNvGraphicFramePr>
          <p:nvPr>
            <p:extLst>
              <p:ext uri="{D42A27DB-BD31-4B8C-83A1-F6EECF244321}">
                <p14:modId xmlns:p14="http://schemas.microsoft.com/office/powerpoint/2010/main" val="1793844279"/>
              </p:ext>
            </p:extLst>
          </p:nvPr>
        </p:nvGraphicFramePr>
        <p:xfrm>
          <a:off x="838199" y="1340768"/>
          <a:ext cx="10515603" cy="3291840"/>
        </p:xfrm>
        <a:graphic>
          <a:graphicData uri="http://schemas.openxmlformats.org/drawingml/2006/table">
            <a:tbl>
              <a:tblPr/>
              <a:tblGrid>
                <a:gridCol w="1502229">
                  <a:extLst>
                    <a:ext uri="{9D8B030D-6E8A-4147-A177-3AD203B41FA5}">
                      <a16:colId xmlns:a16="http://schemas.microsoft.com/office/drawing/2014/main" val="4001458322"/>
                    </a:ext>
                  </a:extLst>
                </a:gridCol>
                <a:gridCol w="1502229">
                  <a:extLst>
                    <a:ext uri="{9D8B030D-6E8A-4147-A177-3AD203B41FA5}">
                      <a16:colId xmlns:a16="http://schemas.microsoft.com/office/drawing/2014/main" val="3917477430"/>
                    </a:ext>
                  </a:extLst>
                </a:gridCol>
                <a:gridCol w="1502229">
                  <a:extLst>
                    <a:ext uri="{9D8B030D-6E8A-4147-A177-3AD203B41FA5}">
                      <a16:colId xmlns:a16="http://schemas.microsoft.com/office/drawing/2014/main" val="1974509266"/>
                    </a:ext>
                  </a:extLst>
                </a:gridCol>
                <a:gridCol w="1502229">
                  <a:extLst>
                    <a:ext uri="{9D8B030D-6E8A-4147-A177-3AD203B41FA5}">
                      <a16:colId xmlns:a16="http://schemas.microsoft.com/office/drawing/2014/main" val="3154598424"/>
                    </a:ext>
                  </a:extLst>
                </a:gridCol>
                <a:gridCol w="1502229">
                  <a:extLst>
                    <a:ext uri="{9D8B030D-6E8A-4147-A177-3AD203B41FA5}">
                      <a16:colId xmlns:a16="http://schemas.microsoft.com/office/drawing/2014/main" val="2405373782"/>
                    </a:ext>
                  </a:extLst>
                </a:gridCol>
                <a:gridCol w="1502229">
                  <a:extLst>
                    <a:ext uri="{9D8B030D-6E8A-4147-A177-3AD203B41FA5}">
                      <a16:colId xmlns:a16="http://schemas.microsoft.com/office/drawing/2014/main" val="3596137559"/>
                    </a:ext>
                  </a:extLst>
                </a:gridCol>
                <a:gridCol w="1502229">
                  <a:extLst>
                    <a:ext uri="{9D8B030D-6E8A-4147-A177-3AD203B41FA5}">
                      <a16:colId xmlns:a16="http://schemas.microsoft.com/office/drawing/2014/main" val="2931654762"/>
                    </a:ext>
                  </a:extLst>
                </a:gridCol>
              </a:tblGrid>
              <a:tr h="365760">
                <a:tc>
                  <a:txBody>
                    <a:bodyPr/>
                    <a:lstStyle/>
                    <a:p>
                      <a:r>
                        <a:rPr lang="en-US" sz="1800">
                          <a:effectLst/>
                        </a:rPr>
                        <a:t>version</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domains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elements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e/d</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dw</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dl</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di</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464586111"/>
                  </a:ext>
                </a:extLst>
              </a:tr>
              <a:tr h="365760">
                <a:tc>
                  <a:txBody>
                    <a:bodyPr/>
                    <a:lstStyle/>
                    <a:p>
                      <a:r>
                        <a:rPr lang="en-US" sz="1800">
                          <a:effectLst/>
                        </a:rPr>
                        <a:t>linux-5.8.1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1384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51594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37.28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599.00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535.92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022576092"/>
                  </a:ext>
                </a:extLst>
              </a:tr>
              <a:tr h="365760">
                <a:tc>
                  <a:txBody>
                    <a:bodyPr/>
                    <a:lstStyle/>
                    <a:p>
                      <a:r>
                        <a:rPr lang="en-US" sz="1800">
                          <a:effectLst/>
                        </a:rPr>
                        <a:t>linux-5.9.1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1405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52224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37.17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556.00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491.09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783613557"/>
                  </a:ext>
                </a:extLst>
              </a:tr>
              <a:tr h="365760">
                <a:tc>
                  <a:txBody>
                    <a:bodyPr/>
                    <a:lstStyle/>
                    <a:p>
                      <a:r>
                        <a:rPr lang="en-US" sz="1800">
                          <a:effectLst/>
                        </a:rPr>
                        <a:t>linux-5.11.1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1469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53722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36.57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490.64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502229322"/>
                  </a:ext>
                </a:extLst>
              </a:tr>
              <a:tr h="365760">
                <a:tc>
                  <a:txBody>
                    <a:bodyPr/>
                    <a:lstStyle/>
                    <a:p>
                      <a:r>
                        <a:rPr lang="en-US" sz="1800">
                          <a:effectLst/>
                        </a:rPr>
                        <a:t>linux-5.13.1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1493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54841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36.73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42.00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621.00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587.40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061580293"/>
                  </a:ext>
                </a:extLst>
              </a:tr>
              <a:tr h="365760">
                <a:tc>
                  <a:txBody>
                    <a:bodyPr/>
                    <a:lstStyle/>
                    <a:p>
                      <a:r>
                        <a:rPr lang="en-US" sz="1800">
                          <a:effectLst/>
                        </a:rPr>
                        <a:t>linux-5.15.1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1502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56130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37.37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44.00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630.00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633.19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677716433"/>
                  </a:ext>
                </a:extLst>
              </a:tr>
              <a:tr h="365760">
                <a:tc>
                  <a:txBody>
                    <a:bodyPr/>
                    <a:lstStyle/>
                    <a:p>
                      <a:r>
                        <a:rPr lang="en-US" sz="1800">
                          <a:effectLst/>
                        </a:rPr>
                        <a:t>linux-5.17.1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77870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33.54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47.00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509.00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320.01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391005598"/>
                  </a:ext>
                </a:extLst>
              </a:tr>
              <a:tr h="365760">
                <a:tc>
                  <a:txBody>
                    <a:bodyPr/>
                    <a:lstStyle/>
                    <a:p>
                      <a:r>
                        <a:rPr lang="en-US" sz="1800">
                          <a:effectLst/>
                        </a:rPr>
                        <a:t>linux-5.19.1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2390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81163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33.96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686.00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441.25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05330113"/>
                  </a:ext>
                </a:extLst>
              </a:tr>
              <a:tr h="365760">
                <a:tc>
                  <a:txBody>
                    <a:bodyPr/>
                    <a:lstStyle/>
                    <a:p>
                      <a:r>
                        <a:rPr lang="en-US" sz="1800">
                          <a:effectLst/>
                        </a:rPr>
                        <a:t>linux-6.1.1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2809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101847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36.26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694.00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869.96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202399878"/>
                  </a:ext>
                </a:extLst>
              </a:tr>
            </a:tbl>
          </a:graphicData>
        </a:graphic>
      </p:graphicFrame>
      <p:sp>
        <p:nvSpPr>
          <p:cNvPr id="5" name="文本框 4">
            <a:extLst>
              <a:ext uri="{FF2B5EF4-FFF2-40B4-BE49-F238E27FC236}">
                <a16:creationId xmlns:a16="http://schemas.microsoft.com/office/drawing/2014/main" id="{A3E22148-BBB5-CC0D-7CCB-1BF7DEABC209}"/>
              </a:ext>
            </a:extLst>
          </p:cNvPr>
          <p:cNvSpPr txBox="1"/>
          <p:nvPr/>
        </p:nvSpPr>
        <p:spPr>
          <a:xfrm>
            <a:off x="667780" y="479673"/>
            <a:ext cx="8344544" cy="584775"/>
          </a:xfrm>
          <a:prstGeom prst="rect">
            <a:avLst/>
          </a:prstGeom>
          <a:noFill/>
        </p:spPr>
        <p:txBody>
          <a:bodyPr wrap="square">
            <a:spAutoFit/>
          </a:bodyPr>
          <a:lstStyle/>
          <a:p>
            <a:r>
              <a:rPr lang="en-US" altLang="zh-CN" sz="3200"/>
              <a:t>lib/bitmap</a:t>
            </a:r>
            <a:r>
              <a:rPr lang="zh-CN" altLang="en-US" sz="3200"/>
              <a:t>试验结果</a:t>
            </a:r>
            <a:endParaRPr lang="en-US" altLang="zh-CN" sz="3200"/>
          </a:p>
        </p:txBody>
      </p:sp>
      <p:sp>
        <p:nvSpPr>
          <p:cNvPr id="2" name="椭圆 1">
            <a:extLst>
              <a:ext uri="{FF2B5EF4-FFF2-40B4-BE49-F238E27FC236}">
                <a16:creationId xmlns:a16="http://schemas.microsoft.com/office/drawing/2014/main" id="{1CC37723-F54D-E6EC-3059-97BBF1372E89}"/>
              </a:ext>
            </a:extLst>
          </p:cNvPr>
          <p:cNvSpPr/>
          <p:nvPr/>
        </p:nvSpPr>
        <p:spPr>
          <a:xfrm>
            <a:off x="3503712" y="5697252"/>
            <a:ext cx="324036" cy="36004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cxnSp>
        <p:nvCxnSpPr>
          <p:cNvPr id="6" name="直接箭头连接符 5">
            <a:extLst>
              <a:ext uri="{FF2B5EF4-FFF2-40B4-BE49-F238E27FC236}">
                <a16:creationId xmlns:a16="http://schemas.microsoft.com/office/drawing/2014/main" id="{0CDA191B-2101-4C45-2056-512763240173}"/>
              </a:ext>
            </a:extLst>
          </p:cNvPr>
          <p:cNvCxnSpPr/>
          <p:nvPr/>
        </p:nvCxnSpPr>
        <p:spPr>
          <a:xfrm flipV="1">
            <a:off x="3827748" y="5301208"/>
            <a:ext cx="972108" cy="396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7B904529-5B51-222C-5273-D3C59B7320B7}"/>
              </a:ext>
            </a:extLst>
          </p:cNvPr>
          <p:cNvCxnSpPr/>
          <p:nvPr/>
        </p:nvCxnSpPr>
        <p:spPr>
          <a:xfrm>
            <a:off x="3827748" y="6057292"/>
            <a:ext cx="972108" cy="4680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7D38B2E-45FB-B96F-30C2-54185A95000D}"/>
              </a:ext>
            </a:extLst>
          </p:cNvPr>
          <p:cNvSpPr txBox="1"/>
          <p:nvPr/>
        </p:nvSpPr>
        <p:spPr>
          <a:xfrm>
            <a:off x="2707559" y="5672134"/>
            <a:ext cx="800219" cy="369332"/>
          </a:xfrm>
          <a:prstGeom prst="rect">
            <a:avLst/>
          </a:prstGeom>
          <a:noFill/>
        </p:spPr>
        <p:txBody>
          <a:bodyPr wrap="none" rtlCol="0">
            <a:spAutoFit/>
          </a:bodyPr>
          <a:lstStyle/>
          <a:p>
            <a:r>
              <a:rPr lang="en-US" altLang="zh-CN"/>
              <a:t>Origin</a:t>
            </a:r>
            <a:endParaRPr lang="zh-CN" altLang="en-US"/>
          </a:p>
        </p:txBody>
      </p:sp>
      <p:sp>
        <p:nvSpPr>
          <p:cNvPr id="13" name="任意多边形: 形状 12">
            <a:extLst>
              <a:ext uri="{FF2B5EF4-FFF2-40B4-BE49-F238E27FC236}">
                <a16:creationId xmlns:a16="http://schemas.microsoft.com/office/drawing/2014/main" id="{E07748E0-C14B-F8BD-CEEB-859162447E5F}"/>
              </a:ext>
            </a:extLst>
          </p:cNvPr>
          <p:cNvSpPr/>
          <p:nvPr/>
        </p:nvSpPr>
        <p:spPr>
          <a:xfrm>
            <a:off x="4849091" y="5338618"/>
            <a:ext cx="203511" cy="1145309"/>
          </a:xfrm>
          <a:custGeom>
            <a:avLst/>
            <a:gdLst>
              <a:gd name="connsiteX0" fmla="*/ 0 w 203511"/>
              <a:gd name="connsiteY0" fmla="*/ 0 h 1145309"/>
              <a:gd name="connsiteX1" fmla="*/ 203200 w 203511"/>
              <a:gd name="connsiteY1" fmla="*/ 498764 h 1145309"/>
              <a:gd name="connsiteX2" fmla="*/ 36945 w 203511"/>
              <a:gd name="connsiteY2" fmla="*/ 1145309 h 1145309"/>
            </a:gdLst>
            <a:ahLst/>
            <a:cxnLst>
              <a:cxn ang="0">
                <a:pos x="connsiteX0" y="connsiteY0"/>
              </a:cxn>
              <a:cxn ang="0">
                <a:pos x="connsiteX1" y="connsiteY1"/>
              </a:cxn>
              <a:cxn ang="0">
                <a:pos x="connsiteX2" y="connsiteY2"/>
              </a:cxn>
            </a:cxnLst>
            <a:rect l="l" t="t" r="r" b="b"/>
            <a:pathLst>
              <a:path w="203511" h="1145309">
                <a:moveTo>
                  <a:pt x="0" y="0"/>
                </a:moveTo>
                <a:cubicBezTo>
                  <a:pt x="98521" y="153939"/>
                  <a:pt x="197043" y="307879"/>
                  <a:pt x="203200" y="498764"/>
                </a:cubicBezTo>
                <a:cubicBezTo>
                  <a:pt x="209357" y="689649"/>
                  <a:pt x="123151" y="917479"/>
                  <a:pt x="36945" y="1145309"/>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FBBCC75A-D21F-821E-3A8D-0E67E000FB0C}"/>
              </a:ext>
            </a:extLst>
          </p:cNvPr>
          <p:cNvSpPr txBox="1"/>
          <p:nvPr/>
        </p:nvSpPr>
        <p:spPr>
          <a:xfrm>
            <a:off x="4151784" y="5157192"/>
            <a:ext cx="369012" cy="369332"/>
          </a:xfrm>
          <a:prstGeom prst="rect">
            <a:avLst/>
          </a:prstGeom>
          <a:noFill/>
        </p:spPr>
        <p:txBody>
          <a:bodyPr wrap="none" rtlCol="0">
            <a:spAutoFit/>
          </a:bodyPr>
          <a:lstStyle/>
          <a:p>
            <a:r>
              <a:rPr lang="en-US" altLang="zh-CN"/>
              <a:t>dl</a:t>
            </a:r>
            <a:endParaRPr lang="zh-CN" altLang="en-US"/>
          </a:p>
        </p:txBody>
      </p:sp>
      <p:sp>
        <p:nvSpPr>
          <p:cNvPr id="15" name="任意多边形: 形状 14">
            <a:extLst>
              <a:ext uri="{FF2B5EF4-FFF2-40B4-BE49-F238E27FC236}">
                <a16:creationId xmlns:a16="http://schemas.microsoft.com/office/drawing/2014/main" id="{4CA249CB-1D73-F199-2E7A-179D993C2806}"/>
              </a:ext>
            </a:extLst>
          </p:cNvPr>
          <p:cNvSpPr/>
          <p:nvPr/>
        </p:nvSpPr>
        <p:spPr>
          <a:xfrm>
            <a:off x="3814937" y="5697252"/>
            <a:ext cx="203512" cy="396045"/>
          </a:xfrm>
          <a:custGeom>
            <a:avLst/>
            <a:gdLst>
              <a:gd name="connsiteX0" fmla="*/ 0 w 203511"/>
              <a:gd name="connsiteY0" fmla="*/ 0 h 1145309"/>
              <a:gd name="connsiteX1" fmla="*/ 203200 w 203511"/>
              <a:gd name="connsiteY1" fmla="*/ 498764 h 1145309"/>
              <a:gd name="connsiteX2" fmla="*/ 36945 w 203511"/>
              <a:gd name="connsiteY2" fmla="*/ 1145309 h 1145309"/>
            </a:gdLst>
            <a:ahLst/>
            <a:cxnLst>
              <a:cxn ang="0">
                <a:pos x="connsiteX0" y="connsiteY0"/>
              </a:cxn>
              <a:cxn ang="0">
                <a:pos x="connsiteX1" y="connsiteY1"/>
              </a:cxn>
              <a:cxn ang="0">
                <a:pos x="connsiteX2" y="connsiteY2"/>
              </a:cxn>
            </a:cxnLst>
            <a:rect l="l" t="t" r="r" b="b"/>
            <a:pathLst>
              <a:path w="203511" h="1145309">
                <a:moveTo>
                  <a:pt x="0" y="0"/>
                </a:moveTo>
                <a:cubicBezTo>
                  <a:pt x="98521" y="153939"/>
                  <a:pt x="197043" y="307879"/>
                  <a:pt x="203200" y="498764"/>
                </a:cubicBezTo>
                <a:cubicBezTo>
                  <a:pt x="209357" y="689649"/>
                  <a:pt x="123151" y="917479"/>
                  <a:pt x="36945" y="1145309"/>
                </a:cubicBezTo>
              </a:path>
            </a:pathLst>
          </a:cu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42707B4E-FDBE-26CE-2106-774EC67D333F}"/>
              </a:ext>
            </a:extLst>
          </p:cNvPr>
          <p:cNvSpPr txBox="1"/>
          <p:nvPr/>
        </p:nvSpPr>
        <p:spPr>
          <a:xfrm>
            <a:off x="3979596" y="5681653"/>
            <a:ext cx="479618" cy="369332"/>
          </a:xfrm>
          <a:prstGeom prst="rect">
            <a:avLst/>
          </a:prstGeom>
          <a:noFill/>
        </p:spPr>
        <p:txBody>
          <a:bodyPr wrap="none" rtlCol="0">
            <a:spAutoFit/>
          </a:bodyPr>
          <a:lstStyle/>
          <a:p>
            <a:r>
              <a:rPr lang="en-US" altLang="zh-CN"/>
              <a:t>dw</a:t>
            </a:r>
            <a:endParaRPr lang="zh-CN" altLang="en-US"/>
          </a:p>
        </p:txBody>
      </p:sp>
      <p:sp>
        <p:nvSpPr>
          <p:cNvPr id="17" name="矩形 16">
            <a:extLst>
              <a:ext uri="{FF2B5EF4-FFF2-40B4-BE49-F238E27FC236}">
                <a16:creationId xmlns:a16="http://schemas.microsoft.com/office/drawing/2014/main" id="{E18B5CE0-92DC-83A1-B93B-5E6C0332641D}"/>
              </a:ext>
            </a:extLst>
          </p:cNvPr>
          <p:cNvSpPr/>
          <p:nvPr/>
        </p:nvSpPr>
        <p:spPr>
          <a:xfrm>
            <a:off x="6672064" y="620688"/>
            <a:ext cx="1116124" cy="41764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8" name="矩形 17">
            <a:extLst>
              <a:ext uri="{FF2B5EF4-FFF2-40B4-BE49-F238E27FC236}">
                <a16:creationId xmlns:a16="http://schemas.microsoft.com/office/drawing/2014/main" id="{323805F3-3385-FFA0-A64E-DEA0E5CFEA0F}"/>
              </a:ext>
            </a:extLst>
          </p:cNvPr>
          <p:cNvSpPr/>
          <p:nvPr/>
        </p:nvSpPr>
        <p:spPr>
          <a:xfrm>
            <a:off x="8256240" y="625424"/>
            <a:ext cx="1116124" cy="41764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9" name="矩形 18">
            <a:extLst>
              <a:ext uri="{FF2B5EF4-FFF2-40B4-BE49-F238E27FC236}">
                <a16:creationId xmlns:a16="http://schemas.microsoft.com/office/drawing/2014/main" id="{8568395F-C57C-D945-25E5-54F7DD1B820E}"/>
              </a:ext>
            </a:extLst>
          </p:cNvPr>
          <p:cNvSpPr/>
          <p:nvPr/>
        </p:nvSpPr>
        <p:spPr>
          <a:xfrm>
            <a:off x="9805021" y="620688"/>
            <a:ext cx="1116124" cy="41764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cxnSp>
        <p:nvCxnSpPr>
          <p:cNvPr id="21" name="直接连接符 20">
            <a:extLst>
              <a:ext uri="{FF2B5EF4-FFF2-40B4-BE49-F238E27FC236}">
                <a16:creationId xmlns:a16="http://schemas.microsoft.com/office/drawing/2014/main" id="{0020D4BD-AFC5-9991-E183-A18F096A3A25}"/>
              </a:ext>
            </a:extLst>
          </p:cNvPr>
          <p:cNvCxnSpPr>
            <a:cxnSpLocks/>
          </p:cNvCxnSpPr>
          <p:nvPr/>
        </p:nvCxnSpPr>
        <p:spPr>
          <a:xfrm flipH="1">
            <a:off x="8040216" y="3465004"/>
            <a:ext cx="3168352" cy="0"/>
          </a:xfrm>
          <a:prstGeom prst="line">
            <a:avLst/>
          </a:prstGeom>
          <a:ln w="381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5136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0557041-A9E3-0E60-48EA-BB1DF99F562D}"/>
              </a:ext>
            </a:extLst>
          </p:cNvPr>
          <p:cNvSpPr txBox="1"/>
          <p:nvPr/>
        </p:nvSpPr>
        <p:spPr>
          <a:xfrm>
            <a:off x="667780" y="479673"/>
            <a:ext cx="8344544" cy="584775"/>
          </a:xfrm>
          <a:prstGeom prst="rect">
            <a:avLst/>
          </a:prstGeom>
          <a:noFill/>
        </p:spPr>
        <p:txBody>
          <a:bodyPr wrap="square">
            <a:spAutoFit/>
          </a:bodyPr>
          <a:lstStyle/>
          <a:p>
            <a:r>
              <a:rPr lang="en-US" altLang="zh-CN" sz="3200"/>
              <a:t>block/block-core</a:t>
            </a:r>
            <a:r>
              <a:rPr lang="zh-CN" altLang="en-US" sz="3200"/>
              <a:t>试验结果</a:t>
            </a:r>
            <a:endParaRPr lang="en-US" altLang="zh-CN" sz="3200"/>
          </a:p>
        </p:txBody>
      </p:sp>
      <p:graphicFrame>
        <p:nvGraphicFramePr>
          <p:cNvPr id="5" name="表格 4">
            <a:extLst>
              <a:ext uri="{FF2B5EF4-FFF2-40B4-BE49-F238E27FC236}">
                <a16:creationId xmlns:a16="http://schemas.microsoft.com/office/drawing/2014/main" id="{9DD6CC2B-3643-BEAA-DB90-31BBE01076E1}"/>
              </a:ext>
            </a:extLst>
          </p:cNvPr>
          <p:cNvGraphicFramePr>
            <a:graphicFrameLocks noGrp="1"/>
          </p:cNvGraphicFramePr>
          <p:nvPr>
            <p:extLst>
              <p:ext uri="{D42A27DB-BD31-4B8C-83A1-F6EECF244321}">
                <p14:modId xmlns:p14="http://schemas.microsoft.com/office/powerpoint/2010/main" val="1086378651"/>
              </p:ext>
            </p:extLst>
          </p:nvPr>
        </p:nvGraphicFramePr>
        <p:xfrm>
          <a:off x="767408" y="1520788"/>
          <a:ext cx="10515603" cy="3291840"/>
        </p:xfrm>
        <a:graphic>
          <a:graphicData uri="http://schemas.openxmlformats.org/drawingml/2006/table">
            <a:tbl>
              <a:tblPr/>
              <a:tblGrid>
                <a:gridCol w="1502229">
                  <a:extLst>
                    <a:ext uri="{9D8B030D-6E8A-4147-A177-3AD203B41FA5}">
                      <a16:colId xmlns:a16="http://schemas.microsoft.com/office/drawing/2014/main" val="3758496082"/>
                    </a:ext>
                  </a:extLst>
                </a:gridCol>
                <a:gridCol w="1502229">
                  <a:extLst>
                    <a:ext uri="{9D8B030D-6E8A-4147-A177-3AD203B41FA5}">
                      <a16:colId xmlns:a16="http://schemas.microsoft.com/office/drawing/2014/main" val="543832531"/>
                    </a:ext>
                  </a:extLst>
                </a:gridCol>
                <a:gridCol w="1502229">
                  <a:extLst>
                    <a:ext uri="{9D8B030D-6E8A-4147-A177-3AD203B41FA5}">
                      <a16:colId xmlns:a16="http://schemas.microsoft.com/office/drawing/2014/main" val="2317201796"/>
                    </a:ext>
                  </a:extLst>
                </a:gridCol>
                <a:gridCol w="1502229">
                  <a:extLst>
                    <a:ext uri="{9D8B030D-6E8A-4147-A177-3AD203B41FA5}">
                      <a16:colId xmlns:a16="http://schemas.microsoft.com/office/drawing/2014/main" val="4051861639"/>
                    </a:ext>
                  </a:extLst>
                </a:gridCol>
                <a:gridCol w="1502229">
                  <a:extLst>
                    <a:ext uri="{9D8B030D-6E8A-4147-A177-3AD203B41FA5}">
                      <a16:colId xmlns:a16="http://schemas.microsoft.com/office/drawing/2014/main" val="3167136466"/>
                    </a:ext>
                  </a:extLst>
                </a:gridCol>
                <a:gridCol w="1502229">
                  <a:extLst>
                    <a:ext uri="{9D8B030D-6E8A-4147-A177-3AD203B41FA5}">
                      <a16:colId xmlns:a16="http://schemas.microsoft.com/office/drawing/2014/main" val="3138740824"/>
                    </a:ext>
                  </a:extLst>
                </a:gridCol>
                <a:gridCol w="1502229">
                  <a:extLst>
                    <a:ext uri="{9D8B030D-6E8A-4147-A177-3AD203B41FA5}">
                      <a16:colId xmlns:a16="http://schemas.microsoft.com/office/drawing/2014/main" val="1221729955"/>
                    </a:ext>
                  </a:extLst>
                </a:gridCol>
              </a:tblGrid>
              <a:tr h="365760">
                <a:tc>
                  <a:txBody>
                    <a:bodyPr/>
                    <a:lstStyle/>
                    <a:p>
                      <a:r>
                        <a:rPr lang="en-US" sz="1800">
                          <a:effectLst/>
                        </a:rPr>
                        <a:t>version</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domains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elements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e/d</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adw</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adl</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di</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78888693"/>
                  </a:ext>
                </a:extLst>
              </a:tr>
              <a:tr h="365760">
                <a:tc>
                  <a:txBody>
                    <a:bodyPr/>
                    <a:lstStyle/>
                    <a:p>
                      <a:r>
                        <a:rPr lang="en-US" sz="1800">
                          <a:effectLst/>
                        </a:rPr>
                        <a:t>linux-5.8.1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1384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51594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37.28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728.00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886.54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349499062"/>
                  </a:ext>
                </a:extLst>
              </a:tr>
              <a:tr h="365760">
                <a:tc>
                  <a:txBody>
                    <a:bodyPr/>
                    <a:lstStyle/>
                    <a:p>
                      <a:r>
                        <a:rPr lang="en-US" sz="1800">
                          <a:effectLst/>
                        </a:rPr>
                        <a:t>linux-5.9.1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1405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52224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37.17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654.00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802.29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82552881"/>
                  </a:ext>
                </a:extLst>
              </a:tr>
              <a:tr h="365760">
                <a:tc>
                  <a:txBody>
                    <a:bodyPr/>
                    <a:lstStyle/>
                    <a:p>
                      <a:r>
                        <a:rPr lang="en-US" sz="1800">
                          <a:effectLst/>
                        </a:rPr>
                        <a:t>linux-5.11.1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1469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53722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36.57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680.00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773.74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050147727"/>
                  </a:ext>
                </a:extLst>
              </a:tr>
              <a:tr h="365760">
                <a:tc>
                  <a:txBody>
                    <a:bodyPr/>
                    <a:lstStyle/>
                    <a:p>
                      <a:r>
                        <a:rPr lang="en-US" sz="1800">
                          <a:effectLst/>
                        </a:rPr>
                        <a:t>linux-5.13.1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1493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54841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36.73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746.00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840.04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513311599"/>
                  </a:ext>
                </a:extLst>
              </a:tr>
              <a:tr h="365760">
                <a:tc>
                  <a:txBody>
                    <a:bodyPr/>
                    <a:lstStyle/>
                    <a:p>
                      <a:r>
                        <a:rPr lang="en-US" sz="1800">
                          <a:effectLst/>
                        </a:rPr>
                        <a:t>linux-5.15.1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1502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56130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37.37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789.00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991.25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737400157"/>
                  </a:ext>
                </a:extLst>
              </a:tr>
              <a:tr h="365760">
                <a:tc>
                  <a:txBody>
                    <a:bodyPr/>
                    <a:lstStyle/>
                    <a:p>
                      <a:r>
                        <a:rPr lang="en-US" sz="1800">
                          <a:effectLst/>
                        </a:rPr>
                        <a:t>linux-5.17.1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77870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33.54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666.00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445.45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979926112"/>
                  </a:ext>
                </a:extLst>
              </a:tr>
              <a:tr h="365760">
                <a:tc>
                  <a:txBody>
                    <a:bodyPr/>
                    <a:lstStyle/>
                    <a:p>
                      <a:r>
                        <a:rPr lang="en-US" sz="1800">
                          <a:effectLst/>
                        </a:rPr>
                        <a:t>linux-5.19.1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2390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81163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33.96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621.00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440.20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133841276"/>
                  </a:ext>
                </a:extLst>
              </a:tr>
              <a:tr h="365760">
                <a:tc>
                  <a:txBody>
                    <a:bodyPr/>
                    <a:lstStyle/>
                    <a:p>
                      <a:r>
                        <a:rPr lang="en-US" sz="1800">
                          <a:effectLst/>
                        </a:rPr>
                        <a:t>linux-6.1.1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2809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101847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36.26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756.00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685.94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65898572"/>
                  </a:ext>
                </a:extLst>
              </a:tr>
            </a:tbl>
          </a:graphicData>
        </a:graphic>
      </p:graphicFrame>
    </p:spTree>
    <p:extLst>
      <p:ext uri="{BB962C8B-B14F-4D97-AF65-F5344CB8AC3E}">
        <p14:creationId xmlns:p14="http://schemas.microsoft.com/office/powerpoint/2010/main" val="16872328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F3A8AE30-E4FF-428E-AB3D-1CE66FBDB678}"/>
              </a:ext>
            </a:extLst>
          </p:cNvPr>
          <p:cNvGraphicFramePr>
            <a:graphicFrameLocks noGrp="1"/>
          </p:cNvGraphicFramePr>
          <p:nvPr>
            <p:extLst>
              <p:ext uri="{D42A27DB-BD31-4B8C-83A1-F6EECF244321}">
                <p14:modId xmlns:p14="http://schemas.microsoft.com/office/powerpoint/2010/main" val="689106524"/>
              </p:ext>
            </p:extLst>
          </p:nvPr>
        </p:nvGraphicFramePr>
        <p:xfrm>
          <a:off x="764973" y="1448780"/>
          <a:ext cx="10515603" cy="3291840"/>
        </p:xfrm>
        <a:graphic>
          <a:graphicData uri="http://schemas.openxmlformats.org/drawingml/2006/table">
            <a:tbl>
              <a:tblPr/>
              <a:tblGrid>
                <a:gridCol w="1502229">
                  <a:extLst>
                    <a:ext uri="{9D8B030D-6E8A-4147-A177-3AD203B41FA5}">
                      <a16:colId xmlns:a16="http://schemas.microsoft.com/office/drawing/2014/main" val="136376100"/>
                    </a:ext>
                  </a:extLst>
                </a:gridCol>
                <a:gridCol w="1502229">
                  <a:extLst>
                    <a:ext uri="{9D8B030D-6E8A-4147-A177-3AD203B41FA5}">
                      <a16:colId xmlns:a16="http://schemas.microsoft.com/office/drawing/2014/main" val="2273953620"/>
                    </a:ext>
                  </a:extLst>
                </a:gridCol>
                <a:gridCol w="1502229">
                  <a:extLst>
                    <a:ext uri="{9D8B030D-6E8A-4147-A177-3AD203B41FA5}">
                      <a16:colId xmlns:a16="http://schemas.microsoft.com/office/drawing/2014/main" val="3592280559"/>
                    </a:ext>
                  </a:extLst>
                </a:gridCol>
                <a:gridCol w="1502229">
                  <a:extLst>
                    <a:ext uri="{9D8B030D-6E8A-4147-A177-3AD203B41FA5}">
                      <a16:colId xmlns:a16="http://schemas.microsoft.com/office/drawing/2014/main" val="2428995823"/>
                    </a:ext>
                  </a:extLst>
                </a:gridCol>
                <a:gridCol w="1502229">
                  <a:extLst>
                    <a:ext uri="{9D8B030D-6E8A-4147-A177-3AD203B41FA5}">
                      <a16:colId xmlns:a16="http://schemas.microsoft.com/office/drawing/2014/main" val="3739025431"/>
                    </a:ext>
                  </a:extLst>
                </a:gridCol>
                <a:gridCol w="1502229">
                  <a:extLst>
                    <a:ext uri="{9D8B030D-6E8A-4147-A177-3AD203B41FA5}">
                      <a16:colId xmlns:a16="http://schemas.microsoft.com/office/drawing/2014/main" val="2434704302"/>
                    </a:ext>
                  </a:extLst>
                </a:gridCol>
                <a:gridCol w="1502229">
                  <a:extLst>
                    <a:ext uri="{9D8B030D-6E8A-4147-A177-3AD203B41FA5}">
                      <a16:colId xmlns:a16="http://schemas.microsoft.com/office/drawing/2014/main" val="3316156929"/>
                    </a:ext>
                  </a:extLst>
                </a:gridCol>
              </a:tblGrid>
              <a:tr h="365760">
                <a:tc>
                  <a:txBody>
                    <a:bodyPr/>
                    <a:lstStyle/>
                    <a:p>
                      <a:r>
                        <a:rPr lang="en-US" sz="1800">
                          <a:effectLst/>
                        </a:rPr>
                        <a:t>version</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domains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elements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e/d</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adw</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adl</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di</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890144004"/>
                  </a:ext>
                </a:extLst>
              </a:tr>
              <a:tr h="365760">
                <a:tc>
                  <a:txBody>
                    <a:bodyPr/>
                    <a:lstStyle/>
                    <a:p>
                      <a:r>
                        <a:rPr lang="en-US" sz="1800">
                          <a:effectLst/>
                        </a:rPr>
                        <a:t>linux-5.8.1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1384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51594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37.28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623.00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5186.86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776153628"/>
                  </a:ext>
                </a:extLst>
              </a:tr>
              <a:tr h="365760">
                <a:tc>
                  <a:txBody>
                    <a:bodyPr/>
                    <a:lstStyle/>
                    <a:p>
                      <a:r>
                        <a:rPr lang="en-US" sz="1800">
                          <a:effectLst/>
                        </a:rPr>
                        <a:t>linux-5.9.1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1405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52224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37.17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340.00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4579.65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849217762"/>
                  </a:ext>
                </a:extLst>
              </a:tr>
              <a:tr h="365760">
                <a:tc>
                  <a:txBody>
                    <a:bodyPr/>
                    <a:lstStyle/>
                    <a:p>
                      <a:r>
                        <a:rPr lang="en-US" sz="1800">
                          <a:effectLst/>
                        </a:rPr>
                        <a:t>linux-5.11.1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1469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53722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36.57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346.00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4456.63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886857431"/>
                  </a:ext>
                </a:extLst>
              </a:tr>
              <a:tr h="365760">
                <a:tc>
                  <a:txBody>
                    <a:bodyPr/>
                    <a:lstStyle/>
                    <a:p>
                      <a:r>
                        <a:rPr lang="en-US" sz="1800">
                          <a:effectLst/>
                        </a:rPr>
                        <a:t>linux-5.13.1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1493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54841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36.73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348.00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660.00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5172.67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695157188"/>
                  </a:ext>
                </a:extLst>
              </a:tr>
              <a:tr h="365760">
                <a:tc>
                  <a:txBody>
                    <a:bodyPr/>
                    <a:lstStyle/>
                    <a:p>
                      <a:r>
                        <a:rPr lang="en-US" sz="1800">
                          <a:effectLst/>
                        </a:rPr>
                        <a:t>linux-5.15.1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1502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56130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37.37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355.00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660.00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5351.98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670087723"/>
                  </a:ext>
                </a:extLst>
              </a:tr>
              <a:tr h="365760">
                <a:tc>
                  <a:txBody>
                    <a:bodyPr/>
                    <a:lstStyle/>
                    <a:p>
                      <a:r>
                        <a:rPr lang="en-US" sz="1800">
                          <a:effectLst/>
                        </a:rPr>
                        <a:t>linux-5.17.1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77870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33.54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2732.63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545894336"/>
                  </a:ext>
                </a:extLst>
              </a:tr>
              <a:tr h="365760">
                <a:tc>
                  <a:txBody>
                    <a:bodyPr/>
                    <a:lstStyle/>
                    <a:p>
                      <a:r>
                        <a:rPr lang="en-US" sz="1800">
                          <a:effectLst/>
                        </a:rPr>
                        <a:t>linux-5.19.1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2390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81163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33.96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684.00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3402.98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229134141"/>
                  </a:ext>
                </a:extLst>
              </a:tr>
              <a:tr h="365760">
                <a:tc>
                  <a:txBody>
                    <a:bodyPr/>
                    <a:lstStyle/>
                    <a:p>
                      <a:r>
                        <a:rPr lang="en-US" sz="1800">
                          <a:effectLst/>
                        </a:rPr>
                        <a:t>linux-6.1.1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2809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101847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36.26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465.00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691.00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3836.04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901436915"/>
                  </a:ext>
                </a:extLst>
              </a:tr>
            </a:tbl>
          </a:graphicData>
        </a:graphic>
      </p:graphicFrame>
      <p:sp>
        <p:nvSpPr>
          <p:cNvPr id="5" name="文本框 4">
            <a:extLst>
              <a:ext uri="{FF2B5EF4-FFF2-40B4-BE49-F238E27FC236}">
                <a16:creationId xmlns:a16="http://schemas.microsoft.com/office/drawing/2014/main" id="{2CCD3824-28DB-7270-F787-D992B6AA4048}"/>
              </a:ext>
            </a:extLst>
          </p:cNvPr>
          <p:cNvSpPr txBox="1"/>
          <p:nvPr/>
        </p:nvSpPr>
        <p:spPr>
          <a:xfrm>
            <a:off x="667780" y="479673"/>
            <a:ext cx="8344544" cy="584775"/>
          </a:xfrm>
          <a:prstGeom prst="rect">
            <a:avLst/>
          </a:prstGeom>
          <a:noFill/>
        </p:spPr>
        <p:txBody>
          <a:bodyPr wrap="square">
            <a:spAutoFit/>
          </a:bodyPr>
          <a:lstStyle/>
          <a:p>
            <a:r>
              <a:rPr lang="en-US" altLang="zh-CN" sz="3200"/>
              <a:t>kernel/sched/core</a:t>
            </a:r>
            <a:r>
              <a:rPr lang="zh-CN" altLang="en-US" sz="3200"/>
              <a:t>试验结果</a:t>
            </a:r>
            <a:endParaRPr lang="en-US" altLang="zh-CN" sz="3200"/>
          </a:p>
        </p:txBody>
      </p:sp>
    </p:spTree>
    <p:extLst>
      <p:ext uri="{BB962C8B-B14F-4D97-AF65-F5344CB8AC3E}">
        <p14:creationId xmlns:p14="http://schemas.microsoft.com/office/powerpoint/2010/main" val="4002751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4477E4-AFA4-2189-D0A5-6A2829D9C725}"/>
              </a:ext>
            </a:extLst>
          </p:cNvPr>
          <p:cNvSpPr txBox="1"/>
          <p:nvPr/>
        </p:nvSpPr>
        <p:spPr>
          <a:xfrm>
            <a:off x="515380" y="327273"/>
            <a:ext cx="4572508" cy="584775"/>
          </a:xfrm>
          <a:prstGeom prst="rect">
            <a:avLst/>
          </a:prstGeom>
          <a:noFill/>
        </p:spPr>
        <p:txBody>
          <a:bodyPr wrap="square">
            <a:spAutoFit/>
          </a:bodyPr>
          <a:lstStyle/>
          <a:p>
            <a:r>
              <a:rPr lang="en-US" altLang="zh-CN" sz="3200"/>
              <a:t>cLinux</a:t>
            </a:r>
            <a:r>
              <a:rPr lang="zh-CN" altLang="en-US" sz="3200"/>
              <a:t>模式的调整</a:t>
            </a:r>
            <a:endParaRPr lang="en-US" altLang="zh-CN" sz="3200"/>
          </a:p>
        </p:txBody>
      </p:sp>
      <p:pic>
        <p:nvPicPr>
          <p:cNvPr id="6" name="图片 5">
            <a:extLst>
              <a:ext uri="{FF2B5EF4-FFF2-40B4-BE49-F238E27FC236}">
                <a16:creationId xmlns:a16="http://schemas.microsoft.com/office/drawing/2014/main" id="{FC30A0DF-20AF-49F4-72BB-76317090F030}"/>
              </a:ext>
            </a:extLst>
          </p:cNvPr>
          <p:cNvPicPr>
            <a:picLocks noChangeAspect="1"/>
          </p:cNvPicPr>
          <p:nvPr/>
        </p:nvPicPr>
        <p:blipFill>
          <a:blip r:embed="rId2"/>
          <a:stretch>
            <a:fillRect/>
          </a:stretch>
        </p:blipFill>
        <p:spPr>
          <a:xfrm>
            <a:off x="1683568" y="980728"/>
            <a:ext cx="9525000" cy="5334000"/>
          </a:xfrm>
          <a:prstGeom prst="rect">
            <a:avLst/>
          </a:prstGeom>
        </p:spPr>
      </p:pic>
      <p:sp>
        <p:nvSpPr>
          <p:cNvPr id="7" name="文本框 6">
            <a:extLst>
              <a:ext uri="{FF2B5EF4-FFF2-40B4-BE49-F238E27FC236}">
                <a16:creationId xmlns:a16="http://schemas.microsoft.com/office/drawing/2014/main" id="{5D9A7DC0-91DA-63A7-8E88-22D47115829B}"/>
              </a:ext>
            </a:extLst>
          </p:cNvPr>
          <p:cNvSpPr txBox="1"/>
          <p:nvPr/>
        </p:nvSpPr>
        <p:spPr>
          <a:xfrm>
            <a:off x="587388" y="1052736"/>
            <a:ext cx="5545108" cy="1200329"/>
          </a:xfrm>
          <a:prstGeom prst="rect">
            <a:avLst/>
          </a:prstGeom>
          <a:noFill/>
        </p:spPr>
        <p:txBody>
          <a:bodyPr wrap="none" rtlCol="0">
            <a:spAutoFit/>
          </a:bodyPr>
          <a:lstStyle/>
          <a:p>
            <a:r>
              <a:rPr lang="zh-CN" altLang="en-US"/>
              <a:t>调整后，组件默认采取静态链接方式，但是仍可支持</a:t>
            </a:r>
            <a:endParaRPr lang="en-US" altLang="zh-CN"/>
          </a:p>
          <a:p>
            <a:r>
              <a:rPr lang="zh-CN" altLang="en-US"/>
              <a:t>动态加载部分组件的功能，即混合式，与</a:t>
            </a:r>
            <a:r>
              <a:rPr lang="en-US" altLang="zh-CN"/>
              <a:t>Linux</a:t>
            </a:r>
            <a:r>
              <a:rPr lang="zh-CN" altLang="en-US"/>
              <a:t>一致。</a:t>
            </a:r>
            <a:endParaRPr lang="en-US" altLang="zh-CN"/>
          </a:p>
          <a:p>
            <a:endParaRPr lang="en-US" altLang="zh-CN"/>
          </a:p>
          <a:p>
            <a:r>
              <a:rPr lang="zh-CN" altLang="en-US"/>
              <a:t>注：暂时没有把</a:t>
            </a:r>
            <a:r>
              <a:rPr lang="en-US" altLang="zh-CN"/>
              <a:t>loader</a:t>
            </a:r>
            <a:r>
              <a:rPr lang="zh-CN" altLang="en-US"/>
              <a:t>功能移过来，工作量不大。</a:t>
            </a:r>
          </a:p>
        </p:txBody>
      </p:sp>
      <p:sp>
        <p:nvSpPr>
          <p:cNvPr id="10" name="文本框 9">
            <a:extLst>
              <a:ext uri="{FF2B5EF4-FFF2-40B4-BE49-F238E27FC236}">
                <a16:creationId xmlns:a16="http://schemas.microsoft.com/office/drawing/2014/main" id="{CF1A6FCA-4FD6-AAF4-7DC1-AE7178AE62A3}"/>
              </a:ext>
            </a:extLst>
          </p:cNvPr>
          <p:cNvSpPr txBox="1"/>
          <p:nvPr/>
        </p:nvSpPr>
        <p:spPr>
          <a:xfrm>
            <a:off x="665319" y="5674022"/>
            <a:ext cx="7806945" cy="923330"/>
          </a:xfrm>
          <a:prstGeom prst="rect">
            <a:avLst/>
          </a:prstGeom>
          <a:noFill/>
        </p:spPr>
        <p:txBody>
          <a:bodyPr wrap="none" rtlCol="0">
            <a:spAutoFit/>
          </a:bodyPr>
          <a:lstStyle/>
          <a:p>
            <a:r>
              <a:rPr lang="zh-CN" altLang="en-US"/>
              <a:t>调整的原因</a:t>
            </a:r>
            <a:endParaRPr lang="en-US" altLang="zh-CN"/>
          </a:p>
          <a:p>
            <a:r>
              <a:rPr lang="en-US" altLang="zh-CN"/>
              <a:t>1. </a:t>
            </a:r>
            <a:r>
              <a:rPr lang="zh-CN" altLang="en-US"/>
              <a:t>尽量与原始</a:t>
            </a:r>
            <a:r>
              <a:rPr lang="en-US" altLang="zh-CN"/>
              <a:t>Linux</a:t>
            </a:r>
            <a:r>
              <a:rPr lang="zh-CN" altLang="en-US"/>
              <a:t>的机制保持一致，支持渐进式的迁移</a:t>
            </a:r>
            <a:endParaRPr lang="en-US" altLang="zh-CN"/>
          </a:p>
          <a:p>
            <a:r>
              <a:rPr lang="en-US" altLang="zh-CN"/>
              <a:t>2. </a:t>
            </a:r>
            <a:r>
              <a:rPr lang="zh-CN" altLang="en-US"/>
              <a:t>旧模式的实现复杂性相对高，启动速度较慢，但是带来的灵活性意义不大</a:t>
            </a:r>
          </a:p>
        </p:txBody>
      </p:sp>
    </p:spTree>
    <p:extLst>
      <p:ext uri="{BB962C8B-B14F-4D97-AF65-F5344CB8AC3E}">
        <p14:creationId xmlns:p14="http://schemas.microsoft.com/office/powerpoint/2010/main" val="20684754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081FB8-B1CA-9107-6186-6F374A2CA42C}"/>
              </a:ext>
            </a:extLst>
          </p:cNvPr>
          <p:cNvSpPr txBox="1"/>
          <p:nvPr/>
        </p:nvSpPr>
        <p:spPr>
          <a:xfrm>
            <a:off x="667780" y="479673"/>
            <a:ext cx="8344544" cy="584775"/>
          </a:xfrm>
          <a:prstGeom prst="rect">
            <a:avLst/>
          </a:prstGeom>
          <a:noFill/>
        </p:spPr>
        <p:txBody>
          <a:bodyPr wrap="square">
            <a:spAutoFit/>
          </a:bodyPr>
          <a:lstStyle/>
          <a:p>
            <a:r>
              <a:rPr lang="en-US" altLang="zh-CN" sz="3200"/>
              <a:t>mm/page_alloc</a:t>
            </a:r>
            <a:r>
              <a:rPr lang="zh-CN" altLang="en-US" sz="3200"/>
              <a:t>试验结果</a:t>
            </a:r>
            <a:endParaRPr lang="en-US" altLang="zh-CN" sz="3200"/>
          </a:p>
        </p:txBody>
      </p:sp>
      <p:graphicFrame>
        <p:nvGraphicFramePr>
          <p:cNvPr id="5" name="表格 4">
            <a:extLst>
              <a:ext uri="{FF2B5EF4-FFF2-40B4-BE49-F238E27FC236}">
                <a16:creationId xmlns:a16="http://schemas.microsoft.com/office/drawing/2014/main" id="{AA63AA61-78DD-C1BE-E25C-A0D7B5BFEC1F}"/>
              </a:ext>
            </a:extLst>
          </p:cNvPr>
          <p:cNvGraphicFramePr>
            <a:graphicFrameLocks noGrp="1"/>
          </p:cNvGraphicFramePr>
          <p:nvPr>
            <p:extLst>
              <p:ext uri="{D42A27DB-BD31-4B8C-83A1-F6EECF244321}">
                <p14:modId xmlns:p14="http://schemas.microsoft.com/office/powerpoint/2010/main" val="464514125"/>
              </p:ext>
            </p:extLst>
          </p:nvPr>
        </p:nvGraphicFramePr>
        <p:xfrm>
          <a:off x="767408" y="1736812"/>
          <a:ext cx="10515603" cy="3291840"/>
        </p:xfrm>
        <a:graphic>
          <a:graphicData uri="http://schemas.openxmlformats.org/drawingml/2006/table">
            <a:tbl>
              <a:tblPr/>
              <a:tblGrid>
                <a:gridCol w="1502229">
                  <a:extLst>
                    <a:ext uri="{9D8B030D-6E8A-4147-A177-3AD203B41FA5}">
                      <a16:colId xmlns:a16="http://schemas.microsoft.com/office/drawing/2014/main" val="1419272870"/>
                    </a:ext>
                  </a:extLst>
                </a:gridCol>
                <a:gridCol w="1502229">
                  <a:extLst>
                    <a:ext uri="{9D8B030D-6E8A-4147-A177-3AD203B41FA5}">
                      <a16:colId xmlns:a16="http://schemas.microsoft.com/office/drawing/2014/main" val="884380024"/>
                    </a:ext>
                  </a:extLst>
                </a:gridCol>
                <a:gridCol w="1502229">
                  <a:extLst>
                    <a:ext uri="{9D8B030D-6E8A-4147-A177-3AD203B41FA5}">
                      <a16:colId xmlns:a16="http://schemas.microsoft.com/office/drawing/2014/main" val="360752774"/>
                    </a:ext>
                  </a:extLst>
                </a:gridCol>
                <a:gridCol w="1502229">
                  <a:extLst>
                    <a:ext uri="{9D8B030D-6E8A-4147-A177-3AD203B41FA5}">
                      <a16:colId xmlns:a16="http://schemas.microsoft.com/office/drawing/2014/main" val="2867263067"/>
                    </a:ext>
                  </a:extLst>
                </a:gridCol>
                <a:gridCol w="1502229">
                  <a:extLst>
                    <a:ext uri="{9D8B030D-6E8A-4147-A177-3AD203B41FA5}">
                      <a16:colId xmlns:a16="http://schemas.microsoft.com/office/drawing/2014/main" val="752779556"/>
                    </a:ext>
                  </a:extLst>
                </a:gridCol>
                <a:gridCol w="1502229">
                  <a:extLst>
                    <a:ext uri="{9D8B030D-6E8A-4147-A177-3AD203B41FA5}">
                      <a16:colId xmlns:a16="http://schemas.microsoft.com/office/drawing/2014/main" val="211174989"/>
                    </a:ext>
                  </a:extLst>
                </a:gridCol>
                <a:gridCol w="1502229">
                  <a:extLst>
                    <a:ext uri="{9D8B030D-6E8A-4147-A177-3AD203B41FA5}">
                      <a16:colId xmlns:a16="http://schemas.microsoft.com/office/drawing/2014/main" val="2181908592"/>
                    </a:ext>
                  </a:extLst>
                </a:gridCol>
              </a:tblGrid>
              <a:tr h="365760">
                <a:tc>
                  <a:txBody>
                    <a:bodyPr/>
                    <a:lstStyle/>
                    <a:p>
                      <a:r>
                        <a:rPr lang="en-US" sz="1800">
                          <a:effectLst/>
                        </a:rPr>
                        <a:t>version</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domains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elements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e/d</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adw</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adl</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di</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054499547"/>
                  </a:ext>
                </a:extLst>
              </a:tr>
              <a:tr h="365760">
                <a:tc>
                  <a:txBody>
                    <a:bodyPr/>
                    <a:lstStyle/>
                    <a:p>
                      <a:r>
                        <a:rPr lang="en-US" sz="1800">
                          <a:effectLst/>
                        </a:rPr>
                        <a:t>linux-5.8.1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1384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51594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37.28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122.00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609.00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1846.50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838864832"/>
                  </a:ext>
                </a:extLst>
              </a:tr>
              <a:tr h="365760">
                <a:tc>
                  <a:txBody>
                    <a:bodyPr/>
                    <a:lstStyle/>
                    <a:p>
                      <a:r>
                        <a:rPr lang="en-US" sz="1800">
                          <a:effectLst/>
                        </a:rPr>
                        <a:t>linux-5.9.1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1405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52224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37.17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125.00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602.00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1846.24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53068842"/>
                  </a:ext>
                </a:extLst>
              </a:tr>
              <a:tr h="365760">
                <a:tc>
                  <a:txBody>
                    <a:bodyPr/>
                    <a:lstStyle/>
                    <a:p>
                      <a:r>
                        <a:rPr lang="en-US" sz="1800">
                          <a:effectLst/>
                        </a:rPr>
                        <a:t>linux-5.11.1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1469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53722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36.57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664.00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1979.49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202625325"/>
                  </a:ext>
                </a:extLst>
              </a:tr>
              <a:tr h="365760">
                <a:tc>
                  <a:txBody>
                    <a:bodyPr/>
                    <a:lstStyle/>
                    <a:p>
                      <a:r>
                        <a:rPr lang="en-US" sz="1800">
                          <a:effectLst/>
                        </a:rPr>
                        <a:t>linux-5.13.1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1493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54841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36.73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129.00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643.00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1868.07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509381411"/>
                  </a:ext>
                </a:extLst>
              </a:tr>
              <a:tr h="365760">
                <a:tc>
                  <a:txBody>
                    <a:bodyPr/>
                    <a:lstStyle/>
                    <a:p>
                      <a:r>
                        <a:rPr lang="en-US" sz="1800">
                          <a:effectLst/>
                        </a:rPr>
                        <a:t>linux-5.15.1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1502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56130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37.37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133.00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687.00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2087.13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449875995"/>
                  </a:ext>
                </a:extLst>
              </a:tr>
              <a:tr h="365760">
                <a:tc>
                  <a:txBody>
                    <a:bodyPr/>
                    <a:lstStyle/>
                    <a:p>
                      <a:r>
                        <a:rPr lang="en-US" sz="1800">
                          <a:effectLst/>
                        </a:rPr>
                        <a:t>linux-5.17.1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77870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33.54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144.00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578.00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1113.38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981796114"/>
                  </a:ext>
                </a:extLst>
              </a:tr>
              <a:tr h="365760">
                <a:tc>
                  <a:txBody>
                    <a:bodyPr/>
                    <a:lstStyle/>
                    <a:p>
                      <a:r>
                        <a:rPr lang="en-US" sz="1800">
                          <a:effectLst/>
                        </a:rPr>
                        <a:t>linux-5.19.1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2390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81163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33.96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762.00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1490.41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85898353"/>
                  </a:ext>
                </a:extLst>
              </a:tr>
              <a:tr h="365760">
                <a:tc>
                  <a:txBody>
                    <a:bodyPr/>
                    <a:lstStyle/>
                    <a:p>
                      <a:r>
                        <a:rPr lang="en-US" sz="1800">
                          <a:effectLst/>
                        </a:rPr>
                        <a:t>linux-6.1.1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2809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101847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36.26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185.00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750.00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1656.47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449158554"/>
                  </a:ext>
                </a:extLst>
              </a:tr>
            </a:tbl>
          </a:graphicData>
        </a:graphic>
      </p:graphicFrame>
    </p:spTree>
    <p:extLst>
      <p:ext uri="{BB962C8B-B14F-4D97-AF65-F5344CB8AC3E}">
        <p14:creationId xmlns:p14="http://schemas.microsoft.com/office/powerpoint/2010/main" val="23453312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E285BABB-89E0-3518-88A8-F2AE6A56BE84}"/>
              </a:ext>
            </a:extLst>
          </p:cNvPr>
          <p:cNvGraphicFramePr>
            <a:graphicFrameLocks noGrp="1"/>
          </p:cNvGraphicFramePr>
          <p:nvPr>
            <p:extLst>
              <p:ext uri="{D42A27DB-BD31-4B8C-83A1-F6EECF244321}">
                <p14:modId xmlns:p14="http://schemas.microsoft.com/office/powerpoint/2010/main" val="3545836694"/>
              </p:ext>
            </p:extLst>
          </p:nvPr>
        </p:nvGraphicFramePr>
        <p:xfrm>
          <a:off x="731404" y="1736812"/>
          <a:ext cx="10515603" cy="3291840"/>
        </p:xfrm>
        <a:graphic>
          <a:graphicData uri="http://schemas.openxmlformats.org/drawingml/2006/table">
            <a:tbl>
              <a:tblPr/>
              <a:tblGrid>
                <a:gridCol w="1502229">
                  <a:extLst>
                    <a:ext uri="{9D8B030D-6E8A-4147-A177-3AD203B41FA5}">
                      <a16:colId xmlns:a16="http://schemas.microsoft.com/office/drawing/2014/main" val="1886503899"/>
                    </a:ext>
                  </a:extLst>
                </a:gridCol>
                <a:gridCol w="1502229">
                  <a:extLst>
                    <a:ext uri="{9D8B030D-6E8A-4147-A177-3AD203B41FA5}">
                      <a16:colId xmlns:a16="http://schemas.microsoft.com/office/drawing/2014/main" val="2602888291"/>
                    </a:ext>
                  </a:extLst>
                </a:gridCol>
                <a:gridCol w="1502229">
                  <a:extLst>
                    <a:ext uri="{9D8B030D-6E8A-4147-A177-3AD203B41FA5}">
                      <a16:colId xmlns:a16="http://schemas.microsoft.com/office/drawing/2014/main" val="856358913"/>
                    </a:ext>
                  </a:extLst>
                </a:gridCol>
                <a:gridCol w="1502229">
                  <a:extLst>
                    <a:ext uri="{9D8B030D-6E8A-4147-A177-3AD203B41FA5}">
                      <a16:colId xmlns:a16="http://schemas.microsoft.com/office/drawing/2014/main" val="1413930232"/>
                    </a:ext>
                  </a:extLst>
                </a:gridCol>
                <a:gridCol w="1502229">
                  <a:extLst>
                    <a:ext uri="{9D8B030D-6E8A-4147-A177-3AD203B41FA5}">
                      <a16:colId xmlns:a16="http://schemas.microsoft.com/office/drawing/2014/main" val="3024033318"/>
                    </a:ext>
                  </a:extLst>
                </a:gridCol>
                <a:gridCol w="1502229">
                  <a:extLst>
                    <a:ext uri="{9D8B030D-6E8A-4147-A177-3AD203B41FA5}">
                      <a16:colId xmlns:a16="http://schemas.microsoft.com/office/drawing/2014/main" val="2244638036"/>
                    </a:ext>
                  </a:extLst>
                </a:gridCol>
                <a:gridCol w="1502229">
                  <a:extLst>
                    <a:ext uri="{9D8B030D-6E8A-4147-A177-3AD203B41FA5}">
                      <a16:colId xmlns:a16="http://schemas.microsoft.com/office/drawing/2014/main" val="3371470784"/>
                    </a:ext>
                  </a:extLst>
                </a:gridCol>
              </a:tblGrid>
              <a:tr h="365760">
                <a:tc>
                  <a:txBody>
                    <a:bodyPr/>
                    <a:lstStyle/>
                    <a:p>
                      <a:r>
                        <a:rPr lang="en-US" sz="1800">
                          <a:effectLst/>
                        </a:rPr>
                        <a:t>version</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domains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elements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e/d</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adw</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adl</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di</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86011628"/>
                  </a:ext>
                </a:extLst>
              </a:tr>
              <a:tr h="365760">
                <a:tc>
                  <a:txBody>
                    <a:bodyPr/>
                    <a:lstStyle/>
                    <a:p>
                      <a:r>
                        <a:rPr lang="en-US" sz="1800">
                          <a:effectLst/>
                        </a:rPr>
                        <a:t>linux-5.8.1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1384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51594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37.28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621.00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8426.67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483046580"/>
                  </a:ext>
                </a:extLst>
              </a:tr>
              <a:tr h="365760">
                <a:tc>
                  <a:txBody>
                    <a:bodyPr/>
                    <a:lstStyle/>
                    <a:p>
                      <a:r>
                        <a:rPr lang="en-US" sz="1800">
                          <a:effectLst/>
                        </a:rPr>
                        <a:t>linux-5.9.1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1405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52224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37.17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550.00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567.00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7651.15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925997615"/>
                  </a:ext>
                </a:extLst>
              </a:tr>
              <a:tr h="365760">
                <a:tc>
                  <a:txBody>
                    <a:bodyPr/>
                    <a:lstStyle/>
                    <a:p>
                      <a:r>
                        <a:rPr lang="en-US" sz="1800">
                          <a:effectLst/>
                        </a:rPr>
                        <a:t>linux-5.11.1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1469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53722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36.57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576.00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7340.49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477772737"/>
                  </a:ext>
                </a:extLst>
              </a:tr>
              <a:tr h="365760">
                <a:tc>
                  <a:txBody>
                    <a:bodyPr/>
                    <a:lstStyle/>
                    <a:p>
                      <a:r>
                        <a:rPr lang="en-US" sz="1800">
                          <a:effectLst/>
                        </a:rPr>
                        <a:t>linux-5.13.1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1493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54841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36.73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567.00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632.00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8070.34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552568094"/>
                  </a:ext>
                </a:extLst>
              </a:tr>
              <a:tr h="365760">
                <a:tc>
                  <a:txBody>
                    <a:bodyPr/>
                    <a:lstStyle/>
                    <a:p>
                      <a:r>
                        <a:rPr lang="en-US" sz="1800">
                          <a:effectLst/>
                        </a:rPr>
                        <a:t>linux-5.15.1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1502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56130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37.37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568.00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652.00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8459.36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892010028"/>
                  </a:ext>
                </a:extLst>
              </a:tr>
              <a:tr h="365760">
                <a:tc>
                  <a:txBody>
                    <a:bodyPr/>
                    <a:lstStyle/>
                    <a:p>
                      <a:r>
                        <a:rPr lang="en-US" sz="1800">
                          <a:effectLst/>
                        </a:rPr>
                        <a:t>linux-5.17.1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77870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33.54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795.00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519.00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5519.35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913130902"/>
                  </a:ext>
                </a:extLst>
              </a:tr>
              <a:tr h="365760">
                <a:tc>
                  <a:txBody>
                    <a:bodyPr/>
                    <a:lstStyle/>
                    <a:p>
                      <a:r>
                        <a:rPr lang="en-US" sz="1800">
                          <a:effectLst/>
                        </a:rPr>
                        <a:t>linux-5.19.1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2390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81163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33.96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825.00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682.00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7385.88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218986558"/>
                  </a:ext>
                </a:extLst>
              </a:tr>
              <a:tr h="365760">
                <a:tc>
                  <a:txBody>
                    <a:bodyPr/>
                    <a:lstStyle/>
                    <a:p>
                      <a:r>
                        <a:rPr lang="en-US" sz="1800">
                          <a:effectLst/>
                        </a:rPr>
                        <a:t>linux-6.1.1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2809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101847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36.26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1267.00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689.00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10421.92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739306533"/>
                  </a:ext>
                </a:extLst>
              </a:tr>
            </a:tbl>
          </a:graphicData>
        </a:graphic>
      </p:graphicFrame>
      <p:sp>
        <p:nvSpPr>
          <p:cNvPr id="5" name="文本框 4">
            <a:extLst>
              <a:ext uri="{FF2B5EF4-FFF2-40B4-BE49-F238E27FC236}">
                <a16:creationId xmlns:a16="http://schemas.microsoft.com/office/drawing/2014/main" id="{2FBACD4B-BA14-F840-2CF7-BD727E2FB4E2}"/>
              </a:ext>
            </a:extLst>
          </p:cNvPr>
          <p:cNvSpPr txBox="1"/>
          <p:nvPr/>
        </p:nvSpPr>
        <p:spPr>
          <a:xfrm>
            <a:off x="667780" y="479673"/>
            <a:ext cx="8344544" cy="584775"/>
          </a:xfrm>
          <a:prstGeom prst="rect">
            <a:avLst/>
          </a:prstGeom>
          <a:noFill/>
        </p:spPr>
        <p:txBody>
          <a:bodyPr wrap="square">
            <a:spAutoFit/>
          </a:bodyPr>
          <a:lstStyle/>
          <a:p>
            <a:r>
              <a:rPr lang="en-US" altLang="zh-CN" sz="3200"/>
              <a:t>mm/slab_common</a:t>
            </a:r>
            <a:r>
              <a:rPr lang="zh-CN" altLang="en-US" sz="3200"/>
              <a:t>试验结果</a:t>
            </a:r>
            <a:endParaRPr lang="en-US" altLang="zh-CN" sz="3200"/>
          </a:p>
        </p:txBody>
      </p:sp>
    </p:spTree>
    <p:extLst>
      <p:ext uri="{BB962C8B-B14F-4D97-AF65-F5344CB8AC3E}">
        <p14:creationId xmlns:p14="http://schemas.microsoft.com/office/powerpoint/2010/main" val="26733499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F164378A-8AF1-63B7-9D42-2E164D6423D0}"/>
              </a:ext>
            </a:extLst>
          </p:cNvPr>
          <p:cNvGraphicFramePr>
            <a:graphicFrameLocks noGrp="1"/>
          </p:cNvGraphicFramePr>
          <p:nvPr>
            <p:extLst>
              <p:ext uri="{D42A27DB-BD31-4B8C-83A1-F6EECF244321}">
                <p14:modId xmlns:p14="http://schemas.microsoft.com/office/powerpoint/2010/main" val="2044638766"/>
              </p:ext>
            </p:extLst>
          </p:nvPr>
        </p:nvGraphicFramePr>
        <p:xfrm>
          <a:off x="695400" y="2024844"/>
          <a:ext cx="10515603" cy="3291840"/>
        </p:xfrm>
        <a:graphic>
          <a:graphicData uri="http://schemas.openxmlformats.org/drawingml/2006/table">
            <a:tbl>
              <a:tblPr/>
              <a:tblGrid>
                <a:gridCol w="1502229">
                  <a:extLst>
                    <a:ext uri="{9D8B030D-6E8A-4147-A177-3AD203B41FA5}">
                      <a16:colId xmlns:a16="http://schemas.microsoft.com/office/drawing/2014/main" val="1005246325"/>
                    </a:ext>
                  </a:extLst>
                </a:gridCol>
                <a:gridCol w="1502229">
                  <a:extLst>
                    <a:ext uri="{9D8B030D-6E8A-4147-A177-3AD203B41FA5}">
                      <a16:colId xmlns:a16="http://schemas.microsoft.com/office/drawing/2014/main" val="4185662956"/>
                    </a:ext>
                  </a:extLst>
                </a:gridCol>
                <a:gridCol w="1502229">
                  <a:extLst>
                    <a:ext uri="{9D8B030D-6E8A-4147-A177-3AD203B41FA5}">
                      <a16:colId xmlns:a16="http://schemas.microsoft.com/office/drawing/2014/main" val="3033468787"/>
                    </a:ext>
                  </a:extLst>
                </a:gridCol>
                <a:gridCol w="1502229">
                  <a:extLst>
                    <a:ext uri="{9D8B030D-6E8A-4147-A177-3AD203B41FA5}">
                      <a16:colId xmlns:a16="http://schemas.microsoft.com/office/drawing/2014/main" val="561097811"/>
                    </a:ext>
                  </a:extLst>
                </a:gridCol>
                <a:gridCol w="1502229">
                  <a:extLst>
                    <a:ext uri="{9D8B030D-6E8A-4147-A177-3AD203B41FA5}">
                      <a16:colId xmlns:a16="http://schemas.microsoft.com/office/drawing/2014/main" val="832229077"/>
                    </a:ext>
                  </a:extLst>
                </a:gridCol>
                <a:gridCol w="1502229">
                  <a:extLst>
                    <a:ext uri="{9D8B030D-6E8A-4147-A177-3AD203B41FA5}">
                      <a16:colId xmlns:a16="http://schemas.microsoft.com/office/drawing/2014/main" val="1531495299"/>
                    </a:ext>
                  </a:extLst>
                </a:gridCol>
                <a:gridCol w="1502229">
                  <a:extLst>
                    <a:ext uri="{9D8B030D-6E8A-4147-A177-3AD203B41FA5}">
                      <a16:colId xmlns:a16="http://schemas.microsoft.com/office/drawing/2014/main" val="2022672915"/>
                    </a:ext>
                  </a:extLst>
                </a:gridCol>
              </a:tblGrid>
              <a:tr h="365760">
                <a:tc>
                  <a:txBody>
                    <a:bodyPr/>
                    <a:lstStyle/>
                    <a:p>
                      <a:r>
                        <a:rPr lang="en-US" sz="1800">
                          <a:effectLst/>
                        </a:rPr>
                        <a:t>version</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domains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elements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e/d</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adw</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adl</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di</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9188484"/>
                  </a:ext>
                </a:extLst>
              </a:tr>
              <a:tr h="365760">
                <a:tc>
                  <a:txBody>
                    <a:bodyPr/>
                    <a:lstStyle/>
                    <a:p>
                      <a:r>
                        <a:rPr lang="en-US" sz="1800">
                          <a:effectLst/>
                        </a:rPr>
                        <a:t>linux-5.8.1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1384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51594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37.28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533.00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543.10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637836813"/>
                  </a:ext>
                </a:extLst>
              </a:tr>
              <a:tr h="365760">
                <a:tc>
                  <a:txBody>
                    <a:bodyPr/>
                    <a:lstStyle/>
                    <a:p>
                      <a:r>
                        <a:rPr lang="en-US" sz="1800">
                          <a:effectLst/>
                        </a:rPr>
                        <a:t>linux-5.9.1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1405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52224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37.17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509.00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499.53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276268603"/>
                  </a:ext>
                </a:extLst>
              </a:tr>
              <a:tr h="365760">
                <a:tc>
                  <a:txBody>
                    <a:bodyPr/>
                    <a:lstStyle/>
                    <a:p>
                      <a:r>
                        <a:rPr lang="en-US" sz="1800">
                          <a:effectLst/>
                        </a:rPr>
                        <a:t>linux-5.11.1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1469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53722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36.57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704.00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656.86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289766314"/>
                  </a:ext>
                </a:extLst>
              </a:tr>
              <a:tr h="365760">
                <a:tc>
                  <a:txBody>
                    <a:bodyPr/>
                    <a:lstStyle/>
                    <a:p>
                      <a:r>
                        <a:rPr lang="en-US" sz="1800">
                          <a:effectLst/>
                        </a:rPr>
                        <a:t>linux-5.13.1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1493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54841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36.73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43.00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778.00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753.42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106306774"/>
                  </a:ext>
                </a:extLst>
              </a:tr>
              <a:tr h="365760">
                <a:tc>
                  <a:txBody>
                    <a:bodyPr/>
                    <a:lstStyle/>
                    <a:p>
                      <a:r>
                        <a:rPr lang="en-US" sz="1800">
                          <a:effectLst/>
                        </a:rPr>
                        <a:t>linux-5.15.1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1502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56130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37.37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763.00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784.29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989063979"/>
                  </a:ext>
                </a:extLst>
              </a:tr>
              <a:tr h="365760">
                <a:tc>
                  <a:txBody>
                    <a:bodyPr/>
                    <a:lstStyle/>
                    <a:p>
                      <a:r>
                        <a:rPr lang="en-US" sz="1800">
                          <a:effectLst/>
                        </a:rPr>
                        <a:t>linux-5.17.1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77870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33.54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648.00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390.07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850796106"/>
                  </a:ext>
                </a:extLst>
              </a:tr>
              <a:tr h="365760">
                <a:tc>
                  <a:txBody>
                    <a:bodyPr/>
                    <a:lstStyle/>
                    <a:p>
                      <a:r>
                        <a:rPr lang="en-US" sz="1800">
                          <a:effectLst/>
                        </a:rPr>
                        <a:t>linux-5.19.1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2390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81163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33.96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43.00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822.00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463.99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305005467"/>
                  </a:ext>
                </a:extLst>
              </a:tr>
              <a:tr h="365760">
                <a:tc>
                  <a:txBody>
                    <a:bodyPr/>
                    <a:lstStyle/>
                    <a:p>
                      <a:r>
                        <a:rPr lang="en-US" sz="1800">
                          <a:effectLst/>
                        </a:rPr>
                        <a:t>linux-6.1.1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2809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101847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36.26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368.36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280831361"/>
                  </a:ext>
                </a:extLst>
              </a:tr>
            </a:tbl>
          </a:graphicData>
        </a:graphic>
      </p:graphicFrame>
      <p:sp>
        <p:nvSpPr>
          <p:cNvPr id="5" name="文本框 4">
            <a:extLst>
              <a:ext uri="{FF2B5EF4-FFF2-40B4-BE49-F238E27FC236}">
                <a16:creationId xmlns:a16="http://schemas.microsoft.com/office/drawing/2014/main" id="{F9883164-FD90-33BA-A74F-AC75D9225BF7}"/>
              </a:ext>
            </a:extLst>
          </p:cNvPr>
          <p:cNvSpPr txBox="1"/>
          <p:nvPr/>
        </p:nvSpPr>
        <p:spPr>
          <a:xfrm>
            <a:off x="667780" y="479673"/>
            <a:ext cx="8344544" cy="584775"/>
          </a:xfrm>
          <a:prstGeom prst="rect">
            <a:avLst/>
          </a:prstGeom>
          <a:noFill/>
        </p:spPr>
        <p:txBody>
          <a:bodyPr wrap="square">
            <a:spAutoFit/>
          </a:bodyPr>
          <a:lstStyle/>
          <a:p>
            <a:r>
              <a:rPr lang="en-US" altLang="zh-CN" sz="3200"/>
              <a:t>net/socket</a:t>
            </a:r>
            <a:r>
              <a:rPr lang="zh-CN" altLang="en-US" sz="3200"/>
              <a:t>试验结果</a:t>
            </a:r>
            <a:endParaRPr lang="en-US" altLang="zh-CN" sz="3200"/>
          </a:p>
        </p:txBody>
      </p:sp>
      <p:sp>
        <p:nvSpPr>
          <p:cNvPr id="2" name="文本框 1">
            <a:extLst>
              <a:ext uri="{FF2B5EF4-FFF2-40B4-BE49-F238E27FC236}">
                <a16:creationId xmlns:a16="http://schemas.microsoft.com/office/drawing/2014/main" id="{D09AD01C-97CD-CFE6-88DB-80B73B9EB349}"/>
              </a:ext>
            </a:extLst>
          </p:cNvPr>
          <p:cNvSpPr txBox="1"/>
          <p:nvPr/>
        </p:nvSpPr>
        <p:spPr>
          <a:xfrm>
            <a:off x="844689" y="5913276"/>
            <a:ext cx="2236510" cy="400110"/>
          </a:xfrm>
          <a:prstGeom prst="rect">
            <a:avLst/>
          </a:prstGeom>
          <a:noFill/>
        </p:spPr>
        <p:txBody>
          <a:bodyPr wrap="none" rtlCol="0">
            <a:spAutoFit/>
          </a:bodyPr>
          <a:lstStyle/>
          <a:p>
            <a:r>
              <a:rPr lang="zh-CN" altLang="en-US" sz="2000">
                <a:solidFill>
                  <a:srgbClr val="FF0000"/>
                </a:solidFill>
              </a:rPr>
              <a:t>该抽样结果异常。</a:t>
            </a:r>
          </a:p>
        </p:txBody>
      </p:sp>
    </p:spTree>
    <p:extLst>
      <p:ext uri="{BB962C8B-B14F-4D97-AF65-F5344CB8AC3E}">
        <p14:creationId xmlns:p14="http://schemas.microsoft.com/office/powerpoint/2010/main" val="38760247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4AE6D7C-8D5F-2F05-E315-180C1168AC84}"/>
              </a:ext>
            </a:extLst>
          </p:cNvPr>
          <p:cNvSpPr txBox="1"/>
          <p:nvPr/>
        </p:nvSpPr>
        <p:spPr>
          <a:xfrm>
            <a:off x="667780" y="479673"/>
            <a:ext cx="8344544" cy="584775"/>
          </a:xfrm>
          <a:prstGeom prst="rect">
            <a:avLst/>
          </a:prstGeom>
          <a:noFill/>
        </p:spPr>
        <p:txBody>
          <a:bodyPr wrap="square">
            <a:spAutoFit/>
          </a:bodyPr>
          <a:lstStyle/>
          <a:p>
            <a:r>
              <a:rPr lang="en-US" altLang="zh-CN" sz="3200"/>
              <a:t>drivers/block/virtio_blk</a:t>
            </a:r>
            <a:r>
              <a:rPr lang="zh-CN" altLang="en-US" sz="3200"/>
              <a:t>试验结果</a:t>
            </a:r>
            <a:endParaRPr lang="en-US" altLang="zh-CN" sz="3200"/>
          </a:p>
        </p:txBody>
      </p:sp>
      <p:graphicFrame>
        <p:nvGraphicFramePr>
          <p:cNvPr id="5" name="表格 4">
            <a:extLst>
              <a:ext uri="{FF2B5EF4-FFF2-40B4-BE49-F238E27FC236}">
                <a16:creationId xmlns:a16="http://schemas.microsoft.com/office/drawing/2014/main" id="{90778AC3-8CF7-E3A2-65F1-9C6CB4A87D89}"/>
              </a:ext>
            </a:extLst>
          </p:cNvPr>
          <p:cNvGraphicFramePr>
            <a:graphicFrameLocks noGrp="1"/>
          </p:cNvGraphicFramePr>
          <p:nvPr>
            <p:extLst>
              <p:ext uri="{D42A27DB-BD31-4B8C-83A1-F6EECF244321}">
                <p14:modId xmlns:p14="http://schemas.microsoft.com/office/powerpoint/2010/main" val="2090899764"/>
              </p:ext>
            </p:extLst>
          </p:nvPr>
        </p:nvGraphicFramePr>
        <p:xfrm>
          <a:off x="838198" y="1783080"/>
          <a:ext cx="10515603" cy="3291840"/>
        </p:xfrm>
        <a:graphic>
          <a:graphicData uri="http://schemas.openxmlformats.org/drawingml/2006/table">
            <a:tbl>
              <a:tblPr/>
              <a:tblGrid>
                <a:gridCol w="1502229">
                  <a:extLst>
                    <a:ext uri="{9D8B030D-6E8A-4147-A177-3AD203B41FA5}">
                      <a16:colId xmlns:a16="http://schemas.microsoft.com/office/drawing/2014/main" val="1758778418"/>
                    </a:ext>
                  </a:extLst>
                </a:gridCol>
                <a:gridCol w="1502229">
                  <a:extLst>
                    <a:ext uri="{9D8B030D-6E8A-4147-A177-3AD203B41FA5}">
                      <a16:colId xmlns:a16="http://schemas.microsoft.com/office/drawing/2014/main" val="3169935633"/>
                    </a:ext>
                  </a:extLst>
                </a:gridCol>
                <a:gridCol w="1502229">
                  <a:extLst>
                    <a:ext uri="{9D8B030D-6E8A-4147-A177-3AD203B41FA5}">
                      <a16:colId xmlns:a16="http://schemas.microsoft.com/office/drawing/2014/main" val="2247280901"/>
                    </a:ext>
                  </a:extLst>
                </a:gridCol>
                <a:gridCol w="1502229">
                  <a:extLst>
                    <a:ext uri="{9D8B030D-6E8A-4147-A177-3AD203B41FA5}">
                      <a16:colId xmlns:a16="http://schemas.microsoft.com/office/drawing/2014/main" val="2373749180"/>
                    </a:ext>
                  </a:extLst>
                </a:gridCol>
                <a:gridCol w="1502229">
                  <a:extLst>
                    <a:ext uri="{9D8B030D-6E8A-4147-A177-3AD203B41FA5}">
                      <a16:colId xmlns:a16="http://schemas.microsoft.com/office/drawing/2014/main" val="3114810992"/>
                    </a:ext>
                  </a:extLst>
                </a:gridCol>
                <a:gridCol w="1502229">
                  <a:extLst>
                    <a:ext uri="{9D8B030D-6E8A-4147-A177-3AD203B41FA5}">
                      <a16:colId xmlns:a16="http://schemas.microsoft.com/office/drawing/2014/main" val="1162512648"/>
                    </a:ext>
                  </a:extLst>
                </a:gridCol>
                <a:gridCol w="1502229">
                  <a:extLst>
                    <a:ext uri="{9D8B030D-6E8A-4147-A177-3AD203B41FA5}">
                      <a16:colId xmlns:a16="http://schemas.microsoft.com/office/drawing/2014/main" val="2568831759"/>
                    </a:ext>
                  </a:extLst>
                </a:gridCol>
              </a:tblGrid>
              <a:tr h="365760">
                <a:tc>
                  <a:txBody>
                    <a:bodyPr/>
                    <a:lstStyle/>
                    <a:p>
                      <a:r>
                        <a:rPr lang="en-US" sz="1800">
                          <a:effectLst/>
                        </a:rPr>
                        <a:t>version</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domains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elements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e/d</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adw</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adl</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di</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388374071"/>
                  </a:ext>
                </a:extLst>
              </a:tr>
              <a:tr h="365760">
                <a:tc>
                  <a:txBody>
                    <a:bodyPr/>
                    <a:lstStyle/>
                    <a:p>
                      <a:r>
                        <a:rPr lang="en-US" sz="1800">
                          <a:effectLst/>
                        </a:rPr>
                        <a:t>linux-5.8.1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828433769"/>
                  </a:ext>
                </a:extLst>
              </a:tr>
              <a:tr h="365760">
                <a:tc>
                  <a:txBody>
                    <a:bodyPr/>
                    <a:lstStyle/>
                    <a:p>
                      <a:r>
                        <a:rPr lang="en-US" sz="1800">
                          <a:effectLst/>
                        </a:rPr>
                        <a:t>linux-5.9.1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226765272"/>
                  </a:ext>
                </a:extLst>
              </a:tr>
              <a:tr h="365760">
                <a:tc>
                  <a:txBody>
                    <a:bodyPr/>
                    <a:lstStyle/>
                    <a:p>
                      <a:r>
                        <a:rPr lang="en-US" sz="1800">
                          <a:effectLst/>
                        </a:rPr>
                        <a:t>linux-5.11.1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48.00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61782008"/>
                  </a:ext>
                </a:extLst>
              </a:tr>
              <a:tr h="365760">
                <a:tc>
                  <a:txBody>
                    <a:bodyPr/>
                    <a:lstStyle/>
                    <a:p>
                      <a:r>
                        <a:rPr lang="en-US" sz="1800">
                          <a:effectLst/>
                        </a:rPr>
                        <a:t>linux-5.13.1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48.00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326576857"/>
                  </a:ext>
                </a:extLst>
              </a:tr>
              <a:tr h="365760">
                <a:tc>
                  <a:txBody>
                    <a:bodyPr/>
                    <a:lstStyle/>
                    <a:p>
                      <a:r>
                        <a:rPr lang="en-US" sz="1800">
                          <a:effectLst/>
                        </a:rPr>
                        <a:t>linux-5.15.1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675556006"/>
                  </a:ext>
                </a:extLst>
              </a:tr>
              <a:tr h="365760">
                <a:tc>
                  <a:txBody>
                    <a:bodyPr/>
                    <a:lstStyle/>
                    <a:p>
                      <a:r>
                        <a:rPr lang="en-US" sz="1800">
                          <a:effectLst/>
                        </a:rPr>
                        <a:t>linux-5.17.1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69190733"/>
                  </a:ext>
                </a:extLst>
              </a:tr>
              <a:tr h="365760">
                <a:tc>
                  <a:txBody>
                    <a:bodyPr/>
                    <a:lstStyle/>
                    <a:p>
                      <a:r>
                        <a:rPr lang="en-US" sz="1800">
                          <a:effectLst/>
                        </a:rPr>
                        <a:t>linux-5.19.1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700362645"/>
                  </a:ext>
                </a:extLst>
              </a:tr>
              <a:tr h="365760">
                <a:tc>
                  <a:txBody>
                    <a:bodyPr/>
                    <a:lstStyle/>
                    <a:p>
                      <a:r>
                        <a:rPr lang="en-US" sz="1800">
                          <a:effectLst/>
                        </a:rPr>
                        <a:t>linux-6.1.1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64.00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824668067"/>
                  </a:ext>
                </a:extLst>
              </a:tr>
            </a:tbl>
          </a:graphicData>
        </a:graphic>
      </p:graphicFrame>
    </p:spTree>
    <p:extLst>
      <p:ext uri="{BB962C8B-B14F-4D97-AF65-F5344CB8AC3E}">
        <p14:creationId xmlns:p14="http://schemas.microsoft.com/office/powerpoint/2010/main" val="6226205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64C1E70-FE9D-F601-14E9-F422BD133106}"/>
              </a:ext>
            </a:extLst>
          </p:cNvPr>
          <p:cNvSpPr txBox="1"/>
          <p:nvPr/>
        </p:nvSpPr>
        <p:spPr>
          <a:xfrm>
            <a:off x="685082" y="1592796"/>
            <a:ext cx="10559490" cy="3785652"/>
          </a:xfrm>
          <a:prstGeom prst="rect">
            <a:avLst/>
          </a:prstGeom>
          <a:noFill/>
        </p:spPr>
        <p:txBody>
          <a:bodyPr wrap="square" rtlCol="0">
            <a:spAutoFit/>
          </a:bodyPr>
          <a:lstStyle/>
          <a:p>
            <a:r>
              <a:rPr lang="de-DE" altLang="zh-CN" sz="2000"/>
              <a:t>axel https://cdn.kernel.org/pub/linux/kernel/v6.x/linux-6.1.1.tar.gz</a:t>
            </a:r>
          </a:p>
          <a:p>
            <a:r>
              <a:rPr lang="en-US" altLang="zh-CN" sz="2000"/>
              <a:t>tar xvf </a:t>
            </a:r>
            <a:r>
              <a:rPr lang="de-DE" altLang="zh-CN" sz="2000"/>
              <a:t>linux-6.1.1.tar.gz</a:t>
            </a:r>
          </a:p>
          <a:p>
            <a:endParaRPr lang="de-DE" altLang="zh-CN" sz="2000"/>
          </a:p>
          <a:p>
            <a:r>
              <a:rPr lang="de-DE" altLang="zh-CN" sz="2000"/>
              <a:t>cd linux-6.1.1</a:t>
            </a:r>
            <a:endParaRPr lang="en-US" altLang="zh-CN" sz="2000"/>
          </a:p>
          <a:p>
            <a:r>
              <a:rPr lang="en-US" altLang="zh-CN" sz="2000"/>
              <a:t>cp arch/riscv/configs/defconfig .config</a:t>
            </a:r>
          </a:p>
          <a:p>
            <a:r>
              <a:rPr lang="en-US" altLang="zh-CN" sz="2000"/>
              <a:t>make ARCH=riscv CROSS_COMPILE=riscv64-linux-gnu- menuconfig</a:t>
            </a:r>
          </a:p>
          <a:p>
            <a:r>
              <a:rPr lang="en-US" altLang="zh-CN" sz="2000"/>
              <a:t>make ARCH=riscv CROSS_COMPILE=riscv64-linux-gnu- -j $(nproc)</a:t>
            </a:r>
          </a:p>
          <a:p>
            <a:endParaRPr lang="en-US" altLang="zh-CN" sz="2000"/>
          </a:p>
          <a:p>
            <a:r>
              <a:rPr lang="zh-CN" altLang="en-US" sz="2000"/>
              <a:t>分析工具</a:t>
            </a:r>
            <a:endParaRPr lang="en-US" altLang="zh-CN" sz="2000"/>
          </a:p>
          <a:p>
            <a:r>
              <a:rPr lang="en-US" altLang="zh-CN" sz="2000"/>
              <a:t>https://github.com/shilei-massclouds/clinux/tree/for_arceos/tools/deptool</a:t>
            </a:r>
          </a:p>
          <a:p>
            <a:r>
              <a:rPr lang="zh-CN" altLang="en-US" sz="2000"/>
              <a:t>执行格式</a:t>
            </a:r>
            <a:endParaRPr lang="en-US" altLang="zh-CN" sz="2000"/>
          </a:p>
          <a:p>
            <a:r>
              <a:rPr lang="en-US" altLang="zh-CN" sz="2000"/>
              <a:t>deptool /home/cloud/study/linux-6.1.1/ .o</a:t>
            </a:r>
          </a:p>
        </p:txBody>
      </p:sp>
      <p:sp>
        <p:nvSpPr>
          <p:cNvPr id="5" name="文本框 4">
            <a:extLst>
              <a:ext uri="{FF2B5EF4-FFF2-40B4-BE49-F238E27FC236}">
                <a16:creationId xmlns:a16="http://schemas.microsoft.com/office/drawing/2014/main" id="{ADB43E60-984E-A45F-46A9-A07105C2CC7A}"/>
              </a:ext>
            </a:extLst>
          </p:cNvPr>
          <p:cNvSpPr txBox="1"/>
          <p:nvPr/>
        </p:nvSpPr>
        <p:spPr>
          <a:xfrm>
            <a:off x="667780" y="479673"/>
            <a:ext cx="8344544" cy="584775"/>
          </a:xfrm>
          <a:prstGeom prst="rect">
            <a:avLst/>
          </a:prstGeom>
          <a:noFill/>
        </p:spPr>
        <p:txBody>
          <a:bodyPr wrap="square">
            <a:spAutoFit/>
          </a:bodyPr>
          <a:lstStyle/>
          <a:p>
            <a:r>
              <a:rPr lang="zh-CN" altLang="en-US" sz="3200"/>
              <a:t>试验步骤</a:t>
            </a:r>
            <a:endParaRPr lang="en-US" altLang="zh-CN" sz="3200"/>
          </a:p>
        </p:txBody>
      </p:sp>
    </p:spTree>
    <p:extLst>
      <p:ext uri="{BB962C8B-B14F-4D97-AF65-F5344CB8AC3E}">
        <p14:creationId xmlns:p14="http://schemas.microsoft.com/office/powerpoint/2010/main" val="15515619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6D3AB-D095-5F64-1CF3-FE5699DBCB7B}"/>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63BEEDFE-62A9-3CC7-1BD7-355A378BAF35}"/>
              </a:ext>
            </a:extLst>
          </p:cNvPr>
          <p:cNvSpPr txBox="1"/>
          <p:nvPr/>
        </p:nvSpPr>
        <p:spPr>
          <a:xfrm>
            <a:off x="685083" y="1592796"/>
            <a:ext cx="11207561" cy="2246769"/>
          </a:xfrm>
          <a:prstGeom prst="rect">
            <a:avLst/>
          </a:prstGeom>
          <a:noFill/>
        </p:spPr>
        <p:txBody>
          <a:bodyPr wrap="square" rtlCol="0">
            <a:spAutoFit/>
          </a:bodyPr>
          <a:lstStyle/>
          <a:p>
            <a:r>
              <a:rPr lang="en-US" altLang="zh-CN" sz="2000"/>
              <a:t>1. </a:t>
            </a:r>
            <a:r>
              <a:rPr lang="zh-CN" altLang="en-US" sz="2000"/>
              <a:t>综合指标无意义：原因是各个域（即文件）的提交频率不同，平均值削平了实际情况。</a:t>
            </a:r>
            <a:endParaRPr lang="en-US" altLang="zh-CN" sz="2000"/>
          </a:p>
          <a:p>
            <a:endParaRPr lang="en-US" altLang="zh-CN" sz="2000"/>
          </a:p>
          <a:p>
            <a:r>
              <a:rPr lang="en-US" altLang="zh-CN" sz="2000"/>
              <a:t>2. dl</a:t>
            </a:r>
            <a:r>
              <a:rPr lang="zh-CN" altLang="en-US" sz="2000"/>
              <a:t>和</a:t>
            </a:r>
            <a:r>
              <a:rPr lang="en-US" altLang="zh-CN" sz="2000"/>
              <a:t>di</a:t>
            </a:r>
            <a:r>
              <a:rPr lang="zh-CN" altLang="en-US" sz="2000"/>
              <a:t>值分两段上升，界限在</a:t>
            </a:r>
            <a:r>
              <a:rPr lang="en-US" altLang="zh-CN" sz="2000"/>
              <a:t>5.17</a:t>
            </a:r>
            <a:r>
              <a:rPr lang="zh-CN" altLang="en-US" sz="2000"/>
              <a:t>左右。该版本提交了大量的</a:t>
            </a:r>
            <a:r>
              <a:rPr lang="en-US" altLang="zh-CN" sz="2000"/>
              <a:t>drivers/*</a:t>
            </a:r>
            <a:r>
              <a:rPr lang="zh-CN" altLang="en-US" sz="2000"/>
              <a:t>的文件，这些文件都是断链，</a:t>
            </a:r>
            <a:endParaRPr lang="en-US" altLang="zh-CN" sz="2000"/>
          </a:p>
          <a:p>
            <a:r>
              <a:rPr lang="zh-CN" altLang="en-US" sz="2000"/>
              <a:t>采用平均值时，掩盖了整体情况。</a:t>
            </a:r>
            <a:endParaRPr lang="en-US" altLang="zh-CN" sz="2000"/>
          </a:p>
          <a:p>
            <a:endParaRPr lang="en-US" altLang="zh-CN" sz="2000"/>
          </a:p>
          <a:p>
            <a:r>
              <a:rPr lang="en-US" altLang="zh-CN" sz="2000"/>
              <a:t>3. </a:t>
            </a:r>
            <a:r>
              <a:rPr lang="zh-CN" altLang="en-US" sz="2000"/>
              <a:t>但是</a:t>
            </a:r>
            <a:r>
              <a:rPr lang="en-US" altLang="zh-CN" sz="2000"/>
              <a:t>dl</a:t>
            </a:r>
            <a:r>
              <a:rPr lang="zh-CN" altLang="en-US" sz="2000"/>
              <a:t>采取</a:t>
            </a:r>
            <a:r>
              <a:rPr lang="en-US" altLang="zh-CN" sz="2000"/>
              <a:t>max dl</a:t>
            </a:r>
            <a:r>
              <a:rPr lang="zh-CN" altLang="en-US" sz="2000"/>
              <a:t>之后，依然有次问题，猜测</a:t>
            </a:r>
            <a:r>
              <a:rPr lang="en-US" altLang="zh-CN" sz="2000"/>
              <a:t>5.17</a:t>
            </a:r>
            <a:r>
              <a:rPr lang="zh-CN" altLang="en-US" sz="2000"/>
              <a:t>可能对某些结构做了解耦处理，且处于依赖链的关键节点上，导致最大依赖链长度和平均依赖链长度都缩短了。</a:t>
            </a:r>
            <a:endParaRPr lang="en-US" altLang="zh-CN" sz="2000"/>
          </a:p>
        </p:txBody>
      </p:sp>
      <p:sp>
        <p:nvSpPr>
          <p:cNvPr id="5" name="文本框 4">
            <a:extLst>
              <a:ext uri="{FF2B5EF4-FFF2-40B4-BE49-F238E27FC236}">
                <a16:creationId xmlns:a16="http://schemas.microsoft.com/office/drawing/2014/main" id="{6F5076C5-989D-9299-9454-B62721997035}"/>
              </a:ext>
            </a:extLst>
          </p:cNvPr>
          <p:cNvSpPr txBox="1"/>
          <p:nvPr/>
        </p:nvSpPr>
        <p:spPr>
          <a:xfrm>
            <a:off x="667780" y="479673"/>
            <a:ext cx="8344544" cy="584775"/>
          </a:xfrm>
          <a:prstGeom prst="rect">
            <a:avLst/>
          </a:prstGeom>
          <a:noFill/>
        </p:spPr>
        <p:txBody>
          <a:bodyPr wrap="square">
            <a:spAutoFit/>
          </a:bodyPr>
          <a:lstStyle/>
          <a:p>
            <a:r>
              <a:rPr lang="zh-CN" altLang="en-US" sz="3200"/>
              <a:t>初步分析</a:t>
            </a:r>
            <a:endParaRPr lang="en-US" altLang="zh-CN" sz="3200"/>
          </a:p>
        </p:txBody>
      </p:sp>
      <p:pic>
        <p:nvPicPr>
          <p:cNvPr id="3" name="图片 2">
            <a:extLst>
              <a:ext uri="{FF2B5EF4-FFF2-40B4-BE49-F238E27FC236}">
                <a16:creationId xmlns:a16="http://schemas.microsoft.com/office/drawing/2014/main" id="{559EED9A-9C36-AB3E-2FF6-32ABF284C365}"/>
              </a:ext>
            </a:extLst>
          </p:cNvPr>
          <p:cNvPicPr>
            <a:picLocks noChangeAspect="1"/>
          </p:cNvPicPr>
          <p:nvPr/>
        </p:nvPicPr>
        <p:blipFill>
          <a:blip r:embed="rId2"/>
          <a:stretch>
            <a:fillRect/>
          </a:stretch>
        </p:blipFill>
        <p:spPr>
          <a:xfrm>
            <a:off x="2363552" y="4367913"/>
            <a:ext cx="4953000" cy="1905000"/>
          </a:xfrm>
          <a:prstGeom prst="rect">
            <a:avLst/>
          </a:prstGeom>
        </p:spPr>
      </p:pic>
      <p:sp>
        <p:nvSpPr>
          <p:cNvPr id="6" name="文本框 5">
            <a:extLst>
              <a:ext uri="{FF2B5EF4-FFF2-40B4-BE49-F238E27FC236}">
                <a16:creationId xmlns:a16="http://schemas.microsoft.com/office/drawing/2014/main" id="{05BA5939-BC7B-047A-5740-9A9049138F64}"/>
              </a:ext>
            </a:extLst>
          </p:cNvPr>
          <p:cNvSpPr txBox="1"/>
          <p:nvPr/>
        </p:nvSpPr>
        <p:spPr>
          <a:xfrm>
            <a:off x="2603612" y="4113076"/>
            <a:ext cx="1781257" cy="369332"/>
          </a:xfrm>
          <a:prstGeom prst="rect">
            <a:avLst/>
          </a:prstGeom>
          <a:noFill/>
        </p:spPr>
        <p:txBody>
          <a:bodyPr wrap="none" rtlCol="0">
            <a:spAutoFit/>
          </a:bodyPr>
          <a:lstStyle/>
          <a:p>
            <a:r>
              <a:rPr lang="zh-CN" altLang="en-US"/>
              <a:t>主链</a:t>
            </a:r>
            <a:r>
              <a:rPr lang="en-US" altLang="zh-CN"/>
              <a:t>start_kernel</a:t>
            </a:r>
            <a:endParaRPr lang="zh-CN" altLang="en-US"/>
          </a:p>
        </p:txBody>
      </p:sp>
      <p:sp>
        <p:nvSpPr>
          <p:cNvPr id="7" name="文本框 6">
            <a:extLst>
              <a:ext uri="{FF2B5EF4-FFF2-40B4-BE49-F238E27FC236}">
                <a16:creationId xmlns:a16="http://schemas.microsoft.com/office/drawing/2014/main" id="{61DD3518-3328-3984-E5B5-F0756EE8CD74}"/>
              </a:ext>
            </a:extLst>
          </p:cNvPr>
          <p:cNvSpPr txBox="1"/>
          <p:nvPr/>
        </p:nvSpPr>
        <p:spPr>
          <a:xfrm>
            <a:off x="5879976" y="4120321"/>
            <a:ext cx="2055371" cy="369332"/>
          </a:xfrm>
          <a:prstGeom prst="rect">
            <a:avLst/>
          </a:prstGeom>
          <a:noFill/>
        </p:spPr>
        <p:txBody>
          <a:bodyPr wrap="none" rtlCol="0">
            <a:spAutoFit/>
          </a:bodyPr>
          <a:lstStyle/>
          <a:p>
            <a:r>
              <a:rPr lang="zh-CN" altLang="en-US"/>
              <a:t>从链 例如</a:t>
            </a:r>
            <a:r>
              <a:rPr lang="en-US" altLang="zh-CN"/>
              <a:t>virtio_blk</a:t>
            </a:r>
            <a:endParaRPr lang="zh-CN" altLang="en-US"/>
          </a:p>
        </p:txBody>
      </p:sp>
    </p:spTree>
    <p:extLst>
      <p:ext uri="{BB962C8B-B14F-4D97-AF65-F5344CB8AC3E}">
        <p14:creationId xmlns:p14="http://schemas.microsoft.com/office/powerpoint/2010/main" val="40525065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496B785-8B23-7B6E-8E16-CCD85296106E}"/>
              </a:ext>
            </a:extLst>
          </p:cNvPr>
          <p:cNvSpPr txBox="1"/>
          <p:nvPr/>
        </p:nvSpPr>
        <p:spPr>
          <a:xfrm>
            <a:off x="667780" y="479673"/>
            <a:ext cx="8344544" cy="584775"/>
          </a:xfrm>
          <a:prstGeom prst="rect">
            <a:avLst/>
          </a:prstGeom>
          <a:noFill/>
        </p:spPr>
        <p:txBody>
          <a:bodyPr wrap="square">
            <a:spAutoFit/>
          </a:bodyPr>
          <a:lstStyle/>
          <a:p>
            <a:r>
              <a:rPr lang="zh-CN" altLang="en-US" sz="3200"/>
              <a:t>后续计划</a:t>
            </a:r>
            <a:endParaRPr lang="en-US" altLang="zh-CN" sz="3200"/>
          </a:p>
        </p:txBody>
      </p:sp>
      <p:sp>
        <p:nvSpPr>
          <p:cNvPr id="5" name="文本框 4">
            <a:extLst>
              <a:ext uri="{FF2B5EF4-FFF2-40B4-BE49-F238E27FC236}">
                <a16:creationId xmlns:a16="http://schemas.microsoft.com/office/drawing/2014/main" id="{94C22A1B-5DFC-EA3A-6F58-717F2238868A}"/>
              </a:ext>
            </a:extLst>
          </p:cNvPr>
          <p:cNvSpPr txBox="1"/>
          <p:nvPr/>
        </p:nvSpPr>
        <p:spPr>
          <a:xfrm>
            <a:off x="685083" y="1592796"/>
            <a:ext cx="11207561" cy="2554545"/>
          </a:xfrm>
          <a:prstGeom prst="rect">
            <a:avLst/>
          </a:prstGeom>
          <a:noFill/>
        </p:spPr>
        <p:txBody>
          <a:bodyPr wrap="square" rtlCol="0">
            <a:spAutoFit/>
          </a:bodyPr>
          <a:lstStyle/>
          <a:p>
            <a:r>
              <a:rPr lang="en-US" altLang="zh-CN" sz="2000"/>
              <a:t>1. </a:t>
            </a:r>
            <a:r>
              <a:rPr lang="zh-CN" altLang="en-US" sz="2000" b="1">
                <a:solidFill>
                  <a:srgbClr val="FF0000"/>
                </a:solidFill>
              </a:rPr>
              <a:t>搞清楚</a:t>
            </a:r>
            <a:r>
              <a:rPr lang="en-US" altLang="zh-CN" sz="2000" b="1">
                <a:solidFill>
                  <a:srgbClr val="FF0000"/>
                </a:solidFill>
              </a:rPr>
              <a:t>5.17</a:t>
            </a:r>
            <a:r>
              <a:rPr lang="zh-CN" altLang="en-US" sz="2000" b="1">
                <a:solidFill>
                  <a:srgbClr val="FF0000"/>
                </a:solidFill>
              </a:rPr>
              <a:t>影响的原因</a:t>
            </a:r>
            <a:endParaRPr lang="en-US" altLang="zh-CN" sz="2000" b="1">
              <a:solidFill>
                <a:srgbClr val="FF0000"/>
              </a:solidFill>
            </a:endParaRPr>
          </a:p>
          <a:p>
            <a:endParaRPr lang="en-US" altLang="zh-CN" sz="2000"/>
          </a:p>
          <a:p>
            <a:r>
              <a:rPr lang="en-US" altLang="zh-CN" sz="2000"/>
              <a:t>2. </a:t>
            </a:r>
            <a:r>
              <a:rPr lang="zh-CN" altLang="en-US" sz="2000"/>
              <a:t>扩大</a:t>
            </a:r>
            <a:r>
              <a:rPr lang="en-US" altLang="zh-CN" sz="2000"/>
              <a:t>linux</a:t>
            </a:r>
            <a:r>
              <a:rPr lang="zh-CN" altLang="en-US" sz="2000"/>
              <a:t>版本范围</a:t>
            </a:r>
            <a:endParaRPr lang="en-US" altLang="zh-CN" sz="2000"/>
          </a:p>
          <a:p>
            <a:endParaRPr lang="en-US" altLang="zh-CN" sz="2000"/>
          </a:p>
          <a:p>
            <a:r>
              <a:rPr lang="en-US" altLang="zh-CN" sz="2000"/>
              <a:t>3. </a:t>
            </a:r>
            <a:r>
              <a:rPr lang="zh-CN" altLang="en-US" sz="2000"/>
              <a:t>尝试其它</a:t>
            </a:r>
            <a:r>
              <a:rPr lang="en-US" altLang="zh-CN" sz="2000"/>
              <a:t>Linux Arch</a:t>
            </a:r>
          </a:p>
          <a:p>
            <a:endParaRPr lang="en-US" altLang="zh-CN" sz="2000"/>
          </a:p>
          <a:p>
            <a:r>
              <a:rPr lang="en-US" altLang="zh-CN" sz="2000"/>
              <a:t>4. </a:t>
            </a:r>
            <a:r>
              <a:rPr lang="zh-CN" altLang="en-US" sz="2000"/>
              <a:t>不能直接平均，指标 </a:t>
            </a:r>
            <a:r>
              <a:rPr lang="en-US" altLang="zh-CN" sz="2000"/>
              <a:t>= </a:t>
            </a:r>
            <a:r>
              <a:rPr lang="zh-CN" altLang="en-US" sz="2000"/>
              <a:t>指标</a:t>
            </a:r>
            <a:r>
              <a:rPr lang="en-US" altLang="zh-CN" sz="2000"/>
              <a:t>1 * </a:t>
            </a:r>
            <a:r>
              <a:rPr lang="zh-CN" altLang="en-US" sz="2000"/>
              <a:t>权值 </a:t>
            </a:r>
            <a:r>
              <a:rPr lang="en-US" altLang="zh-CN" sz="2000"/>
              <a:t>+</a:t>
            </a:r>
            <a:r>
              <a:rPr lang="zh-CN" altLang="en-US" sz="2000"/>
              <a:t>指标</a:t>
            </a:r>
            <a:r>
              <a:rPr lang="en-US" altLang="zh-CN" sz="2000"/>
              <a:t>2 * </a:t>
            </a:r>
            <a:r>
              <a:rPr lang="zh-CN" altLang="en-US" sz="2000"/>
              <a:t>权值 </a:t>
            </a:r>
            <a:r>
              <a:rPr lang="en-US" altLang="zh-CN" sz="2000"/>
              <a:t>+  …</a:t>
            </a:r>
          </a:p>
          <a:p>
            <a:r>
              <a:rPr lang="zh-CN" altLang="en-US" sz="2000"/>
              <a:t>权值根据</a:t>
            </a:r>
            <a:r>
              <a:rPr lang="en-US" altLang="zh-CN" sz="2000"/>
              <a:t>Linux </a:t>
            </a:r>
            <a:r>
              <a:rPr lang="zh-CN" altLang="en-US" sz="2000"/>
              <a:t>历史提交的频率分析</a:t>
            </a:r>
            <a:endParaRPr lang="en-US" altLang="zh-CN" sz="2000"/>
          </a:p>
        </p:txBody>
      </p:sp>
    </p:spTree>
    <p:extLst>
      <p:ext uri="{BB962C8B-B14F-4D97-AF65-F5344CB8AC3E}">
        <p14:creationId xmlns:p14="http://schemas.microsoft.com/office/powerpoint/2010/main" val="13572788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78EFB-5758-2C04-0BBC-A01E8259407B}"/>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F9516408-186D-9495-DAF1-8922FB65CAC9}"/>
              </a:ext>
            </a:extLst>
          </p:cNvPr>
          <p:cNvSpPr txBox="1"/>
          <p:nvPr/>
        </p:nvSpPr>
        <p:spPr>
          <a:xfrm>
            <a:off x="4403812" y="2922039"/>
            <a:ext cx="3294492" cy="830997"/>
          </a:xfrm>
          <a:prstGeom prst="rect">
            <a:avLst/>
          </a:prstGeom>
          <a:noFill/>
        </p:spPr>
        <p:txBody>
          <a:bodyPr wrap="none" rtlCol="0">
            <a:spAutoFit/>
          </a:bodyPr>
          <a:lstStyle/>
          <a:p>
            <a:r>
              <a:rPr lang="en-US" altLang="zh-CN" sz="4800"/>
              <a:t>4</a:t>
            </a:r>
            <a:r>
              <a:rPr lang="zh-CN" altLang="en-US" sz="4800"/>
              <a:t>月</a:t>
            </a:r>
            <a:r>
              <a:rPr lang="en-US" altLang="zh-CN" sz="4800"/>
              <a:t>3</a:t>
            </a:r>
            <a:r>
              <a:rPr lang="zh-CN" altLang="en-US" sz="4800"/>
              <a:t>日报告</a:t>
            </a:r>
          </a:p>
        </p:txBody>
      </p:sp>
    </p:spTree>
    <p:extLst>
      <p:ext uri="{BB962C8B-B14F-4D97-AF65-F5344CB8AC3E}">
        <p14:creationId xmlns:p14="http://schemas.microsoft.com/office/powerpoint/2010/main" val="32328457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6D56AAC-F9E6-2286-0C0F-E97E84550CE8}"/>
              </a:ext>
            </a:extLst>
          </p:cNvPr>
          <p:cNvSpPr txBox="1"/>
          <p:nvPr/>
        </p:nvSpPr>
        <p:spPr>
          <a:xfrm>
            <a:off x="667780" y="479673"/>
            <a:ext cx="8344544" cy="584775"/>
          </a:xfrm>
          <a:prstGeom prst="rect">
            <a:avLst/>
          </a:prstGeom>
          <a:noFill/>
        </p:spPr>
        <p:txBody>
          <a:bodyPr wrap="square">
            <a:spAutoFit/>
          </a:bodyPr>
          <a:lstStyle/>
          <a:p>
            <a:r>
              <a:rPr lang="zh-CN" altLang="en-US" sz="3200"/>
              <a:t>基于</a:t>
            </a:r>
            <a:r>
              <a:rPr lang="en-US" altLang="zh-CN" sz="3200"/>
              <a:t>ArceOS Base</a:t>
            </a:r>
            <a:r>
              <a:rPr lang="zh-CN" altLang="en-US" sz="3200"/>
              <a:t>初始化</a:t>
            </a:r>
            <a:r>
              <a:rPr lang="en-US" altLang="zh-CN" sz="3200"/>
              <a:t>Plic</a:t>
            </a:r>
            <a:r>
              <a:rPr lang="zh-CN" altLang="en-US" sz="3200"/>
              <a:t>和响应中断的试验</a:t>
            </a:r>
            <a:endParaRPr lang="en-US" altLang="zh-CN" sz="3200"/>
          </a:p>
        </p:txBody>
      </p:sp>
      <p:pic>
        <p:nvPicPr>
          <p:cNvPr id="6" name="图片 5">
            <a:extLst>
              <a:ext uri="{FF2B5EF4-FFF2-40B4-BE49-F238E27FC236}">
                <a16:creationId xmlns:a16="http://schemas.microsoft.com/office/drawing/2014/main" id="{1FA27DDE-E0F6-06DB-903D-1FB7E5F8E71C}"/>
              </a:ext>
            </a:extLst>
          </p:cNvPr>
          <p:cNvPicPr>
            <a:picLocks noChangeAspect="1"/>
          </p:cNvPicPr>
          <p:nvPr/>
        </p:nvPicPr>
        <p:blipFill>
          <a:blip r:embed="rId2"/>
          <a:stretch>
            <a:fillRect/>
          </a:stretch>
        </p:blipFill>
        <p:spPr>
          <a:xfrm>
            <a:off x="4095750" y="2833836"/>
            <a:ext cx="4000500" cy="3619500"/>
          </a:xfrm>
          <a:prstGeom prst="rect">
            <a:avLst/>
          </a:prstGeom>
        </p:spPr>
      </p:pic>
      <p:sp>
        <p:nvSpPr>
          <p:cNvPr id="7" name="文本框 6">
            <a:extLst>
              <a:ext uri="{FF2B5EF4-FFF2-40B4-BE49-F238E27FC236}">
                <a16:creationId xmlns:a16="http://schemas.microsoft.com/office/drawing/2014/main" id="{F30829B0-0E7F-7D2D-7E42-E2C574D87D94}"/>
              </a:ext>
            </a:extLst>
          </p:cNvPr>
          <p:cNvSpPr txBox="1"/>
          <p:nvPr/>
        </p:nvSpPr>
        <p:spPr>
          <a:xfrm>
            <a:off x="767408" y="1160748"/>
            <a:ext cx="10513168" cy="1323439"/>
          </a:xfrm>
          <a:prstGeom prst="rect">
            <a:avLst/>
          </a:prstGeom>
          <a:noFill/>
        </p:spPr>
        <p:txBody>
          <a:bodyPr wrap="square" rtlCol="0">
            <a:spAutoFit/>
          </a:bodyPr>
          <a:lstStyle/>
          <a:p>
            <a:r>
              <a:rPr lang="zh-CN" altLang="en-US" sz="2000"/>
              <a:t>试验目标：</a:t>
            </a:r>
            <a:endParaRPr lang="en-US" altLang="zh-CN" sz="2000"/>
          </a:p>
          <a:p>
            <a:r>
              <a:rPr lang="en-US" altLang="zh-CN" sz="2000"/>
              <a:t>1. </a:t>
            </a:r>
            <a:r>
              <a:rPr lang="zh-CN" altLang="en-US" sz="2000"/>
              <a:t>基于设备树完成中断控制器和发中断设备的初始化</a:t>
            </a:r>
            <a:endParaRPr lang="en-US" altLang="zh-CN" sz="2000"/>
          </a:p>
          <a:p>
            <a:r>
              <a:rPr lang="en-US" altLang="zh-CN" sz="2000"/>
              <a:t>2. virtio_blk</a:t>
            </a:r>
            <a:r>
              <a:rPr lang="zh-CN" altLang="en-US" sz="2000"/>
              <a:t>读完成后，发送的中断能够到达</a:t>
            </a:r>
            <a:r>
              <a:rPr lang="en-US" altLang="zh-CN" sz="2000"/>
              <a:t>ArceOS</a:t>
            </a:r>
            <a:r>
              <a:rPr lang="zh-CN" altLang="en-US" sz="2000"/>
              <a:t>的</a:t>
            </a:r>
            <a:r>
              <a:rPr lang="en-US" altLang="zh-CN" sz="2000"/>
              <a:t>HAL</a:t>
            </a:r>
            <a:r>
              <a:rPr lang="zh-CN" altLang="en-US" sz="2000"/>
              <a:t>的</a:t>
            </a:r>
            <a:r>
              <a:rPr lang="en-US" altLang="zh-CN" sz="2000"/>
              <a:t>irq</a:t>
            </a:r>
            <a:r>
              <a:rPr lang="zh-CN" altLang="en-US" sz="2000"/>
              <a:t>模块</a:t>
            </a:r>
            <a:endParaRPr lang="en-US" altLang="zh-CN" sz="2000"/>
          </a:p>
          <a:p>
            <a:r>
              <a:rPr lang="en-US" altLang="zh-CN" sz="2000"/>
              <a:t>3. ArceOS</a:t>
            </a:r>
            <a:r>
              <a:rPr lang="zh-CN" altLang="en-US" sz="2000"/>
              <a:t>响应</a:t>
            </a:r>
            <a:r>
              <a:rPr lang="en-US" altLang="zh-CN" sz="2000"/>
              <a:t>IRQ</a:t>
            </a:r>
            <a:r>
              <a:rPr lang="zh-CN" altLang="en-US" sz="2000"/>
              <a:t>的过程中，能够向下逐级确定中断源是</a:t>
            </a:r>
            <a:r>
              <a:rPr lang="en-US" altLang="zh-CN" sz="2000"/>
              <a:t>virtio_blk</a:t>
            </a:r>
            <a:r>
              <a:rPr lang="zh-CN" altLang="en-US" sz="2000"/>
              <a:t>，调用其响应</a:t>
            </a:r>
            <a:r>
              <a:rPr lang="en-US" altLang="zh-CN" sz="2000"/>
              <a:t>Handle</a:t>
            </a:r>
            <a:endParaRPr lang="zh-CN" altLang="en-US" sz="2000"/>
          </a:p>
        </p:txBody>
      </p:sp>
      <p:sp>
        <p:nvSpPr>
          <p:cNvPr id="8" name="文本框 7">
            <a:extLst>
              <a:ext uri="{FF2B5EF4-FFF2-40B4-BE49-F238E27FC236}">
                <a16:creationId xmlns:a16="http://schemas.microsoft.com/office/drawing/2014/main" id="{2F9F244B-4ECC-2A63-6BA6-72BE82E4E994}"/>
              </a:ext>
            </a:extLst>
          </p:cNvPr>
          <p:cNvSpPr txBox="1"/>
          <p:nvPr/>
        </p:nvSpPr>
        <p:spPr>
          <a:xfrm>
            <a:off x="8580276" y="3107965"/>
            <a:ext cx="1877437" cy="369332"/>
          </a:xfrm>
          <a:prstGeom prst="rect">
            <a:avLst/>
          </a:prstGeom>
          <a:noFill/>
        </p:spPr>
        <p:txBody>
          <a:bodyPr wrap="none" rtlCol="0">
            <a:spAutoFit/>
          </a:bodyPr>
          <a:lstStyle/>
          <a:p>
            <a:r>
              <a:rPr lang="zh-CN" altLang="en-US"/>
              <a:t>原始的</a:t>
            </a:r>
            <a:r>
              <a:rPr lang="en-US" altLang="zh-CN"/>
              <a:t>Linux</a:t>
            </a:r>
            <a:r>
              <a:rPr lang="zh-CN" altLang="en-US"/>
              <a:t>模块</a:t>
            </a:r>
          </a:p>
        </p:txBody>
      </p:sp>
      <p:sp>
        <p:nvSpPr>
          <p:cNvPr id="9" name="文本框 8">
            <a:extLst>
              <a:ext uri="{FF2B5EF4-FFF2-40B4-BE49-F238E27FC236}">
                <a16:creationId xmlns:a16="http://schemas.microsoft.com/office/drawing/2014/main" id="{3CAF1B27-CE9E-ADB8-CFD9-E16327E0FDE8}"/>
              </a:ext>
            </a:extLst>
          </p:cNvPr>
          <p:cNvSpPr txBox="1"/>
          <p:nvPr/>
        </p:nvSpPr>
        <p:spPr>
          <a:xfrm>
            <a:off x="8580276" y="4548125"/>
            <a:ext cx="1800493" cy="646331"/>
          </a:xfrm>
          <a:prstGeom prst="rect">
            <a:avLst/>
          </a:prstGeom>
          <a:noFill/>
        </p:spPr>
        <p:txBody>
          <a:bodyPr wrap="none" rtlCol="0">
            <a:spAutoFit/>
          </a:bodyPr>
          <a:lstStyle/>
          <a:p>
            <a:r>
              <a:rPr lang="zh-CN" altLang="en-US"/>
              <a:t>基于</a:t>
            </a:r>
            <a:r>
              <a:rPr lang="en-US" altLang="zh-CN"/>
              <a:t>ArceOS</a:t>
            </a:r>
          </a:p>
          <a:p>
            <a:r>
              <a:rPr lang="zh-CN" altLang="en-US"/>
              <a:t>扩展的运行环境</a:t>
            </a:r>
          </a:p>
        </p:txBody>
      </p:sp>
    </p:spTree>
    <p:extLst>
      <p:ext uri="{BB962C8B-B14F-4D97-AF65-F5344CB8AC3E}">
        <p14:creationId xmlns:p14="http://schemas.microsoft.com/office/powerpoint/2010/main" val="39245882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96238DC-5364-FA1D-0B5B-31B09ED25EC6}"/>
              </a:ext>
            </a:extLst>
          </p:cNvPr>
          <p:cNvPicPr>
            <a:picLocks noChangeAspect="1"/>
          </p:cNvPicPr>
          <p:nvPr/>
        </p:nvPicPr>
        <p:blipFill>
          <a:blip r:embed="rId2"/>
          <a:stretch>
            <a:fillRect/>
          </a:stretch>
        </p:blipFill>
        <p:spPr>
          <a:xfrm>
            <a:off x="1756420" y="1155340"/>
            <a:ext cx="7239000" cy="5334000"/>
          </a:xfrm>
          <a:prstGeom prst="rect">
            <a:avLst/>
          </a:prstGeom>
        </p:spPr>
      </p:pic>
      <p:sp>
        <p:nvSpPr>
          <p:cNvPr id="2" name="文本框 1">
            <a:extLst>
              <a:ext uri="{FF2B5EF4-FFF2-40B4-BE49-F238E27FC236}">
                <a16:creationId xmlns:a16="http://schemas.microsoft.com/office/drawing/2014/main" id="{1F948A7D-3A0D-BCDF-E9B9-4E95FC1DAAD7}"/>
              </a:ext>
            </a:extLst>
          </p:cNvPr>
          <p:cNvSpPr txBox="1"/>
          <p:nvPr/>
        </p:nvSpPr>
        <p:spPr>
          <a:xfrm>
            <a:off x="667780" y="479673"/>
            <a:ext cx="8344544" cy="584775"/>
          </a:xfrm>
          <a:prstGeom prst="rect">
            <a:avLst/>
          </a:prstGeom>
          <a:noFill/>
        </p:spPr>
        <p:txBody>
          <a:bodyPr wrap="square">
            <a:spAutoFit/>
          </a:bodyPr>
          <a:lstStyle/>
          <a:p>
            <a:r>
              <a:rPr lang="en-US" altLang="zh-CN" sz="3200"/>
              <a:t>Plic</a:t>
            </a:r>
            <a:r>
              <a:rPr lang="zh-CN" altLang="en-US" sz="3200"/>
              <a:t>的流程</a:t>
            </a:r>
            <a:endParaRPr lang="en-US" altLang="zh-CN" sz="3200"/>
          </a:p>
        </p:txBody>
      </p:sp>
      <p:sp>
        <p:nvSpPr>
          <p:cNvPr id="3" name="文本框 2">
            <a:extLst>
              <a:ext uri="{FF2B5EF4-FFF2-40B4-BE49-F238E27FC236}">
                <a16:creationId xmlns:a16="http://schemas.microsoft.com/office/drawing/2014/main" id="{BA4F9B36-EB19-069F-241F-E9010012ADDE}"/>
              </a:ext>
            </a:extLst>
          </p:cNvPr>
          <p:cNvSpPr txBox="1"/>
          <p:nvPr/>
        </p:nvSpPr>
        <p:spPr>
          <a:xfrm>
            <a:off x="947428" y="4689140"/>
            <a:ext cx="3647152" cy="923330"/>
          </a:xfrm>
          <a:prstGeom prst="rect">
            <a:avLst/>
          </a:prstGeom>
          <a:noFill/>
        </p:spPr>
        <p:txBody>
          <a:bodyPr wrap="none" rtlCol="0">
            <a:spAutoFit/>
          </a:bodyPr>
          <a:lstStyle/>
          <a:p>
            <a:r>
              <a:rPr lang="zh-CN" altLang="en-US"/>
              <a:t>准备阶段</a:t>
            </a:r>
            <a:endParaRPr lang="en-US" altLang="zh-CN"/>
          </a:p>
          <a:p>
            <a:r>
              <a:rPr lang="zh-CN" altLang="en-US"/>
              <a:t>基于设备树完成各级设备的初始化</a:t>
            </a:r>
            <a:endParaRPr lang="en-US" altLang="zh-CN"/>
          </a:p>
          <a:p>
            <a:r>
              <a:rPr lang="zh-CN" altLang="en-US"/>
              <a:t>和中断线的连接</a:t>
            </a:r>
          </a:p>
        </p:txBody>
      </p:sp>
      <p:sp>
        <p:nvSpPr>
          <p:cNvPr id="6" name="文本框 5">
            <a:extLst>
              <a:ext uri="{FF2B5EF4-FFF2-40B4-BE49-F238E27FC236}">
                <a16:creationId xmlns:a16="http://schemas.microsoft.com/office/drawing/2014/main" id="{8AD66E1A-D508-182F-BB8A-C6B9CCD57CE1}"/>
              </a:ext>
            </a:extLst>
          </p:cNvPr>
          <p:cNvSpPr txBox="1"/>
          <p:nvPr/>
        </p:nvSpPr>
        <p:spPr>
          <a:xfrm>
            <a:off x="9264352" y="1556792"/>
            <a:ext cx="2484276" cy="4801314"/>
          </a:xfrm>
          <a:prstGeom prst="rect">
            <a:avLst/>
          </a:prstGeom>
          <a:noFill/>
        </p:spPr>
        <p:txBody>
          <a:bodyPr wrap="square" rtlCol="0">
            <a:spAutoFit/>
          </a:bodyPr>
          <a:lstStyle/>
          <a:p>
            <a:r>
              <a:rPr lang="zh-CN" altLang="en-US"/>
              <a:t>运行阶段 </a:t>
            </a:r>
            <a:r>
              <a:rPr lang="en-US" altLang="zh-CN"/>
              <a:t>- </a:t>
            </a:r>
            <a:r>
              <a:rPr lang="zh-CN" altLang="en-US"/>
              <a:t>有中断触发</a:t>
            </a:r>
            <a:endParaRPr lang="en-US" altLang="zh-CN"/>
          </a:p>
          <a:p>
            <a:endParaRPr lang="en-US" altLang="zh-CN"/>
          </a:p>
          <a:p>
            <a:r>
              <a:rPr lang="en-US" altLang="zh-CN"/>
              <a:t>1. </a:t>
            </a:r>
            <a:r>
              <a:rPr lang="zh-CN" altLang="en-US"/>
              <a:t>判断是中断</a:t>
            </a:r>
            <a:endParaRPr lang="en-US" altLang="zh-CN"/>
          </a:p>
          <a:p>
            <a:endParaRPr lang="en-US" altLang="zh-CN"/>
          </a:p>
          <a:p>
            <a:endParaRPr lang="en-US" altLang="zh-CN"/>
          </a:p>
          <a:p>
            <a:endParaRPr lang="en-US" altLang="zh-CN"/>
          </a:p>
          <a:p>
            <a:r>
              <a:rPr lang="en-US" altLang="zh-CN"/>
              <a:t>2. </a:t>
            </a:r>
            <a:r>
              <a:rPr lang="zh-CN" altLang="en-US"/>
              <a:t>判断是</a:t>
            </a:r>
            <a:r>
              <a:rPr lang="en-US" altLang="zh-CN"/>
              <a:t>EXT</a:t>
            </a:r>
            <a:r>
              <a:rPr lang="zh-CN" altLang="en-US"/>
              <a:t>外部中断</a:t>
            </a:r>
            <a:endParaRPr lang="en-US" altLang="zh-CN"/>
          </a:p>
          <a:p>
            <a:endParaRPr lang="en-US" altLang="zh-CN"/>
          </a:p>
          <a:p>
            <a:endParaRPr lang="en-US" altLang="zh-CN"/>
          </a:p>
          <a:p>
            <a:endParaRPr lang="en-US" altLang="zh-CN"/>
          </a:p>
          <a:p>
            <a:r>
              <a:rPr lang="en-US" altLang="zh-CN"/>
              <a:t>3. </a:t>
            </a:r>
            <a:r>
              <a:rPr lang="zh-CN" altLang="en-US"/>
              <a:t>判断设备源</a:t>
            </a:r>
            <a:endParaRPr lang="en-US" altLang="zh-CN"/>
          </a:p>
          <a:p>
            <a:r>
              <a:rPr lang="en-US" altLang="zh-CN"/>
              <a:t>Claim &amp;&amp; Complete</a:t>
            </a:r>
          </a:p>
          <a:p>
            <a:endParaRPr lang="en-US" altLang="zh-CN"/>
          </a:p>
          <a:p>
            <a:endParaRPr lang="en-US" altLang="zh-CN"/>
          </a:p>
          <a:p>
            <a:endParaRPr lang="en-US" altLang="zh-CN"/>
          </a:p>
          <a:p>
            <a:r>
              <a:rPr lang="en-US" altLang="zh-CN"/>
              <a:t>4. </a:t>
            </a:r>
            <a:r>
              <a:rPr lang="zh-CN" altLang="en-US"/>
              <a:t>调用设备的中断响应函数 </a:t>
            </a:r>
            <a:r>
              <a:rPr lang="en-US" altLang="zh-CN"/>
              <a:t>(virtioblk_done)</a:t>
            </a:r>
          </a:p>
        </p:txBody>
      </p:sp>
    </p:spTree>
    <p:extLst>
      <p:ext uri="{BB962C8B-B14F-4D97-AF65-F5344CB8AC3E}">
        <p14:creationId xmlns:p14="http://schemas.microsoft.com/office/powerpoint/2010/main" val="4234321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D26AC4F-B99C-7918-7CF2-0E6C471C29C3}"/>
              </a:ext>
            </a:extLst>
          </p:cNvPr>
          <p:cNvPicPr>
            <a:picLocks noChangeAspect="1"/>
          </p:cNvPicPr>
          <p:nvPr/>
        </p:nvPicPr>
        <p:blipFill>
          <a:blip r:embed="rId2"/>
          <a:stretch>
            <a:fillRect/>
          </a:stretch>
        </p:blipFill>
        <p:spPr>
          <a:xfrm>
            <a:off x="3290887" y="2095500"/>
            <a:ext cx="5610225" cy="2667000"/>
          </a:xfrm>
          <a:prstGeom prst="rect">
            <a:avLst/>
          </a:prstGeom>
        </p:spPr>
      </p:pic>
      <p:sp>
        <p:nvSpPr>
          <p:cNvPr id="6" name="文本框 5">
            <a:extLst>
              <a:ext uri="{FF2B5EF4-FFF2-40B4-BE49-F238E27FC236}">
                <a16:creationId xmlns:a16="http://schemas.microsoft.com/office/drawing/2014/main" id="{9ABCA2AB-650B-F53B-AA49-E794E9051E59}"/>
              </a:ext>
            </a:extLst>
          </p:cNvPr>
          <p:cNvSpPr txBox="1"/>
          <p:nvPr/>
        </p:nvSpPr>
        <p:spPr>
          <a:xfrm>
            <a:off x="515380" y="327273"/>
            <a:ext cx="8748972" cy="584775"/>
          </a:xfrm>
          <a:prstGeom prst="rect">
            <a:avLst/>
          </a:prstGeom>
          <a:noFill/>
        </p:spPr>
        <p:txBody>
          <a:bodyPr wrap="square">
            <a:spAutoFit/>
          </a:bodyPr>
          <a:lstStyle/>
          <a:p>
            <a:r>
              <a:rPr lang="en-US" altLang="zh-CN" sz="3200"/>
              <a:t>Linux</a:t>
            </a:r>
            <a:r>
              <a:rPr lang="zh-CN" altLang="en-US" sz="3200"/>
              <a:t>组件化想法的来源</a:t>
            </a:r>
            <a:endParaRPr lang="en-US" altLang="zh-CN" sz="3200"/>
          </a:p>
        </p:txBody>
      </p:sp>
      <p:sp>
        <p:nvSpPr>
          <p:cNvPr id="7" name="文本框 6">
            <a:extLst>
              <a:ext uri="{FF2B5EF4-FFF2-40B4-BE49-F238E27FC236}">
                <a16:creationId xmlns:a16="http://schemas.microsoft.com/office/drawing/2014/main" id="{06886D5C-75B6-7107-D7AC-525DB5A93A1B}"/>
              </a:ext>
            </a:extLst>
          </p:cNvPr>
          <p:cNvSpPr txBox="1"/>
          <p:nvPr/>
        </p:nvSpPr>
        <p:spPr>
          <a:xfrm>
            <a:off x="515380" y="985140"/>
            <a:ext cx="11181266" cy="646331"/>
          </a:xfrm>
          <a:prstGeom prst="rect">
            <a:avLst/>
          </a:prstGeom>
          <a:noFill/>
        </p:spPr>
        <p:txBody>
          <a:bodyPr wrap="none" rtlCol="0">
            <a:spAutoFit/>
          </a:bodyPr>
          <a:lstStyle/>
          <a:p>
            <a:r>
              <a:rPr lang="en-US" altLang="zh-CN"/>
              <a:t>Linux Module</a:t>
            </a:r>
            <a:r>
              <a:rPr lang="zh-CN" altLang="en-US"/>
              <a:t>是运行时可动态加载的和可选的功能，可以看作是组件，原理上对</a:t>
            </a:r>
            <a:r>
              <a:rPr lang="en-US" altLang="zh-CN"/>
              <a:t>vmlinux</a:t>
            </a:r>
            <a:r>
              <a:rPr lang="zh-CN" altLang="en-US"/>
              <a:t>必然是单向依赖关系。</a:t>
            </a:r>
            <a:endParaRPr lang="en-US" altLang="zh-CN"/>
          </a:p>
          <a:p>
            <a:r>
              <a:rPr lang="zh-CN" altLang="en-US"/>
              <a:t>虽然</a:t>
            </a:r>
            <a:r>
              <a:rPr lang="en-US" altLang="zh-CN"/>
              <a:t>vmlinux</a:t>
            </a:r>
            <a:r>
              <a:rPr lang="zh-CN" altLang="en-US"/>
              <a:t>不能依赖任何</a:t>
            </a:r>
            <a:r>
              <a:rPr lang="en-US" altLang="zh-CN"/>
              <a:t>modules</a:t>
            </a:r>
            <a:r>
              <a:rPr lang="zh-CN" altLang="en-US"/>
              <a:t>，但它往往需要对</a:t>
            </a:r>
            <a:r>
              <a:rPr lang="en-US" altLang="zh-CN"/>
              <a:t>modules</a:t>
            </a:r>
            <a:r>
              <a:rPr lang="zh-CN" altLang="en-US"/>
              <a:t>进行调用，这是通过回调机制实现的。</a:t>
            </a:r>
          </a:p>
        </p:txBody>
      </p:sp>
      <p:sp>
        <p:nvSpPr>
          <p:cNvPr id="8" name="文本框 7">
            <a:extLst>
              <a:ext uri="{FF2B5EF4-FFF2-40B4-BE49-F238E27FC236}">
                <a16:creationId xmlns:a16="http://schemas.microsoft.com/office/drawing/2014/main" id="{BE7BAFF7-3610-2C0A-24F0-F438AF52664D}"/>
              </a:ext>
            </a:extLst>
          </p:cNvPr>
          <p:cNvSpPr txBox="1"/>
          <p:nvPr/>
        </p:nvSpPr>
        <p:spPr>
          <a:xfrm>
            <a:off x="623392" y="5337212"/>
            <a:ext cx="9902070" cy="646331"/>
          </a:xfrm>
          <a:prstGeom prst="rect">
            <a:avLst/>
          </a:prstGeom>
          <a:noFill/>
        </p:spPr>
        <p:txBody>
          <a:bodyPr wrap="none" rtlCol="0">
            <a:spAutoFit/>
          </a:bodyPr>
          <a:lstStyle/>
          <a:p>
            <a:r>
              <a:rPr lang="en-US" altLang="zh-CN"/>
              <a:t>Linux</a:t>
            </a:r>
            <a:r>
              <a:rPr lang="zh-CN" altLang="en-US"/>
              <a:t>组件化是对</a:t>
            </a:r>
            <a:r>
              <a:rPr lang="en-US" altLang="zh-CN"/>
              <a:t>modules</a:t>
            </a:r>
            <a:r>
              <a:rPr lang="zh-CN" altLang="en-US"/>
              <a:t>机制的“泛化”，把原属于</a:t>
            </a:r>
            <a:r>
              <a:rPr lang="en-US" altLang="zh-CN"/>
              <a:t>vmlinux</a:t>
            </a:r>
            <a:r>
              <a:rPr lang="zh-CN" altLang="en-US"/>
              <a:t>的内部功能全部分解为</a:t>
            </a:r>
            <a:r>
              <a:rPr lang="en-US" altLang="zh-CN"/>
              <a:t>modules</a:t>
            </a:r>
            <a:r>
              <a:rPr lang="zh-CN" altLang="en-US"/>
              <a:t>。</a:t>
            </a:r>
            <a:endParaRPr lang="en-US" altLang="zh-CN"/>
          </a:p>
          <a:p>
            <a:r>
              <a:rPr lang="zh-CN" altLang="en-US"/>
              <a:t>回调机制是达到改目标的最终保障。回调是保底机制，不是最优处理方式，优先考虑其它方式。</a:t>
            </a:r>
          </a:p>
        </p:txBody>
      </p:sp>
    </p:spTree>
    <p:extLst>
      <p:ext uri="{BB962C8B-B14F-4D97-AF65-F5344CB8AC3E}">
        <p14:creationId xmlns:p14="http://schemas.microsoft.com/office/powerpoint/2010/main" val="39689420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CD7B4-5C7F-B75F-40EE-279532BD6450}"/>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C6DFF46A-8448-A9A6-1D32-9E934EF3BA15}"/>
              </a:ext>
            </a:extLst>
          </p:cNvPr>
          <p:cNvSpPr txBox="1"/>
          <p:nvPr/>
        </p:nvSpPr>
        <p:spPr>
          <a:xfrm>
            <a:off x="4403812" y="2922039"/>
            <a:ext cx="3618298" cy="830997"/>
          </a:xfrm>
          <a:prstGeom prst="rect">
            <a:avLst/>
          </a:prstGeom>
          <a:noFill/>
        </p:spPr>
        <p:txBody>
          <a:bodyPr wrap="none" rtlCol="0">
            <a:spAutoFit/>
          </a:bodyPr>
          <a:lstStyle/>
          <a:p>
            <a:r>
              <a:rPr lang="en-US" altLang="zh-CN" sz="4800"/>
              <a:t>4</a:t>
            </a:r>
            <a:r>
              <a:rPr lang="zh-CN" altLang="en-US" sz="4800"/>
              <a:t>月</a:t>
            </a:r>
            <a:r>
              <a:rPr lang="en-US" altLang="zh-CN" sz="4800"/>
              <a:t>11</a:t>
            </a:r>
            <a:r>
              <a:rPr lang="zh-CN" altLang="en-US" sz="4800"/>
              <a:t>日报告</a:t>
            </a:r>
          </a:p>
        </p:txBody>
      </p:sp>
    </p:spTree>
    <p:extLst>
      <p:ext uri="{BB962C8B-B14F-4D97-AF65-F5344CB8AC3E}">
        <p14:creationId xmlns:p14="http://schemas.microsoft.com/office/powerpoint/2010/main" val="19131785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4A860E8-6770-682B-8E7D-78BE0D491AE2}"/>
              </a:ext>
            </a:extLst>
          </p:cNvPr>
          <p:cNvSpPr txBox="1"/>
          <p:nvPr/>
        </p:nvSpPr>
        <p:spPr>
          <a:xfrm>
            <a:off x="667780" y="479673"/>
            <a:ext cx="8344544" cy="584775"/>
          </a:xfrm>
          <a:prstGeom prst="rect">
            <a:avLst/>
          </a:prstGeom>
          <a:noFill/>
        </p:spPr>
        <p:txBody>
          <a:bodyPr wrap="square">
            <a:spAutoFit/>
          </a:bodyPr>
          <a:lstStyle/>
          <a:p>
            <a:r>
              <a:rPr lang="zh-CN" altLang="en-US" sz="3200"/>
              <a:t>向下依赖和前置依赖</a:t>
            </a:r>
            <a:endParaRPr lang="en-US" altLang="zh-CN" sz="3200"/>
          </a:p>
        </p:txBody>
      </p:sp>
      <p:pic>
        <p:nvPicPr>
          <p:cNvPr id="6" name="图片 5">
            <a:extLst>
              <a:ext uri="{FF2B5EF4-FFF2-40B4-BE49-F238E27FC236}">
                <a16:creationId xmlns:a16="http://schemas.microsoft.com/office/drawing/2014/main" id="{7BED148D-8F1E-A7E4-4D0B-53BF56D5DDF5}"/>
              </a:ext>
            </a:extLst>
          </p:cNvPr>
          <p:cNvPicPr>
            <a:picLocks noChangeAspect="1"/>
          </p:cNvPicPr>
          <p:nvPr/>
        </p:nvPicPr>
        <p:blipFill>
          <a:blip r:embed="rId2"/>
          <a:stretch>
            <a:fillRect/>
          </a:stretch>
        </p:blipFill>
        <p:spPr>
          <a:xfrm>
            <a:off x="839416" y="2276872"/>
            <a:ext cx="4991100" cy="1714500"/>
          </a:xfrm>
          <a:prstGeom prst="rect">
            <a:avLst/>
          </a:prstGeom>
        </p:spPr>
      </p:pic>
      <p:sp>
        <p:nvSpPr>
          <p:cNvPr id="7" name="文本框 6">
            <a:extLst>
              <a:ext uri="{FF2B5EF4-FFF2-40B4-BE49-F238E27FC236}">
                <a16:creationId xmlns:a16="http://schemas.microsoft.com/office/drawing/2014/main" id="{A1E8ED30-D7EE-03C8-E708-2CD96B307FD7}"/>
              </a:ext>
            </a:extLst>
          </p:cNvPr>
          <p:cNvSpPr txBox="1"/>
          <p:nvPr/>
        </p:nvSpPr>
        <p:spPr>
          <a:xfrm>
            <a:off x="667780" y="1196752"/>
            <a:ext cx="6596678" cy="1015663"/>
          </a:xfrm>
          <a:prstGeom prst="rect">
            <a:avLst/>
          </a:prstGeom>
          <a:noFill/>
        </p:spPr>
        <p:txBody>
          <a:bodyPr wrap="none" rtlCol="0">
            <a:spAutoFit/>
          </a:bodyPr>
          <a:lstStyle/>
          <a:p>
            <a:r>
              <a:rPr lang="zh-CN" altLang="en-US" sz="2000"/>
              <a:t>向下依赖：在结构和方法调用方面的依赖；</a:t>
            </a:r>
            <a:endParaRPr lang="en-US" altLang="zh-CN" sz="2000"/>
          </a:p>
          <a:p>
            <a:r>
              <a:rPr lang="zh-CN" altLang="en-US" sz="2000"/>
              <a:t>前置依赖：前置组件与本组件共享某个状态，</a:t>
            </a:r>
            <a:endParaRPr lang="en-US" altLang="zh-CN" sz="2000"/>
          </a:p>
          <a:p>
            <a:r>
              <a:rPr lang="zh-CN" altLang="en-US" sz="2000"/>
              <a:t>且本组件正常运行必须依赖前置组件对该状态的初始化。</a:t>
            </a:r>
          </a:p>
        </p:txBody>
      </p:sp>
      <p:sp>
        <p:nvSpPr>
          <p:cNvPr id="8" name="文本框 7">
            <a:extLst>
              <a:ext uri="{FF2B5EF4-FFF2-40B4-BE49-F238E27FC236}">
                <a16:creationId xmlns:a16="http://schemas.microsoft.com/office/drawing/2014/main" id="{315127B7-56E9-099B-7DEB-36FE3109197C}"/>
              </a:ext>
            </a:extLst>
          </p:cNvPr>
          <p:cNvSpPr txBox="1"/>
          <p:nvPr/>
        </p:nvSpPr>
        <p:spPr>
          <a:xfrm>
            <a:off x="667780" y="4329100"/>
            <a:ext cx="9756197" cy="707886"/>
          </a:xfrm>
          <a:prstGeom prst="rect">
            <a:avLst/>
          </a:prstGeom>
          <a:noFill/>
        </p:spPr>
        <p:txBody>
          <a:bodyPr wrap="none" rtlCol="0">
            <a:spAutoFit/>
          </a:bodyPr>
          <a:lstStyle/>
          <a:p>
            <a:r>
              <a:rPr lang="zh-CN" altLang="en-US" sz="2000"/>
              <a:t>分析的目的：组件的</a:t>
            </a:r>
            <a:r>
              <a:rPr lang="en-US" altLang="zh-CN" sz="2000"/>
              <a:t>init</a:t>
            </a:r>
            <a:r>
              <a:rPr lang="zh-CN" altLang="en-US" sz="2000"/>
              <a:t>必须考虑这两种依赖，确保这两种依赖的组件都已经初始化，</a:t>
            </a:r>
            <a:endParaRPr lang="en-US" altLang="zh-CN" sz="2000"/>
          </a:p>
          <a:p>
            <a:r>
              <a:rPr lang="zh-CN" altLang="en-US" sz="2000"/>
              <a:t>并已经预先准备好本组件启动的状态条件。</a:t>
            </a:r>
          </a:p>
        </p:txBody>
      </p:sp>
    </p:spTree>
    <p:extLst>
      <p:ext uri="{BB962C8B-B14F-4D97-AF65-F5344CB8AC3E}">
        <p14:creationId xmlns:p14="http://schemas.microsoft.com/office/powerpoint/2010/main" val="36059955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2B46A8B-9CF9-3A66-2B3F-A8C66AD841A9}"/>
              </a:ext>
            </a:extLst>
          </p:cNvPr>
          <p:cNvSpPr txBox="1"/>
          <p:nvPr/>
        </p:nvSpPr>
        <p:spPr>
          <a:xfrm>
            <a:off x="667780" y="479673"/>
            <a:ext cx="8344544" cy="584775"/>
          </a:xfrm>
          <a:prstGeom prst="rect">
            <a:avLst/>
          </a:prstGeom>
          <a:noFill/>
        </p:spPr>
        <p:txBody>
          <a:bodyPr wrap="square">
            <a:spAutoFit/>
          </a:bodyPr>
          <a:lstStyle/>
          <a:p>
            <a:r>
              <a:rPr lang="zh-CN" altLang="en-US" sz="3200"/>
              <a:t>嫁接</a:t>
            </a:r>
            <a:r>
              <a:rPr lang="en-US" altLang="zh-CN" sz="3200"/>
              <a:t>Linux</a:t>
            </a:r>
            <a:r>
              <a:rPr lang="zh-CN" altLang="en-US" sz="3200"/>
              <a:t>组件到</a:t>
            </a:r>
            <a:r>
              <a:rPr lang="en-US" altLang="zh-CN" sz="3200"/>
              <a:t>ArceOS</a:t>
            </a:r>
          </a:p>
        </p:txBody>
      </p:sp>
      <p:pic>
        <p:nvPicPr>
          <p:cNvPr id="8" name="图片 7">
            <a:extLst>
              <a:ext uri="{FF2B5EF4-FFF2-40B4-BE49-F238E27FC236}">
                <a16:creationId xmlns:a16="http://schemas.microsoft.com/office/drawing/2014/main" id="{84ED2FEB-B0A8-5640-F293-543D27AD2C0D}"/>
              </a:ext>
            </a:extLst>
          </p:cNvPr>
          <p:cNvPicPr>
            <a:picLocks noChangeAspect="1"/>
          </p:cNvPicPr>
          <p:nvPr/>
        </p:nvPicPr>
        <p:blipFill>
          <a:blip r:embed="rId2"/>
          <a:stretch>
            <a:fillRect/>
          </a:stretch>
        </p:blipFill>
        <p:spPr>
          <a:xfrm>
            <a:off x="767408" y="1124744"/>
            <a:ext cx="10477500" cy="4953000"/>
          </a:xfrm>
          <a:prstGeom prst="rect">
            <a:avLst/>
          </a:prstGeom>
        </p:spPr>
      </p:pic>
      <p:pic>
        <p:nvPicPr>
          <p:cNvPr id="10" name="图片 9">
            <a:extLst>
              <a:ext uri="{FF2B5EF4-FFF2-40B4-BE49-F238E27FC236}">
                <a16:creationId xmlns:a16="http://schemas.microsoft.com/office/drawing/2014/main" id="{0CBB9C14-9F94-69C8-5A73-BA9DEEBD9858}"/>
              </a:ext>
            </a:extLst>
          </p:cNvPr>
          <p:cNvPicPr>
            <a:picLocks noChangeAspect="1"/>
          </p:cNvPicPr>
          <p:nvPr/>
        </p:nvPicPr>
        <p:blipFill>
          <a:blip r:embed="rId3"/>
          <a:stretch>
            <a:fillRect/>
          </a:stretch>
        </p:blipFill>
        <p:spPr>
          <a:xfrm>
            <a:off x="5716116" y="487972"/>
            <a:ext cx="2324100" cy="828675"/>
          </a:xfrm>
          <a:prstGeom prst="rect">
            <a:avLst/>
          </a:prstGeom>
        </p:spPr>
      </p:pic>
    </p:spTree>
    <p:extLst>
      <p:ext uri="{BB962C8B-B14F-4D97-AF65-F5344CB8AC3E}">
        <p14:creationId xmlns:p14="http://schemas.microsoft.com/office/powerpoint/2010/main" val="10256937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CF805F-9CCF-0578-F7A0-6164E82ACEB9}"/>
              </a:ext>
            </a:extLst>
          </p:cNvPr>
          <p:cNvSpPr txBox="1"/>
          <p:nvPr/>
        </p:nvSpPr>
        <p:spPr>
          <a:xfrm>
            <a:off x="667780" y="479673"/>
            <a:ext cx="8344544" cy="584775"/>
          </a:xfrm>
          <a:prstGeom prst="rect">
            <a:avLst/>
          </a:prstGeom>
          <a:noFill/>
        </p:spPr>
        <p:txBody>
          <a:bodyPr wrap="square">
            <a:spAutoFit/>
          </a:bodyPr>
          <a:lstStyle/>
          <a:p>
            <a:r>
              <a:rPr lang="zh-CN" altLang="en-US" sz="3200"/>
              <a:t>嫁接</a:t>
            </a:r>
            <a:r>
              <a:rPr lang="en-US" altLang="zh-CN" sz="3200"/>
              <a:t>Linux</a:t>
            </a:r>
            <a:r>
              <a:rPr lang="zh-CN" altLang="en-US" sz="3200"/>
              <a:t>组件到</a:t>
            </a:r>
            <a:r>
              <a:rPr lang="en-US" altLang="zh-CN" sz="3200"/>
              <a:t>ArceOS</a:t>
            </a:r>
            <a:r>
              <a:rPr lang="zh-CN" altLang="en-US" sz="3200"/>
              <a:t>的实现路径</a:t>
            </a:r>
            <a:endParaRPr lang="en-US" altLang="zh-CN" sz="3200"/>
          </a:p>
        </p:txBody>
      </p:sp>
      <p:pic>
        <p:nvPicPr>
          <p:cNvPr id="6" name="图片 5">
            <a:extLst>
              <a:ext uri="{FF2B5EF4-FFF2-40B4-BE49-F238E27FC236}">
                <a16:creationId xmlns:a16="http://schemas.microsoft.com/office/drawing/2014/main" id="{B0560E47-6D99-4634-938B-00FA6019408B}"/>
              </a:ext>
            </a:extLst>
          </p:cNvPr>
          <p:cNvPicPr>
            <a:picLocks noChangeAspect="1"/>
          </p:cNvPicPr>
          <p:nvPr/>
        </p:nvPicPr>
        <p:blipFill>
          <a:blip r:embed="rId2"/>
          <a:stretch>
            <a:fillRect/>
          </a:stretch>
        </p:blipFill>
        <p:spPr>
          <a:xfrm>
            <a:off x="667780" y="1448780"/>
            <a:ext cx="6436332" cy="5172053"/>
          </a:xfrm>
          <a:prstGeom prst="rect">
            <a:avLst/>
          </a:prstGeom>
        </p:spPr>
      </p:pic>
    </p:spTree>
    <p:extLst>
      <p:ext uri="{BB962C8B-B14F-4D97-AF65-F5344CB8AC3E}">
        <p14:creationId xmlns:p14="http://schemas.microsoft.com/office/powerpoint/2010/main" val="5395148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9F0220F-5E61-9D6C-E5D6-B76CF5AF0F1F}"/>
              </a:ext>
            </a:extLst>
          </p:cNvPr>
          <p:cNvSpPr txBox="1"/>
          <p:nvPr/>
        </p:nvSpPr>
        <p:spPr>
          <a:xfrm>
            <a:off x="667780" y="479673"/>
            <a:ext cx="8344544" cy="584775"/>
          </a:xfrm>
          <a:prstGeom prst="rect">
            <a:avLst/>
          </a:prstGeom>
          <a:noFill/>
        </p:spPr>
        <p:txBody>
          <a:bodyPr wrap="square">
            <a:spAutoFit/>
          </a:bodyPr>
          <a:lstStyle/>
          <a:p>
            <a:r>
              <a:rPr lang="zh-CN" altLang="en-US" sz="3200"/>
              <a:t>在</a:t>
            </a:r>
            <a:r>
              <a:rPr lang="en-US" altLang="zh-CN" sz="3200"/>
              <a:t>ArceOS</a:t>
            </a:r>
            <a:r>
              <a:rPr lang="zh-CN" altLang="en-US" sz="3200"/>
              <a:t>直接复用</a:t>
            </a:r>
            <a:r>
              <a:rPr lang="en-US" altLang="zh-CN" sz="3200"/>
              <a:t>Linux Modules</a:t>
            </a:r>
            <a:r>
              <a:rPr lang="zh-CN" altLang="en-US" sz="3200"/>
              <a:t>的实验进展</a:t>
            </a:r>
            <a:endParaRPr lang="en-US" altLang="zh-CN" sz="3200"/>
          </a:p>
        </p:txBody>
      </p:sp>
      <p:pic>
        <p:nvPicPr>
          <p:cNvPr id="6" name="图片 5">
            <a:extLst>
              <a:ext uri="{FF2B5EF4-FFF2-40B4-BE49-F238E27FC236}">
                <a16:creationId xmlns:a16="http://schemas.microsoft.com/office/drawing/2014/main" id="{69B7DBE9-D2AF-AB4E-1968-4F273B70397B}"/>
              </a:ext>
            </a:extLst>
          </p:cNvPr>
          <p:cNvPicPr>
            <a:picLocks noChangeAspect="1"/>
          </p:cNvPicPr>
          <p:nvPr/>
        </p:nvPicPr>
        <p:blipFill>
          <a:blip r:embed="rId2"/>
          <a:stretch>
            <a:fillRect/>
          </a:stretch>
        </p:blipFill>
        <p:spPr>
          <a:xfrm>
            <a:off x="669485" y="1232756"/>
            <a:ext cx="5398489" cy="4824536"/>
          </a:xfrm>
          <a:prstGeom prst="rect">
            <a:avLst/>
          </a:prstGeom>
        </p:spPr>
      </p:pic>
      <p:sp>
        <p:nvSpPr>
          <p:cNvPr id="7" name="文本框 6">
            <a:extLst>
              <a:ext uri="{FF2B5EF4-FFF2-40B4-BE49-F238E27FC236}">
                <a16:creationId xmlns:a16="http://schemas.microsoft.com/office/drawing/2014/main" id="{96D79983-279B-E896-CBD9-1D61E489D9CF}"/>
              </a:ext>
            </a:extLst>
          </p:cNvPr>
          <p:cNvSpPr txBox="1"/>
          <p:nvPr/>
        </p:nvSpPr>
        <p:spPr>
          <a:xfrm>
            <a:off x="6134090" y="3212976"/>
            <a:ext cx="5904655" cy="707886"/>
          </a:xfrm>
          <a:prstGeom prst="rect">
            <a:avLst/>
          </a:prstGeom>
          <a:noFill/>
        </p:spPr>
        <p:txBody>
          <a:bodyPr wrap="square" rtlCol="0">
            <a:spAutoFit/>
          </a:bodyPr>
          <a:lstStyle/>
          <a:p>
            <a:r>
              <a:rPr lang="zh-CN" altLang="en-US" sz="2000" b="1"/>
              <a:t>目前已经验证通过的路径：</a:t>
            </a:r>
            <a:endParaRPr lang="en-US" altLang="zh-CN" sz="2000" b="1"/>
          </a:p>
          <a:p>
            <a:r>
              <a:rPr lang="en-US" altLang="zh-CN" sz="2000"/>
              <a:t>UniApp -&gt; Fat32 -&gt; </a:t>
            </a:r>
            <a:r>
              <a:rPr lang="en-US" altLang="zh-CN" sz="2000">
                <a:solidFill>
                  <a:srgbClr val="FF0000"/>
                </a:solidFill>
              </a:rPr>
              <a:t>Linux VirtioBlk </a:t>
            </a:r>
            <a:r>
              <a:rPr lang="en-US" altLang="zh-CN" sz="2000"/>
              <a:t>-&gt; ArceOS Base</a:t>
            </a:r>
            <a:endParaRPr lang="zh-CN" altLang="en-US" sz="2000"/>
          </a:p>
        </p:txBody>
      </p:sp>
      <p:sp>
        <p:nvSpPr>
          <p:cNvPr id="8" name="文本框 7">
            <a:extLst>
              <a:ext uri="{FF2B5EF4-FFF2-40B4-BE49-F238E27FC236}">
                <a16:creationId xmlns:a16="http://schemas.microsoft.com/office/drawing/2014/main" id="{CE74824C-0663-834C-1A13-AFBA3628D8C0}"/>
              </a:ext>
            </a:extLst>
          </p:cNvPr>
          <p:cNvSpPr txBox="1"/>
          <p:nvPr/>
        </p:nvSpPr>
        <p:spPr>
          <a:xfrm>
            <a:off x="6134090" y="4977172"/>
            <a:ext cx="5904655" cy="707886"/>
          </a:xfrm>
          <a:prstGeom prst="rect">
            <a:avLst/>
          </a:prstGeom>
          <a:noFill/>
        </p:spPr>
        <p:txBody>
          <a:bodyPr wrap="square" rtlCol="0">
            <a:spAutoFit/>
          </a:bodyPr>
          <a:lstStyle/>
          <a:p>
            <a:r>
              <a:rPr lang="zh-CN" altLang="en-US" sz="2000" b="1"/>
              <a:t>目前正在实验的路径：</a:t>
            </a:r>
            <a:endParaRPr lang="en-US" altLang="zh-CN" sz="2000" b="1"/>
          </a:p>
          <a:p>
            <a:r>
              <a:rPr lang="en-US" altLang="zh-CN" sz="2000"/>
              <a:t>UniApp -&gt; </a:t>
            </a:r>
            <a:r>
              <a:rPr lang="en-US" altLang="zh-CN" sz="2000">
                <a:solidFill>
                  <a:srgbClr val="C00000"/>
                </a:solidFill>
              </a:rPr>
              <a:t>Ext2</a:t>
            </a:r>
            <a:r>
              <a:rPr lang="en-US" altLang="zh-CN" sz="2000"/>
              <a:t> -&gt; Linux VirtioBlk -&gt; ArceOS Base</a:t>
            </a:r>
            <a:endParaRPr lang="zh-CN" altLang="en-US" sz="2000"/>
          </a:p>
        </p:txBody>
      </p:sp>
    </p:spTree>
    <p:extLst>
      <p:ext uri="{BB962C8B-B14F-4D97-AF65-F5344CB8AC3E}">
        <p14:creationId xmlns:p14="http://schemas.microsoft.com/office/powerpoint/2010/main" val="21546258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5E21A98-9094-6B0B-5297-03092DEBB526}"/>
              </a:ext>
            </a:extLst>
          </p:cNvPr>
          <p:cNvSpPr txBox="1"/>
          <p:nvPr/>
        </p:nvSpPr>
        <p:spPr>
          <a:xfrm>
            <a:off x="667780" y="479673"/>
            <a:ext cx="8344544" cy="584775"/>
          </a:xfrm>
          <a:prstGeom prst="rect">
            <a:avLst/>
          </a:prstGeom>
          <a:noFill/>
        </p:spPr>
        <p:txBody>
          <a:bodyPr wrap="square">
            <a:spAutoFit/>
          </a:bodyPr>
          <a:lstStyle/>
          <a:p>
            <a:r>
              <a:rPr lang="zh-CN" altLang="en-US" sz="3200"/>
              <a:t>对内核复杂性指标的实验</a:t>
            </a:r>
            <a:endParaRPr lang="en-US" altLang="zh-CN" sz="3200"/>
          </a:p>
        </p:txBody>
      </p:sp>
      <p:pic>
        <p:nvPicPr>
          <p:cNvPr id="6" name="图片 5">
            <a:extLst>
              <a:ext uri="{FF2B5EF4-FFF2-40B4-BE49-F238E27FC236}">
                <a16:creationId xmlns:a16="http://schemas.microsoft.com/office/drawing/2014/main" id="{7AB7F5A0-79B1-A06E-821C-5E1AD34CA521}"/>
              </a:ext>
            </a:extLst>
          </p:cNvPr>
          <p:cNvPicPr>
            <a:picLocks noChangeAspect="1"/>
          </p:cNvPicPr>
          <p:nvPr/>
        </p:nvPicPr>
        <p:blipFill>
          <a:blip r:embed="rId2"/>
          <a:stretch>
            <a:fillRect/>
          </a:stretch>
        </p:blipFill>
        <p:spPr>
          <a:xfrm>
            <a:off x="7097320" y="944724"/>
            <a:ext cx="4784321" cy="1461640"/>
          </a:xfrm>
          <a:prstGeom prst="rect">
            <a:avLst/>
          </a:prstGeom>
        </p:spPr>
      </p:pic>
      <p:sp>
        <p:nvSpPr>
          <p:cNvPr id="7" name="文本框 6">
            <a:extLst>
              <a:ext uri="{FF2B5EF4-FFF2-40B4-BE49-F238E27FC236}">
                <a16:creationId xmlns:a16="http://schemas.microsoft.com/office/drawing/2014/main" id="{57AE2670-B15C-C442-5D77-3BBBA5FFDA2F}"/>
              </a:ext>
            </a:extLst>
          </p:cNvPr>
          <p:cNvSpPr txBox="1"/>
          <p:nvPr/>
        </p:nvSpPr>
        <p:spPr>
          <a:xfrm>
            <a:off x="663607" y="1227519"/>
            <a:ext cx="6603090" cy="707886"/>
          </a:xfrm>
          <a:prstGeom prst="rect">
            <a:avLst/>
          </a:prstGeom>
          <a:noFill/>
        </p:spPr>
        <p:txBody>
          <a:bodyPr wrap="none" rtlCol="0">
            <a:spAutoFit/>
          </a:bodyPr>
          <a:lstStyle/>
          <a:p>
            <a:r>
              <a:rPr lang="zh-CN" altLang="en-US" sz="2000" b="1"/>
              <a:t>问题</a:t>
            </a:r>
            <a:r>
              <a:rPr lang="zh-CN" altLang="en-US" sz="2000"/>
              <a:t>：重点是搞清楚</a:t>
            </a:r>
            <a:r>
              <a:rPr lang="en-US" altLang="zh-CN" sz="2000"/>
              <a:t>Linux </a:t>
            </a:r>
            <a:r>
              <a:rPr lang="zh-CN" altLang="en-US" sz="2000"/>
              <a:t>在</a:t>
            </a:r>
            <a:r>
              <a:rPr lang="en-US" altLang="zh-CN" sz="2000"/>
              <a:t>v5.15</a:t>
            </a:r>
            <a:r>
              <a:rPr lang="zh-CN" altLang="en-US" sz="2000"/>
              <a:t>和</a:t>
            </a:r>
            <a:r>
              <a:rPr lang="en-US" altLang="zh-CN" sz="2000"/>
              <a:t>v5.17</a:t>
            </a:r>
            <a:r>
              <a:rPr lang="zh-CN" altLang="en-US" sz="2000"/>
              <a:t>之间做了什么，</a:t>
            </a:r>
            <a:endParaRPr lang="en-US" altLang="zh-CN" sz="2000"/>
          </a:p>
          <a:p>
            <a:r>
              <a:rPr lang="zh-CN" altLang="en-US" sz="2000"/>
              <a:t>导致依赖链的平均长度明显变短了。</a:t>
            </a:r>
          </a:p>
        </p:txBody>
      </p:sp>
      <p:pic>
        <p:nvPicPr>
          <p:cNvPr id="16" name="图片 15">
            <a:extLst>
              <a:ext uri="{FF2B5EF4-FFF2-40B4-BE49-F238E27FC236}">
                <a16:creationId xmlns:a16="http://schemas.microsoft.com/office/drawing/2014/main" id="{C81AD5A2-CBBD-9CF5-2F08-E614F9A281CB}"/>
              </a:ext>
            </a:extLst>
          </p:cNvPr>
          <p:cNvPicPr>
            <a:picLocks noChangeAspect="1"/>
          </p:cNvPicPr>
          <p:nvPr/>
        </p:nvPicPr>
        <p:blipFill>
          <a:blip r:embed="rId3"/>
          <a:stretch>
            <a:fillRect/>
          </a:stretch>
        </p:blipFill>
        <p:spPr>
          <a:xfrm>
            <a:off x="663607" y="2636912"/>
            <a:ext cx="8314257" cy="1044116"/>
          </a:xfrm>
          <a:prstGeom prst="rect">
            <a:avLst/>
          </a:prstGeom>
        </p:spPr>
      </p:pic>
      <p:sp>
        <p:nvSpPr>
          <p:cNvPr id="17" name="矩形: 圆角 16">
            <a:extLst>
              <a:ext uri="{FF2B5EF4-FFF2-40B4-BE49-F238E27FC236}">
                <a16:creationId xmlns:a16="http://schemas.microsoft.com/office/drawing/2014/main" id="{6390130E-7E8F-3993-AC7F-EBBC571FF322}"/>
              </a:ext>
            </a:extLst>
          </p:cNvPr>
          <p:cNvSpPr/>
          <p:nvPr/>
        </p:nvSpPr>
        <p:spPr>
          <a:xfrm>
            <a:off x="7392144" y="2738944"/>
            <a:ext cx="1692188" cy="612068"/>
          </a:xfrm>
          <a:prstGeom prst="round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8" name="文本框 17">
            <a:extLst>
              <a:ext uri="{FF2B5EF4-FFF2-40B4-BE49-F238E27FC236}">
                <a16:creationId xmlns:a16="http://schemas.microsoft.com/office/drawing/2014/main" id="{52708EC2-1BB4-0719-EEE7-E15C60A7F3DA}"/>
              </a:ext>
            </a:extLst>
          </p:cNvPr>
          <p:cNvSpPr txBox="1"/>
          <p:nvPr/>
        </p:nvSpPr>
        <p:spPr>
          <a:xfrm>
            <a:off x="623392" y="3861048"/>
            <a:ext cx="10386177" cy="1631216"/>
          </a:xfrm>
          <a:prstGeom prst="rect">
            <a:avLst/>
          </a:prstGeom>
          <a:noFill/>
        </p:spPr>
        <p:txBody>
          <a:bodyPr wrap="none" rtlCol="0">
            <a:spAutoFit/>
          </a:bodyPr>
          <a:lstStyle/>
          <a:p>
            <a:r>
              <a:rPr lang="en-US" altLang="zh-CN" sz="2000"/>
              <a:t>1. </a:t>
            </a:r>
            <a:r>
              <a:rPr lang="zh-CN" altLang="en-US" sz="2000"/>
              <a:t>把</a:t>
            </a:r>
            <a:r>
              <a:rPr lang="zh-CN" altLang="en-US" sz="2000" b="1"/>
              <a:t>最大依赖链长度指标</a:t>
            </a:r>
            <a:r>
              <a:rPr lang="zh-CN" altLang="en-US" sz="2000"/>
              <a:t>，替换为</a:t>
            </a:r>
            <a:r>
              <a:rPr lang="zh-CN" altLang="en-US" sz="2000" b="1"/>
              <a:t>平均依赖链长度、最大的环数，平均环数</a:t>
            </a:r>
            <a:endParaRPr lang="en-US" altLang="zh-CN" sz="2000" b="1"/>
          </a:p>
          <a:p>
            <a:r>
              <a:rPr lang="zh-CN" altLang="en-US" sz="2000"/>
              <a:t>发现趋势没有变化，也就是说上面的几个指标项是等价的</a:t>
            </a:r>
            <a:endParaRPr lang="en-US" altLang="zh-CN" sz="2000"/>
          </a:p>
          <a:p>
            <a:endParaRPr lang="en-US" altLang="zh-CN" sz="2000"/>
          </a:p>
          <a:p>
            <a:r>
              <a:rPr lang="en-US" altLang="zh-CN" sz="2000"/>
              <a:t>2. </a:t>
            </a:r>
            <a:r>
              <a:rPr lang="zh-CN" altLang="en-US" sz="2000"/>
              <a:t>找了几个组件分析它们的最长依赖链在</a:t>
            </a:r>
            <a:r>
              <a:rPr lang="en-US" altLang="zh-CN" sz="2000"/>
              <a:t>5.15</a:t>
            </a:r>
            <a:r>
              <a:rPr lang="zh-CN" altLang="en-US" sz="2000"/>
              <a:t>和</a:t>
            </a:r>
            <a:r>
              <a:rPr lang="en-US" altLang="zh-CN" sz="2000"/>
              <a:t>5.17</a:t>
            </a:r>
            <a:r>
              <a:rPr lang="zh-CN" altLang="en-US" sz="2000"/>
              <a:t>之间的差异</a:t>
            </a:r>
            <a:endParaRPr lang="en-US" altLang="zh-CN" sz="2000"/>
          </a:p>
          <a:p>
            <a:r>
              <a:rPr lang="zh-CN" altLang="en-US" sz="2000"/>
              <a:t>几乎都是少了</a:t>
            </a:r>
            <a:r>
              <a:rPr lang="en-US" altLang="zh-CN" sz="2000"/>
              <a:t>30~50</a:t>
            </a:r>
            <a:r>
              <a:rPr lang="zh-CN" altLang="en-US" sz="2000"/>
              <a:t>个</a:t>
            </a:r>
            <a:r>
              <a:rPr lang="en-US" altLang="zh-CN" sz="2000"/>
              <a:t>(</a:t>
            </a:r>
            <a:r>
              <a:rPr lang="zh-CN" altLang="en-US" sz="2000"/>
              <a:t>一般是从</a:t>
            </a:r>
            <a:r>
              <a:rPr lang="en-US" altLang="zh-CN" sz="2000"/>
              <a:t>240</a:t>
            </a:r>
            <a:r>
              <a:rPr lang="zh-CN" altLang="en-US" sz="2000"/>
              <a:t>降到</a:t>
            </a:r>
            <a:r>
              <a:rPr lang="en-US" altLang="zh-CN" sz="2000"/>
              <a:t>200</a:t>
            </a:r>
            <a:r>
              <a:rPr lang="zh-CN" altLang="en-US" sz="2000"/>
              <a:t>左右</a:t>
            </a:r>
            <a:r>
              <a:rPr lang="en-US" altLang="zh-CN" sz="2000"/>
              <a:t>)</a:t>
            </a:r>
            <a:r>
              <a:rPr lang="zh-CN" altLang="en-US" sz="2000"/>
              <a:t>，但是差异的集合之间</a:t>
            </a:r>
            <a:r>
              <a:rPr lang="zh-CN" altLang="en-US" sz="2000" b="1"/>
              <a:t>没有发现明显重合</a:t>
            </a:r>
          </a:p>
        </p:txBody>
      </p:sp>
      <p:sp>
        <p:nvSpPr>
          <p:cNvPr id="19" name="文本框 18">
            <a:extLst>
              <a:ext uri="{FF2B5EF4-FFF2-40B4-BE49-F238E27FC236}">
                <a16:creationId xmlns:a16="http://schemas.microsoft.com/office/drawing/2014/main" id="{5E680D72-095D-959D-5ADE-3B17AE9D1228}"/>
              </a:ext>
            </a:extLst>
          </p:cNvPr>
          <p:cNvSpPr txBox="1"/>
          <p:nvPr/>
        </p:nvSpPr>
        <p:spPr>
          <a:xfrm>
            <a:off x="515380" y="5627014"/>
            <a:ext cx="10908756" cy="1015663"/>
          </a:xfrm>
          <a:prstGeom prst="rect">
            <a:avLst/>
          </a:prstGeom>
          <a:noFill/>
        </p:spPr>
        <p:txBody>
          <a:bodyPr wrap="none" rtlCol="0">
            <a:spAutoFit/>
          </a:bodyPr>
          <a:lstStyle/>
          <a:p>
            <a:r>
              <a:rPr lang="zh-CN" altLang="en-US" sz="2000" b="1"/>
              <a:t>后面的工作的想法</a:t>
            </a:r>
            <a:r>
              <a:rPr lang="zh-CN" altLang="en-US" sz="2000"/>
              <a:t>：</a:t>
            </a:r>
            <a:r>
              <a:rPr lang="en-US" altLang="zh-CN" sz="2000"/>
              <a:t>Linux</a:t>
            </a:r>
            <a:r>
              <a:rPr lang="zh-CN" altLang="en-US" sz="2000"/>
              <a:t>在</a:t>
            </a:r>
            <a:r>
              <a:rPr lang="en-US" altLang="zh-CN" sz="2000"/>
              <a:t>5.15</a:t>
            </a:r>
            <a:r>
              <a:rPr lang="zh-CN" altLang="en-US" sz="2000"/>
              <a:t>和</a:t>
            </a:r>
            <a:r>
              <a:rPr lang="en-US" altLang="zh-CN" sz="2000"/>
              <a:t>5.17</a:t>
            </a:r>
            <a:r>
              <a:rPr lang="zh-CN" altLang="en-US" sz="2000"/>
              <a:t>之间肯定是做了某些事，导致依赖链的平均长度变短了。</a:t>
            </a:r>
            <a:endParaRPr lang="en-US" altLang="zh-CN" sz="2000"/>
          </a:p>
          <a:p>
            <a:r>
              <a:rPr lang="zh-CN" altLang="en-US" sz="2000"/>
              <a:t>发现这个关键因素可能是有意义的。</a:t>
            </a:r>
            <a:endParaRPr lang="en-US" altLang="zh-CN" sz="2000"/>
          </a:p>
          <a:p>
            <a:r>
              <a:rPr lang="zh-CN" altLang="en-US" sz="2000"/>
              <a:t>引入更直观的展示组件间依赖关系的工具，或者某种概率统计的工具</a:t>
            </a:r>
          </a:p>
        </p:txBody>
      </p:sp>
    </p:spTree>
    <p:extLst>
      <p:ext uri="{BB962C8B-B14F-4D97-AF65-F5344CB8AC3E}">
        <p14:creationId xmlns:p14="http://schemas.microsoft.com/office/powerpoint/2010/main" val="10941040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D1085F38-06D2-4BF8-9C4D-789B56D2C993}"/>
              </a:ext>
            </a:extLst>
          </p:cNvPr>
          <p:cNvPicPr>
            <a:picLocks noChangeAspect="1"/>
          </p:cNvPicPr>
          <p:nvPr/>
        </p:nvPicPr>
        <p:blipFill>
          <a:blip r:embed="rId2"/>
          <a:stretch>
            <a:fillRect/>
          </a:stretch>
        </p:blipFill>
        <p:spPr>
          <a:xfrm>
            <a:off x="191344" y="1484784"/>
            <a:ext cx="7810500" cy="4381500"/>
          </a:xfrm>
          <a:prstGeom prst="rect">
            <a:avLst/>
          </a:prstGeom>
        </p:spPr>
      </p:pic>
      <p:pic>
        <p:nvPicPr>
          <p:cNvPr id="4" name="图片 3">
            <a:extLst>
              <a:ext uri="{FF2B5EF4-FFF2-40B4-BE49-F238E27FC236}">
                <a16:creationId xmlns:a16="http://schemas.microsoft.com/office/drawing/2014/main" id="{082344F3-1E0B-379D-4C24-76870EE93086}"/>
              </a:ext>
            </a:extLst>
          </p:cNvPr>
          <p:cNvPicPr>
            <a:picLocks noChangeAspect="1"/>
          </p:cNvPicPr>
          <p:nvPr/>
        </p:nvPicPr>
        <p:blipFill>
          <a:blip r:embed="rId3"/>
          <a:stretch>
            <a:fillRect/>
          </a:stretch>
        </p:blipFill>
        <p:spPr>
          <a:xfrm>
            <a:off x="2639616" y="4663398"/>
            <a:ext cx="2376264" cy="1697331"/>
          </a:xfrm>
          <a:prstGeom prst="rect">
            <a:avLst/>
          </a:prstGeom>
        </p:spPr>
      </p:pic>
      <p:pic>
        <p:nvPicPr>
          <p:cNvPr id="5" name="图片 4">
            <a:extLst>
              <a:ext uri="{FF2B5EF4-FFF2-40B4-BE49-F238E27FC236}">
                <a16:creationId xmlns:a16="http://schemas.microsoft.com/office/drawing/2014/main" id="{5E6538AF-7872-C1E1-68D5-43FACCD60746}"/>
              </a:ext>
            </a:extLst>
          </p:cNvPr>
          <p:cNvPicPr>
            <a:picLocks noChangeAspect="1"/>
          </p:cNvPicPr>
          <p:nvPr/>
        </p:nvPicPr>
        <p:blipFill>
          <a:blip r:embed="rId4"/>
          <a:stretch>
            <a:fillRect/>
          </a:stretch>
        </p:blipFill>
        <p:spPr>
          <a:xfrm>
            <a:off x="5483932" y="4744808"/>
            <a:ext cx="3924436" cy="1780904"/>
          </a:xfrm>
          <a:prstGeom prst="rect">
            <a:avLst/>
          </a:prstGeom>
        </p:spPr>
      </p:pic>
      <p:sp>
        <p:nvSpPr>
          <p:cNvPr id="9" name="文本框 8">
            <a:extLst>
              <a:ext uri="{FF2B5EF4-FFF2-40B4-BE49-F238E27FC236}">
                <a16:creationId xmlns:a16="http://schemas.microsoft.com/office/drawing/2014/main" id="{E6C505DE-F574-D723-5C48-27FA3F7A60F2}"/>
              </a:ext>
            </a:extLst>
          </p:cNvPr>
          <p:cNvSpPr txBox="1"/>
          <p:nvPr/>
        </p:nvSpPr>
        <p:spPr>
          <a:xfrm>
            <a:off x="667780" y="479673"/>
            <a:ext cx="8344544" cy="584775"/>
          </a:xfrm>
          <a:prstGeom prst="rect">
            <a:avLst/>
          </a:prstGeom>
          <a:noFill/>
        </p:spPr>
        <p:txBody>
          <a:bodyPr wrap="square">
            <a:spAutoFit/>
          </a:bodyPr>
          <a:lstStyle/>
          <a:p>
            <a:r>
              <a:rPr lang="zh-CN" altLang="en-US" sz="3200"/>
              <a:t>内核复杂性指标的意义</a:t>
            </a:r>
            <a:endParaRPr lang="en-US" altLang="zh-CN" sz="3200"/>
          </a:p>
        </p:txBody>
      </p:sp>
      <p:sp>
        <p:nvSpPr>
          <p:cNvPr id="10" name="文本框 9">
            <a:extLst>
              <a:ext uri="{FF2B5EF4-FFF2-40B4-BE49-F238E27FC236}">
                <a16:creationId xmlns:a16="http://schemas.microsoft.com/office/drawing/2014/main" id="{9E8447E5-3C6C-7CB8-4E14-F074FED27511}"/>
              </a:ext>
            </a:extLst>
          </p:cNvPr>
          <p:cNvSpPr txBox="1"/>
          <p:nvPr/>
        </p:nvSpPr>
        <p:spPr>
          <a:xfrm>
            <a:off x="2207568" y="1484784"/>
            <a:ext cx="9649072" cy="1200329"/>
          </a:xfrm>
          <a:prstGeom prst="rect">
            <a:avLst/>
          </a:prstGeom>
          <a:noFill/>
        </p:spPr>
        <p:txBody>
          <a:bodyPr wrap="square" rtlCol="0">
            <a:spAutoFit/>
          </a:bodyPr>
          <a:lstStyle/>
          <a:p>
            <a:r>
              <a:rPr lang="zh-CN" altLang="en-US"/>
              <a:t>两重意义：</a:t>
            </a:r>
            <a:endParaRPr lang="en-US" altLang="zh-CN"/>
          </a:p>
          <a:p>
            <a:r>
              <a:rPr lang="en-US" altLang="zh-CN"/>
              <a:t>1. </a:t>
            </a:r>
            <a:r>
              <a:rPr lang="zh-CN" altLang="en-US"/>
              <a:t>下图的横向虚线框，度量从某</a:t>
            </a:r>
            <a:r>
              <a:rPr lang="en-US" altLang="zh-CN"/>
              <a:t>Linux</a:t>
            </a:r>
            <a:r>
              <a:rPr lang="zh-CN" altLang="en-US"/>
              <a:t>原始版本到“泛”模块化理想状态的</a:t>
            </a:r>
            <a:r>
              <a:rPr lang="en-US" altLang="zh-CN"/>
              <a:t>cLinux</a:t>
            </a:r>
            <a:r>
              <a:rPr lang="zh-CN" altLang="en-US"/>
              <a:t>之间的进度</a:t>
            </a:r>
            <a:endParaRPr lang="en-US" altLang="zh-CN"/>
          </a:p>
          <a:p>
            <a:endParaRPr lang="en-US" altLang="zh-CN"/>
          </a:p>
          <a:p>
            <a:r>
              <a:rPr lang="en-US" altLang="zh-CN"/>
              <a:t>2. </a:t>
            </a:r>
            <a:r>
              <a:rPr lang="zh-CN" altLang="en-US"/>
              <a:t>下图的纵向虚线框，作为更通用的指标来量化衡量各种内核的复杂度</a:t>
            </a:r>
          </a:p>
        </p:txBody>
      </p:sp>
      <p:pic>
        <p:nvPicPr>
          <p:cNvPr id="11" name="图片 10">
            <a:extLst>
              <a:ext uri="{FF2B5EF4-FFF2-40B4-BE49-F238E27FC236}">
                <a16:creationId xmlns:a16="http://schemas.microsoft.com/office/drawing/2014/main" id="{3A5D4BE2-BE74-DE89-23EC-366E8B428F49}"/>
              </a:ext>
            </a:extLst>
          </p:cNvPr>
          <p:cNvPicPr>
            <a:picLocks noChangeAspect="1"/>
          </p:cNvPicPr>
          <p:nvPr/>
        </p:nvPicPr>
        <p:blipFill>
          <a:blip r:embed="rId5"/>
          <a:stretch>
            <a:fillRect/>
          </a:stretch>
        </p:blipFill>
        <p:spPr>
          <a:xfrm>
            <a:off x="6096000" y="58574"/>
            <a:ext cx="3852428" cy="1533563"/>
          </a:xfrm>
          <a:prstGeom prst="rect">
            <a:avLst/>
          </a:prstGeom>
        </p:spPr>
      </p:pic>
    </p:spTree>
    <p:extLst>
      <p:ext uri="{BB962C8B-B14F-4D97-AF65-F5344CB8AC3E}">
        <p14:creationId xmlns:p14="http://schemas.microsoft.com/office/powerpoint/2010/main" val="35656680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20FAD-E567-B8B1-2B42-D547BAABD019}"/>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046BACB7-310E-806E-C9D2-F583AEE10DCD}"/>
              </a:ext>
            </a:extLst>
          </p:cNvPr>
          <p:cNvSpPr txBox="1"/>
          <p:nvPr/>
        </p:nvSpPr>
        <p:spPr>
          <a:xfrm>
            <a:off x="4403812" y="2922039"/>
            <a:ext cx="3618298" cy="830997"/>
          </a:xfrm>
          <a:prstGeom prst="rect">
            <a:avLst/>
          </a:prstGeom>
          <a:noFill/>
        </p:spPr>
        <p:txBody>
          <a:bodyPr wrap="none" rtlCol="0">
            <a:spAutoFit/>
          </a:bodyPr>
          <a:lstStyle/>
          <a:p>
            <a:r>
              <a:rPr lang="en-US" altLang="zh-CN" sz="4800"/>
              <a:t>4</a:t>
            </a:r>
            <a:r>
              <a:rPr lang="zh-CN" altLang="en-US" sz="4800"/>
              <a:t>月</a:t>
            </a:r>
            <a:r>
              <a:rPr lang="en-US" altLang="zh-CN" sz="4800"/>
              <a:t>18</a:t>
            </a:r>
            <a:r>
              <a:rPr lang="zh-CN" altLang="en-US" sz="4800"/>
              <a:t>日报告</a:t>
            </a:r>
          </a:p>
        </p:txBody>
      </p:sp>
    </p:spTree>
    <p:extLst>
      <p:ext uri="{BB962C8B-B14F-4D97-AF65-F5344CB8AC3E}">
        <p14:creationId xmlns:p14="http://schemas.microsoft.com/office/powerpoint/2010/main" val="2973006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A6779-1CF5-1887-41A7-AA40F80D00E7}"/>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B6888D0B-9B57-E9C5-5B65-B620A53EDA44}"/>
              </a:ext>
            </a:extLst>
          </p:cNvPr>
          <p:cNvSpPr txBox="1"/>
          <p:nvPr/>
        </p:nvSpPr>
        <p:spPr>
          <a:xfrm>
            <a:off x="667780" y="479673"/>
            <a:ext cx="8344544" cy="584775"/>
          </a:xfrm>
          <a:prstGeom prst="rect">
            <a:avLst/>
          </a:prstGeom>
          <a:noFill/>
        </p:spPr>
        <p:txBody>
          <a:bodyPr wrap="square">
            <a:spAutoFit/>
          </a:bodyPr>
          <a:lstStyle/>
          <a:p>
            <a:r>
              <a:rPr lang="zh-CN" altLang="en-US" sz="3200"/>
              <a:t>在</a:t>
            </a:r>
            <a:r>
              <a:rPr lang="en-US" altLang="zh-CN" sz="3200"/>
              <a:t>ArceOS</a:t>
            </a:r>
            <a:r>
              <a:rPr lang="zh-CN" altLang="en-US" sz="3200"/>
              <a:t>直接复用</a:t>
            </a:r>
            <a:r>
              <a:rPr lang="en-US" altLang="zh-CN" sz="3200"/>
              <a:t>Linux Modules</a:t>
            </a:r>
            <a:r>
              <a:rPr lang="zh-CN" altLang="en-US" sz="3200"/>
              <a:t> </a:t>
            </a:r>
            <a:r>
              <a:rPr lang="en-US" altLang="zh-CN" sz="3200"/>
              <a:t>- </a:t>
            </a:r>
            <a:r>
              <a:rPr lang="zh-CN" altLang="en-US" sz="3200"/>
              <a:t>实验进展</a:t>
            </a:r>
            <a:endParaRPr lang="en-US" altLang="zh-CN" sz="3200"/>
          </a:p>
        </p:txBody>
      </p:sp>
      <p:pic>
        <p:nvPicPr>
          <p:cNvPr id="6" name="图片 5">
            <a:extLst>
              <a:ext uri="{FF2B5EF4-FFF2-40B4-BE49-F238E27FC236}">
                <a16:creationId xmlns:a16="http://schemas.microsoft.com/office/drawing/2014/main" id="{832AD2BF-8336-A981-2DD8-C4D667F29139}"/>
              </a:ext>
            </a:extLst>
          </p:cNvPr>
          <p:cNvPicPr>
            <a:picLocks noChangeAspect="1"/>
          </p:cNvPicPr>
          <p:nvPr/>
        </p:nvPicPr>
        <p:blipFill>
          <a:blip r:embed="rId2"/>
          <a:stretch>
            <a:fillRect/>
          </a:stretch>
        </p:blipFill>
        <p:spPr>
          <a:xfrm>
            <a:off x="669485" y="1232756"/>
            <a:ext cx="5398489" cy="4824536"/>
          </a:xfrm>
          <a:prstGeom prst="rect">
            <a:avLst/>
          </a:prstGeom>
        </p:spPr>
      </p:pic>
      <p:sp>
        <p:nvSpPr>
          <p:cNvPr id="9" name="任意多边形: 形状 8">
            <a:extLst>
              <a:ext uri="{FF2B5EF4-FFF2-40B4-BE49-F238E27FC236}">
                <a16:creationId xmlns:a16="http://schemas.microsoft.com/office/drawing/2014/main" id="{6949D1E5-885B-09F0-D8CB-B51FDE0965BA}"/>
              </a:ext>
            </a:extLst>
          </p:cNvPr>
          <p:cNvSpPr/>
          <p:nvPr/>
        </p:nvSpPr>
        <p:spPr>
          <a:xfrm>
            <a:off x="1856509" y="1459345"/>
            <a:ext cx="1424132" cy="4285673"/>
          </a:xfrm>
          <a:custGeom>
            <a:avLst/>
            <a:gdLst>
              <a:gd name="connsiteX0" fmla="*/ 0 w 1424132"/>
              <a:gd name="connsiteY0" fmla="*/ 0 h 4285673"/>
              <a:gd name="connsiteX1" fmla="*/ 415636 w 1424132"/>
              <a:gd name="connsiteY1" fmla="*/ 1773382 h 4285673"/>
              <a:gd name="connsiteX2" fmla="*/ 1320800 w 1424132"/>
              <a:gd name="connsiteY2" fmla="*/ 2105891 h 4285673"/>
              <a:gd name="connsiteX3" fmla="*/ 1403927 w 1424132"/>
              <a:gd name="connsiteY3" fmla="*/ 4257964 h 4285673"/>
              <a:gd name="connsiteX4" fmla="*/ 1403927 w 1424132"/>
              <a:gd name="connsiteY4" fmla="*/ 4257964 h 4285673"/>
              <a:gd name="connsiteX5" fmla="*/ 1385455 w 1424132"/>
              <a:gd name="connsiteY5" fmla="*/ 4285673 h 4285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4132" h="4285673">
                <a:moveTo>
                  <a:pt x="0" y="0"/>
                </a:moveTo>
                <a:cubicBezTo>
                  <a:pt x="97751" y="711200"/>
                  <a:pt x="195503" y="1422400"/>
                  <a:pt x="415636" y="1773382"/>
                </a:cubicBezTo>
                <a:cubicBezTo>
                  <a:pt x="635769" y="2124364"/>
                  <a:pt x="1156085" y="1691794"/>
                  <a:pt x="1320800" y="2105891"/>
                </a:cubicBezTo>
                <a:cubicBezTo>
                  <a:pt x="1485515" y="2519988"/>
                  <a:pt x="1403927" y="4257964"/>
                  <a:pt x="1403927" y="4257964"/>
                </a:cubicBezTo>
                <a:lnTo>
                  <a:pt x="1403927" y="4257964"/>
                </a:lnTo>
                <a:lnTo>
                  <a:pt x="1385455" y="4285673"/>
                </a:lnTo>
              </a:path>
            </a:pathLst>
          </a:custGeom>
          <a:noFill/>
          <a:ln w="28575">
            <a:solidFill>
              <a:schemeClr val="accent1"/>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70AEEF5B-02EE-C20D-3C72-2240D7C56368}"/>
              </a:ext>
            </a:extLst>
          </p:cNvPr>
          <p:cNvCxnSpPr>
            <a:cxnSpLocks/>
          </p:cNvCxnSpPr>
          <p:nvPr/>
        </p:nvCxnSpPr>
        <p:spPr>
          <a:xfrm>
            <a:off x="4079776" y="2708920"/>
            <a:ext cx="0" cy="30603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3DC79E07-7BB6-FA8C-DB8C-F7D2605EE684}"/>
              </a:ext>
            </a:extLst>
          </p:cNvPr>
          <p:cNvCxnSpPr>
            <a:cxnSpLocks/>
          </p:cNvCxnSpPr>
          <p:nvPr/>
        </p:nvCxnSpPr>
        <p:spPr>
          <a:xfrm>
            <a:off x="4079776" y="1592796"/>
            <a:ext cx="0" cy="792088"/>
          </a:xfrm>
          <a:prstGeom prst="straightConnector1">
            <a:avLst/>
          </a:prstGeom>
          <a:ln w="381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F8663A4E-02CD-211C-2495-0273986DEBC5}"/>
              </a:ext>
            </a:extLst>
          </p:cNvPr>
          <p:cNvCxnSpPr>
            <a:cxnSpLocks/>
          </p:cNvCxnSpPr>
          <p:nvPr/>
        </p:nvCxnSpPr>
        <p:spPr>
          <a:xfrm flipH="1">
            <a:off x="4223792" y="2096852"/>
            <a:ext cx="1188132" cy="54006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07122BF5-9A16-E7F5-2746-F188AC4E61D7}"/>
              </a:ext>
            </a:extLst>
          </p:cNvPr>
          <p:cNvSpPr txBox="1"/>
          <p:nvPr/>
        </p:nvSpPr>
        <p:spPr>
          <a:xfrm>
            <a:off x="5426325" y="1520788"/>
            <a:ext cx="4129657" cy="707886"/>
          </a:xfrm>
          <a:prstGeom prst="rect">
            <a:avLst/>
          </a:prstGeom>
          <a:noFill/>
        </p:spPr>
        <p:txBody>
          <a:bodyPr wrap="none" rtlCol="0">
            <a:spAutoFit/>
          </a:bodyPr>
          <a:lstStyle/>
          <a:p>
            <a:r>
              <a:rPr lang="zh-CN" altLang="en-US" sz="2000"/>
              <a:t>在</a:t>
            </a:r>
            <a:r>
              <a:rPr lang="en-US" altLang="zh-CN" sz="2000"/>
              <a:t>mount ext2 fs</a:t>
            </a:r>
            <a:r>
              <a:rPr lang="zh-CN" altLang="en-US" sz="2000"/>
              <a:t>完成之后</a:t>
            </a:r>
            <a:endParaRPr lang="en-US" altLang="zh-CN" sz="2000"/>
          </a:p>
          <a:p>
            <a:r>
              <a:rPr lang="zh-CN" altLang="en-US" sz="2000"/>
              <a:t>直接读</a:t>
            </a:r>
            <a:r>
              <a:rPr lang="en-US" altLang="zh-CN" sz="2000"/>
              <a:t>root inode</a:t>
            </a:r>
            <a:r>
              <a:rPr lang="zh-CN" altLang="en-US" sz="2000"/>
              <a:t>下面的</a:t>
            </a:r>
            <a:r>
              <a:rPr lang="en-US" altLang="zh-CN" sz="2000"/>
              <a:t>entries</a:t>
            </a:r>
            <a:r>
              <a:rPr lang="zh-CN" altLang="en-US" sz="2000"/>
              <a:t>成功</a:t>
            </a:r>
          </a:p>
        </p:txBody>
      </p:sp>
      <p:sp>
        <p:nvSpPr>
          <p:cNvPr id="21" name="文本框 20">
            <a:extLst>
              <a:ext uri="{FF2B5EF4-FFF2-40B4-BE49-F238E27FC236}">
                <a16:creationId xmlns:a16="http://schemas.microsoft.com/office/drawing/2014/main" id="{6F5D9659-EF93-81FB-8C80-6394B9BC2884}"/>
              </a:ext>
            </a:extLst>
          </p:cNvPr>
          <p:cNvSpPr txBox="1"/>
          <p:nvPr/>
        </p:nvSpPr>
        <p:spPr>
          <a:xfrm>
            <a:off x="28111" y="1558622"/>
            <a:ext cx="2310248" cy="369332"/>
          </a:xfrm>
          <a:prstGeom prst="rect">
            <a:avLst/>
          </a:prstGeom>
          <a:noFill/>
        </p:spPr>
        <p:txBody>
          <a:bodyPr wrap="none" rtlCol="0">
            <a:spAutoFit/>
          </a:bodyPr>
          <a:lstStyle/>
          <a:p>
            <a:r>
              <a:rPr lang="zh-CN" altLang="en-US"/>
              <a:t>遍历根目录下的文件</a:t>
            </a:r>
          </a:p>
        </p:txBody>
      </p:sp>
      <p:sp>
        <p:nvSpPr>
          <p:cNvPr id="22" name="文本框 21">
            <a:extLst>
              <a:ext uri="{FF2B5EF4-FFF2-40B4-BE49-F238E27FC236}">
                <a16:creationId xmlns:a16="http://schemas.microsoft.com/office/drawing/2014/main" id="{2ABCC0F4-CE7A-4F3E-6D37-F85889EDCB67}"/>
              </a:ext>
            </a:extLst>
          </p:cNvPr>
          <p:cNvSpPr txBox="1"/>
          <p:nvPr/>
        </p:nvSpPr>
        <p:spPr>
          <a:xfrm>
            <a:off x="1856509" y="6072651"/>
            <a:ext cx="1569660" cy="369332"/>
          </a:xfrm>
          <a:prstGeom prst="rect">
            <a:avLst/>
          </a:prstGeom>
          <a:noFill/>
        </p:spPr>
        <p:txBody>
          <a:bodyPr wrap="none" rtlCol="0">
            <a:spAutoFit/>
          </a:bodyPr>
          <a:lstStyle/>
          <a:p>
            <a:r>
              <a:rPr lang="zh-CN" altLang="en-US"/>
              <a:t>蓝线上周进展</a:t>
            </a:r>
          </a:p>
        </p:txBody>
      </p:sp>
      <p:sp>
        <p:nvSpPr>
          <p:cNvPr id="23" name="文本框 22">
            <a:extLst>
              <a:ext uri="{FF2B5EF4-FFF2-40B4-BE49-F238E27FC236}">
                <a16:creationId xmlns:a16="http://schemas.microsoft.com/office/drawing/2014/main" id="{FDD108EE-5FB1-315A-2CB3-42C569C18396}"/>
              </a:ext>
            </a:extLst>
          </p:cNvPr>
          <p:cNvSpPr txBox="1"/>
          <p:nvPr/>
        </p:nvSpPr>
        <p:spPr>
          <a:xfrm>
            <a:off x="3856665" y="6085707"/>
            <a:ext cx="1569660" cy="369332"/>
          </a:xfrm>
          <a:prstGeom prst="rect">
            <a:avLst/>
          </a:prstGeom>
          <a:noFill/>
        </p:spPr>
        <p:txBody>
          <a:bodyPr wrap="none" rtlCol="0">
            <a:spAutoFit/>
          </a:bodyPr>
          <a:lstStyle/>
          <a:p>
            <a:r>
              <a:rPr lang="zh-CN" altLang="en-US"/>
              <a:t>红线本周进展</a:t>
            </a:r>
          </a:p>
        </p:txBody>
      </p:sp>
      <p:pic>
        <p:nvPicPr>
          <p:cNvPr id="25" name="图片 24">
            <a:extLst>
              <a:ext uri="{FF2B5EF4-FFF2-40B4-BE49-F238E27FC236}">
                <a16:creationId xmlns:a16="http://schemas.microsoft.com/office/drawing/2014/main" id="{A37B49F3-7D36-02A0-02D2-A15DB0869429}"/>
              </a:ext>
            </a:extLst>
          </p:cNvPr>
          <p:cNvPicPr>
            <a:picLocks noChangeAspect="1"/>
          </p:cNvPicPr>
          <p:nvPr/>
        </p:nvPicPr>
        <p:blipFill>
          <a:blip r:embed="rId3"/>
          <a:stretch>
            <a:fillRect/>
          </a:stretch>
        </p:blipFill>
        <p:spPr>
          <a:xfrm>
            <a:off x="7291873" y="2640153"/>
            <a:ext cx="4528217" cy="2009742"/>
          </a:xfrm>
          <a:prstGeom prst="rect">
            <a:avLst/>
          </a:prstGeom>
        </p:spPr>
      </p:pic>
      <p:pic>
        <p:nvPicPr>
          <p:cNvPr id="27" name="图片 26">
            <a:extLst>
              <a:ext uri="{FF2B5EF4-FFF2-40B4-BE49-F238E27FC236}">
                <a16:creationId xmlns:a16="http://schemas.microsoft.com/office/drawing/2014/main" id="{7913A2A7-DD26-AFD7-3E9E-CC7A9A73B25A}"/>
              </a:ext>
            </a:extLst>
          </p:cNvPr>
          <p:cNvPicPr>
            <a:picLocks noChangeAspect="1"/>
          </p:cNvPicPr>
          <p:nvPr/>
        </p:nvPicPr>
        <p:blipFill>
          <a:blip r:embed="rId4"/>
          <a:stretch>
            <a:fillRect/>
          </a:stretch>
        </p:blipFill>
        <p:spPr>
          <a:xfrm>
            <a:off x="7270945" y="4733038"/>
            <a:ext cx="4549145" cy="2009742"/>
          </a:xfrm>
          <a:prstGeom prst="rect">
            <a:avLst/>
          </a:prstGeom>
        </p:spPr>
      </p:pic>
      <p:sp>
        <p:nvSpPr>
          <p:cNvPr id="28" name="矩形 27">
            <a:extLst>
              <a:ext uri="{FF2B5EF4-FFF2-40B4-BE49-F238E27FC236}">
                <a16:creationId xmlns:a16="http://schemas.microsoft.com/office/drawing/2014/main" id="{E442C846-AF9E-49C5-9502-5AC8FBF1844E}"/>
              </a:ext>
            </a:extLst>
          </p:cNvPr>
          <p:cNvSpPr/>
          <p:nvPr/>
        </p:nvSpPr>
        <p:spPr>
          <a:xfrm>
            <a:off x="7104112" y="4041068"/>
            <a:ext cx="1800200" cy="39604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29" name="矩形 28">
            <a:extLst>
              <a:ext uri="{FF2B5EF4-FFF2-40B4-BE49-F238E27FC236}">
                <a16:creationId xmlns:a16="http://schemas.microsoft.com/office/drawing/2014/main" id="{7F6E03EC-264A-B531-C85B-F7FA3BBB680C}"/>
              </a:ext>
            </a:extLst>
          </p:cNvPr>
          <p:cNvSpPr/>
          <p:nvPr/>
        </p:nvSpPr>
        <p:spPr>
          <a:xfrm>
            <a:off x="7104112" y="5769259"/>
            <a:ext cx="4715978" cy="609067"/>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Tree>
    <p:extLst>
      <p:ext uri="{BB962C8B-B14F-4D97-AF65-F5344CB8AC3E}">
        <p14:creationId xmlns:p14="http://schemas.microsoft.com/office/powerpoint/2010/main" val="8668867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EC5C475-D3C1-C4C2-46EB-391A5A8C7178}"/>
              </a:ext>
            </a:extLst>
          </p:cNvPr>
          <p:cNvSpPr txBox="1"/>
          <p:nvPr/>
        </p:nvSpPr>
        <p:spPr>
          <a:xfrm>
            <a:off x="667780" y="479673"/>
            <a:ext cx="8344544" cy="584775"/>
          </a:xfrm>
          <a:prstGeom prst="rect">
            <a:avLst/>
          </a:prstGeom>
          <a:noFill/>
        </p:spPr>
        <p:txBody>
          <a:bodyPr wrap="square">
            <a:spAutoFit/>
          </a:bodyPr>
          <a:lstStyle/>
          <a:p>
            <a:r>
              <a:rPr lang="zh-CN" altLang="en-US" sz="3200"/>
              <a:t>在</a:t>
            </a:r>
            <a:r>
              <a:rPr lang="en-US" altLang="zh-CN" sz="3200"/>
              <a:t>ArceOS</a:t>
            </a:r>
            <a:r>
              <a:rPr lang="zh-CN" altLang="en-US" sz="3200"/>
              <a:t>直接复用</a:t>
            </a:r>
            <a:r>
              <a:rPr lang="en-US" altLang="zh-CN" sz="3200"/>
              <a:t>Linux Modules - </a:t>
            </a:r>
            <a:r>
              <a:rPr lang="zh-CN" altLang="en-US" sz="3200"/>
              <a:t>下步计划</a:t>
            </a:r>
            <a:endParaRPr lang="en-US" altLang="zh-CN" sz="3200"/>
          </a:p>
        </p:txBody>
      </p:sp>
      <p:sp>
        <p:nvSpPr>
          <p:cNvPr id="5" name="文本框 4">
            <a:extLst>
              <a:ext uri="{FF2B5EF4-FFF2-40B4-BE49-F238E27FC236}">
                <a16:creationId xmlns:a16="http://schemas.microsoft.com/office/drawing/2014/main" id="{0E68C64B-6A5E-A00D-E4E1-FFA2B046ED54}"/>
              </a:ext>
            </a:extLst>
          </p:cNvPr>
          <p:cNvSpPr txBox="1"/>
          <p:nvPr/>
        </p:nvSpPr>
        <p:spPr>
          <a:xfrm>
            <a:off x="678085" y="1151128"/>
            <a:ext cx="7218643" cy="400110"/>
          </a:xfrm>
          <a:prstGeom prst="rect">
            <a:avLst/>
          </a:prstGeom>
          <a:noFill/>
        </p:spPr>
        <p:txBody>
          <a:bodyPr wrap="none" rtlCol="0">
            <a:spAutoFit/>
          </a:bodyPr>
          <a:lstStyle/>
          <a:p>
            <a:r>
              <a:rPr lang="zh-CN" altLang="en-US" sz="2000"/>
              <a:t>从“</a:t>
            </a:r>
            <a:r>
              <a:rPr lang="zh-CN" altLang="en-US" sz="2000">
                <a:solidFill>
                  <a:srgbClr val="FF0000"/>
                </a:solidFill>
              </a:rPr>
              <a:t>可行</a:t>
            </a:r>
            <a:r>
              <a:rPr lang="zh-CN" altLang="en-US" sz="2000"/>
              <a:t>”性验证到“</a:t>
            </a:r>
            <a:r>
              <a:rPr lang="zh-CN" altLang="en-US" sz="2000">
                <a:solidFill>
                  <a:srgbClr val="FF0000"/>
                </a:solidFill>
              </a:rPr>
              <a:t>可用</a:t>
            </a:r>
            <a:r>
              <a:rPr lang="zh-CN" altLang="en-US" sz="2000"/>
              <a:t>”的方案。基于对目前试验的简单总结：</a:t>
            </a:r>
          </a:p>
        </p:txBody>
      </p:sp>
      <p:pic>
        <p:nvPicPr>
          <p:cNvPr id="7" name="图片 6">
            <a:extLst>
              <a:ext uri="{FF2B5EF4-FFF2-40B4-BE49-F238E27FC236}">
                <a16:creationId xmlns:a16="http://schemas.microsoft.com/office/drawing/2014/main" id="{826A2F55-35AD-B655-B3B0-9A4735858B6F}"/>
              </a:ext>
            </a:extLst>
          </p:cNvPr>
          <p:cNvPicPr>
            <a:picLocks noChangeAspect="1"/>
          </p:cNvPicPr>
          <p:nvPr/>
        </p:nvPicPr>
        <p:blipFill>
          <a:blip r:embed="rId2"/>
          <a:stretch>
            <a:fillRect/>
          </a:stretch>
        </p:blipFill>
        <p:spPr>
          <a:xfrm>
            <a:off x="1487488" y="1888162"/>
            <a:ext cx="9685076" cy="3525219"/>
          </a:xfrm>
          <a:prstGeom prst="rect">
            <a:avLst/>
          </a:prstGeom>
        </p:spPr>
      </p:pic>
      <p:sp>
        <p:nvSpPr>
          <p:cNvPr id="8" name="文本框 7">
            <a:extLst>
              <a:ext uri="{FF2B5EF4-FFF2-40B4-BE49-F238E27FC236}">
                <a16:creationId xmlns:a16="http://schemas.microsoft.com/office/drawing/2014/main" id="{0BBF62F0-AD7C-E8DE-4F8B-5740B73519F3}"/>
              </a:ext>
            </a:extLst>
          </p:cNvPr>
          <p:cNvSpPr txBox="1"/>
          <p:nvPr/>
        </p:nvSpPr>
        <p:spPr>
          <a:xfrm>
            <a:off x="823022" y="1880828"/>
            <a:ext cx="697627" cy="923330"/>
          </a:xfrm>
          <a:prstGeom prst="rect">
            <a:avLst/>
          </a:prstGeom>
          <a:noFill/>
        </p:spPr>
        <p:txBody>
          <a:bodyPr wrap="none" rtlCol="0">
            <a:spAutoFit/>
          </a:bodyPr>
          <a:lstStyle/>
          <a:p>
            <a:r>
              <a:rPr lang="zh-CN" altLang="en-US"/>
              <a:t>原始</a:t>
            </a:r>
            <a:endParaRPr lang="en-US" altLang="zh-CN"/>
          </a:p>
          <a:p>
            <a:r>
              <a:rPr lang="en-US" altLang="zh-CN"/>
              <a:t>Linux</a:t>
            </a:r>
          </a:p>
          <a:p>
            <a:r>
              <a:rPr lang="zh-CN" altLang="en-US"/>
              <a:t>模块</a:t>
            </a:r>
          </a:p>
        </p:txBody>
      </p:sp>
      <p:sp>
        <p:nvSpPr>
          <p:cNvPr id="9" name="文本框 8">
            <a:extLst>
              <a:ext uri="{FF2B5EF4-FFF2-40B4-BE49-F238E27FC236}">
                <a16:creationId xmlns:a16="http://schemas.microsoft.com/office/drawing/2014/main" id="{EE6F037F-8E9F-E57F-13D9-3E2831D947C1}"/>
              </a:ext>
            </a:extLst>
          </p:cNvPr>
          <p:cNvSpPr txBox="1"/>
          <p:nvPr/>
        </p:nvSpPr>
        <p:spPr>
          <a:xfrm>
            <a:off x="622646" y="3253141"/>
            <a:ext cx="898003" cy="646331"/>
          </a:xfrm>
          <a:prstGeom prst="rect">
            <a:avLst/>
          </a:prstGeom>
          <a:noFill/>
        </p:spPr>
        <p:txBody>
          <a:bodyPr wrap="none" rtlCol="0">
            <a:spAutoFit/>
          </a:bodyPr>
          <a:lstStyle/>
          <a:p>
            <a:r>
              <a:rPr lang="zh-CN" altLang="en-US"/>
              <a:t>组件化</a:t>
            </a:r>
            <a:endParaRPr lang="en-US" altLang="zh-CN"/>
          </a:p>
          <a:p>
            <a:r>
              <a:rPr lang="zh-CN" altLang="en-US"/>
              <a:t>框架</a:t>
            </a:r>
          </a:p>
        </p:txBody>
      </p:sp>
      <p:sp>
        <p:nvSpPr>
          <p:cNvPr id="10" name="文本框 9">
            <a:extLst>
              <a:ext uri="{FF2B5EF4-FFF2-40B4-BE49-F238E27FC236}">
                <a16:creationId xmlns:a16="http://schemas.microsoft.com/office/drawing/2014/main" id="{E3891247-1596-5A5D-3F84-23CFB43638CC}"/>
              </a:ext>
            </a:extLst>
          </p:cNvPr>
          <p:cNvSpPr txBox="1"/>
          <p:nvPr/>
        </p:nvSpPr>
        <p:spPr>
          <a:xfrm>
            <a:off x="808722" y="4403117"/>
            <a:ext cx="646331" cy="923330"/>
          </a:xfrm>
          <a:prstGeom prst="rect">
            <a:avLst/>
          </a:prstGeom>
          <a:noFill/>
        </p:spPr>
        <p:txBody>
          <a:bodyPr wrap="none" rtlCol="0">
            <a:spAutoFit/>
          </a:bodyPr>
          <a:lstStyle/>
          <a:p>
            <a:r>
              <a:rPr lang="zh-CN" altLang="en-US"/>
              <a:t>基础</a:t>
            </a:r>
            <a:endParaRPr lang="en-US" altLang="zh-CN"/>
          </a:p>
          <a:p>
            <a:r>
              <a:rPr lang="zh-CN" altLang="en-US"/>
              <a:t>通用</a:t>
            </a:r>
            <a:endParaRPr lang="en-US" altLang="zh-CN"/>
          </a:p>
          <a:p>
            <a:r>
              <a:rPr lang="zh-CN" altLang="en-US"/>
              <a:t>组件</a:t>
            </a:r>
          </a:p>
        </p:txBody>
      </p:sp>
      <p:sp>
        <p:nvSpPr>
          <p:cNvPr id="11" name="文本框 10">
            <a:extLst>
              <a:ext uri="{FF2B5EF4-FFF2-40B4-BE49-F238E27FC236}">
                <a16:creationId xmlns:a16="http://schemas.microsoft.com/office/drawing/2014/main" id="{6106111A-79CF-6C39-D228-6AC00C8366E5}"/>
              </a:ext>
            </a:extLst>
          </p:cNvPr>
          <p:cNvSpPr txBox="1"/>
          <p:nvPr/>
        </p:nvSpPr>
        <p:spPr>
          <a:xfrm>
            <a:off x="9444372" y="2888940"/>
            <a:ext cx="998991" cy="369332"/>
          </a:xfrm>
          <a:prstGeom prst="rect">
            <a:avLst/>
          </a:prstGeom>
          <a:noFill/>
        </p:spPr>
        <p:txBody>
          <a:bodyPr wrap="none" rtlCol="0">
            <a:spAutoFit/>
          </a:bodyPr>
          <a:lstStyle/>
          <a:p>
            <a:r>
              <a:rPr lang="zh-CN" altLang="en-US"/>
              <a:t>第</a:t>
            </a:r>
            <a:r>
              <a:rPr lang="en-US" altLang="zh-CN"/>
              <a:t>2</a:t>
            </a:r>
            <a:r>
              <a:rPr lang="zh-CN" altLang="en-US"/>
              <a:t>条路</a:t>
            </a:r>
          </a:p>
        </p:txBody>
      </p:sp>
      <p:sp>
        <p:nvSpPr>
          <p:cNvPr id="12" name="文本框 11">
            <a:extLst>
              <a:ext uri="{FF2B5EF4-FFF2-40B4-BE49-F238E27FC236}">
                <a16:creationId xmlns:a16="http://schemas.microsoft.com/office/drawing/2014/main" id="{C0EAB3B6-45CD-CC71-5394-FF74954D4B0B}"/>
              </a:ext>
            </a:extLst>
          </p:cNvPr>
          <p:cNvSpPr txBox="1"/>
          <p:nvPr/>
        </p:nvSpPr>
        <p:spPr>
          <a:xfrm>
            <a:off x="9453493" y="4751856"/>
            <a:ext cx="998991" cy="369332"/>
          </a:xfrm>
          <a:prstGeom prst="rect">
            <a:avLst/>
          </a:prstGeom>
          <a:noFill/>
        </p:spPr>
        <p:txBody>
          <a:bodyPr wrap="none" rtlCol="0">
            <a:spAutoFit/>
          </a:bodyPr>
          <a:lstStyle/>
          <a:p>
            <a:r>
              <a:rPr lang="zh-CN" altLang="en-US"/>
              <a:t>第</a:t>
            </a:r>
            <a:r>
              <a:rPr lang="en-US" altLang="zh-CN"/>
              <a:t>1</a:t>
            </a:r>
            <a:r>
              <a:rPr lang="zh-CN" altLang="en-US"/>
              <a:t>条路</a:t>
            </a:r>
          </a:p>
        </p:txBody>
      </p:sp>
      <p:sp>
        <p:nvSpPr>
          <p:cNvPr id="13" name="文本框 12">
            <a:extLst>
              <a:ext uri="{FF2B5EF4-FFF2-40B4-BE49-F238E27FC236}">
                <a16:creationId xmlns:a16="http://schemas.microsoft.com/office/drawing/2014/main" id="{1BFD117A-8D04-E78A-8665-139CA4B4B596}"/>
              </a:ext>
            </a:extLst>
          </p:cNvPr>
          <p:cNvSpPr txBox="1"/>
          <p:nvPr/>
        </p:nvSpPr>
        <p:spPr>
          <a:xfrm>
            <a:off x="678085" y="5716971"/>
            <a:ext cx="10719601" cy="707886"/>
          </a:xfrm>
          <a:prstGeom prst="rect">
            <a:avLst/>
          </a:prstGeom>
          <a:noFill/>
        </p:spPr>
        <p:txBody>
          <a:bodyPr wrap="none" rtlCol="0">
            <a:spAutoFit/>
          </a:bodyPr>
          <a:lstStyle/>
          <a:p>
            <a:r>
              <a:rPr lang="en-US" altLang="zh-CN" sz="2000"/>
              <a:t>1. </a:t>
            </a:r>
            <a:r>
              <a:rPr lang="zh-CN" altLang="en-US" sz="2000"/>
              <a:t>计划：把框架层的组件作为对</a:t>
            </a:r>
            <a:r>
              <a:rPr lang="en-US" altLang="zh-CN" sz="2000"/>
              <a:t>Linux Modules</a:t>
            </a:r>
            <a:r>
              <a:rPr lang="zh-CN" altLang="en-US" sz="2000"/>
              <a:t>的支撑也引入进来，然后逐个替换为</a:t>
            </a:r>
            <a:r>
              <a:rPr lang="en-US" altLang="zh-CN" sz="2000"/>
              <a:t>Rust</a:t>
            </a:r>
            <a:r>
              <a:rPr lang="zh-CN" altLang="en-US" sz="2000"/>
              <a:t>组件。</a:t>
            </a:r>
            <a:endParaRPr lang="en-US" altLang="zh-CN" sz="2000"/>
          </a:p>
          <a:p>
            <a:r>
              <a:rPr lang="en-US" altLang="zh-CN" sz="2000"/>
              <a:t>2. </a:t>
            </a:r>
            <a:r>
              <a:rPr lang="zh-CN" altLang="en-US" sz="2000"/>
              <a:t>意义：引入框架后，能够支持的不只是上面三种驱动和文件系统，很有可能支持三类。</a:t>
            </a:r>
          </a:p>
        </p:txBody>
      </p:sp>
    </p:spTree>
    <p:extLst>
      <p:ext uri="{BB962C8B-B14F-4D97-AF65-F5344CB8AC3E}">
        <p14:creationId xmlns:p14="http://schemas.microsoft.com/office/powerpoint/2010/main" val="784245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4112BDE-4373-F014-99B9-8FDCE8834441}"/>
              </a:ext>
            </a:extLst>
          </p:cNvPr>
          <p:cNvSpPr txBox="1"/>
          <p:nvPr/>
        </p:nvSpPr>
        <p:spPr>
          <a:xfrm>
            <a:off x="515380" y="327273"/>
            <a:ext cx="8748972" cy="584775"/>
          </a:xfrm>
          <a:prstGeom prst="rect">
            <a:avLst/>
          </a:prstGeom>
          <a:noFill/>
        </p:spPr>
        <p:txBody>
          <a:bodyPr wrap="square">
            <a:spAutoFit/>
          </a:bodyPr>
          <a:lstStyle/>
          <a:p>
            <a:r>
              <a:rPr lang="zh-CN" altLang="en-US" sz="3200"/>
              <a:t>组件分解的四种方式</a:t>
            </a:r>
            <a:endParaRPr lang="en-US" altLang="zh-CN" sz="3200"/>
          </a:p>
        </p:txBody>
      </p:sp>
      <p:sp>
        <p:nvSpPr>
          <p:cNvPr id="5" name="文本框 4">
            <a:extLst>
              <a:ext uri="{FF2B5EF4-FFF2-40B4-BE49-F238E27FC236}">
                <a16:creationId xmlns:a16="http://schemas.microsoft.com/office/drawing/2014/main" id="{7BD90929-8BE5-CE92-4C4B-221431D52E26}"/>
              </a:ext>
            </a:extLst>
          </p:cNvPr>
          <p:cNvSpPr txBox="1"/>
          <p:nvPr/>
        </p:nvSpPr>
        <p:spPr>
          <a:xfrm>
            <a:off x="528103" y="1084384"/>
            <a:ext cx="10896489" cy="646331"/>
          </a:xfrm>
          <a:prstGeom prst="rect">
            <a:avLst/>
          </a:prstGeom>
          <a:noFill/>
        </p:spPr>
        <p:txBody>
          <a:bodyPr wrap="square" rtlCol="0">
            <a:spAutoFit/>
          </a:bodyPr>
          <a:lstStyle/>
          <a:p>
            <a:r>
              <a:rPr lang="zh-CN" altLang="en-US"/>
              <a:t>四种方式：转移、分解、合并、回调，按照优先级逐级降低。</a:t>
            </a:r>
            <a:endParaRPr lang="en-US" altLang="zh-CN"/>
          </a:p>
          <a:p>
            <a:r>
              <a:rPr lang="zh-CN" altLang="en-US"/>
              <a:t>回调是迫不得已的过程性的临时性的手段，需要控制其使用，并尝试逐步降低对其的使用率。</a:t>
            </a:r>
          </a:p>
        </p:txBody>
      </p:sp>
      <p:pic>
        <p:nvPicPr>
          <p:cNvPr id="3" name="图片 2">
            <a:extLst>
              <a:ext uri="{FF2B5EF4-FFF2-40B4-BE49-F238E27FC236}">
                <a16:creationId xmlns:a16="http://schemas.microsoft.com/office/drawing/2014/main" id="{71483BE8-27B1-3A46-3363-38885E9BCC09}"/>
              </a:ext>
            </a:extLst>
          </p:cNvPr>
          <p:cNvPicPr>
            <a:picLocks noChangeAspect="1"/>
          </p:cNvPicPr>
          <p:nvPr/>
        </p:nvPicPr>
        <p:blipFill>
          <a:blip r:embed="rId2"/>
          <a:stretch>
            <a:fillRect/>
          </a:stretch>
        </p:blipFill>
        <p:spPr>
          <a:xfrm>
            <a:off x="1307468" y="1916832"/>
            <a:ext cx="4381500" cy="2476500"/>
          </a:xfrm>
          <a:prstGeom prst="rect">
            <a:avLst/>
          </a:prstGeom>
        </p:spPr>
      </p:pic>
      <p:pic>
        <p:nvPicPr>
          <p:cNvPr id="7" name="图片 6">
            <a:extLst>
              <a:ext uri="{FF2B5EF4-FFF2-40B4-BE49-F238E27FC236}">
                <a16:creationId xmlns:a16="http://schemas.microsoft.com/office/drawing/2014/main" id="{1795DF7F-664E-4BED-01ED-37F582FD1BA9}"/>
              </a:ext>
            </a:extLst>
          </p:cNvPr>
          <p:cNvPicPr>
            <a:picLocks noChangeAspect="1"/>
          </p:cNvPicPr>
          <p:nvPr/>
        </p:nvPicPr>
        <p:blipFill>
          <a:blip r:embed="rId3"/>
          <a:stretch>
            <a:fillRect/>
          </a:stretch>
        </p:blipFill>
        <p:spPr>
          <a:xfrm>
            <a:off x="6816080" y="2107905"/>
            <a:ext cx="4762500" cy="1905000"/>
          </a:xfrm>
          <a:prstGeom prst="rect">
            <a:avLst/>
          </a:prstGeom>
        </p:spPr>
      </p:pic>
      <p:pic>
        <p:nvPicPr>
          <p:cNvPr id="9" name="图片 8">
            <a:extLst>
              <a:ext uri="{FF2B5EF4-FFF2-40B4-BE49-F238E27FC236}">
                <a16:creationId xmlns:a16="http://schemas.microsoft.com/office/drawing/2014/main" id="{514221BC-9866-6E63-8A2C-A4105576EC58}"/>
              </a:ext>
            </a:extLst>
          </p:cNvPr>
          <p:cNvPicPr>
            <a:picLocks noChangeAspect="1"/>
          </p:cNvPicPr>
          <p:nvPr/>
        </p:nvPicPr>
        <p:blipFill>
          <a:blip r:embed="rId4"/>
          <a:stretch>
            <a:fillRect/>
          </a:stretch>
        </p:blipFill>
        <p:spPr>
          <a:xfrm>
            <a:off x="7645102" y="4437112"/>
            <a:ext cx="3238500" cy="2286000"/>
          </a:xfrm>
          <a:prstGeom prst="rect">
            <a:avLst/>
          </a:prstGeom>
        </p:spPr>
      </p:pic>
      <p:pic>
        <p:nvPicPr>
          <p:cNvPr id="11" name="图片 10">
            <a:extLst>
              <a:ext uri="{FF2B5EF4-FFF2-40B4-BE49-F238E27FC236}">
                <a16:creationId xmlns:a16="http://schemas.microsoft.com/office/drawing/2014/main" id="{8E6CB953-EF40-3CA2-8FB8-ED29DD1E0C2F}"/>
              </a:ext>
            </a:extLst>
          </p:cNvPr>
          <p:cNvPicPr>
            <a:picLocks noChangeAspect="1"/>
          </p:cNvPicPr>
          <p:nvPr/>
        </p:nvPicPr>
        <p:blipFill>
          <a:blip r:embed="rId5"/>
          <a:stretch>
            <a:fillRect/>
          </a:stretch>
        </p:blipFill>
        <p:spPr>
          <a:xfrm>
            <a:off x="1886136" y="4526295"/>
            <a:ext cx="4533900" cy="2228850"/>
          </a:xfrm>
          <a:prstGeom prst="rect">
            <a:avLst/>
          </a:prstGeom>
        </p:spPr>
      </p:pic>
    </p:spTree>
    <p:extLst>
      <p:ext uri="{BB962C8B-B14F-4D97-AF65-F5344CB8AC3E}">
        <p14:creationId xmlns:p14="http://schemas.microsoft.com/office/powerpoint/2010/main" val="32224680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3F139-3F80-8E07-B439-CFB034EBB885}"/>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C76570C6-7609-F569-8648-B2CB6BC23EA1}"/>
              </a:ext>
            </a:extLst>
          </p:cNvPr>
          <p:cNvSpPr txBox="1"/>
          <p:nvPr/>
        </p:nvSpPr>
        <p:spPr>
          <a:xfrm>
            <a:off x="667780" y="479673"/>
            <a:ext cx="8344544" cy="584775"/>
          </a:xfrm>
          <a:prstGeom prst="rect">
            <a:avLst/>
          </a:prstGeom>
          <a:noFill/>
        </p:spPr>
        <p:txBody>
          <a:bodyPr wrap="square">
            <a:spAutoFit/>
          </a:bodyPr>
          <a:lstStyle/>
          <a:p>
            <a:r>
              <a:rPr lang="zh-CN" altLang="en-US" sz="3200"/>
              <a:t>下步计划中：对两类依赖的处理</a:t>
            </a:r>
            <a:endParaRPr lang="en-US" altLang="zh-CN" sz="3200"/>
          </a:p>
        </p:txBody>
      </p:sp>
      <p:sp>
        <p:nvSpPr>
          <p:cNvPr id="5" name="文本框 4">
            <a:extLst>
              <a:ext uri="{FF2B5EF4-FFF2-40B4-BE49-F238E27FC236}">
                <a16:creationId xmlns:a16="http://schemas.microsoft.com/office/drawing/2014/main" id="{B107CF21-DE89-ED3F-121D-C16A548BF9BF}"/>
              </a:ext>
            </a:extLst>
          </p:cNvPr>
          <p:cNvSpPr txBox="1"/>
          <p:nvPr/>
        </p:nvSpPr>
        <p:spPr>
          <a:xfrm>
            <a:off x="803412" y="1304764"/>
            <a:ext cx="6083717" cy="707886"/>
          </a:xfrm>
          <a:prstGeom prst="rect">
            <a:avLst/>
          </a:prstGeom>
          <a:noFill/>
        </p:spPr>
        <p:txBody>
          <a:bodyPr wrap="none" rtlCol="0">
            <a:spAutoFit/>
          </a:bodyPr>
          <a:lstStyle/>
          <a:p>
            <a:r>
              <a:rPr lang="zh-CN" altLang="en-US" sz="2000"/>
              <a:t>必要依赖：编译</a:t>
            </a:r>
            <a:r>
              <a:rPr lang="en-US" altLang="zh-CN" sz="2000"/>
              <a:t>/</a:t>
            </a:r>
            <a:r>
              <a:rPr lang="zh-CN" altLang="en-US" sz="2000"/>
              <a:t>运行所必须依赖的组件集合。</a:t>
            </a:r>
            <a:endParaRPr lang="en-US" altLang="zh-CN" sz="2000"/>
          </a:p>
          <a:p>
            <a:r>
              <a:rPr lang="zh-CN" altLang="en-US" sz="2000"/>
              <a:t>非必要依赖：通知、记录、调试等性质的组件集合。</a:t>
            </a:r>
          </a:p>
        </p:txBody>
      </p:sp>
      <p:pic>
        <p:nvPicPr>
          <p:cNvPr id="6" name="图片 5">
            <a:extLst>
              <a:ext uri="{FF2B5EF4-FFF2-40B4-BE49-F238E27FC236}">
                <a16:creationId xmlns:a16="http://schemas.microsoft.com/office/drawing/2014/main" id="{6C8BBF66-5E9B-D5DE-E135-2C515C1480B6}"/>
              </a:ext>
            </a:extLst>
          </p:cNvPr>
          <p:cNvPicPr>
            <a:picLocks noChangeAspect="1"/>
          </p:cNvPicPr>
          <p:nvPr/>
        </p:nvPicPr>
        <p:blipFill>
          <a:blip r:embed="rId2"/>
          <a:stretch>
            <a:fillRect/>
          </a:stretch>
        </p:blipFill>
        <p:spPr>
          <a:xfrm>
            <a:off x="1451484" y="2600908"/>
            <a:ext cx="4000500" cy="2476500"/>
          </a:xfrm>
          <a:prstGeom prst="rect">
            <a:avLst/>
          </a:prstGeom>
        </p:spPr>
      </p:pic>
      <p:sp>
        <p:nvSpPr>
          <p:cNvPr id="14" name="文本框 13">
            <a:extLst>
              <a:ext uri="{FF2B5EF4-FFF2-40B4-BE49-F238E27FC236}">
                <a16:creationId xmlns:a16="http://schemas.microsoft.com/office/drawing/2014/main" id="{FEA101C1-B3F4-3E79-46C0-46123D48B461}"/>
              </a:ext>
            </a:extLst>
          </p:cNvPr>
          <p:cNvSpPr txBox="1"/>
          <p:nvPr/>
        </p:nvSpPr>
        <p:spPr>
          <a:xfrm>
            <a:off x="1444971" y="5230070"/>
            <a:ext cx="1569660" cy="646331"/>
          </a:xfrm>
          <a:prstGeom prst="rect">
            <a:avLst/>
          </a:prstGeom>
          <a:noFill/>
        </p:spPr>
        <p:txBody>
          <a:bodyPr wrap="none" rtlCol="0">
            <a:spAutoFit/>
          </a:bodyPr>
          <a:lstStyle/>
          <a:p>
            <a:r>
              <a:rPr lang="zh-CN" altLang="en-US"/>
              <a:t>直接引入组件</a:t>
            </a:r>
            <a:endParaRPr lang="en-US" altLang="zh-CN"/>
          </a:p>
          <a:p>
            <a:r>
              <a:rPr lang="zh-CN" altLang="en-US"/>
              <a:t>或者对等适配</a:t>
            </a:r>
          </a:p>
        </p:txBody>
      </p:sp>
      <p:sp>
        <p:nvSpPr>
          <p:cNvPr id="15" name="文本框 14">
            <a:extLst>
              <a:ext uri="{FF2B5EF4-FFF2-40B4-BE49-F238E27FC236}">
                <a16:creationId xmlns:a16="http://schemas.microsoft.com/office/drawing/2014/main" id="{247ECCB1-E1E0-F87A-3888-4547D12B9CA8}"/>
              </a:ext>
            </a:extLst>
          </p:cNvPr>
          <p:cNvSpPr txBox="1"/>
          <p:nvPr/>
        </p:nvSpPr>
        <p:spPr>
          <a:xfrm>
            <a:off x="3845270" y="5200078"/>
            <a:ext cx="1569660" cy="646331"/>
          </a:xfrm>
          <a:prstGeom prst="rect">
            <a:avLst/>
          </a:prstGeom>
          <a:noFill/>
        </p:spPr>
        <p:txBody>
          <a:bodyPr wrap="none" rtlCol="0">
            <a:spAutoFit/>
          </a:bodyPr>
          <a:lstStyle/>
          <a:p>
            <a:r>
              <a:rPr lang="en-US" altLang="zh-CN"/>
              <a:t>Weak</a:t>
            </a:r>
            <a:r>
              <a:rPr lang="zh-CN" altLang="en-US"/>
              <a:t>空实现</a:t>
            </a:r>
            <a:endParaRPr lang="en-US" altLang="zh-CN"/>
          </a:p>
          <a:p>
            <a:r>
              <a:rPr lang="zh-CN" altLang="en-US"/>
              <a:t>上层按需覆盖</a:t>
            </a:r>
          </a:p>
        </p:txBody>
      </p:sp>
    </p:spTree>
    <p:extLst>
      <p:ext uri="{BB962C8B-B14F-4D97-AF65-F5344CB8AC3E}">
        <p14:creationId xmlns:p14="http://schemas.microsoft.com/office/powerpoint/2010/main" val="254447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9EA913A-B040-8CBE-9DFB-79A9739C4644}"/>
              </a:ext>
            </a:extLst>
          </p:cNvPr>
          <p:cNvSpPr txBox="1"/>
          <p:nvPr/>
        </p:nvSpPr>
        <p:spPr>
          <a:xfrm>
            <a:off x="515380" y="327273"/>
            <a:ext cx="8748972" cy="584775"/>
          </a:xfrm>
          <a:prstGeom prst="rect">
            <a:avLst/>
          </a:prstGeom>
          <a:noFill/>
        </p:spPr>
        <p:txBody>
          <a:bodyPr wrap="square">
            <a:spAutoFit/>
          </a:bodyPr>
          <a:lstStyle/>
          <a:p>
            <a:r>
              <a:rPr lang="en-US" altLang="zh-CN" sz="3200"/>
              <a:t>Linux</a:t>
            </a:r>
            <a:r>
              <a:rPr lang="zh-CN" altLang="en-US" sz="3200"/>
              <a:t>组件化分解过程是对功能的重新分配</a:t>
            </a:r>
            <a:endParaRPr lang="en-US" altLang="zh-CN" sz="3200"/>
          </a:p>
        </p:txBody>
      </p:sp>
      <p:pic>
        <p:nvPicPr>
          <p:cNvPr id="7" name="图片 6">
            <a:extLst>
              <a:ext uri="{FF2B5EF4-FFF2-40B4-BE49-F238E27FC236}">
                <a16:creationId xmlns:a16="http://schemas.microsoft.com/office/drawing/2014/main" id="{CE54E2C2-34FA-4A90-7651-CE28A4C89553}"/>
              </a:ext>
            </a:extLst>
          </p:cNvPr>
          <p:cNvPicPr>
            <a:picLocks noChangeAspect="1"/>
          </p:cNvPicPr>
          <p:nvPr/>
        </p:nvPicPr>
        <p:blipFill>
          <a:blip r:embed="rId2"/>
          <a:stretch>
            <a:fillRect/>
          </a:stretch>
        </p:blipFill>
        <p:spPr>
          <a:xfrm>
            <a:off x="1631504" y="1541784"/>
            <a:ext cx="7848872" cy="3451720"/>
          </a:xfrm>
          <a:prstGeom prst="rect">
            <a:avLst/>
          </a:prstGeom>
        </p:spPr>
      </p:pic>
      <p:sp>
        <p:nvSpPr>
          <p:cNvPr id="8" name="文本框 7">
            <a:extLst>
              <a:ext uri="{FF2B5EF4-FFF2-40B4-BE49-F238E27FC236}">
                <a16:creationId xmlns:a16="http://schemas.microsoft.com/office/drawing/2014/main" id="{E45D52CA-1C99-C600-4B67-55921D041D2D}"/>
              </a:ext>
            </a:extLst>
          </p:cNvPr>
          <p:cNvSpPr txBox="1"/>
          <p:nvPr/>
        </p:nvSpPr>
        <p:spPr>
          <a:xfrm>
            <a:off x="525914" y="1042250"/>
            <a:ext cx="10110460" cy="369332"/>
          </a:xfrm>
          <a:prstGeom prst="rect">
            <a:avLst/>
          </a:prstGeom>
          <a:noFill/>
        </p:spPr>
        <p:txBody>
          <a:bodyPr wrap="none" rtlCol="0">
            <a:spAutoFit/>
          </a:bodyPr>
          <a:lstStyle/>
          <a:p>
            <a:r>
              <a:rPr lang="zh-CN" altLang="en-US"/>
              <a:t>把全局函数和全局变量作为功能的最小元素，用圆圈表示。把元素安排到文件中的方式称为分配。</a:t>
            </a:r>
          </a:p>
        </p:txBody>
      </p:sp>
      <p:sp>
        <p:nvSpPr>
          <p:cNvPr id="9" name="文本框 8">
            <a:extLst>
              <a:ext uri="{FF2B5EF4-FFF2-40B4-BE49-F238E27FC236}">
                <a16:creationId xmlns:a16="http://schemas.microsoft.com/office/drawing/2014/main" id="{D8A3A721-8338-2077-1AD6-961E865FCF73}"/>
              </a:ext>
            </a:extLst>
          </p:cNvPr>
          <p:cNvSpPr txBox="1"/>
          <p:nvPr/>
        </p:nvSpPr>
        <p:spPr>
          <a:xfrm>
            <a:off x="515380" y="5215585"/>
            <a:ext cx="11377264" cy="1477328"/>
          </a:xfrm>
          <a:prstGeom prst="rect">
            <a:avLst/>
          </a:prstGeom>
          <a:noFill/>
        </p:spPr>
        <p:txBody>
          <a:bodyPr wrap="square" rtlCol="0">
            <a:spAutoFit/>
          </a:bodyPr>
          <a:lstStyle/>
          <a:p>
            <a:r>
              <a:rPr lang="zh-CN" altLang="en-US"/>
              <a:t>在基础功能元素不变的情况下，最终形成的系统整体功能是等价的；但是不同的组件功能分配方案，会导致组件间耦合关系和程度的区别。</a:t>
            </a:r>
            <a:endParaRPr lang="en-US" altLang="zh-CN"/>
          </a:p>
          <a:p>
            <a:endParaRPr lang="zh-CN" altLang="en-US"/>
          </a:p>
          <a:p>
            <a:r>
              <a:rPr lang="en-US" altLang="zh-CN"/>
              <a:t>Linux</a:t>
            </a:r>
            <a:r>
              <a:rPr lang="zh-CN" altLang="en-US"/>
              <a:t>组件化分解的基本思路是：保持基本功能元素本身不变，只是改变它们在组件间的分配关系，以降低组件间耦合。根本上是要求消除环，形成单向依赖。</a:t>
            </a:r>
          </a:p>
        </p:txBody>
      </p:sp>
    </p:spTree>
    <p:extLst>
      <p:ext uri="{BB962C8B-B14F-4D97-AF65-F5344CB8AC3E}">
        <p14:creationId xmlns:p14="http://schemas.microsoft.com/office/powerpoint/2010/main" val="292248659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t"/>
      <a:lstStyle>
        <a:defPPr algn="ctr">
          <a:defRPr sz="1600" b="1" smtClean="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22525</TotalTime>
  <Words>8340</Words>
  <Application>Microsoft Office PowerPoint</Application>
  <PresentationFormat>宽屏</PresentationFormat>
  <Paragraphs>1143</Paragraphs>
  <Slides>80</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80</vt:i4>
      </vt:variant>
    </vt:vector>
  </HeadingPairs>
  <TitlesOfParts>
    <vt:vector size="84" baseType="lpstr">
      <vt:lpstr>等线</vt:lpstr>
      <vt:lpstr>等线 Light</vt:lpstr>
      <vt:lpstr>Arial</vt:lpstr>
      <vt:lpstr>Office 主题​​</vt:lpstr>
      <vt:lpstr>内核组件化工作的设想和当前进展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石 磊</dc:creator>
  <cp:lastModifiedBy>磊 石</cp:lastModifiedBy>
  <cp:revision>918</cp:revision>
  <dcterms:created xsi:type="dcterms:W3CDTF">2023-02-06T11:51:16Z</dcterms:created>
  <dcterms:modified xsi:type="dcterms:W3CDTF">2025-04-18T00:40:34Z</dcterms:modified>
</cp:coreProperties>
</file>